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obster Two" panose="020B0604020202020204" charset="0"/>
      <p:regular r:id="rId19"/>
      <p:bold r:id="rId20"/>
      <p:italic r:id="rId21"/>
      <p:boldItalic r:id="rId22"/>
    </p:embeddedFont>
    <p:embeddedFont>
      <p:font typeface="Oxygen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/IPtWivTWygjmr27rnjDeRrT8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Maria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Maria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Maria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Maria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Michelle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b6dba9f7d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b6dba9f7d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Maria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6dba9f7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b6dba9f7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d4b407e1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8d4b407e1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 Introducing ourselves and the university - The EGC Team and the focus regarding research and co-designing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Michelle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Michelle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Jeri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6dba9f7d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b6dba9f7d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Jeri Each session will be designed in three parts: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Discovery - research -Design Thinking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Dream - what is possible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Design - sprint design / strategies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1"/>
          <p:cNvSpPr/>
          <p:nvPr/>
        </p:nvSpPr>
        <p:spPr>
          <a:xfrm>
            <a:off x="1182300" y="0"/>
            <a:ext cx="6779400" cy="2572500"/>
          </a:xfrm>
          <a:prstGeom prst="rect">
            <a:avLst/>
          </a:prstGeom>
          <a:solidFill>
            <a:srgbClr val="8CB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1"/>
          <p:cNvSpPr txBox="1">
            <a:spLocks noGrp="1"/>
          </p:cNvSpPr>
          <p:nvPr>
            <p:ph type="ctrTitle"/>
          </p:nvPr>
        </p:nvSpPr>
        <p:spPr>
          <a:xfrm>
            <a:off x="311704" y="-73918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DF4"/>
              </a:buClr>
              <a:buSzPts val="5200"/>
              <a:buNone/>
              <a:defRPr sz="5200">
                <a:solidFill>
                  <a:srgbClr val="FAFDF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ubTitle" idx="1"/>
          </p:nvPr>
        </p:nvSpPr>
        <p:spPr>
          <a:xfrm>
            <a:off x="311696" y="186323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bg>
      <p:bgPr>
        <a:solidFill>
          <a:schemeClr val="accent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/>
          <p:nvPr/>
        </p:nvSpPr>
        <p:spPr>
          <a:xfrm>
            <a:off x="6956200" y="-12250"/>
            <a:ext cx="2211900" cy="5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0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0"/>
          <p:cNvSpPr txBox="1">
            <a:spLocks noGrp="1"/>
          </p:cNvSpPr>
          <p:nvPr>
            <p:ph type="title"/>
          </p:nvPr>
        </p:nvSpPr>
        <p:spPr>
          <a:xfrm>
            <a:off x="1832425" y="3039675"/>
            <a:ext cx="42327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body" idx="1"/>
          </p:nvPr>
        </p:nvSpPr>
        <p:spPr>
          <a:xfrm>
            <a:off x="1832425" y="1452650"/>
            <a:ext cx="42327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SECTION_TITLE_AND_DESCRIPTION_1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1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1"/>
          <p:cNvSpPr/>
          <p:nvPr/>
        </p:nvSpPr>
        <p:spPr>
          <a:xfrm>
            <a:off x="5205725" y="1923950"/>
            <a:ext cx="3309000" cy="27168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1"/>
          <p:cNvSpPr/>
          <p:nvPr/>
        </p:nvSpPr>
        <p:spPr>
          <a:xfrm>
            <a:off x="629275" y="1923950"/>
            <a:ext cx="3309000" cy="2716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1"/>
          <p:cNvSpPr txBox="1">
            <a:spLocks noGrp="1"/>
          </p:cNvSpPr>
          <p:nvPr>
            <p:ph type="title"/>
          </p:nvPr>
        </p:nvSpPr>
        <p:spPr>
          <a:xfrm>
            <a:off x="5820125" y="25629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subTitle" idx="1"/>
          </p:nvPr>
        </p:nvSpPr>
        <p:spPr>
          <a:xfrm>
            <a:off x="5820125" y="2921375"/>
            <a:ext cx="20802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title" idx="3"/>
          </p:nvPr>
        </p:nvSpPr>
        <p:spPr>
          <a:xfrm>
            <a:off x="1243675" y="25629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ubTitle" idx="4"/>
          </p:nvPr>
        </p:nvSpPr>
        <p:spPr>
          <a:xfrm>
            <a:off x="1243675" y="2921375"/>
            <a:ext cx="20802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bg>
      <p:bgPr>
        <a:solidFill>
          <a:schemeClr val="accent4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765675" y="2400845"/>
            <a:ext cx="19356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subTitle" idx="1"/>
          </p:nvPr>
        </p:nvSpPr>
        <p:spPr>
          <a:xfrm>
            <a:off x="765675" y="2683096"/>
            <a:ext cx="19356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title" idx="2"/>
          </p:nvPr>
        </p:nvSpPr>
        <p:spPr>
          <a:xfrm>
            <a:off x="765675" y="3699168"/>
            <a:ext cx="19356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ubTitle" idx="3"/>
          </p:nvPr>
        </p:nvSpPr>
        <p:spPr>
          <a:xfrm>
            <a:off x="765675" y="3981420"/>
            <a:ext cx="19356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title" idx="4"/>
          </p:nvPr>
        </p:nvSpPr>
        <p:spPr>
          <a:xfrm>
            <a:off x="3017554" y="2400845"/>
            <a:ext cx="19356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subTitle" idx="5"/>
          </p:nvPr>
        </p:nvSpPr>
        <p:spPr>
          <a:xfrm>
            <a:off x="3017554" y="2683096"/>
            <a:ext cx="19356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title" idx="6"/>
          </p:nvPr>
        </p:nvSpPr>
        <p:spPr>
          <a:xfrm>
            <a:off x="3017554" y="3699168"/>
            <a:ext cx="19356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subTitle" idx="7"/>
          </p:nvPr>
        </p:nvSpPr>
        <p:spPr>
          <a:xfrm>
            <a:off x="3017554" y="3981420"/>
            <a:ext cx="19356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title" idx="8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3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4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6" name="Google Shape;86;p54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4"/>
          <p:cNvSpPr/>
          <p:nvPr/>
        </p:nvSpPr>
        <p:spPr>
          <a:xfrm>
            <a:off x="4173600" y="1500475"/>
            <a:ext cx="2490600" cy="293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4"/>
          <p:cNvSpPr/>
          <p:nvPr/>
        </p:nvSpPr>
        <p:spPr>
          <a:xfrm flipH="1">
            <a:off x="6847500" y="1500475"/>
            <a:ext cx="1529700" cy="13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4"/>
          <p:cNvSpPr/>
          <p:nvPr/>
        </p:nvSpPr>
        <p:spPr>
          <a:xfrm flipH="1">
            <a:off x="6847500" y="3073600"/>
            <a:ext cx="1529700" cy="13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5"/>
          <p:cNvSpPr txBox="1">
            <a:spLocks noGrp="1"/>
          </p:cNvSpPr>
          <p:nvPr>
            <p:ph type="title" hasCustomPrompt="1"/>
          </p:nvPr>
        </p:nvSpPr>
        <p:spPr>
          <a:xfrm>
            <a:off x="2394600" y="1250700"/>
            <a:ext cx="4354800" cy="130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55"/>
          <p:cNvSpPr txBox="1">
            <a:spLocks noGrp="1"/>
          </p:cNvSpPr>
          <p:nvPr>
            <p:ph type="body" idx="1"/>
          </p:nvPr>
        </p:nvSpPr>
        <p:spPr>
          <a:xfrm>
            <a:off x="2249400" y="2391350"/>
            <a:ext cx="46452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55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SECTION_TITLE_AND_DESCRIPTION_1_1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6"/>
          <p:cNvSpPr txBox="1">
            <a:spLocks noGrp="1"/>
          </p:cNvSpPr>
          <p:nvPr>
            <p:ph type="title"/>
          </p:nvPr>
        </p:nvSpPr>
        <p:spPr>
          <a:xfrm>
            <a:off x="995750" y="37305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56"/>
          <p:cNvSpPr txBox="1">
            <a:spLocks noGrp="1"/>
          </p:cNvSpPr>
          <p:nvPr>
            <p:ph type="subTitle" idx="1"/>
          </p:nvPr>
        </p:nvSpPr>
        <p:spPr>
          <a:xfrm>
            <a:off x="995750" y="4012775"/>
            <a:ext cx="20802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6"/>
          <p:cNvSpPr txBox="1">
            <a:spLocks noGrp="1"/>
          </p:cNvSpPr>
          <p:nvPr>
            <p:ph type="title" idx="2"/>
          </p:nvPr>
        </p:nvSpPr>
        <p:spPr>
          <a:xfrm>
            <a:off x="3531900" y="37305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56"/>
          <p:cNvSpPr txBox="1">
            <a:spLocks noGrp="1"/>
          </p:cNvSpPr>
          <p:nvPr>
            <p:ph type="subTitle" idx="3"/>
          </p:nvPr>
        </p:nvSpPr>
        <p:spPr>
          <a:xfrm>
            <a:off x="3531900" y="4012775"/>
            <a:ext cx="20802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56"/>
          <p:cNvSpPr txBox="1">
            <a:spLocks noGrp="1"/>
          </p:cNvSpPr>
          <p:nvPr>
            <p:ph type="title" idx="4"/>
          </p:nvPr>
        </p:nvSpPr>
        <p:spPr>
          <a:xfrm>
            <a:off x="6068050" y="37305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56"/>
          <p:cNvSpPr txBox="1">
            <a:spLocks noGrp="1"/>
          </p:cNvSpPr>
          <p:nvPr>
            <p:ph type="subTitle" idx="5"/>
          </p:nvPr>
        </p:nvSpPr>
        <p:spPr>
          <a:xfrm>
            <a:off x="6068050" y="4012775"/>
            <a:ext cx="20802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56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2" name="Google Shape;102;p56"/>
          <p:cNvSpPr txBox="1">
            <a:spLocks noGrp="1"/>
          </p:cNvSpPr>
          <p:nvPr>
            <p:ph type="title" idx="7"/>
          </p:nvPr>
        </p:nvSpPr>
        <p:spPr>
          <a:xfrm>
            <a:off x="995750" y="1941038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3" name="Google Shape;103;p56"/>
          <p:cNvSpPr txBox="1">
            <a:spLocks noGrp="1"/>
          </p:cNvSpPr>
          <p:nvPr>
            <p:ph type="subTitle" idx="8"/>
          </p:nvPr>
        </p:nvSpPr>
        <p:spPr>
          <a:xfrm>
            <a:off x="995750" y="2223297"/>
            <a:ext cx="20802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56"/>
          <p:cNvSpPr txBox="1">
            <a:spLocks noGrp="1"/>
          </p:cNvSpPr>
          <p:nvPr>
            <p:ph type="title" idx="9"/>
          </p:nvPr>
        </p:nvSpPr>
        <p:spPr>
          <a:xfrm>
            <a:off x="3531900" y="1941038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56"/>
          <p:cNvSpPr txBox="1">
            <a:spLocks noGrp="1"/>
          </p:cNvSpPr>
          <p:nvPr>
            <p:ph type="subTitle" idx="13"/>
          </p:nvPr>
        </p:nvSpPr>
        <p:spPr>
          <a:xfrm>
            <a:off x="3531900" y="2223297"/>
            <a:ext cx="20802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56"/>
          <p:cNvSpPr txBox="1">
            <a:spLocks noGrp="1"/>
          </p:cNvSpPr>
          <p:nvPr>
            <p:ph type="title" idx="14"/>
          </p:nvPr>
        </p:nvSpPr>
        <p:spPr>
          <a:xfrm>
            <a:off x="6068050" y="1941038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7" name="Google Shape;107;p56"/>
          <p:cNvSpPr txBox="1">
            <a:spLocks noGrp="1"/>
          </p:cNvSpPr>
          <p:nvPr>
            <p:ph type="subTitle" idx="15"/>
          </p:nvPr>
        </p:nvSpPr>
        <p:spPr>
          <a:xfrm>
            <a:off x="6068050" y="2223297"/>
            <a:ext cx="20802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7"/>
          <p:cNvSpPr txBox="1">
            <a:spLocks noGrp="1"/>
          </p:cNvSpPr>
          <p:nvPr>
            <p:ph type="body" idx="1"/>
          </p:nvPr>
        </p:nvSpPr>
        <p:spPr>
          <a:xfrm>
            <a:off x="1060100" y="2372250"/>
            <a:ext cx="3297300" cy="24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7"/>
          <p:cNvSpPr txBox="1">
            <a:spLocks noGrp="1"/>
          </p:cNvSpPr>
          <p:nvPr>
            <p:ph type="body" idx="2"/>
          </p:nvPr>
        </p:nvSpPr>
        <p:spPr>
          <a:xfrm>
            <a:off x="4786601" y="2372250"/>
            <a:ext cx="3297300" cy="24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57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7"/>
          <p:cNvSpPr txBox="1">
            <a:spLocks noGrp="1"/>
          </p:cNvSpPr>
          <p:nvPr>
            <p:ph type="title" idx="3"/>
          </p:nvPr>
        </p:nvSpPr>
        <p:spPr>
          <a:xfrm>
            <a:off x="1060100" y="1678350"/>
            <a:ext cx="2471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57"/>
          <p:cNvSpPr txBox="1">
            <a:spLocks noGrp="1"/>
          </p:cNvSpPr>
          <p:nvPr>
            <p:ph type="title" idx="4"/>
          </p:nvPr>
        </p:nvSpPr>
        <p:spPr>
          <a:xfrm>
            <a:off x="4786600" y="1678350"/>
            <a:ext cx="2471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2">
    <p:bg>
      <p:bgPr>
        <a:solidFill>
          <a:schemeClr val="accent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8"/>
          <p:cNvSpPr txBox="1">
            <a:spLocks noGrp="1"/>
          </p:cNvSpPr>
          <p:nvPr>
            <p:ph type="subTitle" idx="1"/>
          </p:nvPr>
        </p:nvSpPr>
        <p:spPr>
          <a:xfrm>
            <a:off x="5525500" y="1996250"/>
            <a:ext cx="27078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8"/>
          <p:cNvSpPr txBox="1">
            <a:spLocks noGrp="1"/>
          </p:cNvSpPr>
          <p:nvPr>
            <p:ph type="body" idx="2"/>
          </p:nvPr>
        </p:nvSpPr>
        <p:spPr>
          <a:xfrm>
            <a:off x="5525500" y="2516325"/>
            <a:ext cx="25545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8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58"/>
          <p:cNvSpPr/>
          <p:nvPr/>
        </p:nvSpPr>
        <p:spPr>
          <a:xfrm>
            <a:off x="-1176725" y="2381450"/>
            <a:ext cx="4779900" cy="3971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solidFill>
          <a:schemeClr val="accent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9"/>
          <p:cNvSpPr/>
          <p:nvPr/>
        </p:nvSpPr>
        <p:spPr>
          <a:xfrm>
            <a:off x="3188200" y="456150"/>
            <a:ext cx="5955900" cy="42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9"/>
          <p:cNvSpPr txBox="1">
            <a:spLocks noGrp="1"/>
          </p:cNvSpPr>
          <p:nvPr>
            <p:ph type="title"/>
          </p:nvPr>
        </p:nvSpPr>
        <p:spPr>
          <a:xfrm>
            <a:off x="4560825" y="694925"/>
            <a:ext cx="31761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59"/>
          <p:cNvSpPr txBox="1">
            <a:spLocks noGrp="1"/>
          </p:cNvSpPr>
          <p:nvPr>
            <p:ph type="subTitle" idx="1"/>
          </p:nvPr>
        </p:nvSpPr>
        <p:spPr>
          <a:xfrm>
            <a:off x="4560825" y="1598825"/>
            <a:ext cx="29676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9"/>
          <p:cNvSpPr txBox="1"/>
          <p:nvPr/>
        </p:nvSpPr>
        <p:spPr>
          <a:xfrm>
            <a:off x="4560825" y="3432844"/>
            <a:ext cx="3168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sz="1000" b="0" i="0" u="none" strike="noStrike" cap="none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 b="0" i="0" u="none" strike="noStrike" cap="none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sz="1000" b="0" i="0" u="none" strike="noStrike" cap="none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 b="0" i="0" u="none" strike="noStrike" cap="none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, and infographics &amp; images by </a:t>
            </a:r>
            <a:r>
              <a:rPr lang="en" sz="1000" b="0" i="0" u="none" strike="noStrike" cap="none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 b="0" i="0" u="none" strike="noStrike" cap="none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. </a:t>
            </a:r>
            <a:endParaRPr sz="1000" b="0" i="0" u="none" strike="noStrike" cap="none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 txBox="1">
            <a:spLocks noGrp="1"/>
          </p:cNvSpPr>
          <p:nvPr>
            <p:ph type="body" idx="1"/>
          </p:nvPr>
        </p:nvSpPr>
        <p:spPr>
          <a:xfrm>
            <a:off x="766800" y="1251925"/>
            <a:ext cx="73872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0"/>
          <p:cNvSpPr/>
          <p:nvPr/>
        </p:nvSpPr>
        <p:spPr>
          <a:xfrm>
            <a:off x="4792425" y="-186600"/>
            <a:ext cx="4656000" cy="4530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0"/>
          <p:cNvSpPr txBox="1">
            <a:spLocks noGrp="1"/>
          </p:cNvSpPr>
          <p:nvPr>
            <p:ph type="body" idx="1"/>
          </p:nvPr>
        </p:nvSpPr>
        <p:spPr>
          <a:xfrm>
            <a:off x="766800" y="1480525"/>
            <a:ext cx="33558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6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8" name="Google Shape;128;p60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_AND_BODY_1_1">
    <p:bg>
      <p:bgPr>
        <a:solidFill>
          <a:schemeClr val="accent4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1"/>
          <p:cNvSpPr txBox="1">
            <a:spLocks noGrp="1"/>
          </p:cNvSpPr>
          <p:nvPr>
            <p:ph type="body" idx="1"/>
          </p:nvPr>
        </p:nvSpPr>
        <p:spPr>
          <a:xfrm>
            <a:off x="766800" y="1480525"/>
            <a:ext cx="33558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61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61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">
    <p:bg>
      <p:bgPr>
        <a:solidFill>
          <a:schemeClr val="accent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5"/>
          <p:cNvSpPr/>
          <p:nvPr/>
        </p:nvSpPr>
        <p:spPr>
          <a:xfrm>
            <a:off x="6956200" y="-12250"/>
            <a:ext cx="2211900" cy="5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5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6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2_1">
    <p:bg>
      <p:bgPr>
        <a:solidFill>
          <a:schemeClr val="accent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3"/>
          <p:cNvSpPr txBox="1">
            <a:spLocks noGrp="1"/>
          </p:cNvSpPr>
          <p:nvPr>
            <p:ph type="title"/>
          </p:nvPr>
        </p:nvSpPr>
        <p:spPr>
          <a:xfrm>
            <a:off x="889050" y="1455200"/>
            <a:ext cx="28080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body" idx="1"/>
          </p:nvPr>
        </p:nvSpPr>
        <p:spPr>
          <a:xfrm>
            <a:off x="889050" y="2324523"/>
            <a:ext cx="2808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>
            <a:spLocks noGrp="1"/>
          </p:cNvSpPr>
          <p:nvPr>
            <p:ph type="title"/>
          </p:nvPr>
        </p:nvSpPr>
        <p:spPr>
          <a:xfrm>
            <a:off x="995750" y="32333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subTitle" idx="1"/>
          </p:nvPr>
        </p:nvSpPr>
        <p:spPr>
          <a:xfrm>
            <a:off x="995750" y="3591775"/>
            <a:ext cx="20802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title" idx="2"/>
          </p:nvPr>
        </p:nvSpPr>
        <p:spPr>
          <a:xfrm>
            <a:off x="3531900" y="32333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subTitle" idx="3"/>
          </p:nvPr>
        </p:nvSpPr>
        <p:spPr>
          <a:xfrm>
            <a:off x="3531900" y="3591775"/>
            <a:ext cx="20802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title" idx="4"/>
          </p:nvPr>
        </p:nvSpPr>
        <p:spPr>
          <a:xfrm>
            <a:off x="6068050" y="32333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subTitle" idx="5"/>
          </p:nvPr>
        </p:nvSpPr>
        <p:spPr>
          <a:xfrm>
            <a:off x="6068050" y="3591775"/>
            <a:ext cx="20802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subTitle" idx="1"/>
          </p:nvPr>
        </p:nvSpPr>
        <p:spPr>
          <a:xfrm>
            <a:off x="5525500" y="1920038"/>
            <a:ext cx="30432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2"/>
          </p:nvPr>
        </p:nvSpPr>
        <p:spPr>
          <a:xfrm>
            <a:off x="5525500" y="2440115"/>
            <a:ext cx="3043200" cy="22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45"/>
          <p:cNvSpPr/>
          <p:nvPr/>
        </p:nvSpPr>
        <p:spPr>
          <a:xfrm>
            <a:off x="-32925" y="1431875"/>
            <a:ext cx="4773000" cy="37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3470775" y="1480725"/>
            <a:ext cx="2335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subTitle" idx="1"/>
          </p:nvPr>
        </p:nvSpPr>
        <p:spPr>
          <a:xfrm>
            <a:off x="3470775" y="1762975"/>
            <a:ext cx="2335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title" idx="2"/>
          </p:nvPr>
        </p:nvSpPr>
        <p:spPr>
          <a:xfrm>
            <a:off x="3470775" y="697575"/>
            <a:ext cx="23358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title" idx="3"/>
          </p:nvPr>
        </p:nvSpPr>
        <p:spPr>
          <a:xfrm>
            <a:off x="3470775" y="3312438"/>
            <a:ext cx="2335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ubTitle" idx="4"/>
          </p:nvPr>
        </p:nvSpPr>
        <p:spPr>
          <a:xfrm>
            <a:off x="3470775" y="3594688"/>
            <a:ext cx="2335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title" idx="5"/>
          </p:nvPr>
        </p:nvSpPr>
        <p:spPr>
          <a:xfrm>
            <a:off x="3470775" y="2529288"/>
            <a:ext cx="23358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title" idx="6"/>
          </p:nvPr>
        </p:nvSpPr>
        <p:spPr>
          <a:xfrm>
            <a:off x="6004425" y="1480725"/>
            <a:ext cx="2335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subTitle" idx="7"/>
          </p:nvPr>
        </p:nvSpPr>
        <p:spPr>
          <a:xfrm>
            <a:off x="6004425" y="1762975"/>
            <a:ext cx="2335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title" idx="8"/>
          </p:nvPr>
        </p:nvSpPr>
        <p:spPr>
          <a:xfrm>
            <a:off x="6004425" y="697575"/>
            <a:ext cx="23358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title" idx="9"/>
          </p:nvPr>
        </p:nvSpPr>
        <p:spPr>
          <a:xfrm>
            <a:off x="6004425" y="3312438"/>
            <a:ext cx="2335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ubTitle" idx="13"/>
          </p:nvPr>
        </p:nvSpPr>
        <p:spPr>
          <a:xfrm>
            <a:off x="6004425" y="3594688"/>
            <a:ext cx="2335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title" idx="14"/>
          </p:nvPr>
        </p:nvSpPr>
        <p:spPr>
          <a:xfrm>
            <a:off x="6004425" y="2529288"/>
            <a:ext cx="23358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>
            <a:spLocks noGrp="1"/>
          </p:cNvSpPr>
          <p:nvPr>
            <p:ph type="title"/>
          </p:nvPr>
        </p:nvSpPr>
        <p:spPr>
          <a:xfrm>
            <a:off x="1017400" y="2552303"/>
            <a:ext cx="28593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subTitle" idx="1"/>
          </p:nvPr>
        </p:nvSpPr>
        <p:spPr>
          <a:xfrm>
            <a:off x="1129750" y="3072841"/>
            <a:ext cx="26346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title" idx="2"/>
          </p:nvPr>
        </p:nvSpPr>
        <p:spPr>
          <a:xfrm>
            <a:off x="1386100" y="1487903"/>
            <a:ext cx="21219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8"/>
          <p:cNvSpPr/>
          <p:nvPr/>
        </p:nvSpPr>
        <p:spPr>
          <a:xfrm>
            <a:off x="-5150" y="3448200"/>
            <a:ext cx="3958500" cy="16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8"/>
          <p:cNvSpPr/>
          <p:nvPr/>
        </p:nvSpPr>
        <p:spPr>
          <a:xfrm>
            <a:off x="5206500" y="0"/>
            <a:ext cx="3958500" cy="24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8"/>
          <p:cNvSpPr/>
          <p:nvPr/>
        </p:nvSpPr>
        <p:spPr>
          <a:xfrm>
            <a:off x="1153550" y="144150"/>
            <a:ext cx="7817400" cy="4855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748025" y="3679050"/>
            <a:ext cx="2952900" cy="1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49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Char char="●"/>
              <a:defRPr sz="18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q_vuZiBcV6ofnIcMCZFBm3k7xBwA4r6j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hyperlink" Target="https://www.redesign.every1graduates.org/student-connectedness-projec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/>
          <p:nvPr/>
        </p:nvSpPr>
        <p:spPr>
          <a:xfrm>
            <a:off x="1202000" y="335775"/>
            <a:ext cx="7059000" cy="15570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title"/>
          </p:nvPr>
        </p:nvSpPr>
        <p:spPr>
          <a:xfrm>
            <a:off x="1201850" y="335775"/>
            <a:ext cx="7059000" cy="155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>
                <a:solidFill>
                  <a:schemeClr val="lt1"/>
                </a:solidFill>
              </a:rPr>
              <a:t>The Student Connectedness Project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900">
                <a:solidFill>
                  <a:schemeClr val="lt1"/>
                </a:solidFill>
              </a:rPr>
              <a:t> </a:t>
            </a:r>
            <a:r>
              <a:rPr lang="en" sz="1900" i="1">
                <a:solidFill>
                  <a:schemeClr val="lt1"/>
                </a:solidFill>
              </a:rPr>
              <a:t>Co-creating safe, accessible &amp; community-focused spaces where every student</a:t>
            </a:r>
            <a:br>
              <a:rPr lang="en" sz="1900" i="1">
                <a:solidFill>
                  <a:schemeClr val="lt1"/>
                </a:solidFill>
              </a:rPr>
            </a:br>
            <a:r>
              <a:rPr lang="en" sz="1900" i="1">
                <a:solidFill>
                  <a:schemeClr val="lt1"/>
                </a:solidFill>
              </a:rPr>
              <a:t> is connected to adults, peers, and purpose</a:t>
            </a:r>
            <a:endParaRPr sz="2300" i="1">
              <a:solidFill>
                <a:schemeClr val="lt1"/>
              </a:solidFill>
            </a:endParaRPr>
          </a:p>
        </p:txBody>
      </p:sp>
      <p:sp>
        <p:nvSpPr>
          <p:cNvPr id="146" name="Google Shape;146;p1"/>
          <p:cNvSpPr txBox="1">
            <a:spLocks noGrp="1"/>
          </p:cNvSpPr>
          <p:nvPr>
            <p:ph type="subTitle" idx="4294967295"/>
          </p:nvPr>
        </p:nvSpPr>
        <p:spPr>
          <a:xfrm>
            <a:off x="2556475" y="771300"/>
            <a:ext cx="4449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900" b="1" i="1">
                <a:solidFill>
                  <a:schemeClr val="accent2"/>
                </a:solidFill>
              </a:rPr>
              <a:t>Designed by Students, for Students</a:t>
            </a:r>
            <a:r>
              <a:rPr lang="en" b="1">
                <a:solidFill>
                  <a:schemeClr val="accent2"/>
                </a:solidFill>
              </a:rPr>
              <a:t> 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147" name="Google Shape;147;p1" title="EGC_Logo WHT-S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"/>
          <p:cNvSpPr/>
          <p:nvPr/>
        </p:nvSpPr>
        <p:spPr>
          <a:xfrm>
            <a:off x="250750" y="489100"/>
            <a:ext cx="4332900" cy="43965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"/>
          <p:cNvSpPr txBox="1">
            <a:spLocks noGrp="1"/>
          </p:cNvSpPr>
          <p:nvPr>
            <p:ph type="title"/>
          </p:nvPr>
        </p:nvSpPr>
        <p:spPr>
          <a:xfrm>
            <a:off x="406750" y="745796"/>
            <a:ext cx="40176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>
                <a:solidFill>
                  <a:schemeClr val="dk2"/>
                </a:solidFill>
              </a:rPr>
              <a:t>Who </a:t>
            </a:r>
            <a:endParaRPr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>
                <a:solidFill>
                  <a:schemeClr val="dk2"/>
                </a:solidFill>
              </a:rPr>
              <a:t>Should Participate?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57" name="Google Shape;257;p7"/>
          <p:cNvSpPr/>
          <p:nvPr/>
        </p:nvSpPr>
        <p:spPr>
          <a:xfrm flipH="1">
            <a:off x="5033764" y="0"/>
            <a:ext cx="27651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"/>
          <p:cNvSpPr/>
          <p:nvPr/>
        </p:nvSpPr>
        <p:spPr>
          <a:xfrm rot="-5400000">
            <a:off x="7360200" y="317050"/>
            <a:ext cx="48300" cy="2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/>
          <p:nvPr/>
        </p:nvSpPr>
        <p:spPr>
          <a:xfrm rot="-5400000">
            <a:off x="7885600" y="4530625"/>
            <a:ext cx="48300" cy="2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 txBox="1">
            <a:spLocks noGrp="1"/>
          </p:cNvSpPr>
          <p:nvPr>
            <p:ph type="subTitle" idx="1"/>
          </p:nvPr>
        </p:nvSpPr>
        <p:spPr>
          <a:xfrm>
            <a:off x="406750" y="1918568"/>
            <a:ext cx="3785100" cy="1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Students take the lead in creating ideas and strategies to make  school a place where everyone feels welcome, supported, and motivated</a:t>
            </a:r>
            <a:endParaRPr sz="1600">
              <a:solidFill>
                <a:schemeClr val="dk2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Teachers, counselors, and other staff are there to guide, support, and provide resources, making sure students’ voices shape the changes that matter most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61" name="Google Shape;2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564" y="1265313"/>
            <a:ext cx="4017700" cy="2612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262" name="Google Shape;262;p7" title="EGC_Logo WHT-S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66800" y="24325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4200" b="1">
                <a:solidFill>
                  <a:schemeClr val="dk1"/>
                </a:solidFill>
              </a:rPr>
              <a:t>Why it Matters</a:t>
            </a:r>
            <a:r>
              <a:rPr lang="en" sz="3200"/>
              <a:t> </a:t>
            </a:r>
            <a:endParaRPr sz="3200"/>
          </a:p>
        </p:txBody>
      </p:sp>
      <p:sp>
        <p:nvSpPr>
          <p:cNvPr id="268" name="Google Shape;268;p8"/>
          <p:cNvSpPr/>
          <p:nvPr/>
        </p:nvSpPr>
        <p:spPr>
          <a:xfrm rot="-5400000">
            <a:off x="3428050" y="4430550"/>
            <a:ext cx="48300" cy="2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8" title="istockphoto-826212832-612x6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25" y="1041025"/>
            <a:ext cx="4241676" cy="35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 txBox="1"/>
          <p:nvPr/>
        </p:nvSpPr>
        <p:spPr>
          <a:xfrm>
            <a:off x="4983250" y="1259175"/>
            <a:ext cx="3548700" cy="25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4823000" y="1197911"/>
            <a:ext cx="3945300" cy="3199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When you have caring adults, supportive friends, meaningful activities, and a welcoming school, you can do your best. 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Together, students can help design schools where connections lead to success and everyone feels like they belong. </a:t>
            </a: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72" name="Google Shape;272;p8" title="EGC_Logo WHT-S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8" name="Google Shape;278;p11"/>
          <p:cNvSpPr txBox="1">
            <a:spLocks noGrp="1"/>
          </p:cNvSpPr>
          <p:nvPr>
            <p:ph type="body" idx="4294967295"/>
          </p:nvPr>
        </p:nvSpPr>
        <p:spPr>
          <a:xfrm>
            <a:off x="1067775" y="240975"/>
            <a:ext cx="78894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700" b="1">
                <a:solidFill>
                  <a:schemeClr val="accent2"/>
                </a:solidFill>
                <a:latin typeface="Lobster Two"/>
                <a:ea typeface="Lobster Two"/>
                <a:cs typeface="Lobster Two"/>
                <a:sym typeface="Lobster Two"/>
              </a:rPr>
              <a:t>Student voices have the power to shape positive change </a:t>
            </a:r>
            <a:br>
              <a:rPr lang="en" sz="2700" b="1">
                <a:solidFill>
                  <a:schemeClr val="accent2"/>
                </a:solidFill>
                <a:latin typeface="Lobster Two"/>
                <a:ea typeface="Lobster Two"/>
                <a:cs typeface="Lobster Two"/>
                <a:sym typeface="Lobster Two"/>
              </a:rPr>
            </a:br>
            <a:r>
              <a:rPr lang="en" sz="2700" b="1">
                <a:solidFill>
                  <a:schemeClr val="accent2"/>
                </a:solidFill>
                <a:latin typeface="Lobster Two"/>
                <a:ea typeface="Lobster Two"/>
                <a:cs typeface="Lobster Two"/>
                <a:sym typeface="Lobster Two"/>
              </a:rPr>
              <a:t>for everyone!</a:t>
            </a:r>
            <a:endParaRPr sz="2700">
              <a:solidFill>
                <a:schemeClr val="accent2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279" name="Google Shape;279;p11"/>
          <p:cNvSpPr/>
          <p:nvPr/>
        </p:nvSpPr>
        <p:spPr>
          <a:xfrm rot="-5400000">
            <a:off x="5795050" y="2710400"/>
            <a:ext cx="48300" cy="2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1" title="EGC_Logo WHT-S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1">
                <a:solidFill>
                  <a:schemeClr val="dk2"/>
                </a:solidFill>
              </a:rPr>
              <a:t>The Project Timeline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876525" y="2121625"/>
            <a:ext cx="1038000" cy="55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AFDF4"/>
                </a:solidFill>
                <a:latin typeface="Oxygen"/>
                <a:ea typeface="Oxygen"/>
                <a:cs typeface="Oxygen"/>
                <a:sym typeface="Oxygen"/>
              </a:rPr>
              <a:t>January 14</a:t>
            </a:r>
            <a:endParaRPr sz="1400" b="1" i="0" u="none" strike="noStrike" cap="none">
              <a:solidFill>
                <a:srgbClr val="FAFDF4"/>
              </a:solidFill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2679800" y="2121625"/>
            <a:ext cx="2149800" cy="55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Connected to Adults January 28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5565378" y="2110683"/>
            <a:ext cx="11244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March 25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89" name="Google Shape;289;p9"/>
          <p:cNvSpPr txBox="1">
            <a:spLocks noGrp="1"/>
          </p:cNvSpPr>
          <p:nvPr>
            <p:ph type="subTitle" idx="4294967295"/>
          </p:nvPr>
        </p:nvSpPr>
        <p:spPr>
          <a:xfrm>
            <a:off x="5490638" y="1098293"/>
            <a:ext cx="12489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1800"/>
              <a:buFont typeface="Oxygen"/>
              <a:buNone/>
            </a:pPr>
            <a:r>
              <a:rPr lang="en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rPr>
              <a:t>Office </a:t>
            </a:r>
            <a:br>
              <a:rPr lang="en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rPr>
            </a:br>
            <a:r>
              <a:rPr lang="en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rPr>
              <a:t>Hours</a:t>
            </a:r>
            <a:endParaRPr i="0" u="none" strike="noStrike" cap="none">
              <a:solidFill>
                <a:schemeClr val="dk2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290" name="Google Shape;290;p9"/>
          <p:cNvSpPr txBox="1">
            <a:spLocks noGrp="1"/>
          </p:cNvSpPr>
          <p:nvPr>
            <p:ph type="subTitle" idx="4294967295"/>
          </p:nvPr>
        </p:nvSpPr>
        <p:spPr>
          <a:xfrm>
            <a:off x="2679800" y="1098300"/>
            <a:ext cx="21498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1800"/>
              <a:buFont typeface="Oxygen"/>
              <a:buNone/>
            </a:pPr>
            <a:r>
              <a:rPr lang="en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rPr>
              <a:t>Attend Virtual Sessions and Co-Creation </a:t>
            </a:r>
            <a:endParaRPr i="0" u="none" strike="noStrike" cap="none">
              <a:solidFill>
                <a:schemeClr val="dk2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388425" y="1151870"/>
            <a:ext cx="20142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2"/>
                </a:solidFill>
              </a:rPr>
              <a:t>Information Session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2"/>
                </a:solidFill>
              </a:rPr>
              <a:t>Create a team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2679800" y="3439100"/>
            <a:ext cx="2149800" cy="62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Connected to Purpose 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February 25</a:t>
            </a:r>
            <a:endParaRPr sz="1400" b="1" i="0" u="none" strike="noStrike" cap="none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2646950" y="2838950"/>
            <a:ext cx="2182800" cy="48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Connected to Peers February 11</a:t>
            </a:r>
            <a:endParaRPr sz="1400" b="1" i="0" u="none" strike="noStrike" cap="none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94" name="Google Shape;294;p9"/>
          <p:cNvCxnSpPr/>
          <p:nvPr/>
        </p:nvCxnSpPr>
        <p:spPr>
          <a:xfrm flipH="1">
            <a:off x="3885025" y="4179950"/>
            <a:ext cx="2100" cy="2061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5" name="Google Shape;295;p9"/>
          <p:cNvSpPr/>
          <p:nvPr/>
        </p:nvSpPr>
        <p:spPr>
          <a:xfrm>
            <a:off x="2679950" y="4179950"/>
            <a:ext cx="2149800" cy="66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Connected to a Welcoming Place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March 11</a:t>
            </a:r>
            <a:endParaRPr sz="1400" b="1" i="0" u="none" strike="noStrike" cap="none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96" name="Google Shape;296;p9"/>
          <p:cNvSpPr txBox="1">
            <a:spLocks noGrp="1"/>
          </p:cNvSpPr>
          <p:nvPr>
            <p:ph type="title"/>
          </p:nvPr>
        </p:nvSpPr>
        <p:spPr>
          <a:xfrm>
            <a:off x="7319950" y="1219884"/>
            <a:ext cx="12489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2"/>
                </a:solidFill>
              </a:rPr>
              <a:t>Virtual Showcase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7425400" y="2110671"/>
            <a:ext cx="10380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April 29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298" name="Google Shape;298;p9" title="EGC_Logo WHT-S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9"/>
          <p:cNvCxnSpPr>
            <a:stCxn id="289" idx="2"/>
          </p:cNvCxnSpPr>
          <p:nvPr/>
        </p:nvCxnSpPr>
        <p:spPr>
          <a:xfrm>
            <a:off x="6115088" y="1723193"/>
            <a:ext cx="0" cy="298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9"/>
          <p:cNvCxnSpPr/>
          <p:nvPr/>
        </p:nvCxnSpPr>
        <p:spPr>
          <a:xfrm>
            <a:off x="7909863" y="1723193"/>
            <a:ext cx="0" cy="298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9"/>
          <p:cNvCxnSpPr/>
          <p:nvPr/>
        </p:nvCxnSpPr>
        <p:spPr>
          <a:xfrm>
            <a:off x="3738338" y="1723193"/>
            <a:ext cx="0" cy="298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" name="Google Shape;302;p9"/>
          <p:cNvCxnSpPr/>
          <p:nvPr/>
        </p:nvCxnSpPr>
        <p:spPr>
          <a:xfrm>
            <a:off x="1395513" y="1753693"/>
            <a:ext cx="0" cy="298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b6dba9f7dc_0_31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207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Resources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08" name="Google Shape;308;g3b6dba9f7dc_0_31"/>
          <p:cNvSpPr txBox="1">
            <a:spLocks noGrp="1"/>
          </p:cNvSpPr>
          <p:nvPr>
            <p:ph type="title" idx="3"/>
          </p:nvPr>
        </p:nvSpPr>
        <p:spPr>
          <a:xfrm>
            <a:off x="660650" y="3949100"/>
            <a:ext cx="2979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Student Connectedness Project one-pager to share with Friends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https://drive.google.com/drive/folders/1q_vuZiBcV6ofnIcMCZFBm3k7xBwA4r6j</a:t>
            </a:r>
            <a:endParaRPr sz="16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309" name="Google Shape;309;g3b6dba9f7dc_0_31"/>
          <p:cNvSpPr txBox="1"/>
          <p:nvPr/>
        </p:nvSpPr>
        <p:spPr>
          <a:xfrm>
            <a:off x="5034300" y="1038138"/>
            <a:ext cx="390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Lobster Two"/>
                <a:ea typeface="Lobster Two"/>
                <a:cs typeface="Lobster Two"/>
                <a:sym typeface="Lobster Two"/>
                <a:hlinkClick r:id="rId4"/>
              </a:rPr>
              <a:t>www.redesign.every1graduates.org/student-connectedness-project/</a:t>
            </a:r>
            <a:r>
              <a:rPr lang="en" sz="1700">
                <a:solidFill>
                  <a:schemeClr val="dk1"/>
                </a:solidFill>
                <a:latin typeface="Lobster Two"/>
                <a:ea typeface="Lobster Two"/>
                <a:cs typeface="Lobster Two"/>
                <a:sym typeface="Lobster Two"/>
              </a:rPr>
              <a:t> </a:t>
            </a:r>
            <a:endParaRPr sz="1700">
              <a:solidFill>
                <a:schemeClr val="dk1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pic>
        <p:nvPicPr>
          <p:cNvPr id="310" name="Google Shape;310;g3b6dba9f7dc_0_31" title="SCP Q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4925" y="2554125"/>
            <a:ext cx="1459050" cy="14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b6dba9f7dc_0_31"/>
          <p:cNvSpPr txBox="1">
            <a:spLocks noGrp="1"/>
          </p:cNvSpPr>
          <p:nvPr>
            <p:ph type="title" idx="2"/>
          </p:nvPr>
        </p:nvSpPr>
        <p:spPr>
          <a:xfrm>
            <a:off x="4873875" y="525600"/>
            <a:ext cx="2189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Website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title"/>
          </p:nvPr>
        </p:nvSpPr>
        <p:spPr>
          <a:xfrm>
            <a:off x="659975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1">
                <a:solidFill>
                  <a:schemeClr val="dk2"/>
                </a:solidFill>
              </a:rPr>
              <a:t>Questions?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17" name="Google Shape;317;p22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pic>
        <p:nvPicPr>
          <p:cNvPr id="318" name="Google Shape;3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675" y="14696"/>
            <a:ext cx="6278324" cy="43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 title="EGC_Logo WHT-S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"/>
          <p:cNvSpPr/>
          <p:nvPr/>
        </p:nvSpPr>
        <p:spPr>
          <a:xfrm rot="-5400000">
            <a:off x="2259625" y="4772800"/>
            <a:ext cx="48300" cy="2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/>
          <p:nvPr/>
        </p:nvSpPr>
        <p:spPr>
          <a:xfrm rot="-5400000">
            <a:off x="6836075" y="1494400"/>
            <a:ext cx="48300" cy="2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 txBox="1">
            <a:spLocks noGrp="1"/>
          </p:cNvSpPr>
          <p:nvPr>
            <p:ph type="title"/>
          </p:nvPr>
        </p:nvSpPr>
        <p:spPr>
          <a:xfrm>
            <a:off x="5233012" y="2544897"/>
            <a:ext cx="3316188" cy="134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500" b="1" dirty="0"/>
              <a:t>The </a:t>
            </a:r>
            <a:r>
              <a:rPr lang="en" sz="2500" b="1" dirty="0" smtClean="0"/>
              <a:t>Everyone Graduates Center </a:t>
            </a:r>
            <a:r>
              <a:rPr lang="en" sz="2500" b="1" dirty="0"/>
              <a:t>Team</a:t>
            </a:r>
            <a:r>
              <a:rPr lang="en" sz="1900" b="1" dirty="0"/>
              <a:t> </a:t>
            </a:r>
            <a:endParaRPr sz="1900" b="1" dirty="0"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1"/>
          </p:nvPr>
        </p:nvSpPr>
        <p:spPr>
          <a:xfrm>
            <a:off x="4697950" y="165850"/>
            <a:ext cx="4075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 b="1" dirty="0" smtClean="0"/>
              <a:t>Maria </a:t>
            </a:r>
            <a:r>
              <a:rPr lang="en" sz="1500" b="1" dirty="0"/>
              <a:t>Waltemeyer mwaltemeyer@jhu.edu</a:t>
            </a:r>
            <a:endParaRPr sz="15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 b="1" dirty="0"/>
              <a:t>Jeri Crispe jcrispe1@jhu.edu</a:t>
            </a:r>
            <a:endParaRPr sz="15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 b="1" dirty="0"/>
              <a:t>Michelle Starnes mstarne7@jhu.edu</a:t>
            </a:r>
            <a:endParaRPr sz="1500" b="1" dirty="0"/>
          </a:p>
        </p:txBody>
      </p:sp>
      <p:pic>
        <p:nvPicPr>
          <p:cNvPr id="328" name="Google Shape;3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363" y="2189950"/>
            <a:ext cx="3010833" cy="22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4772">
            <a:off x="832021" y="227951"/>
            <a:ext cx="2736481" cy="138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2" title="EGC_Logo WHT-SM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8451" y="4708087"/>
            <a:ext cx="1313701" cy="4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766800" y="1384186"/>
            <a:ext cx="73872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</a:rPr>
              <a:t>The Student Connectedness Project is an invitation for students to become learners, leaders, and designers of school connectedness.</a:t>
            </a:r>
            <a:endParaRPr sz="24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</a:rPr>
              <a:t>Together, you will explore how to ensure that every students is connected to adults, peers, purpose, and a welcoming space. </a:t>
            </a:r>
            <a:endParaRPr sz="205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/>
          </a:p>
        </p:txBody>
      </p:sp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1">
                <a:solidFill>
                  <a:schemeClr val="dk2"/>
                </a:solidFill>
              </a:rPr>
              <a:t>Welcome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4" name="Google Shape;154;p2" title="EGC_Logo WHT-S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90978">
            <a:off x="6600525" y="-1611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6dba9f7dc_0_0"/>
          <p:cNvSpPr txBox="1">
            <a:spLocks noGrp="1"/>
          </p:cNvSpPr>
          <p:nvPr>
            <p:ph type="body" idx="1"/>
          </p:nvPr>
        </p:nvSpPr>
        <p:spPr>
          <a:xfrm>
            <a:off x="734450" y="1551150"/>
            <a:ext cx="3818700" cy="27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 b="1">
                <a:solidFill>
                  <a:schemeClr val="dk2"/>
                </a:solidFill>
              </a:rPr>
              <a:t>Please share your name, </a:t>
            </a:r>
            <a:endParaRPr sz="235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 b="1">
                <a:solidFill>
                  <a:schemeClr val="dk2"/>
                </a:solidFill>
              </a:rPr>
              <a:t>school/organization, </a:t>
            </a:r>
            <a:endParaRPr sz="235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 b="1">
                <a:solidFill>
                  <a:schemeClr val="dk2"/>
                </a:solidFill>
              </a:rPr>
              <a:t>and</a:t>
            </a:r>
            <a:endParaRPr sz="235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 b="1">
                <a:solidFill>
                  <a:schemeClr val="dk2"/>
                </a:solidFill>
              </a:rPr>
              <a:t>when thinking about connection, what comes to mind?</a:t>
            </a:r>
            <a:endParaRPr sz="235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chemeClr val="dk2"/>
              </a:solidFill>
            </a:endParaRPr>
          </a:p>
        </p:txBody>
      </p:sp>
      <p:sp>
        <p:nvSpPr>
          <p:cNvPr id="161" name="Google Shape;161;g3b6dba9f7dc_0_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Connection Circle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62" name="Google Shape;162;g3b6dba9f7d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150" y="1387888"/>
            <a:ext cx="3882425" cy="25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b6dba9f7dc_0_0" title="EGC_Logo WHT-S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d4b407e19_1_23"/>
          <p:cNvSpPr txBox="1">
            <a:spLocks noGrp="1"/>
          </p:cNvSpPr>
          <p:nvPr>
            <p:ph type="title"/>
          </p:nvPr>
        </p:nvSpPr>
        <p:spPr>
          <a:xfrm>
            <a:off x="216625" y="4009075"/>
            <a:ext cx="25611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Maryland &amp; other world locations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69" name="Google Shape;169;g38d4b407e19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388" y="1634602"/>
            <a:ext cx="2762250" cy="1838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8d4b407e19_1_23"/>
          <p:cNvSpPr txBox="1">
            <a:spLocks noGrp="1"/>
          </p:cNvSpPr>
          <p:nvPr>
            <p:ph type="subTitle" idx="3"/>
          </p:nvPr>
        </p:nvSpPr>
        <p:spPr>
          <a:xfrm>
            <a:off x="3248624" y="3675770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Johns Hopkins University 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71" name="Google Shape;171;g38d4b407e19_1_23"/>
          <p:cNvSpPr txBox="1">
            <a:spLocks noGrp="1"/>
          </p:cNvSpPr>
          <p:nvPr>
            <p:ph type="subTitle" idx="5"/>
          </p:nvPr>
        </p:nvSpPr>
        <p:spPr>
          <a:xfrm>
            <a:off x="5799725" y="3675768"/>
            <a:ext cx="31611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School of Education  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Everyone Graduates Center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72" name="Google Shape;172;g38d4b407e19_1_23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Who Are We and What Do We Do? 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73" name="Google Shape;173;g38d4b407e19_1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825" y="1634613"/>
            <a:ext cx="2849638" cy="18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8d4b407e19_1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75" y="1669500"/>
            <a:ext cx="2561200" cy="14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8d4b407e19_1_23"/>
          <p:cNvSpPr/>
          <p:nvPr/>
        </p:nvSpPr>
        <p:spPr>
          <a:xfrm rot="-2454394">
            <a:off x="694273" y="2855053"/>
            <a:ext cx="1771154" cy="1786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176" name="Google Shape;176;g38d4b407e19_1_23" title="EGC_Logo WHT-SM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3371" y="4608689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/>
          <p:nvPr/>
        </p:nvSpPr>
        <p:spPr>
          <a:xfrm>
            <a:off x="3865575" y="209725"/>
            <a:ext cx="5034300" cy="4337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When students </a:t>
            </a:r>
            <a:r>
              <a:rPr lang="en" sz="1800" b="1" i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don’t feel</a:t>
            </a:r>
            <a:r>
              <a:rPr lang="en" sz="1800" i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connected to school, it can lead to things like: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Missing a lot of days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Having trouble focusing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Feeling stressed or unmotivated 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But when students </a:t>
            </a:r>
            <a:r>
              <a:rPr lang="en" sz="1800" b="1" i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feel like</a:t>
            </a:r>
            <a:r>
              <a:rPr lang="en" sz="1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they belong and are supported, great things happen: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Attendance goes up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Well-being improves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</a:pPr>
            <a:r>
              <a:rPr lang="en"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Learning and achievement get stronger </a:t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226225" y="459225"/>
            <a:ext cx="28080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800" b="1"/>
              <a:t>The Why </a:t>
            </a:r>
            <a:endParaRPr sz="3800" b="1"/>
          </a:p>
        </p:txBody>
      </p:sp>
      <p:pic>
        <p:nvPicPr>
          <p:cNvPr id="183" name="Google Shape;18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37" y="1561475"/>
            <a:ext cx="3533325" cy="23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" title="EGC_Logo WHT-S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/>
          <p:nvPr/>
        </p:nvSpPr>
        <p:spPr>
          <a:xfrm>
            <a:off x="6643300" y="1880188"/>
            <a:ext cx="929700" cy="92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6023750" y="1699150"/>
            <a:ext cx="2158200" cy="2651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4"/>
          <p:cNvGrpSpPr/>
          <p:nvPr/>
        </p:nvGrpSpPr>
        <p:grpSpPr>
          <a:xfrm>
            <a:off x="6919693" y="2159868"/>
            <a:ext cx="376926" cy="370324"/>
            <a:chOff x="-40748275" y="3238700"/>
            <a:chExt cx="322600" cy="316950"/>
          </a:xfrm>
        </p:grpSpPr>
        <p:sp>
          <p:nvSpPr>
            <p:cNvPr id="192" name="Google Shape;192;p4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4"/>
          <p:cNvSpPr/>
          <p:nvPr/>
        </p:nvSpPr>
        <p:spPr>
          <a:xfrm>
            <a:off x="4107150" y="1880175"/>
            <a:ext cx="929700" cy="92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3492900" y="1731500"/>
            <a:ext cx="2158200" cy="26187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1571000" y="1880188"/>
            <a:ext cx="929700" cy="92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962050" y="1790500"/>
            <a:ext cx="2158200" cy="2559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4"/>
          <p:cNvGrpSpPr/>
          <p:nvPr/>
        </p:nvGrpSpPr>
        <p:grpSpPr>
          <a:xfrm>
            <a:off x="1858000" y="2159810"/>
            <a:ext cx="366293" cy="370441"/>
            <a:chOff x="-39647175" y="3972000"/>
            <a:chExt cx="313500" cy="317050"/>
          </a:xfrm>
        </p:grpSpPr>
        <p:sp>
          <p:nvSpPr>
            <p:cNvPr id="203" name="Google Shape;203;p4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4"/>
          <p:cNvSpPr txBox="1">
            <a:spLocks noGrp="1"/>
          </p:cNvSpPr>
          <p:nvPr>
            <p:ph type="title" idx="6"/>
          </p:nvPr>
        </p:nvSpPr>
        <p:spPr>
          <a:xfrm>
            <a:off x="766800" y="728625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1">
                <a:solidFill>
                  <a:schemeClr val="dk2"/>
                </a:solidFill>
              </a:rPr>
              <a:t>Part of a Greater Good – When You Share Your Ideas, You Help Us…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1040050" y="380042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Understand what really helps students feel connected </a:t>
            </a:r>
            <a:endParaRPr b="1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 idx="2"/>
          </p:nvPr>
        </p:nvSpPr>
        <p:spPr>
          <a:xfrm>
            <a:off x="3554050" y="4009075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Find out what gets in the way of learning or feeling supported </a:t>
            </a:r>
            <a:endParaRPr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4"/>
          </p:nvPr>
        </p:nvSpPr>
        <p:spPr>
          <a:xfrm>
            <a:off x="6023750" y="3950500"/>
            <a:ext cx="2080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Create changes that actually make school better for everyone</a:t>
            </a:r>
            <a:endParaRPr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210" name="Google Shape;210;p4"/>
          <p:cNvGrpSpPr/>
          <p:nvPr/>
        </p:nvGrpSpPr>
        <p:grpSpPr>
          <a:xfrm>
            <a:off x="4328896" y="2159884"/>
            <a:ext cx="486210" cy="370326"/>
            <a:chOff x="3271200" y="3863875"/>
            <a:chExt cx="481825" cy="366950"/>
          </a:xfrm>
        </p:grpSpPr>
        <p:sp>
          <p:nvSpPr>
            <p:cNvPr id="211" name="Google Shape;211;p4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7275" tIns="117275" rIns="117275" bIns="117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6"/>
                <a:buFont typeface="Arial"/>
                <a:buNone/>
              </a:pPr>
              <a:endParaRPr sz="1795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7275" tIns="117275" rIns="117275" bIns="117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6"/>
                <a:buFont typeface="Arial"/>
                <a:buNone/>
              </a:pPr>
              <a:endParaRPr sz="1795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3" name="Google Shape;213;p4" title="EGC_Logo WHT-S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025" y="4521675"/>
            <a:ext cx="1531156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5021375" y="1675850"/>
            <a:ext cx="35931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2"/>
                </a:solidFill>
              </a:rPr>
              <a:t>Co-create actionable strategies that strengthen connectedness in your school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body" idx="2"/>
          </p:nvPr>
        </p:nvSpPr>
        <p:spPr>
          <a:xfrm>
            <a:off x="5021375" y="2157775"/>
            <a:ext cx="3982800" cy="23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Explore what connectedness looks like 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Use design thinking process to co-create and test new ideas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Collaborate with other students and mentors to solve real challenges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Launch a student design sprint for your school/classroom, grade level, community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20" name="Google Shape;220;p5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900" b="1">
                <a:solidFill>
                  <a:schemeClr val="dk2"/>
                </a:solidFill>
              </a:rPr>
              <a:t>What You Will Do </a:t>
            </a:r>
            <a:endParaRPr sz="3900" b="1">
              <a:solidFill>
                <a:schemeClr val="dk2"/>
              </a:solidFill>
            </a:endParaRPr>
          </a:p>
        </p:txBody>
      </p:sp>
      <p:sp>
        <p:nvSpPr>
          <p:cNvPr id="221" name="Google Shape;221;p5"/>
          <p:cNvSpPr/>
          <p:nvPr/>
        </p:nvSpPr>
        <p:spPr>
          <a:xfrm rot="-5400000">
            <a:off x="5244550" y="974550"/>
            <a:ext cx="48300" cy="2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04" y="1964393"/>
            <a:ext cx="3982700" cy="26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 title="EGC_Logo WHT-S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725" y="4673221"/>
            <a:ext cx="1368026" cy="4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b6dba9f7dc_0_26"/>
          <p:cNvSpPr txBox="1">
            <a:spLocks noGrp="1"/>
          </p:cNvSpPr>
          <p:nvPr>
            <p:ph type="title"/>
          </p:nvPr>
        </p:nvSpPr>
        <p:spPr>
          <a:xfrm>
            <a:off x="342025" y="561875"/>
            <a:ext cx="827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Human Centered Approach to Design for Co-Creation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229" name="Google Shape;229;g3b6dba9f7dc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00" y="1508411"/>
            <a:ext cx="4509751" cy="22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b6dba9f7dc_0_26"/>
          <p:cNvPicPr preferRelativeResize="0"/>
          <p:nvPr/>
        </p:nvPicPr>
        <p:blipFill rotWithShape="1">
          <a:blip r:embed="rId4">
            <a:alphaModFix/>
          </a:blip>
          <a:srcRect l="49330" t="2659" r="3683" b="11282"/>
          <a:stretch/>
        </p:blipFill>
        <p:spPr>
          <a:xfrm>
            <a:off x="5231625" y="1433250"/>
            <a:ext cx="3739100" cy="35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 idx="2"/>
          </p:nvPr>
        </p:nvSpPr>
        <p:spPr>
          <a:xfrm>
            <a:off x="3470775" y="697575"/>
            <a:ext cx="23358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0" y="0"/>
            <a:ext cx="22038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8783975" y="2423838"/>
            <a:ext cx="48300" cy="2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 txBox="1">
            <a:spLocks noGrp="1"/>
          </p:cNvSpPr>
          <p:nvPr>
            <p:ph type="title"/>
          </p:nvPr>
        </p:nvSpPr>
        <p:spPr>
          <a:xfrm>
            <a:off x="3470775" y="1480725"/>
            <a:ext cx="2335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2"/>
                </a:solidFill>
              </a:rPr>
              <a:t>Connected to Adults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39" name="Google Shape;239;p6"/>
          <p:cNvSpPr txBox="1">
            <a:spLocks noGrp="1"/>
          </p:cNvSpPr>
          <p:nvPr>
            <p:ph type="subTitle" idx="1"/>
          </p:nvPr>
        </p:nvSpPr>
        <p:spPr>
          <a:xfrm>
            <a:off x="3470775" y="1762975"/>
            <a:ext cx="2335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2"/>
                </a:solidFill>
              </a:rPr>
              <a:t>Caring adults at school can make a big difference in your school experience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 idx="3"/>
          </p:nvPr>
        </p:nvSpPr>
        <p:spPr>
          <a:xfrm>
            <a:off x="3470775" y="3276963"/>
            <a:ext cx="2335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2"/>
                </a:solidFill>
              </a:rPr>
              <a:t>Connected to Purpose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41" name="Google Shape;241;p6"/>
          <p:cNvSpPr txBox="1">
            <a:spLocks noGrp="1"/>
          </p:cNvSpPr>
          <p:nvPr>
            <p:ph type="subTitle" idx="4"/>
          </p:nvPr>
        </p:nvSpPr>
        <p:spPr>
          <a:xfrm>
            <a:off x="3470775" y="3626638"/>
            <a:ext cx="2335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Making a difference lets you feel connected to something bigger than yourself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6"/>
          <p:cNvSpPr txBox="1">
            <a:spLocks noGrp="1"/>
          </p:cNvSpPr>
          <p:nvPr>
            <p:ph type="title" idx="5"/>
          </p:nvPr>
        </p:nvSpPr>
        <p:spPr>
          <a:xfrm>
            <a:off x="3470775" y="2477538"/>
            <a:ext cx="23358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3" name="Google Shape;243;p6"/>
          <p:cNvSpPr txBox="1">
            <a:spLocks noGrp="1"/>
          </p:cNvSpPr>
          <p:nvPr>
            <p:ph type="title" idx="6"/>
          </p:nvPr>
        </p:nvSpPr>
        <p:spPr>
          <a:xfrm>
            <a:off x="6004425" y="1480725"/>
            <a:ext cx="2335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2"/>
                </a:solidFill>
              </a:rPr>
              <a:t>Connected to Peers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44" name="Google Shape;244;p6"/>
          <p:cNvSpPr txBox="1">
            <a:spLocks noGrp="1"/>
          </p:cNvSpPr>
          <p:nvPr>
            <p:ph type="subTitle" idx="7"/>
          </p:nvPr>
        </p:nvSpPr>
        <p:spPr>
          <a:xfrm>
            <a:off x="6004425" y="1762975"/>
            <a:ext cx="25425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Supportive friendships empower you to feel safe, understood, and encouraged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5" name="Google Shape;245;p6"/>
          <p:cNvSpPr txBox="1">
            <a:spLocks noGrp="1"/>
          </p:cNvSpPr>
          <p:nvPr>
            <p:ph type="title" idx="8"/>
          </p:nvPr>
        </p:nvSpPr>
        <p:spPr>
          <a:xfrm>
            <a:off x="6004425" y="697575"/>
            <a:ext cx="23358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Google Shape;246;p6"/>
          <p:cNvSpPr txBox="1">
            <a:spLocks noGrp="1"/>
          </p:cNvSpPr>
          <p:nvPr>
            <p:ph type="title" idx="9"/>
          </p:nvPr>
        </p:nvSpPr>
        <p:spPr>
          <a:xfrm>
            <a:off x="6004425" y="3293150"/>
            <a:ext cx="23358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2"/>
                </a:solidFill>
              </a:rPr>
              <a:t>Connected to a Welcoming Place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47" name="Google Shape;247;p6"/>
          <p:cNvSpPr txBox="1">
            <a:spLocks noGrp="1"/>
          </p:cNvSpPr>
          <p:nvPr>
            <p:ph type="subTitle" idx="13"/>
          </p:nvPr>
        </p:nvSpPr>
        <p:spPr>
          <a:xfrm>
            <a:off x="5844175" y="3626650"/>
            <a:ext cx="27795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Clear academic expectations and a welcoming school make you feel motivated and like you belong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6"/>
          <p:cNvSpPr txBox="1">
            <a:spLocks noGrp="1"/>
          </p:cNvSpPr>
          <p:nvPr>
            <p:ph type="title" idx="14"/>
          </p:nvPr>
        </p:nvSpPr>
        <p:spPr>
          <a:xfrm>
            <a:off x="6004425" y="2658849"/>
            <a:ext cx="2335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2"/>
                </a:solidFill>
              </a:rPr>
              <a:t>04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3100974" y="247200"/>
            <a:ext cx="534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rPr>
              <a:t>The </a:t>
            </a:r>
            <a:r>
              <a:rPr lang="en" sz="2800"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rPr>
              <a:t>F</a:t>
            </a:r>
            <a:r>
              <a:rPr lang="en" sz="2800" b="1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rPr>
              <a:t>our Connectedness </a:t>
            </a:r>
            <a:r>
              <a:rPr lang="en" sz="2800"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rPr>
              <a:t>Components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250" name="Google Shape;250;p6" title="EGC_Logo WHT-S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0936" y="4667625"/>
            <a:ext cx="1234565" cy="3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ching Methods Thesis by Slidesgo">
  <a:themeElements>
    <a:clrScheme name="Simple Light">
      <a:dk1>
        <a:srgbClr val="FAFDF4"/>
      </a:dk1>
      <a:lt1>
        <a:srgbClr val="FFFFFF"/>
      </a:lt1>
      <a:dk2>
        <a:srgbClr val="2B842D"/>
      </a:dk2>
      <a:lt2>
        <a:srgbClr val="8CBBA2"/>
      </a:lt2>
      <a:accent1>
        <a:srgbClr val="FAFDF4"/>
      </a:accent1>
      <a:accent2>
        <a:srgbClr val="0C3821"/>
      </a:accent2>
      <a:accent3>
        <a:srgbClr val="73A88C"/>
      </a:accent3>
      <a:accent4>
        <a:srgbClr val="8CBBA2"/>
      </a:accent4>
      <a:accent5>
        <a:srgbClr val="538169"/>
      </a:accent5>
      <a:accent6>
        <a:srgbClr val="CEE283"/>
      </a:accent6>
      <a:hlink>
        <a:srgbClr val="0C38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On-screen Show (16:9)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Lobster Two</vt:lpstr>
      <vt:lpstr>Oxygen</vt:lpstr>
      <vt:lpstr>Arial</vt:lpstr>
      <vt:lpstr>Teaching Methods Thesis by Slidesgo</vt:lpstr>
      <vt:lpstr>The Student Connectedness Project   Co-creating safe, accessible &amp; community-focused spaces where every student  is connected to adults, peers, and purpose</vt:lpstr>
      <vt:lpstr>Welcome </vt:lpstr>
      <vt:lpstr>Connection Circle</vt:lpstr>
      <vt:lpstr>Maryland &amp; other world locations</vt:lpstr>
      <vt:lpstr>The Why </vt:lpstr>
      <vt:lpstr>Part of a Greater Good – When You Share Your Ideas, You Help Us…</vt:lpstr>
      <vt:lpstr>What You Will Do </vt:lpstr>
      <vt:lpstr>Human Centered Approach to Design for Co-Creation</vt:lpstr>
      <vt:lpstr>01</vt:lpstr>
      <vt:lpstr>Who  Should Participate? </vt:lpstr>
      <vt:lpstr>Why it Matters </vt:lpstr>
      <vt:lpstr> </vt:lpstr>
      <vt:lpstr>The Project Timeline</vt:lpstr>
      <vt:lpstr>Resources</vt:lpstr>
      <vt:lpstr>Questions?</vt:lpstr>
      <vt:lpstr>The Everyone Graduates Center Team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Connectedness Project   Co-creating safe, accessible &amp; community-focused spaces where every student  is connected to adults, peers, and purpose</dc:title>
  <dc:creator>Michelle Starnes</dc:creator>
  <cp:lastModifiedBy>Gregg</cp:lastModifiedBy>
  <cp:revision>1</cp:revision>
  <dcterms:modified xsi:type="dcterms:W3CDTF">2026-01-16T15:21:19Z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0x010100192CAA6A072DD2429087374785652142</vt:lpwstr>
  </property>
</Properties>
</file>