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1" r:id="rId6"/>
  </p:sldMasterIdLst>
  <p:notesMasterIdLst>
    <p:notesMasterId r:id="rId25"/>
  </p:notesMasterIdLst>
  <p:sldIdLst>
    <p:sldId id="282" r:id="rId7"/>
    <p:sldId id="264" r:id="rId8"/>
    <p:sldId id="283" r:id="rId9"/>
    <p:sldId id="257" r:id="rId10"/>
    <p:sldId id="292" r:id="rId11"/>
    <p:sldId id="293" r:id="rId12"/>
    <p:sldId id="294" r:id="rId13"/>
    <p:sldId id="295" r:id="rId14"/>
    <p:sldId id="297" r:id="rId15"/>
    <p:sldId id="276" r:id="rId16"/>
    <p:sldId id="278" r:id="rId17"/>
    <p:sldId id="277" r:id="rId18"/>
    <p:sldId id="279" r:id="rId19"/>
    <p:sldId id="296" r:id="rId20"/>
    <p:sldId id="280" r:id="rId21"/>
    <p:sldId id="281" r:id="rId22"/>
    <p:sldId id="271"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E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DD595-661B-1639-36AB-0D40249DDB02}" v="4" dt="2021-05-20T16:31:28.966"/>
    <p1510:client id="{813C99B4-914A-5621-2C2B-6B467236D6FD}" v="25" dt="2022-12-07T20:03:39.401"/>
    <p1510:client id="{97F9C97D-90E2-7316-8C29-148A50B7562E}" v="3" dt="2021-05-13T20:48:50.905"/>
    <p1510:client id="{DB3B2FEC-0EFF-B690-60E8-049E1E9BD937}" v="32" dt="2021-05-16T23:28:01.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3" autoAdjust="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388E-15E9-40EC-9DA1-F4FB94C2F68F}"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382CC-C6BA-45D6-8301-345535072A77}" type="slidenum">
              <a:rPr lang="en-US" smtClean="0"/>
              <a:t>‹Nº›</a:t>
            </a:fld>
            <a:endParaRPr lang="en-US"/>
          </a:p>
        </p:txBody>
      </p:sp>
    </p:spTree>
    <p:extLst>
      <p:ext uri="{BB962C8B-B14F-4D97-AF65-F5344CB8AC3E}">
        <p14:creationId xmlns:p14="http://schemas.microsoft.com/office/powerpoint/2010/main" val="151738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scr-net.org/resources/assistance-fund-embattled-civil-society-organisa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imcofino.com/blog/2009/05/31/moving-a-community-forwar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Allison Shelley, Alliance For Excellent Education https://images.all4ed.org/four-elementary-students-examine-plants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http://clipart-library.com/clipart/1304570.htm</a:t>
            </a:r>
          </a:p>
        </p:txBody>
      </p:sp>
      <p:sp>
        <p:nvSpPr>
          <p:cNvPr id="4" name="Slide Number Placeholder 3"/>
          <p:cNvSpPr>
            <a:spLocks noGrp="1"/>
          </p:cNvSpPr>
          <p:nvPr>
            <p:ph type="sldNum" sz="quarter" idx="5"/>
          </p:nvPr>
        </p:nvSpPr>
        <p:spPr/>
        <p:txBody>
          <a:bodyPr/>
          <a:lstStyle/>
          <a:p>
            <a:fld id="{9EC382CC-C6BA-45D6-8301-345535072A77}" type="slidenum">
              <a:rPr lang="en-US" smtClean="0"/>
              <a:t>11</a:t>
            </a:fld>
            <a:endParaRPr lang="en-US"/>
          </a:p>
        </p:txBody>
      </p:sp>
    </p:spTree>
    <p:extLst>
      <p:ext uri="{BB962C8B-B14F-4D97-AF65-F5344CB8AC3E}">
        <p14:creationId xmlns:p14="http://schemas.microsoft.com/office/powerpoint/2010/main" val="81932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complete independently, then discuss as a team or whole class</a:t>
            </a:r>
          </a:p>
          <a:p>
            <a:endParaRPr lang="en-US" dirty="0">
              <a:cs typeface="Calibri"/>
            </a:endParaRPr>
          </a:p>
          <a:p>
            <a:r>
              <a:rPr lang="en-US" dirty="0">
                <a:cs typeface="Calibri"/>
              </a:rPr>
              <a:t>Only columns A and B today</a:t>
            </a:r>
          </a:p>
          <a:p>
            <a:endParaRPr lang="en-US" dirty="0">
              <a:cs typeface="Calibri"/>
            </a:endParaRPr>
          </a:p>
          <a:p>
            <a:r>
              <a:rPr lang="en-US" dirty="0">
                <a:cs typeface="Calibri"/>
              </a:rPr>
              <a:t>Could place the ideas on sticky notes or chart paper</a:t>
            </a:r>
          </a:p>
        </p:txBody>
      </p:sp>
      <p:sp>
        <p:nvSpPr>
          <p:cNvPr id="4" name="Slide Number Placeholder 3"/>
          <p:cNvSpPr>
            <a:spLocks noGrp="1"/>
          </p:cNvSpPr>
          <p:nvPr>
            <p:ph type="sldNum" sz="quarter" idx="5"/>
          </p:nvPr>
        </p:nvSpPr>
        <p:spPr/>
        <p:txBody>
          <a:bodyPr/>
          <a:lstStyle/>
          <a:p>
            <a:fld id="{9EC382CC-C6BA-45D6-8301-345535072A77}" type="slidenum">
              <a:rPr lang="en-US" smtClean="0"/>
              <a:t>12</a:t>
            </a:fld>
            <a:endParaRPr lang="en-US"/>
          </a:p>
        </p:txBody>
      </p:sp>
    </p:spTree>
    <p:extLst>
      <p:ext uri="{BB962C8B-B14F-4D97-AF65-F5344CB8AC3E}">
        <p14:creationId xmlns:p14="http://schemas.microsoft.com/office/powerpoint/2010/main" val="189041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class discussion, help students understand that we often need to gather more information as part of planning to address community needs. Ask them to share ideas about what further information might be needed and how to gather it. Write suggestions on poster paper and post it for reference in future class sessions. 15. Advise students that in the next class session, they will expand their horizons to consider neighborhood needs. Slide 12: Ask how they might gather information on their own through an observation walk or interviews with key informants. Generate ideas as a class (list on poster paper) and then click to show suggestions about how they might begin this “fieldwork” of observation and information gathering as an afterschool activity, on their own or with classmates. Distribute and review the “Community Observation Report” form. Advise students that they should complete observations and write them up to submit and use during Lesson 3 of this unit (give them a date). </a:t>
            </a:r>
          </a:p>
          <a:p>
            <a:endParaRPr lang="en-US" dirty="0">
              <a:cs typeface="Calibri"/>
            </a:endParaRPr>
          </a:p>
          <a:p>
            <a:endParaRPr lang="en-US" dirty="0"/>
          </a:p>
          <a:p>
            <a:r>
              <a:rPr lang="en-US" dirty="0"/>
              <a:t>Photo by Carol Highsmith https://picryl.com/media/street-scene-in-adams-morgan-neighborhood-of-washington-dc, public domain (Library of Congress)</a:t>
            </a:r>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13</a:t>
            </a:fld>
            <a:endParaRPr lang="en-US"/>
          </a:p>
        </p:txBody>
      </p:sp>
    </p:spTree>
    <p:extLst>
      <p:ext uri="{BB962C8B-B14F-4D97-AF65-F5344CB8AC3E}">
        <p14:creationId xmlns:p14="http://schemas.microsoft.com/office/powerpoint/2010/main" val="136653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Carol Highsmith https://picryl.com/media/street-scene-in-adams-morgan-neighborhood-of-washington-dc, public domain (Library of Congress)</a:t>
            </a:r>
          </a:p>
        </p:txBody>
      </p:sp>
      <p:sp>
        <p:nvSpPr>
          <p:cNvPr id="4" name="Slide Number Placeholder 3"/>
          <p:cNvSpPr>
            <a:spLocks noGrp="1"/>
          </p:cNvSpPr>
          <p:nvPr>
            <p:ph type="sldNum" sz="quarter" idx="5"/>
          </p:nvPr>
        </p:nvSpPr>
        <p:spPr/>
        <p:txBody>
          <a:bodyPr/>
          <a:lstStyle/>
          <a:p>
            <a:fld id="{9EC382CC-C6BA-45D6-8301-345535072A77}" type="slidenum">
              <a:rPr lang="en-US" smtClean="0"/>
              <a:t>14</a:t>
            </a:fld>
            <a:endParaRPr lang="en-US"/>
          </a:p>
        </p:txBody>
      </p:sp>
    </p:spTree>
    <p:extLst>
      <p:ext uri="{BB962C8B-B14F-4D97-AF65-F5344CB8AC3E}">
        <p14:creationId xmlns:p14="http://schemas.microsoft.com/office/powerpoint/2010/main" val="51631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https://www.escr-net.org/resources/assistance-fund-embattled-civil-society-organisations</a:t>
            </a:r>
            <a:r>
              <a:rPr lang="en-US" dirty="0"/>
              <a:t> (CC according to PPT)</a:t>
            </a:r>
          </a:p>
          <a:p>
            <a:endParaRPr lang="en-US" dirty="0">
              <a:cs typeface="Calibri"/>
            </a:endParaRPr>
          </a:p>
          <a:p>
            <a:r>
              <a:rPr lang="en-US" dirty="0"/>
              <a:t>Introduce the notion of lifelines and advisors who can provide guidance or support. In a school community such lifelines may be teachers, counselors, coaches, mentors, or staff members who care about us and want us to succeed. Advise students that such people can also provide useful perspective as students gather information about the neighborhood and its needs. </a:t>
            </a:r>
            <a:endParaRPr lang="en-US" dirty="0">
              <a:cs typeface="Calibri"/>
            </a:endParaRPr>
          </a:p>
          <a:p>
            <a:r>
              <a:rPr lang="en-US" dirty="0"/>
              <a:t>Introduce the notion of lifelines and advisors who can provide guidance or support. In a school community such lifelines may be teachers, counselors, coaches, mentors, or staff members who care about us and want us to succeed. Advise students that such people can also provide useful perspective as students gather information about the neighborhood and its needs. </a:t>
            </a:r>
            <a:endParaRPr lang="en-US" dirty="0">
              <a:cs typeface="Calibri"/>
            </a:endParaRPr>
          </a:p>
          <a:p>
            <a:endParaRPr lang="en-US" dirty="0">
              <a:cs typeface="Calibri"/>
            </a:endParaRPr>
          </a:p>
          <a:p>
            <a:r>
              <a:rPr lang="en-US" dirty="0"/>
              <a:t>Using one of the identified needs shared at the end of Activity 2 as an example, ask students to brainstorm: Who are potential lifelines and advisors who can provide support? How can they support our efforts if we get stuck?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15</a:t>
            </a:fld>
            <a:endParaRPr lang="en-US"/>
          </a:p>
        </p:txBody>
      </p:sp>
    </p:spTree>
    <p:extLst>
      <p:ext uri="{BB962C8B-B14F-4D97-AF65-F5344CB8AC3E}">
        <p14:creationId xmlns:p14="http://schemas.microsoft.com/office/powerpoint/2010/main" val="240916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https://pixabay.com/id/photos/sepatu-alas-kaki-kaus-kaki-yordania-2583889/</a:t>
            </a:r>
          </a:p>
        </p:txBody>
      </p:sp>
      <p:sp>
        <p:nvSpPr>
          <p:cNvPr id="4" name="Slide Number Placeholder 3"/>
          <p:cNvSpPr>
            <a:spLocks noGrp="1"/>
          </p:cNvSpPr>
          <p:nvPr>
            <p:ph type="sldNum" sz="quarter" idx="5"/>
          </p:nvPr>
        </p:nvSpPr>
        <p:spPr/>
        <p:txBody>
          <a:bodyPr/>
          <a:lstStyle/>
          <a:p>
            <a:fld id="{9EC382CC-C6BA-45D6-8301-345535072A77}" type="slidenum">
              <a:rPr lang="en-US" smtClean="0"/>
              <a:t>16</a:t>
            </a:fld>
            <a:endParaRPr lang="en-US"/>
          </a:p>
        </p:txBody>
      </p:sp>
    </p:spTree>
    <p:extLst>
      <p:ext uri="{BB962C8B-B14F-4D97-AF65-F5344CB8AC3E}">
        <p14:creationId xmlns:p14="http://schemas.microsoft.com/office/powerpoint/2010/main" val="124638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351120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what concerns you have about yourself. Are you concerned about your grades and where you plan to go in life? </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4</a:t>
            </a:fld>
            <a:endParaRPr lang="en-US"/>
          </a:p>
        </p:txBody>
      </p:sp>
    </p:spTree>
    <p:extLst>
      <p:ext uri="{BB962C8B-B14F-4D97-AF65-F5344CB8AC3E}">
        <p14:creationId xmlns:p14="http://schemas.microsoft.com/office/powerpoint/2010/main" val="17607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what concerns you have for your family. Are you worried for one of your siblings or friends?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5</a:t>
            </a:fld>
            <a:endParaRPr lang="en-US"/>
          </a:p>
        </p:txBody>
      </p:sp>
    </p:spTree>
    <p:extLst>
      <p:ext uri="{BB962C8B-B14F-4D97-AF65-F5344CB8AC3E}">
        <p14:creationId xmlns:p14="http://schemas.microsoft.com/office/powerpoint/2010/main" val="390270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think we also need to be concerned about our school community and the neighborhoods we live in</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6</a:t>
            </a:fld>
            <a:endParaRPr lang="en-US"/>
          </a:p>
        </p:txBody>
      </p:sp>
    </p:spTree>
    <p:extLst>
      <p:ext uri="{BB962C8B-B14F-4D97-AF65-F5344CB8AC3E}">
        <p14:creationId xmlns:p14="http://schemas.microsoft.com/office/powerpoint/2010/main" val="109045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also think about our state and country. I think about the world we live in, and everyone on Planet Earth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7</a:t>
            </a:fld>
            <a:endParaRPr lang="en-US"/>
          </a:p>
        </p:txBody>
      </p:sp>
    </p:spTree>
    <p:extLst>
      <p:ext uri="{BB962C8B-B14F-4D97-AF65-F5344CB8AC3E}">
        <p14:creationId xmlns:p14="http://schemas.microsoft.com/office/powerpoint/2010/main" val="256130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reasons why it is important to be concerned about our community, other communities throughout our country, and people in other countries throughout the world. </a:t>
            </a: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8</a:t>
            </a:fld>
            <a:endParaRPr lang="en-US"/>
          </a:p>
        </p:txBody>
      </p:sp>
    </p:spTree>
    <p:extLst>
      <p:ext uri="{BB962C8B-B14F-4D97-AF65-F5344CB8AC3E}">
        <p14:creationId xmlns:p14="http://schemas.microsoft.com/office/powerpoint/2010/main" val="398981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complete this independently</a:t>
            </a: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9</a:t>
            </a:fld>
            <a:endParaRPr lang="en-US"/>
          </a:p>
        </p:txBody>
      </p:sp>
    </p:spTree>
    <p:extLst>
      <p:ext uri="{BB962C8B-B14F-4D97-AF65-F5344CB8AC3E}">
        <p14:creationId xmlns:p14="http://schemas.microsoft.com/office/powerpoint/2010/main" val="307767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https://pixabay.com/id/photos/sekolah-menengah-pendidikan-sekolah-2883660/</a:t>
            </a:r>
          </a:p>
          <a:p>
            <a:r>
              <a:rPr lang="en-US" dirty="0">
                <a:hlinkClick r:id="rId3"/>
              </a:rPr>
              <a:t>http://kimcofino.com/blog/2009/05/31/moving-a-community-forward/</a:t>
            </a:r>
            <a:r>
              <a:rPr lang="en-US" dirty="0"/>
              <a:t> CC BY-SA-NC</a:t>
            </a:r>
          </a:p>
        </p:txBody>
      </p:sp>
      <p:sp>
        <p:nvSpPr>
          <p:cNvPr id="4" name="Slide Number Placeholder 3"/>
          <p:cNvSpPr>
            <a:spLocks noGrp="1"/>
          </p:cNvSpPr>
          <p:nvPr>
            <p:ph type="sldNum" sz="quarter" idx="5"/>
          </p:nvPr>
        </p:nvSpPr>
        <p:spPr/>
        <p:txBody>
          <a:bodyPr/>
          <a:lstStyle/>
          <a:p>
            <a:fld id="{9EC382CC-C6BA-45D6-8301-345535072A77}" type="slidenum">
              <a:rPr lang="en-US" smtClean="0"/>
              <a:t>10</a:t>
            </a:fld>
            <a:endParaRPr lang="en-US"/>
          </a:p>
        </p:txBody>
      </p:sp>
    </p:spTree>
    <p:extLst>
      <p:ext uri="{BB962C8B-B14F-4D97-AF65-F5344CB8AC3E}">
        <p14:creationId xmlns:p14="http://schemas.microsoft.com/office/powerpoint/2010/main" val="141232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7"/>
            <a:ext cx="9144000" cy="1655763"/>
          </a:xfrm>
        </p:spPr>
        <p:txBody>
          <a:bodyPr/>
          <a:lstStyle>
            <a:lvl1pPr marL="0" indent="0" algn="ctr">
              <a:buNone/>
              <a:defRPr sz="1800">
                <a:solidFill>
                  <a:schemeClr val="tx1"/>
                </a:solidFill>
                <a:latin typeface="Berlin Sans FB" panose="020E0602020502020306"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33332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64431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5"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69162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7877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457178" lvl="0" indent="-342883">
              <a:spcBef>
                <a:spcPts val="0"/>
              </a:spcBef>
              <a:spcAft>
                <a:spcPts val="0"/>
              </a:spcAft>
              <a:buSzPts val="1800"/>
              <a:buChar char="●"/>
              <a:defRPr/>
            </a:lvl1pPr>
            <a:lvl2pPr marL="914356"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3"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61879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145643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53993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385463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7281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4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40415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
        <p:nvSpPr>
          <p:cNvPr id="7" name="Rectangle 6">
            <a:extLst>
              <a:ext uri="{FF2B5EF4-FFF2-40B4-BE49-F238E27FC236}">
                <a16:creationId xmlns:a16="http://schemas.microsoft.com/office/drawing/2014/main" id="{8879FD6A-CF88-4BF3-8473-63429F8333EC}"/>
              </a:ext>
            </a:extLst>
          </p:cNvPr>
          <p:cNvSpPr/>
          <p:nvPr userDrawn="1"/>
        </p:nvSpPr>
        <p:spPr>
          <a:xfrm>
            <a:off x="76200" y="0"/>
            <a:ext cx="1164771" cy="914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207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007074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884814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869300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528155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972299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295436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892230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82054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08677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70957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60" y="1225646"/>
            <a:ext cx="9787591" cy="2852737"/>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60" y="4105371"/>
            <a:ext cx="9787591"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263305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992669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7706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89092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287288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164426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493936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60082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324765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922570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33647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554656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171969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415790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2" y="365128"/>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3" y="1681163"/>
            <a:ext cx="464390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353673"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5" y="1681163"/>
            <a:ext cx="466677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88615"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77059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55458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
        <p:nvSpPr>
          <p:cNvPr id="5" name="Rectangle 4">
            <a:extLst>
              <a:ext uri="{FF2B5EF4-FFF2-40B4-BE49-F238E27FC236}">
                <a16:creationId xmlns:a16="http://schemas.microsoft.com/office/drawing/2014/main" id="{0D3A90D2-4F94-4364-9FF5-3A2ADE1322A1}"/>
              </a:ext>
            </a:extLst>
          </p:cNvPr>
          <p:cNvSpPr/>
          <p:nvPr userDrawn="1"/>
        </p:nvSpPr>
        <p:spPr>
          <a:xfrm>
            <a:off x="76200" y="0"/>
            <a:ext cx="1164771" cy="914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41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23427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60"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9" y="987429"/>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1460"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39749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8"/>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6" y="1825625"/>
            <a:ext cx="9973236"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1/3/2024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9520" y="923367"/>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pic>
        <p:nvPicPr>
          <p:cNvPr id="12" name="Picture 11" descr="JHU-Logotype.JPG"/>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03294" y="6629400"/>
            <a:ext cx="952500" cy="228600"/>
          </a:xfrm>
          <a:prstGeom prst="rect">
            <a:avLst/>
          </a:prstGeom>
          <a:noFill/>
          <a:ln>
            <a:noFill/>
          </a:ln>
        </p:spPr>
      </p:pic>
      <p:pic>
        <p:nvPicPr>
          <p:cNvPr id="13" name="Picture 12"/>
          <p:cNvPicPr>
            <a:picLocks noChangeAspect="1"/>
          </p:cNvPicPr>
          <p:nvPr userDrawn="1"/>
        </p:nvPicPr>
        <p:blipFill>
          <a:blip r:embed="rId21"/>
          <a:stretch>
            <a:fillRect/>
          </a:stretch>
        </p:blipFill>
        <p:spPr>
          <a:xfrm>
            <a:off x="283268" y="6294094"/>
            <a:ext cx="792549" cy="335309"/>
          </a:xfrm>
          <a:prstGeom prst="rect">
            <a:avLst/>
          </a:prstGeom>
        </p:spPr>
      </p:pic>
      <p:sp>
        <p:nvSpPr>
          <p:cNvPr id="16" name="TextBox 15"/>
          <p:cNvSpPr txBox="1"/>
          <p:nvPr userDrawn="1"/>
        </p:nvSpPr>
        <p:spPr>
          <a:xfrm>
            <a:off x="69986" y="1"/>
            <a:ext cx="1198095" cy="923364"/>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spTree>
    <p:extLst>
      <p:ext uri="{BB962C8B-B14F-4D97-AF65-F5344CB8AC3E}">
        <p14:creationId xmlns:p14="http://schemas.microsoft.com/office/powerpoint/2010/main" val="13629455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bg2">
              <a:lumMod val="50000"/>
            </a:schemeClr>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‹Nº›</a:t>
            </a:fld>
            <a:endParaRPr lang="en-US"/>
          </a:p>
        </p:txBody>
      </p:sp>
    </p:spTree>
    <p:extLst>
      <p:ext uri="{BB962C8B-B14F-4D97-AF65-F5344CB8AC3E}">
        <p14:creationId xmlns:p14="http://schemas.microsoft.com/office/powerpoint/2010/main" val="240181608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501005900"/>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kimcofino.com/blog/2009/05/31/moving-a-community-forward/" TargetMode="External"/><Relationship Id="rId5" Type="http://schemas.openxmlformats.org/officeDocument/2006/relationships/image" Target="../media/image6.jpeg"/><Relationship Id="rId4" Type="http://schemas.openxmlformats.org/officeDocument/2006/relationships/hyperlink" Target="https://pixabay.com/en/middle-school-education-school-288366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escr-net.org/resources/assistance-fund-embattled-civil-society-organisati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images.all4ed.org/four-elementary-students-examine-plants"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s://www.escr-net.org/resources/assistance-fund-embattled-civil-society-organis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280D1-E404-4C3B-8EE0-1885C792FFA3}"/>
              </a:ext>
            </a:extLst>
          </p:cNvPr>
          <p:cNvSpPr>
            <a:spLocks noGrp="1"/>
          </p:cNvSpPr>
          <p:nvPr>
            <p:ph idx="1"/>
          </p:nvPr>
        </p:nvSpPr>
        <p:spPr>
          <a:xfrm>
            <a:off x="1760561" y="2601722"/>
            <a:ext cx="9973236" cy="2637193"/>
          </a:xfrm>
        </p:spPr>
        <p:txBody>
          <a:bodyPr/>
          <a:lstStyle/>
          <a:p>
            <a:pPr marL="0" indent="0">
              <a:buNone/>
            </a:pPr>
            <a:r>
              <a:rPr lang="es-MX" sz="4400" dirty="0">
                <a:solidFill>
                  <a:schemeClr val="bg2"/>
                </a:solidFill>
              </a:rPr>
              <a:t>Escribe o dibuja las imágenes que te vienen a la mente cuando oyes la frase "marcar la diferencia.”</a:t>
            </a:r>
            <a:endParaRPr lang="en-US" sz="4400" dirty="0">
              <a:solidFill>
                <a:schemeClr val="bg2"/>
              </a:solidFill>
            </a:endParaRPr>
          </a:p>
        </p:txBody>
      </p:sp>
      <p:sp>
        <p:nvSpPr>
          <p:cNvPr id="6" name="TextBox 5">
            <a:extLst>
              <a:ext uri="{FF2B5EF4-FFF2-40B4-BE49-F238E27FC236}">
                <a16:creationId xmlns:a16="http://schemas.microsoft.com/office/drawing/2014/main" id="{6F7C1A0F-0688-46C5-B727-E35A79E799BB}"/>
              </a:ext>
            </a:extLst>
          </p:cNvPr>
          <p:cNvSpPr txBox="1"/>
          <p:nvPr/>
        </p:nvSpPr>
        <p:spPr>
          <a:xfrm>
            <a:off x="1760561" y="723331"/>
            <a:ext cx="7165075" cy="923330"/>
          </a:xfrm>
          <a:prstGeom prst="rect">
            <a:avLst/>
          </a:prstGeom>
          <a:noFill/>
        </p:spPr>
        <p:txBody>
          <a:bodyPr wrap="square" rtlCol="0">
            <a:spAutoFit/>
          </a:bodyPr>
          <a:lstStyle/>
          <a:p>
            <a:r>
              <a:rPr lang="en-US" sz="5400" dirty="0">
                <a:solidFill>
                  <a:schemeClr val="bg2"/>
                </a:solidFill>
                <a:latin typeface="Berlin Sans FB Demi" panose="020E0802020502020306" pitchFamily="34" charset="0"/>
              </a:rPr>
              <a:t>Hazlo Ahora</a:t>
            </a:r>
          </a:p>
        </p:txBody>
      </p:sp>
    </p:spTree>
    <p:extLst>
      <p:ext uri="{BB962C8B-B14F-4D97-AF65-F5344CB8AC3E}">
        <p14:creationId xmlns:p14="http://schemas.microsoft.com/office/powerpoint/2010/main" val="270251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AF81-C875-4811-BE9C-5D8A2A81E634}"/>
              </a:ext>
            </a:extLst>
          </p:cNvPr>
          <p:cNvSpPr>
            <a:spLocks noGrp="1"/>
          </p:cNvSpPr>
          <p:nvPr>
            <p:ph type="title"/>
          </p:nvPr>
        </p:nvSpPr>
        <p:spPr>
          <a:xfrm>
            <a:off x="1867490" y="367748"/>
            <a:ext cx="9711596" cy="1322940"/>
          </a:xfrm>
        </p:spPr>
        <p:txBody>
          <a:bodyPr/>
          <a:lstStyle/>
          <a:p>
            <a:r>
              <a:rPr lang="en-US" dirty="0">
                <a:solidFill>
                  <a:schemeClr val="bg1"/>
                </a:solidFill>
                <a:latin typeface="Berlin Sans FB Demi" panose="020E0802020502020306" pitchFamily="34" charset="0"/>
              </a:rPr>
              <a:t>¿Cuáles son las Necesidades de mi Comunidad Escolar?</a:t>
            </a:r>
          </a:p>
        </p:txBody>
      </p:sp>
      <p:pic>
        <p:nvPicPr>
          <p:cNvPr id="6" name="Content Placeholder 5">
            <a:extLst>
              <a:ext uri="{FF2B5EF4-FFF2-40B4-BE49-F238E27FC236}">
                <a16:creationId xmlns:a16="http://schemas.microsoft.com/office/drawing/2014/main" id="{894F0F48-1943-48D7-9477-390B0B503B6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16"/>
          <a:stretch/>
        </p:blipFill>
        <p:spPr>
          <a:xfrm>
            <a:off x="1867490" y="1908314"/>
            <a:ext cx="4673669" cy="3379454"/>
          </a:xfrm>
        </p:spPr>
      </p:pic>
      <p:pic>
        <p:nvPicPr>
          <p:cNvPr id="16" name="Content Placeholder 15">
            <a:extLst>
              <a:ext uri="{FF2B5EF4-FFF2-40B4-BE49-F238E27FC236}">
                <a16:creationId xmlns:a16="http://schemas.microsoft.com/office/drawing/2014/main" id="{E60117B2-D86E-4964-9B35-F3B46BBE552B}"/>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47244" y="1889231"/>
            <a:ext cx="4505940" cy="3379455"/>
          </a:xfrm>
        </p:spPr>
      </p:pic>
      <p:sp>
        <p:nvSpPr>
          <p:cNvPr id="5" name="Rectangle 4">
            <a:extLst>
              <a:ext uri="{FF2B5EF4-FFF2-40B4-BE49-F238E27FC236}">
                <a16:creationId xmlns:a16="http://schemas.microsoft.com/office/drawing/2014/main" id="{91F7057F-9002-46FD-AF0F-22D0935A842D}"/>
              </a:ext>
            </a:extLst>
          </p:cNvPr>
          <p:cNvSpPr/>
          <p:nvPr/>
        </p:nvSpPr>
        <p:spPr>
          <a:xfrm>
            <a:off x="76200" y="0"/>
            <a:ext cx="1164771" cy="914400"/>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82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EFB7-C6F3-44B1-B0EE-469772DD10CB}"/>
              </a:ext>
            </a:extLst>
          </p:cNvPr>
          <p:cNvSpPr>
            <a:spLocks noGrp="1"/>
          </p:cNvSpPr>
          <p:nvPr>
            <p:ph type="title"/>
          </p:nvPr>
        </p:nvSpPr>
        <p:spPr>
          <a:xfrm>
            <a:off x="1778263" y="545077"/>
            <a:ext cx="4754739" cy="1080931"/>
          </a:xfrm>
        </p:spPr>
        <p:txBody>
          <a:bodyPr anchor="t">
            <a:normAutofit fontScale="90000"/>
          </a:bodyPr>
          <a:lstStyle/>
          <a:p>
            <a:r>
              <a:rPr lang="en-US" sz="4400" dirty="0">
                <a:solidFill>
                  <a:schemeClr val="bg2"/>
                </a:solidFill>
                <a:latin typeface="Berlin Sans FB Demi" panose="020E0802020502020306" pitchFamily="34" charset="0"/>
              </a:rPr>
              <a:t>Discusión en Equipo</a:t>
            </a:r>
          </a:p>
        </p:txBody>
      </p:sp>
      <p:sp>
        <p:nvSpPr>
          <p:cNvPr id="7" name="Content Placeholder 6">
            <a:extLst>
              <a:ext uri="{FF2B5EF4-FFF2-40B4-BE49-F238E27FC236}">
                <a16:creationId xmlns:a16="http://schemas.microsoft.com/office/drawing/2014/main" id="{15F101A4-D421-4227-A5D8-F3375F201729}"/>
              </a:ext>
            </a:extLst>
          </p:cNvPr>
          <p:cNvSpPr>
            <a:spLocks noGrp="1"/>
          </p:cNvSpPr>
          <p:nvPr>
            <p:ph sz="half" idx="2"/>
          </p:nvPr>
        </p:nvSpPr>
        <p:spPr>
          <a:xfrm>
            <a:off x="6356732" y="1391362"/>
            <a:ext cx="5221995" cy="5045724"/>
          </a:xfrm>
        </p:spPr>
        <p:txBody>
          <a:bodyPr>
            <a:noAutofit/>
          </a:bodyPr>
          <a:lstStyle/>
          <a:p>
            <a:pPr marL="341313" indent="-341313">
              <a:spcBef>
                <a:spcPts val="1200"/>
              </a:spcBef>
            </a:pPr>
            <a:r>
              <a:rPr lang="en-US" sz="3600" dirty="0">
                <a:solidFill>
                  <a:schemeClr val="bg2"/>
                </a:solidFill>
              </a:rPr>
              <a:t>Trabaja con tu equipo para identificar y debatir las necesidades de nuestra comunidad escolar</a:t>
            </a:r>
          </a:p>
          <a:p>
            <a:pPr marL="341313" indent="-341313">
              <a:spcBef>
                <a:spcPts val="1200"/>
              </a:spcBef>
            </a:pPr>
            <a:r>
              <a:rPr lang="en-US" sz="3600" dirty="0">
                <a:solidFill>
                  <a:schemeClr val="bg2"/>
                </a:solidFill>
              </a:rPr>
              <a:t>Rellena las columnas A y B de tu hoja de actividades (“¿Cuáles son las necesidades de mi comunidad escolar?”) </a:t>
            </a:r>
          </a:p>
        </p:txBody>
      </p:sp>
      <p:pic>
        <p:nvPicPr>
          <p:cNvPr id="8" name="Picture 2" descr="African, Asian, Black, Brown, Cartoon, Caucasian">
            <a:extLst>
              <a:ext uri="{FF2B5EF4-FFF2-40B4-BE49-F238E27FC236}">
                <a16:creationId xmlns:a16="http://schemas.microsoft.com/office/drawing/2014/main" id="{32B80954-7841-4018-8AF5-41ECC1206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324" y="2226042"/>
            <a:ext cx="3454683" cy="25766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5B2C277-E32A-406C-A760-3801DFE0A609}"/>
              </a:ext>
            </a:extLst>
          </p:cNvPr>
          <p:cNvSpPr/>
          <p:nvPr/>
        </p:nvSpPr>
        <p:spPr>
          <a:xfrm>
            <a:off x="76200" y="0"/>
            <a:ext cx="1164771" cy="914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0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CB23BA3-5810-40C3-88A4-6C1F5358AEF6}"/>
              </a:ext>
            </a:extLst>
          </p:cNvPr>
          <p:cNvSpPr>
            <a:spLocks noChangeArrowheads="1"/>
          </p:cNvSpPr>
          <p:nvPr/>
        </p:nvSpPr>
        <p:spPr bwMode="auto">
          <a:xfrm>
            <a:off x="2505876" y="1084084"/>
            <a:ext cx="8401909" cy="54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B1148EA6-6325-45B7-BE70-4B344F8CA097}"/>
              </a:ext>
            </a:extLst>
          </p:cNvPr>
          <p:cNvGraphicFramePr>
            <a:graphicFrameLocks noGrp="1"/>
          </p:cNvGraphicFramePr>
          <p:nvPr>
            <p:extLst>
              <p:ext uri="{D42A27DB-BD31-4B8C-83A1-F6EECF244321}">
                <p14:modId xmlns:p14="http://schemas.microsoft.com/office/powerpoint/2010/main" val="379615357"/>
              </p:ext>
            </p:extLst>
          </p:nvPr>
        </p:nvGraphicFramePr>
        <p:xfrm>
          <a:off x="2059860" y="775907"/>
          <a:ext cx="9293939" cy="5788535"/>
        </p:xfrm>
        <a:graphic>
          <a:graphicData uri="http://schemas.openxmlformats.org/drawingml/2006/table">
            <a:tbl>
              <a:tblPr firstRow="1" firstCol="1" bandRow="1"/>
              <a:tblGrid>
                <a:gridCol w="1909616">
                  <a:extLst>
                    <a:ext uri="{9D8B030D-6E8A-4147-A177-3AD203B41FA5}">
                      <a16:colId xmlns:a16="http://schemas.microsoft.com/office/drawing/2014/main" val="553249508"/>
                    </a:ext>
                  </a:extLst>
                </a:gridCol>
                <a:gridCol w="1893470">
                  <a:extLst>
                    <a:ext uri="{9D8B030D-6E8A-4147-A177-3AD203B41FA5}">
                      <a16:colId xmlns:a16="http://schemas.microsoft.com/office/drawing/2014/main" val="3365976927"/>
                    </a:ext>
                  </a:extLst>
                </a:gridCol>
                <a:gridCol w="1892768">
                  <a:extLst>
                    <a:ext uri="{9D8B030D-6E8A-4147-A177-3AD203B41FA5}">
                      <a16:colId xmlns:a16="http://schemas.microsoft.com/office/drawing/2014/main" val="2580318713"/>
                    </a:ext>
                  </a:extLst>
                </a:gridCol>
                <a:gridCol w="1893470">
                  <a:extLst>
                    <a:ext uri="{9D8B030D-6E8A-4147-A177-3AD203B41FA5}">
                      <a16:colId xmlns:a16="http://schemas.microsoft.com/office/drawing/2014/main" val="3412977135"/>
                    </a:ext>
                  </a:extLst>
                </a:gridCol>
                <a:gridCol w="1704615">
                  <a:extLst>
                    <a:ext uri="{9D8B030D-6E8A-4147-A177-3AD203B41FA5}">
                      <a16:colId xmlns:a16="http://schemas.microsoft.com/office/drawing/2014/main" val="498959929"/>
                    </a:ext>
                  </a:extLst>
                </a:gridCol>
              </a:tblGrid>
              <a:tr h="236082">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COLUMNA A</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COLUMNA B</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COLUMNA C</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COLUMNA D</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COLUMNA E</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817720"/>
                  </a:ext>
                </a:extLst>
              </a:tr>
              <a:tr h="624537">
                <a:tc>
                  <a:txBody>
                    <a:bodyPr/>
                    <a:lstStyle/>
                    <a:p>
                      <a:pPr marL="0" marR="0">
                        <a:spcBef>
                          <a:spcPts val="0"/>
                        </a:spcBef>
                        <a:spcAft>
                          <a:spcPts val="0"/>
                        </a:spcAft>
                      </a:pPr>
                      <a:r>
                        <a:rPr lang="es-MX"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Necesidades que he identificado en mi comunidad escolar.</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¿Cuán grande (o pequeño) es el problema? ¿A quién afecta?</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MX"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¿Qué puedo hacer para ayudar a marcar la diferencia en este tema ahora?</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MX"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¿Qué puedo hacer para ayudar a marcar la diferencia en este tema en el futuro?</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MX" sz="160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¿Qué habilidades necesitaré para abordar este problema?*</a:t>
                      </a:r>
                      <a:endPar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endParaRPr>
                    </a:p>
                  </a:txBody>
                  <a:tcPr marL="60211" marR="60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0263"/>
                  </a:ext>
                </a:extLst>
              </a:tr>
              <a:tr h="913867">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717931"/>
                  </a:ext>
                </a:extLst>
              </a:tr>
              <a:tr h="913867">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633767"/>
                  </a:ext>
                </a:extLst>
              </a:tr>
              <a:tr h="913867">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51719"/>
                  </a:ext>
                </a:extLst>
              </a:tr>
              <a:tr h="913867">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447224"/>
                  </a:ext>
                </a:extLst>
              </a:tr>
              <a:tr h="913867">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bg1"/>
                          </a:solidFill>
                          <a:effectLst/>
                          <a:latin typeface="Century Schoolbook" panose="02040604050505020304" pitchFamily="18" charset="0"/>
                          <a:ea typeface="Times New Roman" panose="02020603050405020304" pitchFamily="18" charset="0"/>
                          <a:cs typeface="Tahoma" panose="020B0604030504040204" pitchFamily="34" charset="0"/>
                        </a:rPr>
                        <a:t> </a:t>
                      </a:r>
                    </a:p>
                  </a:txBody>
                  <a:tcPr marL="60211" marR="60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460809"/>
                  </a:ext>
                </a:extLst>
              </a:tr>
            </a:tbl>
          </a:graphicData>
        </a:graphic>
      </p:graphicFrame>
      <p:sp>
        <p:nvSpPr>
          <p:cNvPr id="6" name="Rectangle 1">
            <a:extLst>
              <a:ext uri="{FF2B5EF4-FFF2-40B4-BE49-F238E27FC236}">
                <a16:creationId xmlns:a16="http://schemas.microsoft.com/office/drawing/2014/main" id="{9BB51D4C-4555-407C-96F4-AE848D1F3216}"/>
              </a:ext>
            </a:extLst>
          </p:cNvPr>
          <p:cNvSpPr>
            <a:spLocks noChangeArrowheads="1"/>
          </p:cNvSpPr>
          <p:nvPr/>
        </p:nvSpPr>
        <p:spPr bwMode="auto">
          <a:xfrm>
            <a:off x="2037826" y="364780"/>
            <a:ext cx="9326880" cy="400110"/>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FFFF"/>
                </a:solidFill>
                <a:effectLst/>
                <a:latin typeface="Comic Sans MS" panose="030F0702030302020204" pitchFamily="66" charset="0"/>
                <a:ea typeface="Times New Roman" panose="02020603050405020304" pitchFamily="18" charset="0"/>
              </a:rPr>
              <a:t>¿Cuáles son las necesidades de mi </a:t>
            </a:r>
            <a:r>
              <a:rPr lang="en-US" altLang="en-US" sz="2000" dirty="0">
                <a:solidFill>
                  <a:srgbClr val="FFFFFF"/>
                </a:solidFill>
                <a:latin typeface="Comic Sans MS" panose="030F0702030302020204" pitchFamily="66" charset="0"/>
                <a:ea typeface="Times New Roman" panose="02020603050405020304" pitchFamily="18" charset="0"/>
              </a:rPr>
              <a:t>c</a:t>
            </a:r>
            <a:r>
              <a:rPr kumimoji="0" lang="en-US" altLang="en-US" sz="2000" b="0" i="0" u="none" strike="noStrike" cap="none" normalizeH="0" baseline="0" dirty="0">
                <a:ln>
                  <a:noFill/>
                </a:ln>
                <a:solidFill>
                  <a:srgbClr val="FFFFFF"/>
                </a:solidFill>
                <a:effectLst/>
                <a:latin typeface="Comic Sans MS" panose="030F0702030302020204" pitchFamily="66" charset="0"/>
                <a:ea typeface="Times New Roman" panose="02020603050405020304" pitchFamily="18" charset="0"/>
              </a:rPr>
              <a:t>omunidad escolar?</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895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FB3F-9A55-4248-A7AC-9F2C1EA7F123}"/>
              </a:ext>
            </a:extLst>
          </p:cNvPr>
          <p:cNvSpPr>
            <a:spLocks noGrp="1"/>
          </p:cNvSpPr>
          <p:nvPr>
            <p:ph type="title" idx="4294967295"/>
          </p:nvPr>
        </p:nvSpPr>
        <p:spPr>
          <a:xfrm>
            <a:off x="1619479" y="166688"/>
            <a:ext cx="10209666" cy="1325562"/>
          </a:xfrm>
        </p:spPr>
        <p:txBody>
          <a:bodyPr>
            <a:normAutofit/>
          </a:bodyPr>
          <a:lstStyle/>
          <a:p>
            <a:r>
              <a:rPr lang="es-MX" sz="4400" dirty="0">
                <a:solidFill>
                  <a:schemeClr val="bg2"/>
                </a:solidFill>
              </a:rPr>
              <a:t>Planificación Para Recopilar Más Información</a:t>
            </a:r>
            <a:endParaRPr lang="en-US" sz="4400" dirty="0">
              <a:solidFill>
                <a:schemeClr val="bg2"/>
              </a:solidFill>
            </a:endParaRPr>
          </a:p>
        </p:txBody>
      </p:sp>
      <p:sp>
        <p:nvSpPr>
          <p:cNvPr id="19" name="Rectangle 18">
            <a:extLst>
              <a:ext uri="{FF2B5EF4-FFF2-40B4-BE49-F238E27FC236}">
                <a16:creationId xmlns:a16="http://schemas.microsoft.com/office/drawing/2014/main" id="{4DD4630D-36D5-4616-8F12-B36629214177}"/>
              </a:ext>
            </a:extLst>
          </p:cNvPr>
          <p:cNvSpPr/>
          <p:nvPr/>
        </p:nvSpPr>
        <p:spPr>
          <a:xfrm>
            <a:off x="1756592" y="1659285"/>
            <a:ext cx="6646815" cy="4647426"/>
          </a:xfrm>
          <a:prstGeom prst="rect">
            <a:avLst/>
          </a:prstGeom>
        </p:spPr>
        <p:txBody>
          <a:bodyPr wrap="square">
            <a:spAutoFit/>
          </a:bodyPr>
          <a:lstStyle/>
          <a:p>
            <a:pPr>
              <a:spcAft>
                <a:spcPts val="1200"/>
              </a:spcAft>
            </a:pPr>
            <a:r>
              <a:rPr lang="es-MX" sz="3200" dirty="0">
                <a:solidFill>
                  <a:schemeClr val="bg2"/>
                </a:solidFill>
                <a:ea typeface="Times New Roman" panose="02020603050405020304" pitchFamily="18" charset="0"/>
              </a:rPr>
              <a:t>¿Qué harás para recopilar información sobre la comunidad de tu vecindario?</a:t>
            </a:r>
            <a:endParaRPr lang="en-US" sz="3200" dirty="0">
              <a:solidFill>
                <a:schemeClr val="bg2"/>
              </a:solidFill>
              <a:ea typeface="Times New Roman" panose="02020603050405020304" pitchFamily="18" charset="0"/>
            </a:endParaRPr>
          </a:p>
          <a:p>
            <a:pPr marL="457200" indent="-457200">
              <a:spcAft>
                <a:spcPts val="1200"/>
              </a:spcAft>
              <a:buFont typeface="Arial" panose="020B0604020202020204" pitchFamily="34" charset="0"/>
              <a:buChar char="•"/>
            </a:pPr>
            <a:r>
              <a:rPr lang="es-MX" sz="3200" dirty="0">
                <a:solidFill>
                  <a:schemeClr val="bg2"/>
                </a:solidFill>
                <a:ea typeface="Times New Roman" panose="02020603050405020304" pitchFamily="18" charset="0"/>
              </a:rPr>
              <a:t>¿</a:t>
            </a:r>
            <a:r>
              <a:rPr lang="en-US" sz="3200" dirty="0">
                <a:solidFill>
                  <a:schemeClr val="bg2"/>
                </a:solidFill>
                <a:ea typeface="Times New Roman" panose="02020603050405020304" pitchFamily="18" charset="0"/>
              </a:rPr>
              <a:t>Hacer fotos o videos?</a:t>
            </a:r>
          </a:p>
          <a:p>
            <a:pPr marL="457200" indent="-457200">
              <a:spcAft>
                <a:spcPts val="1200"/>
              </a:spcAft>
              <a:buFont typeface="Arial" panose="020B0604020202020204" pitchFamily="34" charset="0"/>
              <a:buChar char="•"/>
            </a:pPr>
            <a:r>
              <a:rPr lang="es-MX" sz="3200" dirty="0">
                <a:solidFill>
                  <a:schemeClr val="bg2"/>
                </a:solidFill>
                <a:ea typeface="Times New Roman" panose="02020603050405020304" pitchFamily="18" charset="0"/>
              </a:rPr>
              <a:t>¿</a:t>
            </a:r>
            <a:r>
              <a:rPr lang="en-US" sz="3200" dirty="0">
                <a:solidFill>
                  <a:schemeClr val="bg2"/>
                </a:solidFill>
                <a:ea typeface="Times New Roman" panose="02020603050405020304" pitchFamily="18" charset="0"/>
              </a:rPr>
              <a:t>Entrevistar a los miembros de la comunidad? </a:t>
            </a:r>
          </a:p>
          <a:p>
            <a:pPr marL="457200" indent="-457200">
              <a:spcAft>
                <a:spcPts val="1200"/>
              </a:spcAft>
              <a:buFont typeface="Arial" panose="020B0604020202020204" pitchFamily="34" charset="0"/>
              <a:buChar char="•"/>
            </a:pPr>
            <a:r>
              <a:rPr lang="es-MX" sz="3200" dirty="0">
                <a:solidFill>
                  <a:schemeClr val="bg2"/>
                </a:solidFill>
                <a:ea typeface="Times New Roman" panose="02020603050405020304" pitchFamily="18" charset="0"/>
              </a:rPr>
              <a:t>¿</a:t>
            </a:r>
            <a:r>
              <a:rPr lang="en-US" sz="3200" dirty="0">
                <a:solidFill>
                  <a:schemeClr val="bg2"/>
                </a:solidFill>
                <a:ea typeface="Times New Roman" panose="02020603050405020304" pitchFamily="18" charset="0"/>
              </a:rPr>
              <a:t>Caminar y luego escribir sobre tus observaciones? </a:t>
            </a:r>
          </a:p>
          <a:p>
            <a:pPr marL="457200" indent="-457200">
              <a:buFont typeface="Arial" panose="020B0604020202020204" pitchFamily="34" charset="0"/>
              <a:buChar char="•"/>
            </a:pPr>
            <a:r>
              <a:rPr lang="es-MX" sz="3200" dirty="0">
                <a:solidFill>
                  <a:schemeClr val="bg2"/>
                </a:solidFill>
                <a:ea typeface="Times New Roman" panose="02020603050405020304" pitchFamily="18" charset="0"/>
              </a:rPr>
              <a:t>¿</a:t>
            </a:r>
            <a:r>
              <a:rPr lang="en-US" sz="3200" dirty="0">
                <a:solidFill>
                  <a:schemeClr val="bg2"/>
                </a:solidFill>
                <a:ea typeface="Times New Roman" panose="02020603050405020304" pitchFamily="18" charset="0"/>
              </a:rPr>
              <a:t>Otro?</a:t>
            </a:r>
            <a:endParaRPr lang="en-US" sz="3200" dirty="0">
              <a:solidFill>
                <a:schemeClr val="bg2"/>
              </a:solidFill>
            </a:endParaRPr>
          </a:p>
        </p:txBody>
      </p:sp>
      <p:pic>
        <p:nvPicPr>
          <p:cNvPr id="4" name="Picture 3">
            <a:extLst>
              <a:ext uri="{FF2B5EF4-FFF2-40B4-BE49-F238E27FC236}">
                <a16:creationId xmlns:a16="http://schemas.microsoft.com/office/drawing/2014/main" id="{9F1559DC-1E34-42CF-9C81-89FF2E3BDB56}"/>
              </a:ext>
            </a:extLst>
          </p:cNvPr>
          <p:cNvPicPr>
            <a:picLocks noChangeAspect="1"/>
          </p:cNvPicPr>
          <p:nvPr/>
        </p:nvPicPr>
        <p:blipFill rotWithShape="1">
          <a:blip r:embed="rId3">
            <a:extLst>
              <a:ext uri="{28A0092B-C50C-407E-A947-70E740481C1C}">
                <a14:useLocalDpi xmlns:a14="http://schemas.microsoft.com/office/drawing/2010/main" val="0"/>
              </a:ext>
            </a:extLst>
          </a:blip>
          <a:srcRect l="11573" t="3865" r="8345" b="6832"/>
          <a:stretch/>
        </p:blipFill>
        <p:spPr>
          <a:xfrm>
            <a:off x="8727125" y="1659285"/>
            <a:ext cx="3102020" cy="4411255"/>
          </a:xfrm>
          <a:prstGeom prst="rect">
            <a:avLst/>
          </a:prstGeom>
        </p:spPr>
      </p:pic>
      <p:sp>
        <p:nvSpPr>
          <p:cNvPr id="5" name="Rectangle 4">
            <a:extLst>
              <a:ext uri="{FF2B5EF4-FFF2-40B4-BE49-F238E27FC236}">
                <a16:creationId xmlns:a16="http://schemas.microsoft.com/office/drawing/2014/main" id="{7E35AAC3-0FAB-466F-986D-4C6AB9DEF394}"/>
              </a:ext>
            </a:extLst>
          </p:cNvPr>
          <p:cNvSpPr/>
          <p:nvPr/>
        </p:nvSpPr>
        <p:spPr>
          <a:xfrm>
            <a:off x="76200" y="0"/>
            <a:ext cx="1164771" cy="914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FB3F-9A55-4248-A7AC-9F2C1EA7F123}"/>
              </a:ext>
            </a:extLst>
          </p:cNvPr>
          <p:cNvSpPr>
            <a:spLocks noGrp="1"/>
          </p:cNvSpPr>
          <p:nvPr>
            <p:ph type="title" idx="4294967295"/>
          </p:nvPr>
        </p:nvSpPr>
        <p:spPr>
          <a:xfrm>
            <a:off x="1619479" y="166688"/>
            <a:ext cx="10209666" cy="1325562"/>
          </a:xfrm>
        </p:spPr>
        <p:txBody>
          <a:bodyPr>
            <a:normAutofit/>
          </a:bodyPr>
          <a:lstStyle/>
          <a:p>
            <a:r>
              <a:rPr lang="es-MX" sz="4400" dirty="0">
                <a:solidFill>
                  <a:schemeClr val="bg2"/>
                </a:solidFill>
              </a:rPr>
              <a:t>Planificación Para Recopilar Más Información</a:t>
            </a:r>
            <a:endParaRPr lang="en-US" sz="4400" dirty="0">
              <a:solidFill>
                <a:schemeClr val="bg2"/>
              </a:solidFill>
            </a:endParaRPr>
          </a:p>
        </p:txBody>
      </p:sp>
      <p:sp>
        <p:nvSpPr>
          <p:cNvPr id="19" name="Rectangle 18">
            <a:extLst>
              <a:ext uri="{FF2B5EF4-FFF2-40B4-BE49-F238E27FC236}">
                <a16:creationId xmlns:a16="http://schemas.microsoft.com/office/drawing/2014/main" id="{4DD4630D-36D5-4616-8F12-B36629214177}"/>
              </a:ext>
            </a:extLst>
          </p:cNvPr>
          <p:cNvSpPr/>
          <p:nvPr/>
        </p:nvSpPr>
        <p:spPr>
          <a:xfrm>
            <a:off x="1735593" y="1997839"/>
            <a:ext cx="6218235" cy="3416320"/>
          </a:xfrm>
          <a:prstGeom prst="rect">
            <a:avLst/>
          </a:prstGeom>
        </p:spPr>
        <p:txBody>
          <a:bodyPr wrap="square">
            <a:spAutoFit/>
          </a:bodyPr>
          <a:lstStyle/>
          <a:p>
            <a:pPr algn="ctr"/>
            <a:r>
              <a:rPr lang="en-US" sz="3600" dirty="0">
                <a:solidFill>
                  <a:schemeClr val="bg2"/>
                </a:solidFill>
                <a:ea typeface="Times New Roman" panose="02020603050405020304" pitchFamily="18" charset="0"/>
              </a:rPr>
              <a:t>Por favor realiza tu trabajo de Observación y recopilación de información y, luego, completa el Informe de Observación de la Comunidad </a:t>
            </a:r>
            <a:r>
              <a:rPr lang="en-US" sz="3600" b="1" dirty="0">
                <a:solidFill>
                  <a:schemeClr val="bg2"/>
                </a:solidFill>
                <a:ea typeface="Times New Roman" panose="02020603050405020304" pitchFamily="18" charset="0"/>
              </a:rPr>
              <a:t>antes de la Lección 3 de esta unidad.</a:t>
            </a:r>
            <a:endParaRPr lang="en-US" sz="3600" b="1" dirty="0">
              <a:solidFill>
                <a:schemeClr val="bg2"/>
              </a:solidFill>
            </a:endParaRPr>
          </a:p>
        </p:txBody>
      </p:sp>
      <p:pic>
        <p:nvPicPr>
          <p:cNvPr id="4" name="Picture 3">
            <a:extLst>
              <a:ext uri="{FF2B5EF4-FFF2-40B4-BE49-F238E27FC236}">
                <a16:creationId xmlns:a16="http://schemas.microsoft.com/office/drawing/2014/main" id="{9F1559DC-1E34-42CF-9C81-89FF2E3BDB56}"/>
              </a:ext>
            </a:extLst>
          </p:cNvPr>
          <p:cNvPicPr>
            <a:picLocks noChangeAspect="1"/>
          </p:cNvPicPr>
          <p:nvPr/>
        </p:nvPicPr>
        <p:blipFill rotWithShape="1">
          <a:blip r:embed="rId3">
            <a:extLst>
              <a:ext uri="{28A0092B-C50C-407E-A947-70E740481C1C}">
                <a14:useLocalDpi xmlns:a14="http://schemas.microsoft.com/office/drawing/2010/main" val="0"/>
              </a:ext>
            </a:extLst>
          </a:blip>
          <a:srcRect l="11573" t="3865" r="8345" b="6832"/>
          <a:stretch/>
        </p:blipFill>
        <p:spPr>
          <a:xfrm>
            <a:off x="8727125" y="1659285"/>
            <a:ext cx="3102020" cy="4411255"/>
          </a:xfrm>
          <a:prstGeom prst="rect">
            <a:avLst/>
          </a:prstGeom>
        </p:spPr>
      </p:pic>
    </p:spTree>
    <p:extLst>
      <p:ext uri="{BB962C8B-B14F-4D97-AF65-F5344CB8AC3E}">
        <p14:creationId xmlns:p14="http://schemas.microsoft.com/office/powerpoint/2010/main" val="380955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35BF-DD72-4808-86D8-ED8877B33D0A}"/>
              </a:ext>
            </a:extLst>
          </p:cNvPr>
          <p:cNvSpPr>
            <a:spLocks noGrp="1"/>
          </p:cNvSpPr>
          <p:nvPr>
            <p:ph type="title"/>
          </p:nvPr>
        </p:nvSpPr>
        <p:spPr>
          <a:xfrm>
            <a:off x="1853453" y="365128"/>
            <a:ext cx="9500347" cy="1051529"/>
          </a:xfrm>
        </p:spPr>
        <p:txBody>
          <a:bodyPr>
            <a:normAutofit/>
          </a:bodyPr>
          <a:lstStyle/>
          <a:p>
            <a:r>
              <a:rPr lang="en-US" sz="6000" dirty="0">
                <a:solidFill>
                  <a:schemeClr val="bg2"/>
                </a:solidFill>
                <a:latin typeface="Berlin Sans FB Demi" panose="020E0802020502020306" pitchFamily="34" charset="0"/>
              </a:rPr>
              <a:t>SALVAVIDAS</a:t>
            </a:r>
          </a:p>
        </p:txBody>
      </p:sp>
      <p:sp>
        <p:nvSpPr>
          <p:cNvPr id="3" name="Content Placeholder 2">
            <a:extLst>
              <a:ext uri="{FF2B5EF4-FFF2-40B4-BE49-F238E27FC236}">
                <a16:creationId xmlns:a16="http://schemas.microsoft.com/office/drawing/2014/main" id="{22444F46-EE69-4B5F-B8C4-C1F0D2D50A8B}"/>
              </a:ext>
            </a:extLst>
          </p:cNvPr>
          <p:cNvSpPr>
            <a:spLocks noGrp="1"/>
          </p:cNvSpPr>
          <p:nvPr>
            <p:ph sz="half" idx="1"/>
          </p:nvPr>
        </p:nvSpPr>
        <p:spPr>
          <a:xfrm>
            <a:off x="1853453" y="1358741"/>
            <a:ext cx="4513729" cy="3992469"/>
          </a:xfrm>
        </p:spPr>
        <p:txBody>
          <a:bodyPr>
            <a:noAutofit/>
          </a:bodyPr>
          <a:lstStyle/>
          <a:p>
            <a:pPr marL="0" indent="0">
              <a:buNone/>
            </a:pPr>
            <a:r>
              <a:rPr lang="en-US" sz="2800" dirty="0">
                <a:solidFill>
                  <a:schemeClr val="bg2"/>
                </a:solidFill>
              </a:rPr>
              <a:t>¿Quiénes son los asesores que pueden darte consejo, ánimo y apoyo?</a:t>
            </a:r>
          </a:p>
          <a:p>
            <a:r>
              <a:rPr lang="en-US" sz="2800" dirty="0">
                <a:solidFill>
                  <a:schemeClr val="bg2"/>
                </a:solidFill>
              </a:rPr>
              <a:t>Consejeros</a:t>
            </a:r>
          </a:p>
          <a:p>
            <a:r>
              <a:rPr lang="en-US" sz="2800" dirty="0">
                <a:solidFill>
                  <a:schemeClr val="bg2"/>
                </a:solidFill>
              </a:rPr>
              <a:t>Profesores</a:t>
            </a:r>
          </a:p>
          <a:p>
            <a:r>
              <a:rPr lang="en-US" sz="2800" dirty="0">
                <a:solidFill>
                  <a:schemeClr val="bg2"/>
                </a:solidFill>
              </a:rPr>
              <a:t>Entrenadores</a:t>
            </a:r>
          </a:p>
          <a:p>
            <a:r>
              <a:rPr lang="en-US" sz="2800" dirty="0">
                <a:solidFill>
                  <a:schemeClr val="bg2"/>
                </a:solidFill>
              </a:rPr>
              <a:t>Mentores</a:t>
            </a:r>
          </a:p>
          <a:p>
            <a:r>
              <a:rPr lang="en-US" sz="2800" dirty="0">
                <a:solidFill>
                  <a:schemeClr val="bg2"/>
                </a:solidFill>
              </a:rPr>
              <a:t>Otros adultos</a:t>
            </a:r>
          </a:p>
        </p:txBody>
      </p:sp>
      <p:pic>
        <p:nvPicPr>
          <p:cNvPr id="6" name="Content Placeholder 5">
            <a:extLst>
              <a:ext uri="{FF2B5EF4-FFF2-40B4-BE49-F238E27FC236}">
                <a16:creationId xmlns:a16="http://schemas.microsoft.com/office/drawing/2014/main" id="{2B8CCA84-15EF-46F1-B1FD-0950FED38B9E}"/>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16995" y="2168578"/>
            <a:ext cx="5181600" cy="3024792"/>
          </a:xfrm>
        </p:spPr>
      </p:pic>
      <p:sp>
        <p:nvSpPr>
          <p:cNvPr id="4" name="TextBox 3">
            <a:extLst>
              <a:ext uri="{FF2B5EF4-FFF2-40B4-BE49-F238E27FC236}">
                <a16:creationId xmlns:a16="http://schemas.microsoft.com/office/drawing/2014/main" id="{AFF9D5D1-B2D4-4B69-9677-9E0CC458695B}"/>
              </a:ext>
            </a:extLst>
          </p:cNvPr>
          <p:cNvSpPr txBox="1"/>
          <p:nvPr/>
        </p:nvSpPr>
        <p:spPr>
          <a:xfrm>
            <a:off x="1853453" y="5160461"/>
            <a:ext cx="9973235" cy="1569660"/>
          </a:xfrm>
          <a:prstGeom prst="rect">
            <a:avLst/>
          </a:prstGeom>
          <a:noFill/>
        </p:spPr>
        <p:txBody>
          <a:bodyPr wrap="square" rtlCol="0">
            <a:spAutoFit/>
          </a:bodyPr>
          <a:lstStyle/>
          <a:p>
            <a:r>
              <a:rPr lang="es-MX" sz="3200" dirty="0">
                <a:solidFill>
                  <a:schemeClr val="bg2"/>
                </a:solidFill>
              </a:rPr>
              <a:t>Estas personas también pueden ofrecerte perspectiva y orientación cuando empieces a explorar las necesidades de la comunidad.</a:t>
            </a:r>
            <a:endParaRPr lang="en-US" sz="3200" dirty="0">
              <a:solidFill>
                <a:schemeClr val="bg2"/>
              </a:solidFill>
            </a:endParaRPr>
          </a:p>
        </p:txBody>
      </p:sp>
      <p:sp>
        <p:nvSpPr>
          <p:cNvPr id="7" name="Rectangle 6">
            <a:extLst>
              <a:ext uri="{FF2B5EF4-FFF2-40B4-BE49-F238E27FC236}">
                <a16:creationId xmlns:a16="http://schemas.microsoft.com/office/drawing/2014/main" id="{3C8B8034-1FC0-41EE-9732-07D1F886E3FE}"/>
              </a:ext>
            </a:extLst>
          </p:cNvPr>
          <p:cNvSpPr/>
          <p:nvPr/>
        </p:nvSpPr>
        <p:spPr>
          <a:xfrm>
            <a:off x="76200" y="0"/>
            <a:ext cx="1164771" cy="914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48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2F87-0A7F-4A05-A01F-FDEAA7D6FCC7}"/>
              </a:ext>
            </a:extLst>
          </p:cNvPr>
          <p:cNvSpPr>
            <a:spLocks noGrp="1"/>
          </p:cNvSpPr>
          <p:nvPr>
            <p:ph type="title"/>
          </p:nvPr>
        </p:nvSpPr>
        <p:spPr>
          <a:xfrm>
            <a:off x="1694759" y="604197"/>
            <a:ext cx="9499384" cy="1325563"/>
          </a:xfrm>
        </p:spPr>
        <p:txBody>
          <a:bodyPr>
            <a:normAutofit/>
          </a:bodyPr>
          <a:lstStyle/>
          <a:p>
            <a:r>
              <a:rPr lang="en-US" sz="6000" dirty="0">
                <a:solidFill>
                  <a:schemeClr val="bg2"/>
                </a:solidFill>
                <a:latin typeface="Berlin Sans FB Demi" panose="020E0802020502020306" pitchFamily="34" charset="0"/>
              </a:rPr>
              <a:t>CIRCULO DE CIERRE</a:t>
            </a:r>
          </a:p>
        </p:txBody>
      </p:sp>
      <p:sp>
        <p:nvSpPr>
          <p:cNvPr id="3" name="Content Placeholder 2">
            <a:extLst>
              <a:ext uri="{FF2B5EF4-FFF2-40B4-BE49-F238E27FC236}">
                <a16:creationId xmlns:a16="http://schemas.microsoft.com/office/drawing/2014/main" id="{F6A1602C-CE87-4448-A814-FCC46295988F}"/>
              </a:ext>
            </a:extLst>
          </p:cNvPr>
          <p:cNvSpPr>
            <a:spLocks noGrp="1"/>
          </p:cNvSpPr>
          <p:nvPr>
            <p:ph sz="half" idx="1"/>
          </p:nvPr>
        </p:nvSpPr>
        <p:spPr>
          <a:xfrm>
            <a:off x="2108198" y="2176992"/>
            <a:ext cx="3987802" cy="3414029"/>
          </a:xfrm>
        </p:spPr>
        <p:txBody>
          <a:bodyPr>
            <a:normAutofit fontScale="92500"/>
          </a:bodyPr>
          <a:lstStyle/>
          <a:p>
            <a:pPr marL="0" indent="0" algn="ctr">
              <a:buNone/>
            </a:pPr>
            <a:r>
              <a:rPr lang="en-US" sz="4800" dirty="0">
                <a:solidFill>
                  <a:schemeClr val="bg2"/>
                </a:solidFill>
              </a:rPr>
              <a:t>“</a:t>
            </a:r>
            <a:r>
              <a:rPr lang="es-MX" sz="4800" dirty="0">
                <a:solidFill>
                  <a:schemeClr val="bg2"/>
                </a:solidFill>
              </a:rPr>
              <a:t>Antes de juzgar a una persona, camina una milla en sus zapatos</a:t>
            </a:r>
            <a:r>
              <a:rPr lang="en-US" sz="4800" dirty="0">
                <a:solidFill>
                  <a:schemeClr val="bg2"/>
                </a:solidFill>
              </a:rPr>
              <a:t>.” </a:t>
            </a:r>
          </a:p>
        </p:txBody>
      </p:sp>
      <p:pic>
        <p:nvPicPr>
          <p:cNvPr id="2052" name="Picture 4" descr="Sepatu, Alas Kaki, Kaus Kaki, Yordania, Jeans, Jalan">
            <a:extLst>
              <a:ext uri="{FF2B5EF4-FFF2-40B4-BE49-F238E27FC236}">
                <a16:creationId xmlns:a16="http://schemas.microsoft.com/office/drawing/2014/main" id="{C1D60106-DC69-425F-B7A8-445C54BE7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7" t="10500" r="22222" b="13344"/>
          <a:stretch/>
        </p:blipFill>
        <p:spPr bwMode="auto">
          <a:xfrm>
            <a:off x="6995886" y="2176992"/>
            <a:ext cx="4688113" cy="32626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F55968-4181-4AD6-8ED5-44418D1EA278}"/>
              </a:ext>
            </a:extLst>
          </p:cNvPr>
          <p:cNvSpPr txBox="1"/>
          <p:nvPr/>
        </p:nvSpPr>
        <p:spPr>
          <a:xfrm>
            <a:off x="1727199" y="5424385"/>
            <a:ext cx="9956800" cy="1569660"/>
          </a:xfrm>
          <a:prstGeom prst="rect">
            <a:avLst/>
          </a:prstGeom>
          <a:noFill/>
        </p:spPr>
        <p:txBody>
          <a:bodyPr wrap="square" rtlCol="0">
            <a:spAutoFit/>
          </a:bodyPr>
          <a:lstStyle/>
          <a:p>
            <a:r>
              <a:rPr lang="es-MX" sz="3200" dirty="0">
                <a:solidFill>
                  <a:schemeClr val="bg2"/>
                </a:solidFill>
              </a:rPr>
              <a:t>¿Cómo puede guiarnos este dicho cuando recopilamos información sobre las necesidades de nuestro vecindario escolar?</a:t>
            </a:r>
            <a:endParaRPr lang="en-US" sz="3200" dirty="0">
              <a:solidFill>
                <a:schemeClr val="bg2"/>
              </a:solidFill>
            </a:endParaRPr>
          </a:p>
        </p:txBody>
      </p:sp>
      <p:sp>
        <p:nvSpPr>
          <p:cNvPr id="6" name="Rectangle 5">
            <a:extLst>
              <a:ext uri="{FF2B5EF4-FFF2-40B4-BE49-F238E27FC236}">
                <a16:creationId xmlns:a16="http://schemas.microsoft.com/office/drawing/2014/main" id="{B916696E-9CEF-4092-BC29-930CA52800A5}"/>
              </a:ext>
            </a:extLst>
          </p:cNvPr>
          <p:cNvSpPr/>
          <p:nvPr/>
        </p:nvSpPr>
        <p:spPr>
          <a:xfrm>
            <a:off x="76200" y="0"/>
            <a:ext cx="1164771" cy="914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2338987" y="982259"/>
            <a:ext cx="8592457" cy="3308598"/>
          </a:xfrm>
          <a:prstGeom prst="rect">
            <a:avLst/>
          </a:prstGeom>
        </p:spPr>
        <p:txBody>
          <a:bodyPr wrap="square">
            <a:spAutoFit/>
          </a:bodyPr>
          <a:lstStyle/>
          <a:p>
            <a:pPr>
              <a:spcAft>
                <a:spcPts val="4200"/>
              </a:spcAft>
            </a:pPr>
            <a:r>
              <a:rPr lang="en-US" sz="6600" u="sng" dirty="0">
                <a:solidFill>
                  <a:schemeClr val="bg2"/>
                </a:solidFill>
                <a:latin typeface="Berlin Sans FB Demi" panose="020E0802020502020306" pitchFamily="34" charset="0"/>
              </a:rPr>
              <a:t>Boleto de Salida</a:t>
            </a:r>
          </a:p>
          <a:p>
            <a:pPr lvl="0">
              <a:spcAft>
                <a:spcPts val="1200"/>
              </a:spcAft>
            </a:pPr>
            <a:r>
              <a:rPr lang="en-US" sz="3600" b="1" dirty="0">
                <a:solidFill>
                  <a:schemeClr val="bg2"/>
                </a:solidFill>
                <a:ea typeface="Times New Roman" panose="02020603050405020304" pitchFamily="18" charset="0"/>
                <a:cs typeface="Times New Roman" panose="02020603050405020304" pitchFamily="18" charset="0"/>
              </a:rPr>
              <a:t>Por favor, entreguen sus folletos “Círculos de Interés” y “Necesidades de Mi Comunidad Escolar”</a:t>
            </a:r>
          </a:p>
        </p:txBody>
      </p:sp>
    </p:spTree>
    <p:extLst>
      <p:ext uri="{BB962C8B-B14F-4D97-AF65-F5344CB8AC3E}">
        <p14:creationId xmlns:p14="http://schemas.microsoft.com/office/powerpoint/2010/main" val="36851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49108"/>
            <a:ext cx="11696700" cy="27392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Slide 2 and unit thumbnails</a:t>
            </a:r>
            <a:r>
              <a:rPr lang="en-US" sz="1400" kern="0" dirty="0">
                <a:solidFill>
                  <a:srgbClr val="000000"/>
                </a:solidFill>
                <a:cs typeface="Arial"/>
                <a:sym typeface="Arial"/>
              </a:rPr>
              <a:t>: Allison Shelley, All4Ed, </a:t>
            </a:r>
            <a:r>
              <a:rPr lang="en-US" sz="1400" kern="0" dirty="0">
                <a:solidFill>
                  <a:srgbClr val="000000"/>
                </a:solidFill>
                <a:cs typeface="Arial"/>
                <a:sym typeface="Arial"/>
                <a:hlinkClick r:id="rId3"/>
              </a:rPr>
              <a:t>https://images.all4ed.org/four-elementary-students-examine-plants</a:t>
            </a:r>
            <a:r>
              <a:rPr lang="en-US" sz="14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Slide 9: https://pixabay.com/id/photos/sekolah-menengah-pendidikan-sekolah-2883660/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http://kimcofino.com/blog/2009/05/31/moving-a-community-forward/ CC BY-SA-NC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 http://clipart-library.com/clipart/1304570.htm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12 &amp; 13: Photo by Carol Highsmith https://picryl.com/media/street-scene-in-adams-morgan-neighborhood-of-washington-dc, public domain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14: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https://www.escr-net.org/resources/assistance-fund-embattled-civil-society-organisations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15: https://pixabay.com/id/photos/sepatu-alas-kaki-kaus-kaki-yordania-2583889/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799" y="175365"/>
            <a:ext cx="9557479" cy="1575058"/>
          </a:xfrm>
        </p:spPr>
        <p:txBody>
          <a:bodyPr anchor="t">
            <a:normAutofit fontScale="90000"/>
          </a:bodyPr>
          <a:lstStyle/>
          <a:p>
            <a:r>
              <a:rPr lang="en-US" dirty="0">
                <a:latin typeface="Berlin Sans FB" panose="020E0602020502020306" pitchFamily="34" charset="0"/>
              </a:rPr>
              <a:t>Marcando la Diferencia</a:t>
            </a:r>
            <a:br>
              <a:rPr lang="en-US" dirty="0">
                <a:latin typeface="Berlin Sans FB" panose="020E0602020502020306" pitchFamily="34" charset="0"/>
              </a:rPr>
            </a:br>
            <a:r>
              <a:rPr lang="en-US" dirty="0">
                <a:latin typeface="Berlin Sans FB" panose="020E0602020502020306" pitchFamily="34" charset="0"/>
              </a:rPr>
              <a:t>en Mi Comunidad y en el Mundo</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864678"/>
            <a:ext cx="9413875" cy="852396"/>
          </a:xfrm>
        </p:spPr>
        <p:txBody>
          <a:bodyPr vert="horz" lIns="91440" tIns="45720" rIns="91440" bIns="45720" rtlCol="0" anchor="t">
            <a:normAutofit fontScale="85000" lnSpcReduction="10000"/>
          </a:bodyPr>
          <a:lstStyle/>
          <a:p>
            <a:r>
              <a:rPr lang="en-US" sz="4400" dirty="0">
                <a:latin typeface="Berlin Sans FB"/>
              </a:rPr>
              <a:t>Lección 1: Ampliar Nuestros Círculos de Interés</a:t>
            </a: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4D0492-A72E-44CA-B9CC-434EC181D655}"/>
              </a:ext>
            </a:extLst>
          </p:cNvPr>
          <p:cNvSpPr/>
          <p:nvPr/>
        </p:nvSpPr>
        <p:spPr>
          <a:xfrm>
            <a:off x="3916680" y="2873829"/>
            <a:ext cx="5760720" cy="347472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588653" y="1153000"/>
            <a:ext cx="4319043" cy="2276000"/>
          </a:xfrm>
          <a:prstGeom prst="rect">
            <a:avLst/>
          </a:prstGeom>
        </p:spPr>
        <p:txBody>
          <a:bodyPr spcFirstLastPara="1" vert="horz" wrap="square" lIns="121900" tIns="121900" rIns="121900" bIns="121900" rtlCol="0" anchor="t" anchorCtr="0">
            <a:noAutofit/>
          </a:bodyPr>
          <a:lstStyle/>
          <a:p>
            <a:pPr algn="l"/>
            <a:r>
              <a:rPr lang="en" dirty="0"/>
              <a:t>Nuestra Agenda</a:t>
            </a:r>
            <a:endParaRPr dirty="0"/>
          </a:p>
        </p:txBody>
      </p:sp>
      <p:sp>
        <p:nvSpPr>
          <p:cNvPr id="73" name="Google Shape;73;p14"/>
          <p:cNvSpPr txBox="1">
            <a:spLocks noGrp="1"/>
          </p:cNvSpPr>
          <p:nvPr>
            <p:ph type="body" idx="2"/>
          </p:nvPr>
        </p:nvSpPr>
        <p:spPr>
          <a:xfrm>
            <a:off x="6096001" y="965600"/>
            <a:ext cx="5803556" cy="5630072"/>
          </a:xfrm>
          <a:prstGeom prst="rect">
            <a:avLst/>
          </a:prstGeom>
        </p:spPr>
        <p:txBody>
          <a:bodyPr spcFirstLastPara="1" vert="horz" wrap="square" lIns="121900" tIns="121900" rIns="121900" bIns="121900" rtlCol="0" anchor="t" anchorCtr="0">
            <a:noAutofit/>
          </a:bodyPr>
          <a:lstStyle/>
          <a:p>
            <a:pPr>
              <a:lnSpc>
                <a:spcPct val="100000"/>
              </a:lnSpc>
              <a:spcAft>
                <a:spcPts val="1200"/>
              </a:spcAft>
              <a:buClr>
                <a:schemeClr val="bg2"/>
              </a:buClr>
            </a:pPr>
            <a:r>
              <a:rPr lang="en-US" sz="3700" dirty="0">
                <a:solidFill>
                  <a:schemeClr val="bg2"/>
                </a:solidFill>
              </a:rPr>
              <a:t>Círculos de Interés</a:t>
            </a:r>
          </a:p>
          <a:p>
            <a:pPr>
              <a:lnSpc>
                <a:spcPct val="100000"/>
              </a:lnSpc>
              <a:spcAft>
                <a:spcPts val="1200"/>
              </a:spcAft>
              <a:buClr>
                <a:schemeClr val="bg2"/>
              </a:buClr>
            </a:pPr>
            <a:r>
              <a:rPr lang="es-MX" sz="3700" dirty="0">
                <a:solidFill>
                  <a:schemeClr val="bg2"/>
                </a:solidFill>
              </a:rPr>
              <a:t>Necesidades en la Comunidad Escolar</a:t>
            </a:r>
            <a:endParaRPr sz="3700" dirty="0">
              <a:solidFill>
                <a:schemeClr val="bg2"/>
              </a:solidFill>
            </a:endParaRPr>
          </a:p>
          <a:p>
            <a:pPr>
              <a:lnSpc>
                <a:spcPct val="100000"/>
              </a:lnSpc>
              <a:spcAft>
                <a:spcPts val="1200"/>
              </a:spcAft>
              <a:buClr>
                <a:schemeClr val="bg2"/>
              </a:buClr>
            </a:pPr>
            <a:r>
              <a:rPr lang="en-US" sz="3700" dirty="0">
                <a:solidFill>
                  <a:schemeClr val="bg2"/>
                </a:solidFill>
              </a:rPr>
              <a:t>Conocer Mejor las Necesidades de la Comunidad</a:t>
            </a:r>
          </a:p>
          <a:p>
            <a:pPr>
              <a:lnSpc>
                <a:spcPct val="100000"/>
              </a:lnSpc>
              <a:spcAft>
                <a:spcPts val="1200"/>
              </a:spcAft>
              <a:buClr>
                <a:schemeClr val="bg2"/>
              </a:buClr>
            </a:pPr>
            <a:r>
              <a:rPr lang="en-US" sz="3700" dirty="0">
                <a:solidFill>
                  <a:schemeClr val="bg2"/>
                </a:solidFill>
              </a:rPr>
              <a:t>Asignación de Observación de la Comunidad</a:t>
            </a:r>
            <a:endParaRPr sz="3700" dirty="0">
              <a:solidFill>
                <a:schemeClr val="bg2"/>
              </a:solidFill>
            </a:endParaRPr>
          </a:p>
        </p:txBody>
      </p:sp>
      <p:sp>
        <p:nvSpPr>
          <p:cNvPr id="4" name="Rectangle 3">
            <a:extLst>
              <a:ext uri="{FF2B5EF4-FFF2-40B4-BE49-F238E27FC236}">
                <a16:creationId xmlns:a16="http://schemas.microsoft.com/office/drawing/2014/main" id="{1C93A6F2-8D3F-4EF1-96E0-13D9EBCE08DB}"/>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11EC5E-BCAE-448F-A305-5A9DD01A9FEA}"/>
              </a:ext>
            </a:extLst>
          </p:cNvPr>
          <p:cNvSpPr/>
          <p:nvPr/>
        </p:nvSpPr>
        <p:spPr>
          <a:xfrm>
            <a:off x="5615247" y="2173389"/>
            <a:ext cx="961506" cy="766635"/>
          </a:xfrm>
          <a:prstGeom prst="ellipse">
            <a:avLst/>
          </a:prstGeom>
          <a:solidFill>
            <a:srgbClr val="7DE9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000" b="1" dirty="0">
                <a:solidFill>
                  <a:schemeClr val="bg1"/>
                </a:solidFill>
              </a:rPr>
              <a:t>  TU</a:t>
            </a:r>
          </a:p>
        </p:txBody>
      </p:sp>
      <p:sp>
        <p:nvSpPr>
          <p:cNvPr id="3" name="TextBox 2">
            <a:extLst>
              <a:ext uri="{FF2B5EF4-FFF2-40B4-BE49-F238E27FC236}">
                <a16:creationId xmlns:a16="http://schemas.microsoft.com/office/drawing/2014/main" id="{51CCC65D-CFC2-4CFA-B682-E03878DB0834}"/>
              </a:ext>
            </a:extLst>
          </p:cNvPr>
          <p:cNvSpPr txBox="1"/>
          <p:nvPr/>
        </p:nvSpPr>
        <p:spPr>
          <a:xfrm>
            <a:off x="1446663" y="395785"/>
            <a:ext cx="2210937" cy="1200329"/>
          </a:xfrm>
          <a:prstGeom prst="rect">
            <a:avLst/>
          </a:prstGeom>
          <a:noFill/>
        </p:spPr>
        <p:txBody>
          <a:bodyPr wrap="square" rtlCol="0">
            <a:spAutoFit/>
          </a:bodyPr>
          <a:lstStyle/>
          <a:p>
            <a:r>
              <a:rPr lang="en-US" sz="3600" dirty="0">
                <a:solidFill>
                  <a:schemeClr val="bg2"/>
                </a:solidFill>
                <a:latin typeface="Berlin Sans FB Demi" panose="020E0802020502020306" pitchFamily="34" charset="0"/>
              </a:rPr>
              <a:t>Círculos de Interés</a:t>
            </a:r>
          </a:p>
        </p:txBody>
      </p:sp>
      <p:sp>
        <p:nvSpPr>
          <p:cNvPr id="4" name="Rectangle 3">
            <a:extLst>
              <a:ext uri="{FF2B5EF4-FFF2-40B4-BE49-F238E27FC236}">
                <a16:creationId xmlns:a16="http://schemas.microsoft.com/office/drawing/2014/main" id="{B3CF2915-D503-479E-8FDF-518A9EF1DA39}"/>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12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423821C-8477-4AB3-B25B-462794EF472D}"/>
              </a:ext>
            </a:extLst>
          </p:cNvPr>
          <p:cNvSpPr/>
          <p:nvPr/>
        </p:nvSpPr>
        <p:spPr>
          <a:xfrm>
            <a:off x="5128526" y="2059940"/>
            <a:ext cx="2535872" cy="2361589"/>
          </a:xfrm>
          <a:prstGeom prst="ellipse">
            <a:avLst/>
          </a:prstGeom>
          <a:solidFill>
            <a:srgbClr val="C6B9D5"/>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
            <a:extLst>
              <a:ext uri="{FF2B5EF4-FFF2-40B4-BE49-F238E27FC236}">
                <a16:creationId xmlns:a16="http://schemas.microsoft.com/office/drawing/2014/main" id="{C111EC5E-BCAE-448F-A305-5A9DD01A9FEA}"/>
              </a:ext>
            </a:extLst>
          </p:cNvPr>
          <p:cNvSpPr/>
          <p:nvPr/>
        </p:nvSpPr>
        <p:spPr>
          <a:xfrm>
            <a:off x="5569722" y="2173389"/>
            <a:ext cx="1251208" cy="1019103"/>
          </a:xfrm>
          <a:prstGeom prst="ellipse">
            <a:avLst/>
          </a:prstGeom>
          <a:solidFill>
            <a:srgbClr val="7DE9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b="1" dirty="0">
                <a:solidFill>
                  <a:schemeClr val="bg1"/>
                </a:solidFill>
              </a:rPr>
              <a:t>  TU</a:t>
            </a:r>
          </a:p>
        </p:txBody>
      </p:sp>
      <p:sp>
        <p:nvSpPr>
          <p:cNvPr id="4" name="Text Box 27">
            <a:extLst>
              <a:ext uri="{FF2B5EF4-FFF2-40B4-BE49-F238E27FC236}">
                <a16:creationId xmlns:a16="http://schemas.microsoft.com/office/drawing/2014/main" id="{332D4BFA-B5E4-4485-9F9D-9DCE195FD704}"/>
              </a:ext>
            </a:extLst>
          </p:cNvPr>
          <p:cNvSpPr txBox="1"/>
          <p:nvPr/>
        </p:nvSpPr>
        <p:spPr>
          <a:xfrm>
            <a:off x="5334641" y="3492714"/>
            <a:ext cx="2123641" cy="6285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Familia &amp; Amigos</a:t>
            </a: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21EB68C-98CD-4597-A121-BA7587E727B4}"/>
              </a:ext>
            </a:extLst>
          </p:cNvPr>
          <p:cNvSpPr txBox="1"/>
          <p:nvPr/>
        </p:nvSpPr>
        <p:spPr>
          <a:xfrm>
            <a:off x="1446663" y="395785"/>
            <a:ext cx="2210937" cy="1200329"/>
          </a:xfrm>
          <a:prstGeom prst="rect">
            <a:avLst/>
          </a:prstGeom>
          <a:noFill/>
        </p:spPr>
        <p:txBody>
          <a:bodyPr wrap="square" rtlCol="0">
            <a:spAutoFit/>
          </a:bodyPr>
          <a:lstStyle/>
          <a:p>
            <a:r>
              <a:rPr lang="en-US" sz="3600" dirty="0">
                <a:solidFill>
                  <a:schemeClr val="bg2"/>
                </a:solidFill>
                <a:latin typeface="Berlin Sans FB Demi" panose="020E0802020502020306" pitchFamily="34" charset="0"/>
              </a:rPr>
              <a:t>Círculos de Interés</a:t>
            </a:r>
          </a:p>
        </p:txBody>
      </p:sp>
      <p:sp>
        <p:nvSpPr>
          <p:cNvPr id="6" name="Rectangle 5">
            <a:extLst>
              <a:ext uri="{FF2B5EF4-FFF2-40B4-BE49-F238E27FC236}">
                <a16:creationId xmlns:a16="http://schemas.microsoft.com/office/drawing/2014/main" id="{34D0E0D9-1671-4A86-8719-F8B3F8297D0C}"/>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31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608CB59-8DAC-45A0-83A8-005C72936959}"/>
              </a:ext>
            </a:extLst>
          </p:cNvPr>
          <p:cNvSpPr/>
          <p:nvPr/>
        </p:nvSpPr>
        <p:spPr>
          <a:xfrm>
            <a:off x="4139236" y="1271328"/>
            <a:ext cx="4553351" cy="4315344"/>
          </a:xfrm>
          <a:prstGeom prst="ellipse">
            <a:avLst/>
          </a:prstGeom>
          <a:solidFill>
            <a:srgbClr val="FFFF93"/>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solidFill>
                <a:schemeClr val="bg1"/>
              </a:solidFill>
            </a:endParaRPr>
          </a:p>
        </p:txBody>
      </p:sp>
      <p:sp>
        <p:nvSpPr>
          <p:cNvPr id="6" name="Text Box 28">
            <a:extLst>
              <a:ext uri="{FF2B5EF4-FFF2-40B4-BE49-F238E27FC236}">
                <a16:creationId xmlns:a16="http://schemas.microsoft.com/office/drawing/2014/main" id="{286AD83D-F314-4F98-AA10-ED7AF444CD4E}"/>
              </a:ext>
            </a:extLst>
          </p:cNvPr>
          <p:cNvSpPr txBox="1"/>
          <p:nvPr/>
        </p:nvSpPr>
        <p:spPr>
          <a:xfrm>
            <a:off x="5441430" y="4383012"/>
            <a:ext cx="2550911" cy="935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latin typeface="Calibri" panose="020F0502020204030204" pitchFamily="34" charset="0"/>
                <a:ea typeface="Times New Roman" panose="02020603050405020304" pitchFamily="18" charset="0"/>
              </a:rPr>
              <a:t>Escuela </a:t>
            </a:r>
            <a:r>
              <a:rPr lang="en-US" sz="2000" b="1" dirty="0">
                <a:solidFill>
                  <a:schemeClr val="bg1"/>
                </a:solidFill>
                <a:effectLst/>
                <a:latin typeface="Calibri" panose="020F0502020204030204" pitchFamily="34" charset="0"/>
                <a:ea typeface="Times New Roman" panose="02020603050405020304" pitchFamily="18" charset="0"/>
              </a:rPr>
              <a:t>&amp; Barrio</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657B39A5-686A-4FEE-8B3F-8360C49ADEEC}"/>
              </a:ext>
            </a:extLst>
          </p:cNvPr>
          <p:cNvSpPr/>
          <p:nvPr/>
        </p:nvSpPr>
        <p:spPr>
          <a:xfrm>
            <a:off x="5128526" y="2059940"/>
            <a:ext cx="2535872" cy="2361589"/>
          </a:xfrm>
          <a:prstGeom prst="ellipse">
            <a:avLst/>
          </a:prstGeom>
          <a:solidFill>
            <a:srgbClr val="C6B9D5"/>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DC6BF9CD-2C5A-4850-B6E5-27BC2A993763}"/>
              </a:ext>
            </a:extLst>
          </p:cNvPr>
          <p:cNvSpPr/>
          <p:nvPr/>
        </p:nvSpPr>
        <p:spPr>
          <a:xfrm>
            <a:off x="5569722" y="2173389"/>
            <a:ext cx="1251208" cy="1019103"/>
          </a:xfrm>
          <a:prstGeom prst="ellipse">
            <a:avLst/>
          </a:prstGeom>
          <a:solidFill>
            <a:srgbClr val="7DE9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b="1" dirty="0">
                <a:solidFill>
                  <a:schemeClr val="bg1"/>
                </a:solidFill>
              </a:rPr>
              <a:t>TU</a:t>
            </a:r>
          </a:p>
        </p:txBody>
      </p:sp>
      <p:sp>
        <p:nvSpPr>
          <p:cNvPr id="9" name="Text Box 27">
            <a:extLst>
              <a:ext uri="{FF2B5EF4-FFF2-40B4-BE49-F238E27FC236}">
                <a16:creationId xmlns:a16="http://schemas.microsoft.com/office/drawing/2014/main" id="{81E421C3-56AE-4538-A574-3E1FE1908037}"/>
              </a:ext>
            </a:extLst>
          </p:cNvPr>
          <p:cNvSpPr txBox="1"/>
          <p:nvPr/>
        </p:nvSpPr>
        <p:spPr>
          <a:xfrm>
            <a:off x="5441430" y="3541854"/>
            <a:ext cx="2123641" cy="6285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Familia &amp; Amigos</a:t>
            </a: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066089A-555B-4CC6-9354-4278C7CCB877}"/>
              </a:ext>
            </a:extLst>
          </p:cNvPr>
          <p:cNvSpPr txBox="1"/>
          <p:nvPr/>
        </p:nvSpPr>
        <p:spPr>
          <a:xfrm>
            <a:off x="1446663" y="395785"/>
            <a:ext cx="2210937" cy="1200329"/>
          </a:xfrm>
          <a:prstGeom prst="rect">
            <a:avLst/>
          </a:prstGeom>
          <a:noFill/>
        </p:spPr>
        <p:txBody>
          <a:bodyPr wrap="square" rtlCol="0">
            <a:spAutoFit/>
          </a:bodyPr>
          <a:lstStyle/>
          <a:p>
            <a:r>
              <a:rPr lang="en-US" sz="3600" dirty="0">
                <a:solidFill>
                  <a:schemeClr val="bg2"/>
                </a:solidFill>
                <a:latin typeface="Berlin Sans FB Demi" panose="020E0802020502020306" pitchFamily="34" charset="0"/>
              </a:rPr>
              <a:t>Círculos de Interés</a:t>
            </a:r>
          </a:p>
        </p:txBody>
      </p:sp>
      <p:sp>
        <p:nvSpPr>
          <p:cNvPr id="11" name="Rectangle 10">
            <a:extLst>
              <a:ext uri="{FF2B5EF4-FFF2-40B4-BE49-F238E27FC236}">
                <a16:creationId xmlns:a16="http://schemas.microsoft.com/office/drawing/2014/main" id="{753087CA-C710-4DC7-90D0-FCB9054C8D98}"/>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1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B488D3D-26AC-4986-8110-55E8237EADAF}"/>
              </a:ext>
            </a:extLst>
          </p:cNvPr>
          <p:cNvSpPr/>
          <p:nvPr/>
        </p:nvSpPr>
        <p:spPr>
          <a:xfrm>
            <a:off x="3494325" y="605306"/>
            <a:ext cx="5846446" cy="5647388"/>
          </a:xfrm>
          <a:prstGeom prst="ellipse">
            <a:avLst/>
          </a:prstGeom>
          <a:solidFill>
            <a:srgbClr val="E7BCBB"/>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9">
            <a:extLst>
              <a:ext uri="{FF2B5EF4-FFF2-40B4-BE49-F238E27FC236}">
                <a16:creationId xmlns:a16="http://schemas.microsoft.com/office/drawing/2014/main" id="{05BDADF9-88BA-4DEE-AC33-9130C7A93941}"/>
              </a:ext>
            </a:extLst>
          </p:cNvPr>
          <p:cNvSpPr txBox="1"/>
          <p:nvPr/>
        </p:nvSpPr>
        <p:spPr>
          <a:xfrm>
            <a:off x="4713027" y="5555321"/>
            <a:ext cx="3808066" cy="6382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Nuestra Ciudad, Estado, y Nación</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D608CB59-8DAC-45A0-83A8-005C72936959}"/>
              </a:ext>
            </a:extLst>
          </p:cNvPr>
          <p:cNvSpPr/>
          <p:nvPr/>
        </p:nvSpPr>
        <p:spPr>
          <a:xfrm>
            <a:off x="4139236" y="1271328"/>
            <a:ext cx="4553351" cy="4315344"/>
          </a:xfrm>
          <a:prstGeom prst="ellipse">
            <a:avLst/>
          </a:prstGeom>
          <a:solidFill>
            <a:srgbClr val="FFFF93"/>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solidFill>
                <a:schemeClr val="bg1"/>
              </a:solidFill>
            </a:endParaRPr>
          </a:p>
        </p:txBody>
      </p:sp>
      <p:sp>
        <p:nvSpPr>
          <p:cNvPr id="6" name="Text Box 28">
            <a:extLst>
              <a:ext uri="{FF2B5EF4-FFF2-40B4-BE49-F238E27FC236}">
                <a16:creationId xmlns:a16="http://schemas.microsoft.com/office/drawing/2014/main" id="{286AD83D-F314-4F98-AA10-ED7AF444CD4E}"/>
              </a:ext>
            </a:extLst>
          </p:cNvPr>
          <p:cNvSpPr txBox="1"/>
          <p:nvPr/>
        </p:nvSpPr>
        <p:spPr>
          <a:xfrm>
            <a:off x="5545474" y="4379967"/>
            <a:ext cx="2550911" cy="935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latin typeface="Calibri" panose="020F0502020204030204" pitchFamily="34" charset="0"/>
                <a:ea typeface="Times New Roman" panose="02020603050405020304" pitchFamily="18" charset="0"/>
              </a:rPr>
              <a:t>Escuela </a:t>
            </a:r>
            <a:r>
              <a:rPr lang="en-US" sz="2000" b="1" dirty="0">
                <a:solidFill>
                  <a:schemeClr val="bg1"/>
                </a:solidFill>
                <a:effectLst/>
                <a:latin typeface="Calibri" panose="020F0502020204030204" pitchFamily="34" charset="0"/>
                <a:ea typeface="Times New Roman" panose="02020603050405020304" pitchFamily="18" charset="0"/>
              </a:rPr>
              <a:t>&amp; Barrio</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657B39A5-686A-4FEE-8B3F-8360C49ADEEC}"/>
              </a:ext>
            </a:extLst>
          </p:cNvPr>
          <p:cNvSpPr/>
          <p:nvPr/>
        </p:nvSpPr>
        <p:spPr>
          <a:xfrm>
            <a:off x="5128526" y="2059940"/>
            <a:ext cx="2535872" cy="2361589"/>
          </a:xfrm>
          <a:prstGeom prst="ellipse">
            <a:avLst/>
          </a:prstGeom>
          <a:solidFill>
            <a:srgbClr val="C6B9D5"/>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DC6BF9CD-2C5A-4850-B6E5-27BC2A993763}"/>
              </a:ext>
            </a:extLst>
          </p:cNvPr>
          <p:cNvSpPr/>
          <p:nvPr/>
        </p:nvSpPr>
        <p:spPr>
          <a:xfrm>
            <a:off x="5569722" y="2173389"/>
            <a:ext cx="1251208" cy="1019103"/>
          </a:xfrm>
          <a:prstGeom prst="ellipse">
            <a:avLst/>
          </a:prstGeom>
          <a:solidFill>
            <a:srgbClr val="7DE9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b="1" dirty="0">
                <a:solidFill>
                  <a:schemeClr val="bg1"/>
                </a:solidFill>
              </a:rPr>
              <a:t>TU</a:t>
            </a:r>
          </a:p>
        </p:txBody>
      </p:sp>
      <p:sp>
        <p:nvSpPr>
          <p:cNvPr id="9" name="Text Box 27">
            <a:extLst>
              <a:ext uri="{FF2B5EF4-FFF2-40B4-BE49-F238E27FC236}">
                <a16:creationId xmlns:a16="http://schemas.microsoft.com/office/drawing/2014/main" id="{81E421C3-56AE-4538-A574-3E1FE1908037}"/>
              </a:ext>
            </a:extLst>
          </p:cNvPr>
          <p:cNvSpPr txBox="1"/>
          <p:nvPr/>
        </p:nvSpPr>
        <p:spPr>
          <a:xfrm>
            <a:off x="5569722" y="3541854"/>
            <a:ext cx="2094676" cy="6285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Familia &amp; Amigos</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7C73FCA-7547-4962-A667-5C85533C0F77}"/>
              </a:ext>
            </a:extLst>
          </p:cNvPr>
          <p:cNvSpPr txBox="1"/>
          <p:nvPr/>
        </p:nvSpPr>
        <p:spPr>
          <a:xfrm>
            <a:off x="1446663" y="395785"/>
            <a:ext cx="2210937" cy="1200329"/>
          </a:xfrm>
          <a:prstGeom prst="rect">
            <a:avLst/>
          </a:prstGeom>
          <a:noFill/>
        </p:spPr>
        <p:txBody>
          <a:bodyPr wrap="square" rtlCol="0">
            <a:spAutoFit/>
          </a:bodyPr>
          <a:lstStyle/>
          <a:p>
            <a:r>
              <a:rPr lang="en-US" sz="3600" dirty="0">
                <a:solidFill>
                  <a:schemeClr val="bg2"/>
                </a:solidFill>
                <a:latin typeface="Berlin Sans FB Demi" panose="020E0802020502020306" pitchFamily="34" charset="0"/>
              </a:rPr>
              <a:t>Círculos de Interés</a:t>
            </a:r>
          </a:p>
        </p:txBody>
      </p:sp>
      <p:sp>
        <p:nvSpPr>
          <p:cNvPr id="13" name="Rectangle 12">
            <a:extLst>
              <a:ext uri="{FF2B5EF4-FFF2-40B4-BE49-F238E27FC236}">
                <a16:creationId xmlns:a16="http://schemas.microsoft.com/office/drawing/2014/main" id="{E42B4C81-545A-4E79-84A3-16D4C7F69C48}"/>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9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53A234D-4A43-4AB3-BBDD-8EFF9597F9B8}"/>
              </a:ext>
            </a:extLst>
          </p:cNvPr>
          <p:cNvSpPr/>
          <p:nvPr/>
        </p:nvSpPr>
        <p:spPr>
          <a:xfrm>
            <a:off x="2851229" y="0"/>
            <a:ext cx="7253469" cy="6858000"/>
          </a:xfrm>
          <a:prstGeom prst="ellipse">
            <a:avLst/>
          </a:prstGeom>
          <a:solidFill>
            <a:srgbClr val="94BCE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13" name="Text Box 30">
            <a:extLst>
              <a:ext uri="{FF2B5EF4-FFF2-40B4-BE49-F238E27FC236}">
                <a16:creationId xmlns:a16="http://schemas.microsoft.com/office/drawing/2014/main" id="{1FEB28BC-FD4C-44C8-A7C9-70D049E8D9BE}"/>
              </a:ext>
            </a:extLst>
          </p:cNvPr>
          <p:cNvSpPr txBox="1"/>
          <p:nvPr/>
        </p:nvSpPr>
        <p:spPr>
          <a:xfrm>
            <a:off x="4949273" y="6139502"/>
            <a:ext cx="3509262" cy="5085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Planeta Tierra y sus Habitantes</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BB488D3D-26AC-4986-8110-55E8237EADAF}"/>
              </a:ext>
            </a:extLst>
          </p:cNvPr>
          <p:cNvSpPr/>
          <p:nvPr/>
        </p:nvSpPr>
        <p:spPr>
          <a:xfrm>
            <a:off x="3494325" y="605306"/>
            <a:ext cx="5846446" cy="5647388"/>
          </a:xfrm>
          <a:prstGeom prst="ellipse">
            <a:avLst/>
          </a:prstGeom>
          <a:solidFill>
            <a:srgbClr val="E7BCBB"/>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9">
            <a:extLst>
              <a:ext uri="{FF2B5EF4-FFF2-40B4-BE49-F238E27FC236}">
                <a16:creationId xmlns:a16="http://schemas.microsoft.com/office/drawing/2014/main" id="{05BDADF9-88BA-4DEE-AC33-9130C7A93941}"/>
              </a:ext>
            </a:extLst>
          </p:cNvPr>
          <p:cNvSpPr txBox="1"/>
          <p:nvPr/>
        </p:nvSpPr>
        <p:spPr>
          <a:xfrm>
            <a:off x="4650469" y="5517346"/>
            <a:ext cx="3808066" cy="6382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Nuestra Ciudad, Estado, y Nación</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D608CB59-8DAC-45A0-83A8-005C72936959}"/>
              </a:ext>
            </a:extLst>
          </p:cNvPr>
          <p:cNvSpPr/>
          <p:nvPr/>
        </p:nvSpPr>
        <p:spPr>
          <a:xfrm>
            <a:off x="4139236" y="1271328"/>
            <a:ext cx="4553351" cy="4315344"/>
          </a:xfrm>
          <a:prstGeom prst="ellipse">
            <a:avLst/>
          </a:prstGeom>
          <a:solidFill>
            <a:srgbClr val="FFFF93"/>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solidFill>
                <a:schemeClr val="bg1"/>
              </a:solidFill>
            </a:endParaRPr>
          </a:p>
        </p:txBody>
      </p:sp>
      <p:sp>
        <p:nvSpPr>
          <p:cNvPr id="6" name="Text Box 28">
            <a:extLst>
              <a:ext uri="{FF2B5EF4-FFF2-40B4-BE49-F238E27FC236}">
                <a16:creationId xmlns:a16="http://schemas.microsoft.com/office/drawing/2014/main" id="{286AD83D-F314-4F98-AA10-ED7AF444CD4E}"/>
              </a:ext>
            </a:extLst>
          </p:cNvPr>
          <p:cNvSpPr txBox="1"/>
          <p:nvPr/>
        </p:nvSpPr>
        <p:spPr>
          <a:xfrm>
            <a:off x="5246670" y="4510275"/>
            <a:ext cx="2550911" cy="935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latin typeface="Calibri" panose="020F0502020204030204" pitchFamily="34" charset="0"/>
                <a:ea typeface="Times New Roman" panose="02020603050405020304" pitchFamily="18" charset="0"/>
              </a:rPr>
              <a:t>Escuela </a:t>
            </a:r>
            <a:r>
              <a:rPr lang="en-US" sz="2000" b="1" dirty="0">
                <a:solidFill>
                  <a:schemeClr val="bg1"/>
                </a:solidFill>
                <a:effectLst/>
                <a:latin typeface="Calibri" panose="020F0502020204030204" pitchFamily="34" charset="0"/>
                <a:ea typeface="Times New Roman" panose="02020603050405020304" pitchFamily="18" charset="0"/>
              </a:rPr>
              <a:t>&amp; Barrio</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657B39A5-686A-4FEE-8B3F-8360C49ADEEC}"/>
              </a:ext>
            </a:extLst>
          </p:cNvPr>
          <p:cNvSpPr/>
          <p:nvPr/>
        </p:nvSpPr>
        <p:spPr>
          <a:xfrm>
            <a:off x="5128526" y="2059940"/>
            <a:ext cx="2535872" cy="2361589"/>
          </a:xfrm>
          <a:prstGeom prst="ellipse">
            <a:avLst/>
          </a:prstGeom>
          <a:solidFill>
            <a:srgbClr val="C6B9D5"/>
          </a:solidFill>
          <a:ln w="12700" cmpd="sng"/>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DC6BF9CD-2C5A-4850-B6E5-27BC2A993763}"/>
              </a:ext>
            </a:extLst>
          </p:cNvPr>
          <p:cNvSpPr/>
          <p:nvPr/>
        </p:nvSpPr>
        <p:spPr>
          <a:xfrm>
            <a:off x="5569722" y="2173389"/>
            <a:ext cx="1251208" cy="1019103"/>
          </a:xfrm>
          <a:prstGeom prst="ellipse">
            <a:avLst/>
          </a:prstGeom>
          <a:solidFill>
            <a:srgbClr val="7DE9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b="1" dirty="0">
                <a:solidFill>
                  <a:schemeClr val="bg1"/>
                </a:solidFill>
              </a:rPr>
              <a:t>TU</a:t>
            </a:r>
          </a:p>
        </p:txBody>
      </p:sp>
      <p:sp>
        <p:nvSpPr>
          <p:cNvPr id="9" name="Text Box 27">
            <a:extLst>
              <a:ext uri="{FF2B5EF4-FFF2-40B4-BE49-F238E27FC236}">
                <a16:creationId xmlns:a16="http://schemas.microsoft.com/office/drawing/2014/main" id="{81E421C3-56AE-4538-A574-3E1FE1908037}"/>
              </a:ext>
            </a:extLst>
          </p:cNvPr>
          <p:cNvSpPr txBox="1"/>
          <p:nvPr/>
        </p:nvSpPr>
        <p:spPr>
          <a:xfrm>
            <a:off x="5441430" y="3541854"/>
            <a:ext cx="2123641" cy="6285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rPr>
              <a:t>Familia &amp; Amigos</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E863E5AD-4DAD-47E3-86F2-3C11BF0F192F}"/>
              </a:ext>
            </a:extLst>
          </p:cNvPr>
          <p:cNvSpPr txBox="1"/>
          <p:nvPr/>
        </p:nvSpPr>
        <p:spPr>
          <a:xfrm>
            <a:off x="1446663" y="395785"/>
            <a:ext cx="2210937" cy="1200329"/>
          </a:xfrm>
          <a:prstGeom prst="rect">
            <a:avLst/>
          </a:prstGeom>
          <a:noFill/>
        </p:spPr>
        <p:txBody>
          <a:bodyPr wrap="square" rtlCol="0">
            <a:spAutoFit/>
          </a:bodyPr>
          <a:lstStyle/>
          <a:p>
            <a:r>
              <a:rPr lang="en-US" sz="3600" dirty="0">
                <a:solidFill>
                  <a:schemeClr val="bg2"/>
                </a:solidFill>
                <a:latin typeface="Berlin Sans FB Demi" panose="020E0802020502020306" pitchFamily="34" charset="0"/>
              </a:rPr>
              <a:t>Círculos de Interés</a:t>
            </a:r>
          </a:p>
        </p:txBody>
      </p:sp>
      <p:sp>
        <p:nvSpPr>
          <p:cNvPr id="15" name="Rectangle 14">
            <a:extLst>
              <a:ext uri="{FF2B5EF4-FFF2-40B4-BE49-F238E27FC236}">
                <a16:creationId xmlns:a16="http://schemas.microsoft.com/office/drawing/2014/main" id="{D6A26DA5-869F-45A2-8194-D7CB89E43FA0}"/>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3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F2915-D503-479E-8FDF-518A9EF1DA39}"/>
              </a:ext>
            </a:extLst>
          </p:cNvPr>
          <p:cNvSpPr/>
          <p:nvPr/>
        </p:nvSpPr>
        <p:spPr>
          <a:xfrm>
            <a:off x="76200" y="0"/>
            <a:ext cx="1164771"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3B62FAC2-69E5-7576-CA37-0A4F2A6C3D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56450" y="236860"/>
            <a:ext cx="5939292" cy="6337816"/>
          </a:xfrm>
          <a:prstGeom prst="rect">
            <a:avLst/>
          </a:prstGeom>
        </p:spPr>
      </p:pic>
    </p:spTree>
    <p:extLst>
      <p:ext uri="{BB962C8B-B14F-4D97-AF65-F5344CB8AC3E}">
        <p14:creationId xmlns:p14="http://schemas.microsoft.com/office/powerpoint/2010/main" val="1573254056"/>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A3DEF-B145-4046-9401-0CB43561A3FC}">
  <ds:schemaRefs>
    <ds:schemaRef ds:uri="http://schemas.openxmlformats.org/package/2006/metadata/core-properties"/>
    <ds:schemaRef ds:uri="http://schemas.microsoft.com/office/2006/metadata/properties"/>
    <ds:schemaRef ds:uri="be940414-f5a2-4509-bc4b-9b97993b9bc1"/>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d39049c8-5642-4c67-b9b8-6999510f2293"/>
    <ds:schemaRef ds:uri="http://purl.org/dc/terms/"/>
  </ds:schemaRefs>
</ds:datastoreItem>
</file>

<file path=customXml/itemProps2.xml><?xml version="1.0" encoding="utf-8"?>
<ds:datastoreItem xmlns:ds="http://schemas.openxmlformats.org/officeDocument/2006/customXml" ds:itemID="{D0521054-685C-4804-9E2C-EE132736A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0447E8-A871-4ED7-9FAC-1120EEB911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1197</TotalTime>
  <Words>1235</Words>
  <Application>Microsoft Office PowerPoint</Application>
  <PresentationFormat>Panorámica</PresentationFormat>
  <Paragraphs>144</Paragraphs>
  <Slides>18</Slides>
  <Notes>17</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18</vt:i4>
      </vt:variant>
    </vt:vector>
  </HeadingPairs>
  <TitlesOfParts>
    <vt:vector size="29" baseType="lpstr">
      <vt:lpstr>Arial</vt:lpstr>
      <vt:lpstr>Berlin Sans FB</vt:lpstr>
      <vt:lpstr>Berlin Sans FB Demi</vt:lpstr>
      <vt:lpstr>Calibri</vt:lpstr>
      <vt:lpstr>Calibri Light</vt:lpstr>
      <vt:lpstr>Century Schoolbook</vt:lpstr>
      <vt:lpstr>Comic Sans MS</vt:lpstr>
      <vt:lpstr>Times New Roman</vt:lpstr>
      <vt:lpstr>2_Office Theme</vt:lpstr>
      <vt:lpstr>Office Theme</vt:lpstr>
      <vt:lpstr>3_Office Theme</vt:lpstr>
      <vt:lpstr>Presentación de PowerPoint</vt:lpstr>
      <vt:lpstr>Marcando la Diferencia en Mi Comunidad y en el Mundo</vt:lpstr>
      <vt:lpstr>Nuestra Agenda</vt:lpstr>
      <vt:lpstr>Presentación de PowerPoint</vt:lpstr>
      <vt:lpstr>Presentación de PowerPoint</vt:lpstr>
      <vt:lpstr>Presentación de PowerPoint</vt:lpstr>
      <vt:lpstr>Presentación de PowerPoint</vt:lpstr>
      <vt:lpstr>Presentación de PowerPoint</vt:lpstr>
      <vt:lpstr>Presentación de PowerPoint</vt:lpstr>
      <vt:lpstr>¿Cuáles son las Necesidades de mi Comunidad Escolar?</vt:lpstr>
      <vt:lpstr>Discusión en Equipo</vt:lpstr>
      <vt:lpstr>Presentación de PowerPoint</vt:lpstr>
      <vt:lpstr>Planificación Para Recopilar Más Información</vt:lpstr>
      <vt:lpstr>Planificación Para Recopilar Más Información</vt:lpstr>
      <vt:lpstr>SALVAVIDAS</vt:lpstr>
      <vt:lpstr>CIRCULO DE CIERRE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Mac Iver</dc:creator>
  <cp:lastModifiedBy>Yepez Velastegui, Erika Susana</cp:lastModifiedBy>
  <cp:revision>95</cp:revision>
  <dcterms:created xsi:type="dcterms:W3CDTF">2021-05-04T19:24:52Z</dcterms:created>
  <dcterms:modified xsi:type="dcterms:W3CDTF">2024-01-04T04:17:42Z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