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91" r:id="rId5"/>
    <p:sldMasterId id="2147483703" r:id="rId6"/>
  </p:sldMasterIdLst>
  <p:notesMasterIdLst>
    <p:notesMasterId r:id="rId23"/>
  </p:notesMasterIdLst>
  <p:sldIdLst>
    <p:sldId id="269" r:id="rId7"/>
    <p:sldId id="301" r:id="rId8"/>
    <p:sldId id="264" r:id="rId9"/>
    <p:sldId id="257" r:id="rId10"/>
    <p:sldId id="278" r:id="rId11"/>
    <p:sldId id="282" r:id="rId12"/>
    <p:sldId id="293" r:id="rId13"/>
    <p:sldId id="294" r:id="rId14"/>
    <p:sldId id="295" r:id="rId15"/>
    <p:sldId id="283" r:id="rId16"/>
    <p:sldId id="297" r:id="rId17"/>
    <p:sldId id="298" r:id="rId18"/>
    <p:sldId id="299" r:id="rId19"/>
    <p:sldId id="300" r:id="rId20"/>
    <p:sldId id="286"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5A23B-7631-B0E1-745D-D8A7D8D90033}" v="20" dt="2022-12-07T18:33:25.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54" autoAdjust="0"/>
  </p:normalViewPr>
  <p:slideViewPr>
    <p:cSldViewPr snapToGrid="0" snapToObjects="1">
      <p:cViewPr varScale="1">
        <p:scale>
          <a:sx n="60" d="100"/>
          <a:sy n="60" d="100"/>
        </p:scale>
        <p:origin x="111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7" d="100"/>
          <a:sy n="47" d="100"/>
        </p:scale>
        <p:origin x="26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BC577-9803-4E1C-9110-C039ED3BFCCF}"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90C4B-DFF6-4B55-A29E-D51283E6DA91}" type="slidenum">
              <a:rPr lang="en-US" smtClean="0"/>
              <a:t>‹Nº›</a:t>
            </a:fld>
            <a:endParaRPr lang="en-US"/>
          </a:p>
        </p:txBody>
      </p:sp>
    </p:spTree>
    <p:extLst>
      <p:ext uri="{BB962C8B-B14F-4D97-AF65-F5344CB8AC3E}">
        <p14:creationId xmlns:p14="http://schemas.microsoft.com/office/powerpoint/2010/main" val="238554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a:defRPr/>
            </a:pPr>
            <a:r>
              <a:rPr lang="en-US" dirty="0">
                <a:ea typeface="Calibri"/>
                <a:cs typeface="Calibri"/>
              </a:rPr>
              <a:t>Students can just jot down unfamiliar words, so no need to make copies</a:t>
            </a:r>
            <a:endParaRPr lang="en-US" dirty="0"/>
          </a:p>
          <a:p>
            <a:pPr marL="139700">
              <a:defRPr/>
            </a:pPr>
            <a:endParaRPr lang="en-US" dirty="0"/>
          </a:p>
          <a:p>
            <a:pPr marL="139700" marR="0" lvl="0" indent="0" algn="l" defTabSz="91440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https://www.mutualart.com/Exhibition/Alberto-Biasi--The-Visibility-of-the-Inv/ABAB870434342462</a:t>
            </a:r>
            <a:endParaRPr lang="en-US">
              <a:ea typeface="+mn-ea"/>
              <a:cs typeface="+mn-cs"/>
            </a:endParaRPr>
          </a:p>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01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Through empathy interviews we are looking for stories and experiences. We talk about feelings and ask “why”. We use a beginner’s mindset. In a Deloitte article published in the Wall Street Journal (2019, July 25), we learned from </a:t>
            </a:r>
            <a:r>
              <a:rPr lang="en-US" sz="1800" dirty="0" err="1">
                <a:effectLst/>
                <a:latin typeface="Century Schoolbook" panose="02040604050505020304" pitchFamily="18" charset="0"/>
                <a:ea typeface="Times New Roman" panose="02020603050405020304" pitchFamily="18" charset="0"/>
                <a:cs typeface="Calibri" panose="020F0502020204030204" pitchFamily="34" charset="0"/>
              </a:rPr>
              <a:t>Shunryu</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 Suzuki, a Zen monk, teacher, and book author, that “in the beginner’s mindset there are many possibilities. In the expert’s mind there are few” Photo by Cade Martin, Dawn </a:t>
            </a:r>
            <a:r>
              <a:rPr lang="en-US" sz="1800" dirty="0" err="1">
                <a:effectLst/>
                <a:latin typeface="Century Schoolbook" panose="02040604050505020304" pitchFamily="18" charset="0"/>
                <a:ea typeface="Times New Roman" panose="02020603050405020304" pitchFamily="18" charset="0"/>
                <a:cs typeface="Calibri" panose="020F0502020204030204" pitchFamily="34" charset="0"/>
              </a:rPr>
              <a:t>Arlotta</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 USCDCP https://pixnio.com/people/children-kids/boy-and-girl-are-smiling-playing-with-toys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38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600"/>
              </a:spcAft>
              <a:buFont typeface="+mj-lt"/>
              <a:buNone/>
              <a:tabLst>
                <a:tab pos="228600" algn="l"/>
              </a:tabLs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The flow of an empathy interview should feel less like an interview, and more like a conversation with a friend. Jot down responses including quotes.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64795" marR="0">
              <a:lnSpc>
                <a:spcPct val="107000"/>
              </a:lnSpc>
              <a:spcBef>
                <a:spcPts val="0"/>
              </a:spcBef>
              <a:spcAft>
                <a:spcPts val="600"/>
              </a:spcAf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The questions are not supposed to be a script. They are to be question starters,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Tell me about a memorable classroom experience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Would you describe what makes that experience remain in your mind?</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Could you tell me why is that important to you?</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As you recall the experience, what feelings/emotions do you have?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Walk me through something that happened in your classroom that everyone could learn from</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What were you thinking at that point?</a:t>
            </a:r>
            <a:endParaRPr lang="en-US" sz="1800" dirty="0">
              <a:effectLst/>
              <a:latin typeface="Times New Roman" panose="02020603050405020304" pitchFamily="18" charset="0"/>
              <a:ea typeface="Times New Roman" panose="02020603050405020304" pitchFamily="18" charset="0"/>
            </a:endParaRPr>
          </a:p>
          <a:p>
            <a:pPr marL="0" marR="0" lvl="0" indent="0">
              <a:lnSpc>
                <a:spcPct val="107000"/>
              </a:lnSpc>
              <a:spcBef>
                <a:spcPts val="0"/>
              </a:spcBef>
              <a:spcAft>
                <a:spcPts val="600"/>
              </a:spcAft>
              <a:buFont typeface="+mj-lt"/>
              <a:buNone/>
              <a:tabLst>
                <a:tab pos="228600" algn="l"/>
              </a:tabLs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Partners decide who will be interviewed first.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Font typeface="+mj-lt"/>
              <a:buNone/>
              <a:tabLst>
                <a:tab pos="228600" algn="l"/>
              </a:tabLs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Take notes.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Font typeface="+mj-lt"/>
              <a:buNone/>
              <a:tabLst>
                <a:tab pos="228600" algn="l"/>
              </a:tabLs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Be organic with the questions.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Switch roles after 7 minutes.</a:t>
            </a:r>
          </a:p>
          <a:p>
            <a:endParaRPr lang="en-US" sz="1800" dirty="0">
              <a:latin typeface="Century Schoolbook"/>
              <a:cs typeface="Calibri" panose="020F0502020204030204" pitchFamily="34" charset="0"/>
            </a:endParaRPr>
          </a:p>
          <a:p>
            <a:r>
              <a:rPr lang="en-US" sz="1800" dirty="0">
                <a:effectLst/>
                <a:latin typeface="Century Schoolbook"/>
                <a:cs typeface="Calibri" panose="020F0502020204030204" pitchFamily="34" charset="0"/>
              </a:rPr>
              <a:t>Image by </a:t>
            </a:r>
            <a:r>
              <a:rPr lang="en-US" sz="1800" dirty="0" err="1">
                <a:effectLst/>
                <a:latin typeface="Century Schoolbook"/>
                <a:cs typeface="Calibri" panose="020F0502020204030204" pitchFamily="34" charset="0"/>
              </a:rPr>
              <a:t>Delwar</a:t>
            </a:r>
            <a:r>
              <a:rPr lang="en-US" sz="1800" dirty="0">
                <a:effectLst/>
                <a:latin typeface="Century Schoolbook"/>
                <a:cs typeface="Calibri" panose="020F0502020204030204" pitchFamily="34" charset="0"/>
              </a:rPr>
              <a:t> Hossain, The Noun Project https://thenounproject.com/term/job-interview/591034/</a:t>
            </a:r>
            <a:endParaRPr lang="en-US">
              <a:latin typeface="Century Schoolbook"/>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66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600"/>
              </a:spcAft>
              <a:buFont typeface="+mj-lt"/>
              <a:buNone/>
              <a:tabLst>
                <a:tab pos="228600" algn="l"/>
              </a:tabLs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Invite students to come back as a whole class to build a collective empathy map. Explain to the class that designers use methods and tools to be grounded in the design by unpacking collected responses, identifying needs and </a:t>
            </a:r>
            <a:r>
              <a:rPr lang="en-US" sz="1800" dirty="0" err="1">
                <a:effectLst/>
                <a:latin typeface="Century Schoolbook" panose="02040604050505020304" pitchFamily="18" charset="0"/>
                <a:ea typeface="Times New Roman" panose="02020603050405020304" pitchFamily="18" charset="0"/>
                <a:cs typeface="Calibri" panose="020F0502020204030204" pitchFamily="34" charset="0"/>
              </a:rPr>
              <a:t>insights.An</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 empathy map is a tool that would help synthesize observations and surface unexpected insights. Use a 2x2 matrix on poster paper (sample provided), a whiteboard, or a Miro board labeled Say, Think, Do, and Feel. Ask students to refer to their notes to populate responses for each of the four quadrants. </a:t>
            </a:r>
            <a:endParaRPr lang="en-US" sz="1800" dirty="0">
              <a:effectLst/>
              <a:latin typeface="Century Schoolbook" panose="02040604050505020304" pitchFamily="18" charset="0"/>
              <a:ea typeface="Times New Roman" panose="02020603050405020304" pitchFamily="18" charset="0"/>
              <a:cs typeface="Tahoma" panose="020B0604030504040204" pitchFamily="34" charset="0"/>
            </a:endParaRPr>
          </a:p>
          <a:p>
            <a:pPr marL="209550" marR="0">
              <a:lnSpc>
                <a:spcPct val="107000"/>
              </a:lnSpc>
              <a:spcBef>
                <a:spcPts val="0"/>
              </a:spcBef>
              <a:spcAft>
                <a:spcPts val="600"/>
              </a:spcAft>
            </a:pPr>
            <a:r>
              <a:rPr lang="en-US" sz="1800" b="1" dirty="0">
                <a:effectLst/>
                <a:latin typeface="Century Schoolbook" panose="02040604050505020304" pitchFamily="18" charset="0"/>
                <a:ea typeface="Times New Roman" panose="02020603050405020304" pitchFamily="18" charset="0"/>
                <a:cs typeface="Calibri" panose="020F0502020204030204" pitchFamily="34" charset="0"/>
              </a:rPr>
              <a:t>Say</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-What did you hear your partner say? What can you imagine him/her saying? Quotes or descriptions used by your interviewee.</a:t>
            </a:r>
            <a:endParaRPr lang="en-US" sz="1800" dirty="0">
              <a:effectLst/>
              <a:latin typeface="Century Schoolbook" panose="02040604050505020304" pitchFamily="18" charset="0"/>
              <a:ea typeface="Times New Roman" panose="02020603050405020304" pitchFamily="18" charset="0"/>
              <a:cs typeface="Tahoma" panose="020B0604030504040204" pitchFamily="34" charset="0"/>
            </a:endParaRPr>
          </a:p>
          <a:p>
            <a:pPr marL="209550" marR="0">
              <a:lnSpc>
                <a:spcPct val="107000"/>
              </a:lnSpc>
              <a:spcBef>
                <a:spcPts val="0"/>
              </a:spcBef>
              <a:spcAft>
                <a:spcPts val="600"/>
              </a:spcAft>
            </a:pPr>
            <a:r>
              <a:rPr lang="en-US" sz="1800" b="1" dirty="0">
                <a:effectLst/>
                <a:latin typeface="Century Schoolbook" panose="02040604050505020304" pitchFamily="18" charset="0"/>
                <a:ea typeface="Times New Roman" panose="02020603050405020304" pitchFamily="18" charset="0"/>
                <a:cs typeface="Calibri" panose="020F0502020204030204" pitchFamily="34" charset="0"/>
              </a:rPr>
              <a:t>Do</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-What actions and behaviors did you observe? </a:t>
            </a:r>
            <a:endParaRPr lang="en-US" sz="1800" dirty="0">
              <a:effectLst/>
              <a:latin typeface="Century Schoolbook" panose="02040604050505020304" pitchFamily="18" charset="0"/>
              <a:ea typeface="Times New Roman" panose="02020603050405020304" pitchFamily="18" charset="0"/>
              <a:cs typeface="Tahoma" panose="020B0604030504040204" pitchFamily="34" charset="0"/>
            </a:endParaRPr>
          </a:p>
          <a:p>
            <a:pPr marL="209550" marR="0">
              <a:lnSpc>
                <a:spcPct val="107000"/>
              </a:lnSpc>
              <a:spcBef>
                <a:spcPts val="0"/>
              </a:spcBef>
              <a:spcAft>
                <a:spcPts val="600"/>
              </a:spcAft>
            </a:pPr>
            <a:r>
              <a:rPr lang="en-US" sz="1800" b="1" dirty="0">
                <a:effectLst/>
                <a:latin typeface="Century Schoolbook" panose="02040604050505020304" pitchFamily="18" charset="0"/>
                <a:ea typeface="Times New Roman" panose="02020603050405020304" pitchFamily="18" charset="0"/>
                <a:cs typeface="Calibri" panose="020F0502020204030204" pitchFamily="34" charset="0"/>
              </a:rPr>
              <a:t>Think</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-What might your partner be thinking? What does that tell about your partner’s beliefs?</a:t>
            </a:r>
            <a:endParaRPr lang="en-US" sz="1800" dirty="0">
              <a:effectLst/>
              <a:latin typeface="Century Schoolbook" panose="02040604050505020304" pitchFamily="18" charset="0"/>
              <a:ea typeface="Times New Roman" panose="02020603050405020304" pitchFamily="18" charset="0"/>
              <a:cs typeface="Tahoma" panose="020B0604030504040204" pitchFamily="34" charset="0"/>
            </a:endParaRPr>
          </a:p>
          <a:p>
            <a:pPr marL="209550" marR="0">
              <a:lnSpc>
                <a:spcPct val="107000"/>
              </a:lnSpc>
              <a:spcBef>
                <a:spcPts val="0"/>
              </a:spcBef>
              <a:spcAft>
                <a:spcPts val="600"/>
              </a:spcAft>
            </a:pPr>
            <a:r>
              <a:rPr lang="en-US" sz="1800" b="1" dirty="0">
                <a:effectLst/>
                <a:latin typeface="Century Schoolbook" panose="02040604050505020304" pitchFamily="18" charset="0"/>
                <a:ea typeface="Times New Roman" panose="02020603050405020304" pitchFamily="18" charset="0"/>
                <a:cs typeface="Calibri" panose="020F0502020204030204" pitchFamily="34" charset="0"/>
              </a:rPr>
              <a:t>Feel</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-What emotions was your partner experiencing?</a:t>
            </a:r>
            <a:endParaRPr lang="en-US" sz="1800" dirty="0">
              <a:effectLst/>
              <a:latin typeface="Century Schoolbook" panose="02040604050505020304" pitchFamily="18" charset="0"/>
              <a:ea typeface="Times New Roman" panose="02020603050405020304" pitchFamily="18" charset="0"/>
              <a:cs typeface="Tahoma" panose="020B0604030504040204" pitchFamily="34" charset="0"/>
            </a:endParaRPr>
          </a:p>
          <a:p>
            <a:pPr marL="0" marR="0" lvl="0" indent="0">
              <a:lnSpc>
                <a:spcPct val="107000"/>
              </a:lnSpc>
              <a:spcBef>
                <a:spcPts val="0"/>
              </a:spcBef>
              <a:spcAft>
                <a:spcPts val="600"/>
              </a:spcAft>
              <a:buFont typeface="+mj-lt"/>
              <a:buNone/>
              <a:tabLst>
                <a:tab pos="2286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99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09550" marR="0">
              <a:lnSpc>
                <a:spcPct val="107000"/>
              </a:lnSpc>
              <a:spcBef>
                <a:spcPts val="0"/>
              </a:spcBef>
              <a:spcAft>
                <a:spcPts val="600"/>
              </a:spcAf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Using the empathy map results, work with students to co-create a list of criteria for what we as a community believe will make the first prototype of our ideal classroom community.</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Photo Woodley Wonderworks https://www.flickr.com/photos/wwworks/22285865741 CC BY 2.0</a:t>
            </a:r>
            <a:endParaRPr lang="en-US" sz="1800" dirty="0">
              <a:effectLst/>
              <a:latin typeface="Century Schoolbook" panose="02040604050505020304" pitchFamily="18" charset="0"/>
              <a:ea typeface="Times New Roman" panose="02020603050405020304" pitchFamily="18" charset="0"/>
              <a:cs typeface="Tahoma" panose="020B0604030504040204" pitchFamily="34" charset="0"/>
            </a:endParaRPr>
          </a:p>
          <a:p>
            <a:pPr marL="0" marR="0" lvl="0" indent="0">
              <a:lnSpc>
                <a:spcPct val="107000"/>
              </a:lnSpc>
              <a:spcBef>
                <a:spcPts val="0"/>
              </a:spcBef>
              <a:spcAft>
                <a:spcPts val="600"/>
              </a:spcAft>
              <a:buFont typeface="+mj-lt"/>
              <a:buNone/>
              <a:tabLst>
                <a:tab pos="2286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08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600"/>
              </a:spcAft>
              <a:buFont typeface="+mj-lt"/>
              <a:buNone/>
              <a:tabLst>
                <a:tab pos="228600" algn="l"/>
              </a:tabLst>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Announce that during the next few weeks, we will be testing our prototype. We will determine which parts work, and which will need further revision. Creative professionals, like software engineers, test their prototypes to determine the parts that will break to inform the next version. Image: http://clipart-library.com/clipart/software-engineer-cliparts_10.htm</a:t>
            </a:r>
            <a:endPar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Font typeface="+mj-lt"/>
              <a:buNone/>
              <a:tabLst>
                <a:tab pos="2286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070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nSpc>
                <a:spcPct val="107000"/>
              </a:lnSpc>
              <a:spcBef>
                <a:spcPts val="600"/>
              </a:spcBef>
              <a:spcAft>
                <a:spcPts val="0"/>
              </a:spcAft>
              <a:buFont typeface="+mj-lt"/>
              <a:buNone/>
              <a:tabLst>
                <a:tab pos="228600" algn="l"/>
              </a:tabLst>
            </a:pPr>
            <a:r>
              <a:rPr lang="en-US" sz="1800" dirty="0">
                <a:effectLst/>
                <a:latin typeface="Times New Roman" panose="02020603050405020304" pitchFamily="18" charset="0"/>
                <a:ea typeface="Times New Roman" panose="02020603050405020304" pitchFamily="18" charset="0"/>
              </a:rPr>
              <a:t>Invite students to join in a circle and share one word that captures the collective change  made in today’s lesson. Ask for a volunteer to begin sharing.</a:t>
            </a:r>
            <a:endParaRPr lang="en-US" sz="1800" dirty="0">
              <a:effectLst/>
              <a:latin typeface="Century Schoolbook" panose="02040604050505020304" pitchFamily="18" charset="0"/>
              <a:ea typeface="Times New Roman" panose="02020603050405020304" pitchFamily="18" charset="0"/>
              <a:cs typeface="Tahoma" panose="020B0604030504040204" pitchFamily="34" charset="0"/>
            </a:endParaRPr>
          </a:p>
          <a:p>
            <a:pPr marL="0" marR="0" lvl="0" indent="0">
              <a:lnSpc>
                <a:spcPct val="107000"/>
              </a:lnSpc>
              <a:spcBef>
                <a:spcPts val="600"/>
              </a:spcBef>
              <a:spcAft>
                <a:spcPts val="0"/>
              </a:spcAft>
              <a:buFont typeface="+mj-lt"/>
              <a:buNone/>
              <a:tabLst>
                <a:tab pos="228600" algn="l"/>
              </a:tabLs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10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https://www.mutualart.com/Exhibition/Alberto-Biasi--The-Visibility-of-the-Inv/ABAB870434342462</a:t>
            </a:r>
          </a:p>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632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Allison Shelley, Alliance For Excellent Education https://images.all4ed.org/boys-high-five-in-science-class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 typeface="+mj-lt"/>
              <a:buNone/>
              <a:tabLst>
                <a:tab pos="228600" algn="l"/>
              </a:tabLst>
              <a:defRP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Invite students to sit in a connection circle. </a:t>
            </a:r>
            <a:r>
              <a:rPr lang="en-US" sz="1200" dirty="0">
                <a:effectLst/>
                <a:latin typeface="Century Schoolbook" panose="02040604050505020304" pitchFamily="18" charset="0"/>
                <a:ea typeface="Times New Roman" panose="02020603050405020304" pitchFamily="18" charset="0"/>
                <a:cs typeface="Calibri" panose="020F0502020204030204" pitchFamily="34" charset="0"/>
              </a:rPr>
              <a:t>As we prepare to re-imagine and co-create our classroom community, we think quietly about the connection between </a:t>
            </a:r>
            <a:r>
              <a:rPr lang="en-US" sz="1200" dirty="0" err="1">
                <a:effectLst/>
                <a:latin typeface="Century Schoolbook" panose="02040604050505020304" pitchFamily="18" charset="0"/>
                <a:ea typeface="Times New Roman" panose="02020603050405020304" pitchFamily="18" charset="0"/>
                <a:cs typeface="Calibri" panose="020F0502020204030204" pitchFamily="34" charset="0"/>
              </a:rPr>
              <a:t>Biasi’s</a:t>
            </a:r>
            <a:r>
              <a:rPr lang="en-US" sz="1200" dirty="0">
                <a:effectLst/>
                <a:latin typeface="Century Schoolbook" panose="02040604050505020304" pitchFamily="18" charset="0"/>
                <a:ea typeface="Times New Roman" panose="02020603050405020304" pitchFamily="18" charset="0"/>
                <a:cs typeface="Calibri" panose="020F0502020204030204" pitchFamily="34" charset="0"/>
              </a:rPr>
              <a:t> artwork and our creative work. </a:t>
            </a:r>
          </a:p>
          <a:p>
            <a:pPr marL="0" marR="0" lvl="0" indent="0" algn="l" defTabSz="914400" rtl="0" eaLnBrk="1" fontAlgn="auto" latinLnBrk="0" hangingPunct="1">
              <a:lnSpc>
                <a:spcPct val="107000"/>
              </a:lnSpc>
              <a:spcBef>
                <a:spcPts val="0"/>
              </a:spcBef>
              <a:spcAft>
                <a:spcPts val="600"/>
              </a:spcAft>
              <a:buClrTx/>
              <a:buSzTx/>
              <a:buFont typeface="+mj-lt"/>
              <a:buNone/>
              <a:tabLst>
                <a:tab pos="228600" algn="l"/>
              </a:tabLst>
              <a:defRPr/>
            </a:pPr>
            <a:r>
              <a:rPr lang="en-US" sz="1200" dirty="0">
                <a:effectLst/>
                <a:latin typeface="Century Schoolbook" panose="02040604050505020304" pitchFamily="18" charset="0"/>
                <a:ea typeface="Times New Roman" panose="02020603050405020304" pitchFamily="18" charset="0"/>
                <a:cs typeface="Calibri" panose="020F0502020204030204" pitchFamily="34" charset="0"/>
              </a:rPr>
              <a:t>Pose the following question,</a:t>
            </a:r>
          </a:p>
          <a:p>
            <a:pPr marL="0" marR="0" lvl="0" indent="0" algn="l" defTabSz="914400" rtl="0" eaLnBrk="1" fontAlgn="auto" latinLnBrk="0" hangingPunct="1">
              <a:lnSpc>
                <a:spcPct val="107000"/>
              </a:lnSpc>
              <a:spcBef>
                <a:spcPts val="0"/>
              </a:spcBef>
              <a:spcAft>
                <a:spcPts val="600"/>
              </a:spcAft>
              <a:buClrTx/>
              <a:buSzTx/>
              <a:buFont typeface="+mj-lt"/>
              <a:buNone/>
              <a:tabLst>
                <a:tab pos="228600" algn="l"/>
              </a:tabLst>
              <a:defRPr/>
            </a:pPr>
            <a:r>
              <a:rPr lang="en-US" sz="1200" dirty="0">
                <a:effectLst/>
                <a:latin typeface="Century Schoolbook" panose="02040604050505020304" pitchFamily="18" charset="0"/>
                <a:ea typeface="Times New Roman" panose="02020603050405020304" pitchFamily="18" charset="0"/>
                <a:cs typeface="Calibri" panose="020F0502020204030204" pitchFamily="34" charset="0"/>
              </a:rPr>
              <a:t>How is </a:t>
            </a:r>
            <a:r>
              <a:rPr lang="en-US" sz="1200" dirty="0" err="1">
                <a:effectLst/>
                <a:latin typeface="Century Schoolbook" panose="02040604050505020304" pitchFamily="18" charset="0"/>
                <a:ea typeface="Times New Roman" panose="02020603050405020304" pitchFamily="18" charset="0"/>
                <a:cs typeface="Calibri" panose="020F0502020204030204" pitchFamily="34" charset="0"/>
              </a:rPr>
              <a:t>Biasi’s</a:t>
            </a:r>
            <a:r>
              <a:rPr lang="en-US" sz="1200" dirty="0">
                <a:effectLst/>
                <a:latin typeface="Century Schoolbook" panose="02040604050505020304" pitchFamily="18" charset="0"/>
                <a:ea typeface="Times New Roman" panose="02020603050405020304" pitchFamily="18" charset="0"/>
                <a:cs typeface="Calibri" panose="020F0502020204030204" pitchFamily="34" charset="0"/>
              </a:rPr>
              <a:t> art similar to ours?  </a:t>
            </a:r>
          </a:p>
          <a:p>
            <a:pPr marL="0" marR="0" lvl="0" indent="0" algn="l" defTabSz="914400" rtl="0" eaLnBrk="1" fontAlgn="auto" latinLnBrk="0" hangingPunct="1">
              <a:lnSpc>
                <a:spcPct val="107000"/>
              </a:lnSpc>
              <a:spcBef>
                <a:spcPts val="0"/>
              </a:spcBef>
              <a:spcAft>
                <a:spcPts val="600"/>
              </a:spcAft>
              <a:buClrTx/>
              <a:buSzTx/>
              <a:buFont typeface="+mj-lt"/>
              <a:buNone/>
              <a:tabLst>
                <a:tab pos="228600" algn="l"/>
              </a:tabLst>
              <a:defRPr/>
            </a:pPr>
            <a:r>
              <a:rPr lang="en-US" sz="1200" dirty="0">
                <a:effectLst/>
                <a:latin typeface="Century Schoolbook" panose="02040604050505020304" pitchFamily="18" charset="0"/>
                <a:ea typeface="Times New Roman" panose="02020603050405020304" pitchFamily="18" charset="0"/>
                <a:cs typeface="Calibri" panose="020F0502020204030204" pitchFamily="34" charset="0"/>
              </a:rPr>
              <a:t>Ask for a volunteer to begin sharing and to move the talking piece sequentially.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Font typeface="+mj-lt"/>
              <a:buNone/>
              <a:tabLst>
                <a:tab pos="228600" algn="l"/>
              </a:tabLs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821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Introduce students to design thinking as a human-centered process used to re-imagine our classroom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http://clipart-library.com/clipart/186901.htm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70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Show the components of design thinking as presented by the </a:t>
            </a:r>
            <a:r>
              <a:rPr lang="en-US" sz="1800" dirty="0" err="1">
                <a:effectLst/>
                <a:latin typeface="Century Schoolbook" panose="02040604050505020304" pitchFamily="18" charset="0"/>
                <a:ea typeface="Times New Roman" panose="02020603050405020304" pitchFamily="18" charset="0"/>
                <a:cs typeface="Calibri" panose="020F0502020204030204" pitchFamily="34" charset="0"/>
              </a:rPr>
              <a:t>d.school</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 @ Stanford. Highlight empathy as the one component we will be focus on. https://dailyacts.org/ghcdc_design_process/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http://clipart-library.com/clipart/1764131.htm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Schoolbook" panose="02040604050505020304" pitchFamily="18"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15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Empathy that comes from observing and interacting enable us to experience deep listening, learning, and gaining. We listen from a variety of perspectives, as we learn to work together with peers and adults, and in the process, we gain appreciation for the unique strengths and contributions each team member brings to the table. The process will help us re-frame our ideas encouraging a holistic view of the classroom before jumping to solutions. Head by Alena </a:t>
            </a:r>
            <a:r>
              <a:rPr lang="en-US" sz="1800" dirty="0" err="1">
                <a:effectLst/>
                <a:latin typeface="Century Schoolbook" panose="02040604050505020304" pitchFamily="18" charset="0"/>
                <a:ea typeface="Times New Roman" panose="02020603050405020304" pitchFamily="18" charset="0"/>
                <a:cs typeface="Calibri" panose="020F0502020204030204" pitchFamily="34" charset="0"/>
              </a:rPr>
              <a:t>Artemova</a:t>
            </a: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 of The Noun Project https://thenounproject.com/search/?q=head&amp;i=2324239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29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Times New Roman" panose="02020603050405020304" pitchFamily="18" charset="0"/>
                <a:cs typeface="Calibri" panose="020F0502020204030204" pitchFamily="34" charset="0"/>
              </a:rPr>
              <a:t>Empathy interviews allow the opportunity to understand individuals’ choices and behaviors as ways to convey needs, and to identify possible designs to meet those needs. Let students know that when interviewing for empathy we ask why even when we think we know the response. We also pay close attention to nonverbal cues, body language and emotions. We respectfully empathize without judgement, with a beginner’s eyes, and with curiosity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BFF2E6-4ECD-E946-B38D-4103A01655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58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45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7"/>
            <a:ext cx="9144000" cy="1655763"/>
          </a:xfrm>
        </p:spPr>
        <p:txBody>
          <a:bodyPr/>
          <a:lstStyle>
            <a:lvl1pPr marL="0" indent="0" algn="ctr">
              <a:buNone/>
              <a:defRPr sz="1800">
                <a:solidFill>
                  <a:schemeClr val="tx1"/>
                </a:solidFill>
                <a:latin typeface="Berlin Sans FB" panose="020E0602020502020306" pitchFamily="34" charset="0"/>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99857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14954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5" y="365126"/>
            <a:ext cx="7174007"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11839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483633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457178" lvl="0" indent="-342883">
              <a:spcBef>
                <a:spcPts val="0"/>
              </a:spcBef>
              <a:spcAft>
                <a:spcPts val="0"/>
              </a:spcAft>
              <a:buSzPts val="1800"/>
              <a:buChar char="●"/>
              <a:defRPr/>
            </a:lvl1pPr>
            <a:lvl2pPr marL="914356"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3"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4" lvl="8" indent="-317484">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306543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245598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315963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412313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15479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11332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5461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424574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48780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07522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78855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930665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526877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083588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80938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730438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108399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16637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60" y="1225646"/>
            <a:ext cx="9787591" cy="2852737"/>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60" y="4105371"/>
            <a:ext cx="9787591"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972130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757255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508319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705257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978605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295570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495098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644919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973270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113554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35123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3" y="1825628"/>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447984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6994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358070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2" y="365128"/>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3" y="1681163"/>
            <a:ext cx="464390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1353673" y="2505075"/>
            <a:ext cx="464390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5" y="1681163"/>
            <a:ext cx="4666775"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688615" y="2505075"/>
            <a:ext cx="466677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59669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53763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
        <p:nvSpPr>
          <p:cNvPr id="5" name="Rectangle 4">
            <a:extLst>
              <a:ext uri="{FF2B5EF4-FFF2-40B4-BE49-F238E27FC236}">
                <a16:creationId xmlns:a16="http://schemas.microsoft.com/office/drawing/2014/main" id="{3351A4AD-773A-4C2E-8076-589333423CFF}"/>
              </a:ext>
            </a:extLst>
          </p:cNvPr>
          <p:cNvSpPr/>
          <p:nvPr userDrawn="1"/>
        </p:nvSpPr>
        <p:spPr>
          <a:xfrm>
            <a:off x="63610" y="663"/>
            <a:ext cx="1188720"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8"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20479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60" y="457200"/>
            <a:ext cx="3932237" cy="160020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9" y="987429"/>
            <a:ext cx="6172200" cy="4873625"/>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31460"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92479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5" y="365128"/>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6" y="1825625"/>
            <a:ext cx="9973236"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1/9/2024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‹Nº›</a:t>
            </a:fld>
            <a:endParaRPr lang="en-US"/>
          </a:p>
        </p:txBody>
      </p:sp>
      <p:grpSp>
        <p:nvGrpSpPr>
          <p:cNvPr id="14" name="Group 13"/>
          <p:cNvGrpSpPr/>
          <p:nvPr userDrawn="1"/>
        </p:nvGrpSpPr>
        <p:grpSpPr>
          <a:xfrm>
            <a:off x="19520" y="923367"/>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pic>
        <p:nvPicPr>
          <p:cNvPr id="12" name="Picture 11" descr="JHU-Logotype.JPG"/>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03294" y="6629400"/>
            <a:ext cx="952500" cy="228600"/>
          </a:xfrm>
          <a:prstGeom prst="rect">
            <a:avLst/>
          </a:prstGeom>
          <a:noFill/>
          <a:ln>
            <a:noFill/>
          </a:ln>
        </p:spPr>
      </p:pic>
      <p:pic>
        <p:nvPicPr>
          <p:cNvPr id="13" name="Picture 12"/>
          <p:cNvPicPr>
            <a:picLocks noChangeAspect="1"/>
          </p:cNvPicPr>
          <p:nvPr userDrawn="1"/>
        </p:nvPicPr>
        <p:blipFill>
          <a:blip r:embed="rId21"/>
          <a:stretch>
            <a:fillRect/>
          </a:stretch>
        </p:blipFill>
        <p:spPr>
          <a:xfrm>
            <a:off x="283268" y="6294094"/>
            <a:ext cx="792549" cy="335309"/>
          </a:xfrm>
          <a:prstGeom prst="rect">
            <a:avLst/>
          </a:prstGeom>
        </p:spPr>
      </p:pic>
      <p:sp>
        <p:nvSpPr>
          <p:cNvPr id="16" name="TextBox 15"/>
          <p:cNvSpPr txBox="1"/>
          <p:nvPr userDrawn="1"/>
        </p:nvSpPr>
        <p:spPr>
          <a:xfrm>
            <a:off x="69986" y="1"/>
            <a:ext cx="1198095" cy="923364"/>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spTree>
    <p:extLst>
      <p:ext uri="{BB962C8B-B14F-4D97-AF65-F5344CB8AC3E}">
        <p14:creationId xmlns:p14="http://schemas.microsoft.com/office/powerpoint/2010/main" val="44203051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72" r:id="rId18"/>
  </p:sldLayoutIdLst>
  <p:txStyles>
    <p:titleStyle>
      <a:lvl1pPr algn="l" defTabSz="685783"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bg2">
              <a:lumMod val="50000"/>
            </a:schemeClr>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bg2">
              <a:lumMod val="50000"/>
            </a:schemeClr>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‹Nº›</a:t>
            </a:fld>
            <a:endParaRPr lang="en-US"/>
          </a:p>
        </p:txBody>
      </p:sp>
    </p:spTree>
    <p:extLst>
      <p:ext uri="{BB962C8B-B14F-4D97-AF65-F5344CB8AC3E}">
        <p14:creationId xmlns:p14="http://schemas.microsoft.com/office/powerpoint/2010/main" val="2679685118"/>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‹Nº›</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3833528981"/>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www.thislittleproject.com/2010_12_01_archive.html"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images.all4ed.org/boys-high-five-in-science-class"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thislittleproject.com/2010_12_01_archive.html"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49287" y="809574"/>
            <a:ext cx="10270435"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2"/>
                </a:solidFill>
                <a:effectLst/>
                <a:uLnTx/>
                <a:uFillTx/>
                <a:latin typeface="Berlin Sans FB Demi" panose="020E0802020502020306" pitchFamily="34" charset="0"/>
                <a:ea typeface="+mn-ea"/>
                <a:cs typeface="+mn-cs"/>
              </a:rPr>
              <a:t>Hazlo Ahora</a:t>
            </a:r>
            <a:r>
              <a:rPr kumimoji="0" lang="en-US" sz="4800" b="0" i="0" u="none" strike="noStrike" kern="1200" cap="none" spc="0" normalizeH="0" baseline="0" noProof="0" dirty="0">
                <a:ln>
                  <a:noFill/>
                </a:ln>
                <a:solidFill>
                  <a:schemeClr val="bg2"/>
                </a:solidFill>
                <a:effectLst/>
                <a:uLnTx/>
                <a:uFillTx/>
                <a:latin typeface="Berlin Sans FB" panose="020E0602020502020306" pitchFamily="34" charset="0"/>
                <a:ea typeface="+mn-ea"/>
                <a:cs typeface="+mn-cs"/>
              </a:rPr>
              <a:t>:</a:t>
            </a:r>
          </a:p>
        </p:txBody>
      </p:sp>
      <p:sp>
        <p:nvSpPr>
          <p:cNvPr id="3" name="TextBox 2">
            <a:extLst>
              <a:ext uri="{FF2B5EF4-FFF2-40B4-BE49-F238E27FC236}">
                <a16:creationId xmlns:a16="http://schemas.microsoft.com/office/drawing/2014/main" id="{B15CAD82-D358-43CC-B044-A194DF079B5A}"/>
              </a:ext>
            </a:extLst>
          </p:cNvPr>
          <p:cNvSpPr txBox="1"/>
          <p:nvPr/>
        </p:nvSpPr>
        <p:spPr>
          <a:xfrm>
            <a:off x="1749286" y="1905000"/>
            <a:ext cx="10270435"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s-MX" sz="4400" b="0" i="0" u="none" strike="noStrike" kern="1200" cap="none" spc="0" normalizeH="0" baseline="0" noProof="0" dirty="0">
                <a:ln>
                  <a:noFill/>
                </a:ln>
                <a:solidFill>
                  <a:srgbClr val="1F497D"/>
                </a:solidFill>
                <a:effectLst/>
                <a:uLnTx/>
                <a:uFillTx/>
                <a:latin typeface="Calibri" panose="020F0502020204030204"/>
                <a:ea typeface="+mn-ea"/>
                <a:cs typeface="+mn-cs"/>
              </a:rPr>
              <a:t>Lee el folleto "Yo soy, tú eres... nosotros somos</a:t>
            </a:r>
            <a:r>
              <a:rPr kumimoji="0" lang="en-US" sz="4400" b="0" i="0" u="none" strike="noStrike" kern="1200" cap="none" spc="0" normalizeH="0" baseline="0" noProof="0" dirty="0">
                <a:ln>
                  <a:noFill/>
                </a:ln>
                <a:solidFill>
                  <a:srgbClr val="1F497D"/>
                </a:solidFill>
                <a:effectLst/>
                <a:uLnTx/>
                <a:uFillTx/>
                <a:latin typeface="Calibri" panose="020F0502020204030204"/>
                <a:ea typeface="+mn-ea"/>
                <a:cs typeface="+mn-cs"/>
              </a:rPr>
              <a:t>: ¿</a:t>
            </a:r>
            <a:r>
              <a:rPr lang="en-US" sz="4400" dirty="0">
                <a:solidFill>
                  <a:srgbClr val="1F497D"/>
                </a:solidFill>
                <a:latin typeface="Calibri" panose="020F0502020204030204"/>
              </a:rPr>
              <a:t>Quién es Alberto Biasi?”</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s-MX" sz="4400" b="0" i="0" u="none" strike="noStrike" kern="1200" cap="none" spc="0" normalizeH="0" baseline="0" noProof="0" dirty="0">
                <a:ln>
                  <a:noFill/>
                </a:ln>
                <a:solidFill>
                  <a:srgbClr val="1F497D"/>
                </a:solidFill>
                <a:effectLst/>
                <a:uLnTx/>
                <a:uFillTx/>
                <a:latin typeface="Calibri" panose="020F0502020204030204"/>
                <a:ea typeface="+mn-ea"/>
                <a:cs typeface="+mn-cs"/>
              </a:rPr>
              <a:t>Resalta o encierra en un círculo las palabras que no conozcas</a:t>
            </a:r>
            <a:r>
              <a:rPr kumimoji="0" lang="en-US" sz="4400" b="0" i="0" u="none" strike="noStrike" kern="1200" cap="none" spc="0" normalizeH="0" baseline="0" noProof="0" dirty="0">
                <a:ln>
                  <a:noFill/>
                </a:ln>
                <a:solidFill>
                  <a:srgbClr val="1F497D"/>
                </a:solidFill>
                <a:effectLst/>
                <a:uLnTx/>
                <a:uFillTx/>
                <a:latin typeface="Calibri" panose="020F0502020204030204"/>
                <a:ea typeface="+mn-ea"/>
                <a:cs typeface="+mn-cs"/>
              </a:rPr>
              <a:t>.</a:t>
            </a:r>
          </a:p>
        </p:txBody>
      </p:sp>
      <p:pic>
        <p:nvPicPr>
          <p:cNvPr id="4" name="Picture 3" descr="Image result for io sono tu sei">
            <a:extLst>
              <a:ext uri="{FF2B5EF4-FFF2-40B4-BE49-F238E27FC236}">
                <a16:creationId xmlns:a16="http://schemas.microsoft.com/office/drawing/2014/main" id="{F95E4828-3B64-42F5-A6ED-9D58DB5CAF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13448"/>
            <a:ext cx="3465195" cy="1997004"/>
          </a:xfrm>
          <a:prstGeom prst="rect">
            <a:avLst/>
          </a:prstGeom>
          <a:noFill/>
          <a:ln>
            <a:noFill/>
          </a:ln>
        </p:spPr>
      </p:pic>
    </p:spTree>
    <p:extLst>
      <p:ext uri="{BB962C8B-B14F-4D97-AF65-F5344CB8AC3E}">
        <p14:creationId xmlns:p14="http://schemas.microsoft.com/office/powerpoint/2010/main" val="41790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44E84C-A780-48C3-9673-C7474340E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133600"/>
            <a:ext cx="5603482" cy="3733078"/>
          </a:xfrm>
          <a:prstGeom prst="rect">
            <a:avLst/>
          </a:prstGeom>
        </p:spPr>
      </p:pic>
      <p:sp>
        <p:nvSpPr>
          <p:cNvPr id="2" name="Title 1">
            <a:extLst>
              <a:ext uri="{FF2B5EF4-FFF2-40B4-BE49-F238E27FC236}">
                <a16:creationId xmlns:a16="http://schemas.microsoft.com/office/drawing/2014/main" id="{7C6B6016-AECC-9342-B2DD-B0305587221B}"/>
              </a:ext>
            </a:extLst>
          </p:cNvPr>
          <p:cNvSpPr>
            <a:spLocks noGrp="1"/>
          </p:cNvSpPr>
          <p:nvPr>
            <p:ph type="title"/>
          </p:nvPr>
        </p:nvSpPr>
        <p:spPr>
          <a:xfrm>
            <a:off x="3429000" y="242167"/>
            <a:ext cx="6477000" cy="854738"/>
          </a:xfrm>
        </p:spPr>
        <p:txBody>
          <a:bodyPr>
            <a:normAutofit/>
          </a:bodyPr>
          <a:lstStyle/>
          <a:p>
            <a:r>
              <a:rPr lang="en-US" sz="3200" dirty="0">
                <a:solidFill>
                  <a:schemeClr val="bg2"/>
                </a:solidFill>
                <a:latin typeface="Berlin Sans FB Demi" panose="020E0802020502020306" pitchFamily="34" charset="0"/>
              </a:rPr>
              <a:t>Realizar Entrevistas de Empatía</a:t>
            </a:r>
          </a:p>
        </p:txBody>
      </p:sp>
      <p:sp>
        <p:nvSpPr>
          <p:cNvPr id="8" name="Google Shape;173;p15">
            <a:extLst>
              <a:ext uri="{FF2B5EF4-FFF2-40B4-BE49-F238E27FC236}">
                <a16:creationId xmlns:a16="http://schemas.microsoft.com/office/drawing/2014/main" id="{8EA2D38B-2CB6-4C35-832F-EDC9ABF42ADA}"/>
              </a:ext>
            </a:extLst>
          </p:cNvPr>
          <p:cNvSpPr txBox="1"/>
          <p:nvPr/>
        </p:nvSpPr>
        <p:spPr>
          <a:xfrm>
            <a:off x="1447800" y="2303459"/>
            <a:ext cx="6248400" cy="4087238"/>
          </a:xfrm>
          <a:prstGeom prst="rect">
            <a:avLst/>
          </a:prstGeom>
          <a:noFill/>
          <a:ln>
            <a:noFill/>
          </a:ln>
        </p:spPr>
        <p:txBody>
          <a:bodyPr spcFirstLastPara="1" wrap="square" lIns="100575" tIns="50275" rIns="100575" bIns="50275" anchor="t" anchorCtr="0">
            <a:spAutoFit/>
          </a:bodyPr>
          <a:lstStyle/>
          <a:p>
            <a:r>
              <a:rPr lang="es-MX" sz="3200" b="1" dirty="0">
                <a:solidFill>
                  <a:schemeClr val="bg2"/>
                </a:solidFill>
                <a:latin typeface="Century Gothic"/>
                <a:ea typeface="Century Gothic"/>
                <a:cs typeface="Century Gothic"/>
                <a:sym typeface="Century Gothic"/>
              </a:rPr>
              <a:t>sin juzgar</a:t>
            </a:r>
            <a:endParaRPr sz="3200" dirty="0">
              <a:solidFill>
                <a:schemeClr val="bg2"/>
              </a:solidFill>
            </a:endParaRPr>
          </a:p>
          <a:p>
            <a:pPr>
              <a:spcBef>
                <a:spcPts val="1800"/>
              </a:spcBef>
            </a:pPr>
            <a:r>
              <a:rPr lang="es-MX" sz="3200" b="1" dirty="0">
                <a:solidFill>
                  <a:schemeClr val="bg2"/>
                </a:solidFill>
                <a:latin typeface="Century Gothic"/>
                <a:ea typeface="Century Gothic"/>
                <a:cs typeface="Century Gothic"/>
                <a:sym typeface="Century Gothic"/>
              </a:rPr>
              <a:t>con ojos de principiante</a:t>
            </a:r>
            <a:endParaRPr sz="3200" dirty="0">
              <a:solidFill>
                <a:schemeClr val="bg2"/>
              </a:solidFill>
            </a:endParaRPr>
          </a:p>
          <a:p>
            <a:pPr>
              <a:spcBef>
                <a:spcPts val="1800"/>
              </a:spcBef>
            </a:pPr>
            <a:r>
              <a:rPr lang="es-MX" sz="3200" b="1" dirty="0">
                <a:solidFill>
                  <a:schemeClr val="bg2"/>
                </a:solidFill>
                <a:latin typeface="Century Gothic"/>
                <a:ea typeface="Century Gothic"/>
                <a:cs typeface="Century Gothic"/>
                <a:sym typeface="Century Gothic"/>
              </a:rPr>
              <a:t>con curiosidad</a:t>
            </a:r>
            <a:endParaRPr sz="3200" dirty="0">
              <a:solidFill>
                <a:schemeClr val="bg2"/>
              </a:solidFill>
            </a:endParaRPr>
          </a:p>
          <a:p>
            <a:pPr>
              <a:spcBef>
                <a:spcPts val="1800"/>
              </a:spcBef>
            </a:pPr>
            <a:r>
              <a:rPr lang="en-US" sz="3200" b="1" dirty="0">
                <a:solidFill>
                  <a:schemeClr val="bg2"/>
                </a:solidFill>
                <a:latin typeface="Century Gothic"/>
                <a:ea typeface="Century Gothic"/>
                <a:cs typeface="Century Gothic"/>
                <a:sym typeface="Century Gothic"/>
              </a:rPr>
              <a:t>con optimismo</a:t>
            </a:r>
            <a:endParaRPr sz="3200" dirty="0">
              <a:solidFill>
                <a:schemeClr val="bg2"/>
              </a:solidFill>
            </a:endParaRPr>
          </a:p>
          <a:p>
            <a:pPr>
              <a:spcBef>
                <a:spcPts val="1800"/>
              </a:spcBef>
            </a:pPr>
            <a:r>
              <a:rPr lang="en-US" sz="3200" b="1" dirty="0">
                <a:solidFill>
                  <a:schemeClr val="bg2"/>
                </a:solidFill>
                <a:latin typeface="Century Gothic"/>
                <a:ea typeface="Century Gothic"/>
                <a:cs typeface="Century Gothic"/>
                <a:sym typeface="Century Gothic"/>
              </a:rPr>
              <a:t>con respeto</a:t>
            </a:r>
            <a:endParaRPr sz="3200" dirty="0">
              <a:solidFill>
                <a:schemeClr val="bg2"/>
              </a:solidFill>
            </a:endParaRPr>
          </a:p>
          <a:p>
            <a:pPr>
              <a:spcBef>
                <a:spcPts val="1800"/>
              </a:spcBef>
            </a:pPr>
            <a:endParaRPr sz="2400" dirty="0">
              <a:solidFill>
                <a:schemeClr val="bg2"/>
              </a:solidFill>
              <a:latin typeface="Tahoma"/>
              <a:ea typeface="Tahoma"/>
              <a:cs typeface="Tahoma"/>
              <a:sym typeface="Tahoma"/>
            </a:endParaRPr>
          </a:p>
        </p:txBody>
      </p:sp>
      <p:sp>
        <p:nvSpPr>
          <p:cNvPr id="10" name="Google Shape;170;p15">
            <a:extLst>
              <a:ext uri="{FF2B5EF4-FFF2-40B4-BE49-F238E27FC236}">
                <a16:creationId xmlns:a16="http://schemas.microsoft.com/office/drawing/2014/main" id="{1A1ED481-9B2F-4643-89F7-2F743AB4016D}"/>
              </a:ext>
            </a:extLst>
          </p:cNvPr>
          <p:cNvSpPr/>
          <p:nvPr/>
        </p:nvSpPr>
        <p:spPr>
          <a:xfrm>
            <a:off x="4911291" y="1123433"/>
            <a:ext cx="3512417" cy="507831"/>
          </a:xfrm>
          <a:prstGeom prst="rect">
            <a:avLst/>
          </a:prstGeom>
          <a:noFill/>
          <a:ln>
            <a:noFill/>
          </a:ln>
        </p:spPr>
        <p:txBody>
          <a:bodyPr spcFirstLastPara="1" wrap="square" lIns="0" tIns="0" rIns="0" bIns="0" anchor="t" anchorCtr="0">
            <a:spAutoFit/>
          </a:bodyPr>
          <a:lstStyle/>
          <a:p>
            <a:r>
              <a:rPr lang="en-US" sz="3300" b="1" dirty="0">
                <a:solidFill>
                  <a:schemeClr val="bg2"/>
                </a:solidFill>
                <a:ea typeface="Century Gothic"/>
                <a:cs typeface="Century Gothic"/>
                <a:sym typeface="Century Gothic"/>
              </a:rPr>
              <a:t>Empatizar: </a:t>
            </a:r>
            <a:r>
              <a:rPr lang="en-US" sz="3300" b="1" dirty="0">
                <a:solidFill>
                  <a:schemeClr val="accent2">
                    <a:lumMod val="75000"/>
                  </a:schemeClr>
                </a:solidFill>
                <a:ea typeface="Century Gothic"/>
                <a:cs typeface="Century Gothic"/>
                <a:sym typeface="Century Gothic"/>
              </a:rPr>
              <a:t>¿cómo?</a:t>
            </a:r>
            <a:endParaRPr dirty="0">
              <a:solidFill>
                <a:schemeClr val="accent2">
                  <a:lumMod val="75000"/>
                </a:schemeClr>
              </a:solidFill>
            </a:endParaRPr>
          </a:p>
        </p:txBody>
      </p:sp>
      <p:sp>
        <p:nvSpPr>
          <p:cNvPr id="6" name="Rectangle 5">
            <a:extLst>
              <a:ext uri="{FF2B5EF4-FFF2-40B4-BE49-F238E27FC236}">
                <a16:creationId xmlns:a16="http://schemas.microsoft.com/office/drawing/2014/main" id="{F847E361-D194-469C-82E8-48DFCE417FE9}"/>
              </a:ext>
            </a:extLst>
          </p:cNvPr>
          <p:cNvSpPr/>
          <p:nvPr/>
        </p:nvSpPr>
        <p:spPr>
          <a:xfrm>
            <a:off x="60298" y="0"/>
            <a:ext cx="1197864"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6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78;p16">
            <a:extLst>
              <a:ext uri="{FF2B5EF4-FFF2-40B4-BE49-F238E27FC236}">
                <a16:creationId xmlns:a16="http://schemas.microsoft.com/office/drawing/2014/main" id="{E766146D-F1D8-427E-8D21-291E4EF125A7}"/>
              </a:ext>
            </a:extLst>
          </p:cNvPr>
          <p:cNvSpPr/>
          <p:nvPr/>
        </p:nvSpPr>
        <p:spPr>
          <a:xfrm>
            <a:off x="1579308" y="3576622"/>
            <a:ext cx="4114690" cy="2692219"/>
          </a:xfrm>
          <a:prstGeom prst="rect">
            <a:avLst/>
          </a:prstGeom>
          <a:noFill/>
          <a:ln>
            <a:noFill/>
          </a:ln>
        </p:spPr>
        <p:txBody>
          <a:bodyPr spcFirstLastPara="1" wrap="square" lIns="0" tIns="0" rIns="0" bIns="0" anchor="t" anchorCtr="0">
            <a:noAutofit/>
          </a:bodyPr>
          <a:lstStyle/>
          <a:p>
            <a:pPr marL="69850">
              <a:buClr>
                <a:schemeClr val="dk1"/>
              </a:buClr>
              <a:buSzPts val="2500"/>
            </a:pPr>
            <a:r>
              <a:rPr lang="en-US" sz="2400" b="1" dirty="0">
                <a:solidFill>
                  <a:schemeClr val="bg2"/>
                </a:solidFill>
                <a:latin typeface="Century Gothic"/>
                <a:ea typeface="Century Gothic"/>
                <a:cs typeface="Century Gothic"/>
                <a:sym typeface="Century Gothic"/>
              </a:rPr>
              <a:t>RECUERDA:</a:t>
            </a:r>
          </a:p>
          <a:p>
            <a:pPr marL="457200" indent="-387350">
              <a:buClr>
                <a:schemeClr val="dk1"/>
              </a:buClr>
              <a:buSzPts val="2500"/>
              <a:buFont typeface="Century Gothic"/>
              <a:buChar char="●"/>
            </a:pPr>
            <a:r>
              <a:rPr lang="en-US" sz="2400" b="1" dirty="0">
                <a:solidFill>
                  <a:schemeClr val="bg2"/>
                </a:solidFill>
                <a:latin typeface="Century Gothic"/>
                <a:ea typeface="Century Gothic"/>
                <a:cs typeface="Century Gothic"/>
                <a:sym typeface="Century Gothic"/>
              </a:rPr>
              <a:t>Escuchar con atención</a:t>
            </a:r>
          </a:p>
          <a:p>
            <a:pPr marL="457200" indent="-387350">
              <a:buClr>
                <a:schemeClr val="dk1"/>
              </a:buClr>
              <a:buSzPts val="2500"/>
              <a:buFont typeface="Century Gothic"/>
              <a:buChar char="●"/>
            </a:pPr>
            <a:r>
              <a:rPr lang="en-US" sz="2400" b="1" dirty="0">
                <a:solidFill>
                  <a:schemeClr val="bg2"/>
                </a:solidFill>
                <a:latin typeface="Century Gothic"/>
                <a:ea typeface="Century Gothic"/>
                <a:cs typeface="Century Gothic"/>
                <a:sym typeface="Century Gothic"/>
              </a:rPr>
              <a:t>Tomar notas</a:t>
            </a:r>
            <a:endParaRPr sz="2400" b="1" dirty="0">
              <a:solidFill>
                <a:schemeClr val="bg2"/>
              </a:solidFill>
              <a:latin typeface="Century Gothic"/>
              <a:ea typeface="Century Gothic"/>
              <a:cs typeface="Century Gothic"/>
              <a:sym typeface="Century Gothic"/>
            </a:endParaRPr>
          </a:p>
          <a:p>
            <a:pPr marL="457200" indent="-387350">
              <a:buClr>
                <a:schemeClr val="dk1"/>
              </a:buClr>
              <a:buSzPts val="2500"/>
              <a:buFont typeface="Century Gothic"/>
              <a:buChar char="●"/>
            </a:pPr>
            <a:r>
              <a:rPr lang="en-US" sz="2400" b="1" dirty="0">
                <a:solidFill>
                  <a:schemeClr val="bg2"/>
                </a:solidFill>
                <a:latin typeface="Century Gothic"/>
                <a:ea typeface="Century Gothic"/>
                <a:cs typeface="Century Gothic"/>
                <a:sym typeface="Century Gothic"/>
              </a:rPr>
              <a:t>Hablar de sentimientos</a:t>
            </a:r>
          </a:p>
          <a:p>
            <a:pPr marL="457200" indent="-387350">
              <a:buClr>
                <a:schemeClr val="dk1"/>
              </a:buClr>
              <a:buSzPts val="2500"/>
              <a:buFont typeface="Century Gothic"/>
              <a:buChar char="●"/>
            </a:pPr>
            <a:r>
              <a:rPr lang="en-US" sz="2400" b="1" dirty="0">
                <a:solidFill>
                  <a:schemeClr val="bg2"/>
                </a:solidFill>
                <a:latin typeface="Century Gothic"/>
                <a:sym typeface="Century Gothic"/>
              </a:rPr>
              <a:t>Observar señales no verbales</a:t>
            </a:r>
            <a:endParaRPr sz="2400" b="1" dirty="0">
              <a:solidFill>
                <a:schemeClr val="bg2"/>
              </a:solidFill>
              <a:latin typeface="Century Gothic"/>
              <a:ea typeface="Century Gothic"/>
              <a:cs typeface="Century Gothic"/>
              <a:sym typeface="Century Gothic"/>
            </a:endParaRPr>
          </a:p>
          <a:p>
            <a:pPr marL="457200" indent="-387350">
              <a:buClr>
                <a:schemeClr val="dk1"/>
              </a:buClr>
              <a:buSzPts val="2500"/>
              <a:buFont typeface="Century Gothic"/>
              <a:buChar char="●"/>
            </a:pPr>
            <a:r>
              <a:rPr lang="en-US" sz="2400" b="1" dirty="0">
                <a:solidFill>
                  <a:schemeClr val="bg2"/>
                </a:solidFill>
                <a:latin typeface="Century Gothic"/>
                <a:ea typeface="Century Gothic"/>
                <a:cs typeface="Century Gothic"/>
                <a:sym typeface="Century Gothic"/>
              </a:rPr>
              <a:t>Preguntar “por qué”</a:t>
            </a:r>
            <a:endParaRPr sz="2400" b="1" dirty="0">
              <a:solidFill>
                <a:schemeClr val="bg2"/>
              </a:solidFill>
              <a:latin typeface="Century Gothic"/>
              <a:ea typeface="Century Gothic"/>
              <a:cs typeface="Century Gothic"/>
              <a:sym typeface="Century Gothic"/>
            </a:endParaRPr>
          </a:p>
          <a:p>
            <a:pPr marL="457200" indent="-387350">
              <a:buClr>
                <a:schemeClr val="dk1"/>
              </a:buClr>
              <a:buSzPts val="2500"/>
              <a:buFont typeface="Century Gothic"/>
              <a:buChar char="●"/>
            </a:pPr>
            <a:r>
              <a:rPr lang="en-US" sz="2400" b="1" dirty="0">
                <a:solidFill>
                  <a:schemeClr val="bg2"/>
                </a:solidFill>
                <a:latin typeface="Century Gothic"/>
                <a:ea typeface="Century Gothic"/>
                <a:cs typeface="Century Gothic"/>
                <a:sym typeface="Century Gothic"/>
              </a:rPr>
              <a:t>Cambiar los roles después de 5 min.</a:t>
            </a:r>
            <a:endParaRPr sz="2400" b="1" dirty="0">
              <a:solidFill>
                <a:schemeClr val="bg2"/>
              </a:solidFill>
              <a:latin typeface="Century Gothic"/>
              <a:ea typeface="Century Gothic"/>
              <a:cs typeface="Century Gothic"/>
              <a:sym typeface="Century Gothic"/>
            </a:endParaRPr>
          </a:p>
        </p:txBody>
      </p:sp>
      <p:sp>
        <p:nvSpPr>
          <p:cNvPr id="11" name="Google Shape;179;p16">
            <a:extLst>
              <a:ext uri="{FF2B5EF4-FFF2-40B4-BE49-F238E27FC236}">
                <a16:creationId xmlns:a16="http://schemas.microsoft.com/office/drawing/2014/main" id="{4A71C932-2B83-478B-B352-D2135CC55C7F}"/>
              </a:ext>
            </a:extLst>
          </p:cNvPr>
          <p:cNvSpPr/>
          <p:nvPr/>
        </p:nvSpPr>
        <p:spPr>
          <a:xfrm>
            <a:off x="1752600" y="335060"/>
            <a:ext cx="9067800" cy="1015663"/>
          </a:xfrm>
          <a:prstGeom prst="rect">
            <a:avLst/>
          </a:prstGeom>
          <a:noFill/>
          <a:ln>
            <a:noFill/>
          </a:ln>
        </p:spPr>
        <p:txBody>
          <a:bodyPr spcFirstLastPara="1" wrap="square" lIns="0" tIns="0" rIns="0" bIns="0" anchor="t" anchorCtr="0">
            <a:spAutoFit/>
          </a:bodyPr>
          <a:lstStyle/>
          <a:p>
            <a:r>
              <a:rPr lang="en-US" sz="3300" b="1" dirty="0">
                <a:solidFill>
                  <a:schemeClr val="tx2">
                    <a:lumMod val="50000"/>
                  </a:schemeClr>
                </a:solidFill>
                <a:latin typeface="Century Gothic"/>
                <a:ea typeface="Century Gothic"/>
                <a:cs typeface="Century Gothic"/>
                <a:sym typeface="Century Gothic"/>
              </a:rPr>
              <a:t>Algunas</a:t>
            </a:r>
            <a:r>
              <a:rPr lang="en-US" sz="3300" b="1" dirty="0">
                <a:solidFill>
                  <a:schemeClr val="accent3">
                    <a:lumMod val="75000"/>
                  </a:schemeClr>
                </a:solidFill>
                <a:latin typeface="Century Gothic"/>
                <a:ea typeface="Century Gothic"/>
                <a:cs typeface="Century Gothic"/>
                <a:sym typeface="Century Gothic"/>
              </a:rPr>
              <a:t> </a:t>
            </a:r>
            <a:r>
              <a:rPr lang="en-US" sz="3300" b="1" dirty="0">
                <a:solidFill>
                  <a:schemeClr val="accent4">
                    <a:lumMod val="75000"/>
                  </a:schemeClr>
                </a:solidFill>
                <a:latin typeface="Century Gothic"/>
                <a:ea typeface="Century Gothic"/>
                <a:cs typeface="Century Gothic"/>
                <a:sym typeface="Century Gothic"/>
              </a:rPr>
              <a:t>Sugerencias </a:t>
            </a:r>
            <a:r>
              <a:rPr lang="en-US" sz="3300" b="1" dirty="0">
                <a:solidFill>
                  <a:schemeClr val="bg2">
                    <a:lumMod val="75000"/>
                  </a:schemeClr>
                </a:solidFill>
                <a:latin typeface="Century Gothic"/>
                <a:ea typeface="Century Gothic"/>
                <a:cs typeface="Century Gothic"/>
                <a:sym typeface="Century Gothic"/>
              </a:rPr>
              <a:t>de Preguntas</a:t>
            </a:r>
            <a:r>
              <a:rPr lang="en-US" sz="3300" b="1" dirty="0">
                <a:solidFill>
                  <a:schemeClr val="accent4">
                    <a:lumMod val="75000"/>
                  </a:schemeClr>
                </a:solidFill>
                <a:latin typeface="Century Gothic"/>
                <a:ea typeface="Century Gothic"/>
                <a:cs typeface="Century Gothic"/>
                <a:sym typeface="Century Gothic"/>
              </a:rPr>
              <a:t> </a:t>
            </a:r>
            <a:r>
              <a:rPr lang="en-US" sz="3300" b="1" dirty="0">
                <a:solidFill>
                  <a:schemeClr val="accent5">
                    <a:lumMod val="75000"/>
                  </a:schemeClr>
                </a:solidFill>
                <a:latin typeface="Century Gothic"/>
                <a:ea typeface="Century Gothic"/>
                <a:cs typeface="Century Gothic"/>
                <a:sym typeface="Century Gothic"/>
              </a:rPr>
              <a:t>para Entrevistas </a:t>
            </a:r>
            <a:r>
              <a:rPr lang="en-US" sz="3300" b="1" dirty="0">
                <a:solidFill>
                  <a:schemeClr val="accent3">
                    <a:lumMod val="75000"/>
                  </a:schemeClr>
                </a:solidFill>
                <a:latin typeface="Century Gothic"/>
                <a:ea typeface="Century Gothic"/>
                <a:cs typeface="Century Gothic"/>
                <a:sym typeface="Century Gothic"/>
              </a:rPr>
              <a:t>sobre Empatía</a:t>
            </a:r>
            <a:endParaRPr sz="3300" dirty="0">
              <a:solidFill>
                <a:schemeClr val="accent5"/>
              </a:solidFill>
            </a:endParaRPr>
          </a:p>
        </p:txBody>
      </p:sp>
      <p:sp>
        <p:nvSpPr>
          <p:cNvPr id="2" name="TextBox 1">
            <a:extLst>
              <a:ext uri="{FF2B5EF4-FFF2-40B4-BE49-F238E27FC236}">
                <a16:creationId xmlns:a16="http://schemas.microsoft.com/office/drawing/2014/main" id="{2CEEB5D4-E1FE-42A0-8191-537CD30A2C36}"/>
              </a:ext>
            </a:extLst>
          </p:cNvPr>
          <p:cNvSpPr txBox="1"/>
          <p:nvPr/>
        </p:nvSpPr>
        <p:spPr>
          <a:xfrm>
            <a:off x="5693998" y="1164134"/>
            <a:ext cx="6117002" cy="6155531"/>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s-MX" sz="2800" b="1" dirty="0">
                <a:solidFill>
                  <a:schemeClr val="bg2"/>
                </a:solidFill>
              </a:rPr>
              <a:t>Cuéntame una experiencia memorable en clase </a:t>
            </a:r>
            <a:r>
              <a:rPr lang="en-US" sz="2800" b="1" dirty="0">
                <a:solidFill>
                  <a:schemeClr val="bg2"/>
                </a:solidFill>
              </a:rPr>
              <a:t> </a:t>
            </a:r>
          </a:p>
          <a:p>
            <a:pPr marL="285750" lvl="0" indent="-285750">
              <a:spcAft>
                <a:spcPts val="600"/>
              </a:spcAft>
              <a:buFont typeface="Arial" panose="020B0604020202020204" pitchFamily="34" charset="0"/>
              <a:buChar char="•"/>
            </a:pPr>
            <a:r>
              <a:rPr lang="es-MX" sz="2800" b="1" dirty="0">
                <a:solidFill>
                  <a:schemeClr val="bg2"/>
                </a:solidFill>
              </a:rPr>
              <a:t>¿Por qué se te ha quedado grabada esa experiencia?</a:t>
            </a:r>
            <a:endParaRPr lang="en-US" sz="2800" b="1" dirty="0">
              <a:solidFill>
                <a:schemeClr val="bg2"/>
              </a:solidFill>
            </a:endParaRPr>
          </a:p>
          <a:p>
            <a:pPr marL="285750" lvl="0" indent="-285750">
              <a:spcAft>
                <a:spcPts val="600"/>
              </a:spcAft>
              <a:buFont typeface="Arial" panose="020B0604020202020204" pitchFamily="34" charset="0"/>
              <a:buChar char="•"/>
            </a:pPr>
            <a:r>
              <a:rPr lang="es-MX" sz="2800" b="1" dirty="0">
                <a:solidFill>
                  <a:schemeClr val="bg2"/>
                </a:solidFill>
              </a:rPr>
              <a:t>¿Podrías decirme por qué fue importante para ti?</a:t>
            </a:r>
            <a:endParaRPr lang="en-US" sz="2800" b="1" dirty="0">
              <a:solidFill>
                <a:schemeClr val="bg2"/>
              </a:solidFill>
            </a:endParaRPr>
          </a:p>
          <a:p>
            <a:pPr marL="285750" lvl="0" indent="-285750">
              <a:spcAft>
                <a:spcPts val="600"/>
              </a:spcAft>
              <a:buFont typeface="Arial" panose="020B0604020202020204" pitchFamily="34" charset="0"/>
              <a:buChar char="•"/>
            </a:pPr>
            <a:r>
              <a:rPr lang="es-MX" sz="2800" b="1" dirty="0">
                <a:solidFill>
                  <a:schemeClr val="bg2"/>
                </a:solidFill>
              </a:rPr>
              <a:t>Al recordar la experiencia, ¿qué sentimientos/emociones tienes? </a:t>
            </a:r>
            <a:r>
              <a:rPr lang="en-US" sz="2800" b="1" dirty="0">
                <a:solidFill>
                  <a:schemeClr val="bg2"/>
                </a:solidFill>
              </a:rPr>
              <a:t> </a:t>
            </a:r>
          </a:p>
          <a:p>
            <a:pPr marL="285750" lvl="0" indent="-285750">
              <a:spcAft>
                <a:spcPts val="600"/>
              </a:spcAft>
              <a:buFont typeface="Arial" panose="020B0604020202020204" pitchFamily="34" charset="0"/>
              <a:buChar char="•"/>
            </a:pPr>
            <a:r>
              <a:rPr lang="es-MX" sz="2800" b="1" dirty="0">
                <a:solidFill>
                  <a:schemeClr val="bg2"/>
                </a:solidFill>
              </a:rPr>
              <a:t>Háblame de un suceso ocurrido en clase del que todos pudieran aprender.</a:t>
            </a:r>
            <a:endParaRPr lang="en-US" sz="2800" b="1" dirty="0">
              <a:solidFill>
                <a:schemeClr val="bg2"/>
              </a:solidFill>
            </a:endParaRPr>
          </a:p>
          <a:p>
            <a:pPr marL="285750" lvl="0" indent="-285750">
              <a:spcAft>
                <a:spcPts val="600"/>
              </a:spcAft>
              <a:buFont typeface="Arial" panose="020B0604020202020204" pitchFamily="34" charset="0"/>
              <a:buChar char="•"/>
            </a:pPr>
            <a:r>
              <a:rPr lang="es-MX" sz="2800" b="1" dirty="0">
                <a:solidFill>
                  <a:schemeClr val="bg2"/>
                </a:solidFill>
              </a:rPr>
              <a:t>¿En qué pensabas en ese momento?</a:t>
            </a:r>
            <a:endParaRPr lang="en-US" sz="2800" b="1" dirty="0">
              <a:solidFill>
                <a:schemeClr val="bg2"/>
              </a:solidFill>
            </a:endParaRPr>
          </a:p>
          <a:p>
            <a:pPr marL="285750" indent="-285750">
              <a:spcAft>
                <a:spcPts val="600"/>
              </a:spcAft>
              <a:buFont typeface="Arial" panose="020B0604020202020204" pitchFamily="34" charset="0"/>
              <a:buChar char="•"/>
            </a:pPr>
            <a:endParaRPr lang="en-US" sz="2800" b="1" dirty="0">
              <a:solidFill>
                <a:schemeClr val="bg2"/>
              </a:solidFill>
            </a:endParaRPr>
          </a:p>
        </p:txBody>
      </p:sp>
      <p:pic>
        <p:nvPicPr>
          <p:cNvPr id="4" name="Picture 3">
            <a:extLst>
              <a:ext uri="{FF2B5EF4-FFF2-40B4-BE49-F238E27FC236}">
                <a16:creationId xmlns:a16="http://schemas.microsoft.com/office/drawing/2014/main" id="{35A79ED2-F202-4FF2-8026-8FC6FE1D6485}"/>
              </a:ext>
            </a:extLst>
          </p:cNvPr>
          <p:cNvPicPr>
            <a:picLocks noChangeAspect="1"/>
          </p:cNvPicPr>
          <p:nvPr/>
        </p:nvPicPr>
        <p:blipFill rotWithShape="1">
          <a:blip r:embed="rId3">
            <a:extLst>
              <a:ext uri="{28A0092B-C50C-407E-A947-70E740481C1C}">
                <a14:useLocalDpi xmlns:a14="http://schemas.microsoft.com/office/drawing/2010/main" val="0"/>
              </a:ext>
            </a:extLst>
          </a:blip>
          <a:srcRect b="16526"/>
          <a:stretch/>
        </p:blipFill>
        <p:spPr>
          <a:xfrm>
            <a:off x="1711036" y="1078779"/>
            <a:ext cx="2992362" cy="2497843"/>
          </a:xfrm>
          <a:prstGeom prst="rect">
            <a:avLst/>
          </a:prstGeom>
        </p:spPr>
      </p:pic>
      <p:sp>
        <p:nvSpPr>
          <p:cNvPr id="6" name="Rectangle 5">
            <a:extLst>
              <a:ext uri="{FF2B5EF4-FFF2-40B4-BE49-F238E27FC236}">
                <a16:creationId xmlns:a16="http://schemas.microsoft.com/office/drawing/2014/main" id="{AEE8131F-DD31-4525-9732-C81A4B720190}"/>
              </a:ext>
            </a:extLst>
          </p:cNvPr>
          <p:cNvSpPr/>
          <p:nvPr/>
        </p:nvSpPr>
        <p:spPr>
          <a:xfrm>
            <a:off x="60298" y="0"/>
            <a:ext cx="1197864"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8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9;p16">
            <a:extLst>
              <a:ext uri="{FF2B5EF4-FFF2-40B4-BE49-F238E27FC236}">
                <a16:creationId xmlns:a16="http://schemas.microsoft.com/office/drawing/2014/main" id="{4A71C932-2B83-478B-B352-D2135CC55C7F}"/>
              </a:ext>
            </a:extLst>
          </p:cNvPr>
          <p:cNvSpPr/>
          <p:nvPr/>
        </p:nvSpPr>
        <p:spPr>
          <a:xfrm rot="20541583">
            <a:off x="2397969" y="424722"/>
            <a:ext cx="3390352" cy="615553"/>
          </a:xfrm>
          <a:prstGeom prst="rect">
            <a:avLst/>
          </a:prstGeom>
          <a:noFill/>
          <a:ln>
            <a:noFill/>
          </a:ln>
        </p:spPr>
        <p:txBody>
          <a:bodyPr spcFirstLastPara="1" wrap="square" lIns="0" tIns="0" rIns="0" bIns="0" anchor="t" anchorCtr="0">
            <a:spAutoFit/>
          </a:bodyPr>
          <a:lstStyle/>
          <a:p>
            <a:r>
              <a:rPr lang="en-US" sz="4000" b="1" dirty="0">
                <a:solidFill>
                  <a:srgbClr val="499F3B"/>
                </a:solidFill>
                <a:latin typeface="Century Gothic"/>
                <a:sym typeface="Century Gothic"/>
              </a:rPr>
              <a:t>Colectivo</a:t>
            </a:r>
            <a:endParaRPr sz="4000" dirty="0">
              <a:solidFill>
                <a:schemeClr val="accent5"/>
              </a:solidFill>
            </a:endParaRPr>
          </a:p>
        </p:txBody>
      </p:sp>
      <p:sp>
        <p:nvSpPr>
          <p:cNvPr id="3" name="TextBox 2">
            <a:extLst>
              <a:ext uri="{FF2B5EF4-FFF2-40B4-BE49-F238E27FC236}">
                <a16:creationId xmlns:a16="http://schemas.microsoft.com/office/drawing/2014/main" id="{A7B89A12-07D7-434A-9AA5-3191CA63A1C8}"/>
              </a:ext>
            </a:extLst>
          </p:cNvPr>
          <p:cNvSpPr txBox="1"/>
          <p:nvPr/>
        </p:nvSpPr>
        <p:spPr>
          <a:xfrm>
            <a:off x="5035616" y="166541"/>
            <a:ext cx="5334000" cy="707886"/>
          </a:xfrm>
          <a:prstGeom prst="rect">
            <a:avLst/>
          </a:prstGeom>
          <a:noFill/>
        </p:spPr>
        <p:txBody>
          <a:bodyPr wrap="square" rtlCol="0">
            <a:spAutoFit/>
          </a:bodyPr>
          <a:lstStyle/>
          <a:p>
            <a:r>
              <a:rPr lang="en-US" sz="4000" dirty="0">
                <a:solidFill>
                  <a:schemeClr val="bg2"/>
                </a:solidFill>
                <a:latin typeface="Berlin Sans FB" panose="020E0602020502020306" pitchFamily="34" charset="0"/>
              </a:rPr>
              <a:t>Mapa de Empatía</a:t>
            </a:r>
          </a:p>
        </p:txBody>
      </p:sp>
      <p:sp>
        <p:nvSpPr>
          <p:cNvPr id="15" name="TextBox 14">
            <a:extLst>
              <a:ext uri="{FF2B5EF4-FFF2-40B4-BE49-F238E27FC236}">
                <a16:creationId xmlns:a16="http://schemas.microsoft.com/office/drawing/2014/main" id="{3EFF8818-B320-48CF-89CD-3149EACE9EE1}"/>
              </a:ext>
            </a:extLst>
          </p:cNvPr>
          <p:cNvSpPr txBox="1"/>
          <p:nvPr/>
        </p:nvSpPr>
        <p:spPr>
          <a:xfrm>
            <a:off x="1490792" y="4968210"/>
            <a:ext cx="10701208" cy="1569660"/>
          </a:xfrm>
          <a:prstGeom prst="rect">
            <a:avLst/>
          </a:prstGeom>
          <a:noFill/>
        </p:spPr>
        <p:txBody>
          <a:bodyPr wrap="square" rtlCol="0">
            <a:spAutoFit/>
          </a:bodyPr>
          <a:lstStyle/>
          <a:p>
            <a:r>
              <a:rPr lang="es-MX" sz="3200" b="1" dirty="0">
                <a:solidFill>
                  <a:schemeClr val="bg2"/>
                </a:solidFill>
              </a:rPr>
              <a:t>En una pizarra o en un póster, recopila los resultados de todas las entrevistas individuales de empatía de tu clase. ¿Qué temas comunes observas? ¿Qué necesidades observas?</a:t>
            </a:r>
            <a:endParaRPr lang="en-US" sz="3200" b="1" dirty="0">
              <a:solidFill>
                <a:schemeClr val="bg2"/>
              </a:solidFill>
            </a:endParaRPr>
          </a:p>
        </p:txBody>
      </p:sp>
      <p:grpSp>
        <p:nvGrpSpPr>
          <p:cNvPr id="16" name="Group 15">
            <a:extLst>
              <a:ext uri="{FF2B5EF4-FFF2-40B4-BE49-F238E27FC236}">
                <a16:creationId xmlns:a16="http://schemas.microsoft.com/office/drawing/2014/main" id="{A6F2B241-45DC-47F4-BBCC-7419500ED963}"/>
              </a:ext>
            </a:extLst>
          </p:cNvPr>
          <p:cNvGrpSpPr/>
          <p:nvPr/>
        </p:nvGrpSpPr>
        <p:grpSpPr>
          <a:xfrm>
            <a:off x="4191000" y="1047433"/>
            <a:ext cx="4945697" cy="3600767"/>
            <a:chOff x="0" y="0"/>
            <a:chExt cx="6111433" cy="4653024"/>
          </a:xfrm>
        </p:grpSpPr>
        <p:sp>
          <p:nvSpPr>
            <p:cNvPr id="17" name="Rectangle 16">
              <a:extLst>
                <a:ext uri="{FF2B5EF4-FFF2-40B4-BE49-F238E27FC236}">
                  <a16:creationId xmlns:a16="http://schemas.microsoft.com/office/drawing/2014/main" id="{F5C76F2D-FF01-4234-86FE-B8B2ABDBB272}"/>
                </a:ext>
              </a:extLst>
            </p:cNvPr>
            <p:cNvSpPr/>
            <p:nvPr/>
          </p:nvSpPr>
          <p:spPr>
            <a:xfrm>
              <a:off x="0" y="0"/>
              <a:ext cx="3015205" cy="2291788"/>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D912DEB0-12CF-471A-AFA1-5BECFD87525B}"/>
                </a:ext>
              </a:extLst>
            </p:cNvPr>
            <p:cNvSpPr/>
            <p:nvPr/>
          </p:nvSpPr>
          <p:spPr>
            <a:xfrm>
              <a:off x="3096228" y="2361236"/>
              <a:ext cx="3015205" cy="2291788"/>
            </a:xfrm>
            <a:prstGeom prst="rect">
              <a:avLst/>
            </a:prstGeom>
            <a:solidFill>
              <a:srgbClr val="CCDDAB"/>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662962BA-D483-4C7D-9A69-B64A67928B1A}"/>
                </a:ext>
              </a:extLst>
            </p:cNvPr>
            <p:cNvSpPr/>
            <p:nvPr/>
          </p:nvSpPr>
          <p:spPr>
            <a:xfrm>
              <a:off x="3096228" y="0"/>
              <a:ext cx="3015205" cy="2291788"/>
            </a:xfrm>
            <a:prstGeom prst="rect">
              <a:avLst/>
            </a:prstGeom>
            <a:solidFill>
              <a:srgbClr val="FFDE75"/>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0E737ED9-BDA5-447E-AECF-282F1F0F1E61}"/>
                </a:ext>
              </a:extLst>
            </p:cNvPr>
            <p:cNvSpPr/>
            <p:nvPr/>
          </p:nvSpPr>
          <p:spPr>
            <a:xfrm>
              <a:off x="11575" y="2355448"/>
              <a:ext cx="3014980" cy="2291715"/>
            </a:xfrm>
            <a:prstGeom prst="rect">
              <a:avLst/>
            </a:prstGeom>
            <a:solidFill>
              <a:srgbClr val="F1D8D7"/>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7">
              <a:extLst>
                <a:ext uri="{FF2B5EF4-FFF2-40B4-BE49-F238E27FC236}">
                  <a16:creationId xmlns:a16="http://schemas.microsoft.com/office/drawing/2014/main" id="{4D961CAB-098A-4C8B-955D-E8971A898273}"/>
                </a:ext>
              </a:extLst>
            </p:cNvPr>
            <p:cNvSpPr txBox="1"/>
            <p:nvPr/>
          </p:nvSpPr>
          <p:spPr>
            <a:xfrm>
              <a:off x="11574" y="5787"/>
              <a:ext cx="1338160" cy="60640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dirty="0">
                  <a:solidFill>
                    <a:srgbClr val="000099"/>
                  </a:solidFill>
                  <a:effectLst/>
                  <a:ea typeface="Times New Roman" panose="02020603050405020304" pitchFamily="18" charset="0"/>
                </a:rPr>
                <a:t>DECIR</a:t>
              </a:r>
            </a:p>
          </p:txBody>
        </p:sp>
        <p:sp>
          <p:nvSpPr>
            <p:cNvPr id="22" name="Text Box 18">
              <a:extLst>
                <a:ext uri="{FF2B5EF4-FFF2-40B4-BE49-F238E27FC236}">
                  <a16:creationId xmlns:a16="http://schemas.microsoft.com/office/drawing/2014/main" id="{9D6776F7-4114-4EC1-930C-D6620B9A0061}"/>
                </a:ext>
              </a:extLst>
            </p:cNvPr>
            <p:cNvSpPr txBox="1"/>
            <p:nvPr/>
          </p:nvSpPr>
          <p:spPr>
            <a:xfrm>
              <a:off x="3096227" y="0"/>
              <a:ext cx="1497831" cy="614903"/>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dirty="0">
                  <a:solidFill>
                    <a:srgbClr val="000099"/>
                  </a:solidFill>
                  <a:effectLst/>
                  <a:ea typeface="Times New Roman" panose="02020603050405020304" pitchFamily="18" charset="0"/>
                </a:rPr>
                <a:t>PENSAR</a:t>
              </a:r>
            </a:p>
          </p:txBody>
        </p:sp>
        <p:sp>
          <p:nvSpPr>
            <p:cNvPr id="23" name="Text Box 19">
              <a:extLst>
                <a:ext uri="{FF2B5EF4-FFF2-40B4-BE49-F238E27FC236}">
                  <a16:creationId xmlns:a16="http://schemas.microsoft.com/office/drawing/2014/main" id="{A426D9F9-48F7-4E0C-A4C1-88CCA6921269}"/>
                </a:ext>
              </a:extLst>
            </p:cNvPr>
            <p:cNvSpPr txBox="1"/>
            <p:nvPr/>
          </p:nvSpPr>
          <p:spPr>
            <a:xfrm>
              <a:off x="11574" y="2355447"/>
              <a:ext cx="1338158" cy="626329"/>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dirty="0">
                  <a:solidFill>
                    <a:srgbClr val="000099"/>
                  </a:solidFill>
                  <a:effectLst/>
                  <a:ea typeface="Times New Roman" panose="02020603050405020304" pitchFamily="18" charset="0"/>
                </a:rPr>
                <a:t>HACER</a:t>
              </a:r>
            </a:p>
          </p:txBody>
        </p:sp>
        <p:sp>
          <p:nvSpPr>
            <p:cNvPr id="24" name="Text Box 20">
              <a:extLst>
                <a:ext uri="{FF2B5EF4-FFF2-40B4-BE49-F238E27FC236}">
                  <a16:creationId xmlns:a16="http://schemas.microsoft.com/office/drawing/2014/main" id="{0EB9EE54-6322-45CC-AFC9-8029AE5E4E5E}"/>
                </a:ext>
              </a:extLst>
            </p:cNvPr>
            <p:cNvSpPr txBox="1"/>
            <p:nvPr/>
          </p:nvSpPr>
          <p:spPr>
            <a:xfrm>
              <a:off x="3096227" y="2361236"/>
              <a:ext cx="1497830" cy="61783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dirty="0">
                  <a:solidFill>
                    <a:srgbClr val="000099"/>
                  </a:solidFill>
                  <a:ea typeface="Times New Roman" panose="02020603050405020304" pitchFamily="18" charset="0"/>
                </a:rPr>
                <a:t>S</a:t>
              </a:r>
              <a:r>
                <a:rPr lang="en-US" sz="2400" dirty="0">
                  <a:solidFill>
                    <a:srgbClr val="000099"/>
                  </a:solidFill>
                  <a:effectLst/>
                  <a:ea typeface="Times New Roman" panose="02020603050405020304" pitchFamily="18" charset="0"/>
                </a:rPr>
                <a:t>ENTIR</a:t>
              </a:r>
            </a:p>
          </p:txBody>
        </p:sp>
      </p:grpSp>
      <p:sp>
        <p:nvSpPr>
          <p:cNvPr id="14" name="Rectangle 13">
            <a:extLst>
              <a:ext uri="{FF2B5EF4-FFF2-40B4-BE49-F238E27FC236}">
                <a16:creationId xmlns:a16="http://schemas.microsoft.com/office/drawing/2014/main" id="{1AB92DFD-651F-49F8-9DE5-138542BA6BA4}"/>
              </a:ext>
            </a:extLst>
          </p:cNvPr>
          <p:cNvSpPr/>
          <p:nvPr/>
        </p:nvSpPr>
        <p:spPr>
          <a:xfrm>
            <a:off x="60298" y="0"/>
            <a:ext cx="1197864"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68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9;p16">
            <a:extLst>
              <a:ext uri="{FF2B5EF4-FFF2-40B4-BE49-F238E27FC236}">
                <a16:creationId xmlns:a16="http://schemas.microsoft.com/office/drawing/2014/main" id="{4A71C932-2B83-478B-B352-D2135CC55C7F}"/>
              </a:ext>
            </a:extLst>
          </p:cNvPr>
          <p:cNvSpPr/>
          <p:nvPr/>
        </p:nvSpPr>
        <p:spPr>
          <a:xfrm>
            <a:off x="1770930" y="273248"/>
            <a:ext cx="9430470" cy="1231106"/>
          </a:xfrm>
          <a:prstGeom prst="rect">
            <a:avLst/>
          </a:prstGeom>
          <a:noFill/>
          <a:ln>
            <a:noFill/>
          </a:ln>
        </p:spPr>
        <p:txBody>
          <a:bodyPr spcFirstLastPara="1" wrap="square" lIns="0" tIns="0" rIns="0" bIns="0" anchor="t" anchorCtr="0">
            <a:spAutoFit/>
          </a:bodyPr>
          <a:lstStyle/>
          <a:p>
            <a:r>
              <a:rPr lang="es-MX" sz="4000" b="1" dirty="0">
                <a:solidFill>
                  <a:srgbClr val="008000"/>
                </a:solidFill>
                <a:sym typeface="Century Gothic"/>
              </a:rPr>
              <a:t>Criterios de creación conjunta de una comunidad solidaria</a:t>
            </a:r>
            <a:endParaRPr sz="4000" dirty="0">
              <a:solidFill>
                <a:srgbClr val="008000"/>
              </a:solidFill>
            </a:endParaRPr>
          </a:p>
        </p:txBody>
      </p:sp>
      <p:pic>
        <p:nvPicPr>
          <p:cNvPr id="3" name="Picture 2">
            <a:extLst>
              <a:ext uri="{FF2B5EF4-FFF2-40B4-BE49-F238E27FC236}">
                <a16:creationId xmlns:a16="http://schemas.microsoft.com/office/drawing/2014/main" id="{700075A8-8013-4314-843E-F4DA9099D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382" y="1371600"/>
            <a:ext cx="6435618" cy="4295775"/>
          </a:xfrm>
          <a:prstGeom prst="rect">
            <a:avLst/>
          </a:prstGeom>
        </p:spPr>
      </p:pic>
      <p:sp>
        <p:nvSpPr>
          <p:cNvPr id="14" name="TextBox 13">
            <a:extLst>
              <a:ext uri="{FF2B5EF4-FFF2-40B4-BE49-F238E27FC236}">
                <a16:creationId xmlns:a16="http://schemas.microsoft.com/office/drawing/2014/main" id="{E2FDB62F-ECC3-421E-8EB8-42C41F27F2C5}"/>
              </a:ext>
            </a:extLst>
          </p:cNvPr>
          <p:cNvSpPr txBox="1"/>
          <p:nvPr/>
        </p:nvSpPr>
        <p:spPr>
          <a:xfrm>
            <a:off x="1656630" y="5715501"/>
            <a:ext cx="9659070" cy="892552"/>
          </a:xfrm>
          <a:prstGeom prst="rect">
            <a:avLst/>
          </a:prstGeom>
          <a:noFill/>
        </p:spPr>
        <p:txBody>
          <a:bodyPr wrap="square" rtlCol="0">
            <a:spAutoFit/>
          </a:bodyPr>
          <a:lstStyle/>
          <a:p>
            <a:r>
              <a:rPr lang="es-MX" sz="2600" dirty="0">
                <a:solidFill>
                  <a:schemeClr val="bg2"/>
                </a:solidFill>
              </a:rPr>
              <a:t>¿Cómo podemos re-imaginar nuestra clase como una comunidad solidaria?</a:t>
            </a:r>
            <a:r>
              <a:rPr lang="en-US" sz="2600" dirty="0">
                <a:solidFill>
                  <a:schemeClr val="bg2"/>
                </a:solidFill>
              </a:rPr>
              <a:t> </a:t>
            </a:r>
            <a:r>
              <a:rPr lang="es-MX" sz="2600" dirty="0">
                <a:solidFill>
                  <a:schemeClr val="bg2"/>
                </a:solidFill>
              </a:rPr>
              <a:t>¿Cómo podemos abordar las necesidades que han surgido?</a:t>
            </a:r>
            <a:r>
              <a:rPr lang="en-US" sz="2600" dirty="0">
                <a:solidFill>
                  <a:schemeClr val="bg2"/>
                </a:solidFill>
              </a:rPr>
              <a:t> </a:t>
            </a:r>
          </a:p>
        </p:txBody>
      </p:sp>
      <p:sp>
        <p:nvSpPr>
          <p:cNvPr id="5" name="Rectangle 4">
            <a:extLst>
              <a:ext uri="{FF2B5EF4-FFF2-40B4-BE49-F238E27FC236}">
                <a16:creationId xmlns:a16="http://schemas.microsoft.com/office/drawing/2014/main" id="{7082411E-3DA5-4D63-8D96-5283CFCB7EA2}"/>
              </a:ext>
            </a:extLst>
          </p:cNvPr>
          <p:cNvSpPr/>
          <p:nvPr/>
        </p:nvSpPr>
        <p:spPr>
          <a:xfrm>
            <a:off x="60298" y="0"/>
            <a:ext cx="1197864"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89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ystems engineering , Software Engineer s PNG clipart | free ">
            <a:extLst>
              <a:ext uri="{FF2B5EF4-FFF2-40B4-BE49-F238E27FC236}">
                <a16:creationId xmlns:a16="http://schemas.microsoft.com/office/drawing/2014/main" id="{55EE6E56-88A1-4F5F-BC3B-048A9C1530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3" r="7143"/>
          <a:stretch/>
        </p:blipFill>
        <p:spPr bwMode="auto">
          <a:xfrm>
            <a:off x="1893256" y="1752600"/>
            <a:ext cx="4209671" cy="4405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1CF910-B484-4EE4-B469-F24F9A0DC9EF}"/>
              </a:ext>
            </a:extLst>
          </p:cNvPr>
          <p:cNvSpPr txBox="1"/>
          <p:nvPr/>
        </p:nvSpPr>
        <p:spPr>
          <a:xfrm>
            <a:off x="1981200" y="533400"/>
            <a:ext cx="9220200" cy="707886"/>
          </a:xfrm>
          <a:prstGeom prst="rect">
            <a:avLst/>
          </a:prstGeom>
          <a:noFill/>
        </p:spPr>
        <p:txBody>
          <a:bodyPr wrap="square" rtlCol="0">
            <a:spAutoFit/>
          </a:bodyPr>
          <a:lstStyle/>
          <a:p>
            <a:r>
              <a:rPr lang="en-US" sz="4000" dirty="0">
                <a:solidFill>
                  <a:schemeClr val="bg2"/>
                </a:solidFill>
                <a:latin typeface="Berlin Sans FB Demi" panose="020E0802020502020306" pitchFamily="34" charset="0"/>
              </a:rPr>
              <a:t>Pruebas de Prototipo</a:t>
            </a:r>
          </a:p>
        </p:txBody>
      </p:sp>
      <p:sp>
        <p:nvSpPr>
          <p:cNvPr id="3" name="TextBox 2">
            <a:extLst>
              <a:ext uri="{FF2B5EF4-FFF2-40B4-BE49-F238E27FC236}">
                <a16:creationId xmlns:a16="http://schemas.microsoft.com/office/drawing/2014/main" id="{388A19D1-CE18-4DEB-BC3E-E3A6240771D3}"/>
              </a:ext>
            </a:extLst>
          </p:cNvPr>
          <p:cNvSpPr txBox="1"/>
          <p:nvPr/>
        </p:nvSpPr>
        <p:spPr>
          <a:xfrm>
            <a:off x="6705600" y="1676400"/>
            <a:ext cx="5029200" cy="3416320"/>
          </a:xfrm>
          <a:prstGeom prst="rect">
            <a:avLst/>
          </a:prstGeom>
          <a:noFill/>
        </p:spPr>
        <p:txBody>
          <a:bodyPr wrap="square" rtlCol="0">
            <a:spAutoFit/>
          </a:bodyPr>
          <a:lstStyle/>
          <a:p>
            <a:r>
              <a:rPr lang="es-MX" sz="3600" dirty="0">
                <a:solidFill>
                  <a:schemeClr val="bg2"/>
                </a:solidFill>
              </a:rPr>
              <a:t>En las próximas semanas pondremos a prueba nuestro prototipo de aula, para averiguar qué partes funcionan y cuáles aún necesitan revisión.</a:t>
            </a:r>
            <a:endParaRPr lang="en-US" sz="3600" dirty="0">
              <a:solidFill>
                <a:schemeClr val="bg2"/>
              </a:solidFill>
            </a:endParaRPr>
          </a:p>
        </p:txBody>
      </p:sp>
      <p:sp>
        <p:nvSpPr>
          <p:cNvPr id="5" name="Rectangle 4">
            <a:extLst>
              <a:ext uri="{FF2B5EF4-FFF2-40B4-BE49-F238E27FC236}">
                <a16:creationId xmlns:a16="http://schemas.microsoft.com/office/drawing/2014/main" id="{78658132-6440-419A-8B1C-F0B707770870}"/>
              </a:ext>
            </a:extLst>
          </p:cNvPr>
          <p:cNvSpPr/>
          <p:nvPr/>
        </p:nvSpPr>
        <p:spPr>
          <a:xfrm>
            <a:off x="60298" y="0"/>
            <a:ext cx="1197864"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285-AD98-AE43-938A-D658C8490E01}"/>
              </a:ext>
            </a:extLst>
          </p:cNvPr>
          <p:cNvSpPr>
            <a:spLocks noGrp="1"/>
          </p:cNvSpPr>
          <p:nvPr>
            <p:ph type="ctrTitle"/>
          </p:nvPr>
        </p:nvSpPr>
        <p:spPr>
          <a:xfrm>
            <a:off x="3086793" y="97476"/>
            <a:ext cx="5561215" cy="616049"/>
          </a:xfrm>
        </p:spPr>
        <p:txBody>
          <a:bodyPr>
            <a:normAutofit fontScale="90000"/>
          </a:bodyPr>
          <a:lstStyle/>
          <a:p>
            <a:r>
              <a:rPr lang="en-US" dirty="0"/>
              <a:t>Closing Circle </a:t>
            </a:r>
          </a:p>
        </p:txBody>
      </p:sp>
      <p:sp>
        <p:nvSpPr>
          <p:cNvPr id="10" name="Content Placeholder 2">
            <a:extLst>
              <a:ext uri="{FF2B5EF4-FFF2-40B4-BE49-F238E27FC236}">
                <a16:creationId xmlns:a16="http://schemas.microsoft.com/office/drawing/2014/main" id="{353A49EF-C482-5843-963D-C866A7958F18}"/>
              </a:ext>
            </a:extLst>
          </p:cNvPr>
          <p:cNvSpPr txBox="1">
            <a:spLocks/>
          </p:cNvSpPr>
          <p:nvPr/>
        </p:nvSpPr>
        <p:spPr>
          <a:xfrm>
            <a:off x="1599054" y="3412433"/>
            <a:ext cx="4268347" cy="2362200"/>
          </a:xfrm>
          <a:prstGeom prst="rect">
            <a:avLst/>
          </a:prstGeom>
          <a:no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800" dirty="0"/>
          </a:p>
          <a:p>
            <a:endParaRPr lang="en-US" sz="2400" dirty="0"/>
          </a:p>
          <a:p>
            <a:endParaRPr lang="en-US" dirty="0"/>
          </a:p>
        </p:txBody>
      </p:sp>
      <p:pic>
        <p:nvPicPr>
          <p:cNvPr id="12" name="Picture 2"/>
          <p:cNvPicPr>
            <a:picLocks noChangeAspect="1" noChangeArrowheads="1"/>
          </p:cNvPicPr>
          <p:nvPr/>
        </p:nvPicPr>
        <p:blipFill>
          <a:blip r:embed="rId3"/>
          <a:srcRect/>
          <a:stretch>
            <a:fillRect/>
          </a:stretch>
        </p:blipFill>
        <p:spPr bwMode="auto">
          <a:xfrm>
            <a:off x="6750553" y="698269"/>
            <a:ext cx="3501647" cy="2959331"/>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63C0ACF1-99CB-4EA5-BAB2-E23475201AD4}"/>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275858">
            <a:off x="3251333" y="764928"/>
            <a:ext cx="2499408" cy="2596099"/>
          </a:xfrm>
          <a:prstGeom prst="rect">
            <a:avLst/>
          </a:prstGeom>
          <a:ln w="19050">
            <a:solidFill>
              <a:schemeClr val="tx1"/>
            </a:solidFill>
          </a:ln>
        </p:spPr>
      </p:pic>
      <p:sp>
        <p:nvSpPr>
          <p:cNvPr id="7" name="TextBox 6">
            <a:extLst>
              <a:ext uri="{FF2B5EF4-FFF2-40B4-BE49-F238E27FC236}">
                <a16:creationId xmlns:a16="http://schemas.microsoft.com/office/drawing/2014/main" id="{0A9C2221-443B-4619-8A5A-2581ED540729}"/>
              </a:ext>
            </a:extLst>
          </p:cNvPr>
          <p:cNvSpPr txBox="1"/>
          <p:nvPr/>
        </p:nvSpPr>
        <p:spPr>
          <a:xfrm>
            <a:off x="1444418" y="3919111"/>
            <a:ext cx="9930647" cy="1909754"/>
          </a:xfrm>
          <a:prstGeom prst="rect">
            <a:avLst/>
          </a:prstGeom>
          <a:noFill/>
        </p:spPr>
        <p:txBody>
          <a:bodyPr wrap="square">
            <a:spAutoFit/>
          </a:bodyPr>
          <a:lstStyle/>
          <a:p>
            <a:pPr marL="285750">
              <a:lnSpc>
                <a:spcPct val="107000"/>
              </a:lnSpc>
              <a:spcBef>
                <a:spcPts val="600"/>
              </a:spcBef>
            </a:pPr>
            <a:r>
              <a:rPr lang="es-MX" sz="4000" dirty="0">
                <a:solidFill>
                  <a:schemeClr val="bg2"/>
                </a:solidFill>
                <a:ea typeface="Times New Roman" panose="02020603050405020304" pitchFamily="18" charset="0"/>
                <a:cs typeface="Tahoma" panose="020B0604030504040204" pitchFamily="34" charset="0"/>
              </a:rPr>
              <a:t>Comparte </a:t>
            </a:r>
            <a:r>
              <a:rPr lang="es-MX" sz="4000" b="1" dirty="0">
                <a:solidFill>
                  <a:schemeClr val="bg2"/>
                </a:solidFill>
                <a:ea typeface="Times New Roman" panose="02020603050405020304" pitchFamily="18" charset="0"/>
                <a:cs typeface="Tahoma" panose="020B0604030504040204" pitchFamily="34" charset="0"/>
              </a:rPr>
              <a:t>una palabra </a:t>
            </a:r>
            <a:r>
              <a:rPr lang="es-MX" sz="4000" dirty="0">
                <a:solidFill>
                  <a:schemeClr val="bg2"/>
                </a:solidFill>
                <a:ea typeface="Times New Roman" panose="02020603050405020304" pitchFamily="18" charset="0"/>
                <a:cs typeface="Tahoma" panose="020B0604030504040204" pitchFamily="34" charset="0"/>
              </a:rPr>
              <a:t>que capte lo que crees que hemos conseguido en la lección de hoy</a:t>
            </a:r>
            <a:r>
              <a:rPr lang="en-US" sz="4000" dirty="0">
                <a:solidFill>
                  <a:schemeClr val="bg2"/>
                </a:solidFill>
                <a:ea typeface="Times New Roman" panose="02020603050405020304" pitchFamily="18" charset="0"/>
                <a:cs typeface="Tahoma" panose="020B0604030504040204" pitchFamily="34" charset="0"/>
              </a:rPr>
              <a:t>.  </a:t>
            </a:r>
          </a:p>
          <a:p>
            <a:pPr marL="285750">
              <a:lnSpc>
                <a:spcPct val="107000"/>
              </a:lnSpc>
              <a:spcBef>
                <a:spcPts val="600"/>
              </a:spcBef>
            </a:pPr>
            <a:r>
              <a:rPr lang="en-US" sz="2800" dirty="0">
                <a:solidFill>
                  <a:schemeClr val="bg2"/>
                </a:solidFill>
                <a:latin typeface="Century Schoolbook" panose="02040604050505020304" pitchFamily="18" charset="0"/>
                <a:ea typeface="Times New Roman" panose="02020603050405020304" pitchFamily="18" charset="0"/>
                <a:cs typeface="Tahoma" panose="020B0604030504040204" pitchFamily="34" charset="0"/>
              </a:rPr>
              <a:t>         </a:t>
            </a:r>
          </a:p>
        </p:txBody>
      </p:sp>
      <p:sp>
        <p:nvSpPr>
          <p:cNvPr id="8" name="Title 1">
            <a:extLst>
              <a:ext uri="{FF2B5EF4-FFF2-40B4-BE49-F238E27FC236}">
                <a16:creationId xmlns:a16="http://schemas.microsoft.com/office/drawing/2014/main" id="{9AD476F2-9CDA-493A-87AE-7631B5E1F35B}"/>
              </a:ext>
            </a:extLst>
          </p:cNvPr>
          <p:cNvSpPr txBox="1">
            <a:spLocks/>
          </p:cNvSpPr>
          <p:nvPr/>
        </p:nvSpPr>
        <p:spPr>
          <a:xfrm>
            <a:off x="2977729" y="1396876"/>
            <a:ext cx="3046615" cy="84487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2"/>
                </a:solidFill>
              </a:rPr>
              <a:t>Una Palabra  </a:t>
            </a:r>
          </a:p>
        </p:txBody>
      </p:sp>
      <p:sp>
        <p:nvSpPr>
          <p:cNvPr id="9" name="Rectangle 8">
            <a:extLst>
              <a:ext uri="{FF2B5EF4-FFF2-40B4-BE49-F238E27FC236}">
                <a16:creationId xmlns:a16="http://schemas.microsoft.com/office/drawing/2014/main" id="{5801F81B-E551-4339-91A1-7C00AC5B70A9}"/>
              </a:ext>
            </a:extLst>
          </p:cNvPr>
          <p:cNvSpPr/>
          <p:nvPr/>
        </p:nvSpPr>
        <p:spPr>
          <a:xfrm>
            <a:off x="60298" y="0"/>
            <a:ext cx="1197864" cy="9144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CA3F270-AFF9-4209-988D-3D2677B8C2E0}"/>
              </a:ext>
            </a:extLst>
          </p:cNvPr>
          <p:cNvSpPr txBox="1"/>
          <p:nvPr/>
        </p:nvSpPr>
        <p:spPr>
          <a:xfrm>
            <a:off x="1693634" y="108218"/>
            <a:ext cx="2388155" cy="707886"/>
          </a:xfrm>
          <a:prstGeom prst="rect">
            <a:avLst/>
          </a:prstGeom>
          <a:noFill/>
        </p:spPr>
        <p:txBody>
          <a:bodyPr wrap="square" rtlCol="0">
            <a:spAutoFit/>
          </a:bodyPr>
          <a:lstStyle/>
          <a:p>
            <a:r>
              <a:rPr lang="en-US" sz="4000" dirty="0">
                <a:solidFill>
                  <a:schemeClr val="bg2">
                    <a:lumMod val="75000"/>
                  </a:schemeClr>
                </a:solidFill>
                <a:latin typeface="Berlin Sans FB Demi" panose="020E0802020502020306" pitchFamily="34" charset="0"/>
              </a:rPr>
              <a:t>Cierre</a:t>
            </a:r>
          </a:p>
        </p:txBody>
      </p:sp>
    </p:spTree>
    <p:extLst>
      <p:ext uri="{BB962C8B-B14F-4D97-AF65-F5344CB8AC3E}">
        <p14:creationId xmlns:p14="http://schemas.microsoft.com/office/powerpoint/2010/main" val="10412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40824"/>
            <a:ext cx="11696700" cy="338554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Arial"/>
                <a:sym typeface="Arial"/>
              </a:rPr>
              <a:t>Slide 1: https://www.mutualart.com/Exhibition/Alberto-Biasi--The-Visibility-of-the-Inv/ABAB870434342462</a:t>
            </a:r>
          </a:p>
          <a:p>
            <a:pPr lvl="0">
              <a:defRPr/>
            </a:pPr>
            <a:r>
              <a:rPr lang="en-US" sz="1400" dirty="0">
                <a:solidFill>
                  <a:schemeClr val="bg1"/>
                </a:solidFill>
              </a:rPr>
              <a:t>Slide 2 and unit thumbnails: Allison Shelley, All4Ed </a:t>
            </a:r>
            <a:r>
              <a:rPr lang="en-US" sz="1400" dirty="0">
                <a:solidFill>
                  <a:schemeClr val="bg1"/>
                </a:solidFill>
                <a:hlinkClick r:id="rId3"/>
              </a:rPr>
              <a:t>https://images.all4ed.org</a:t>
            </a:r>
            <a:r>
              <a:rPr lang="en-US" sz="1400">
                <a:solidFill>
                  <a:schemeClr val="bg1"/>
                </a:solidFill>
                <a:hlinkClick r:id="rId3"/>
              </a:rPr>
              <a:t>/boys-high-five-in-science-class</a:t>
            </a:r>
            <a:r>
              <a:rPr lang="en-US" sz="1400">
                <a:solidFill>
                  <a:schemeClr val="bg1"/>
                </a:solidFill>
              </a:rPr>
              <a:t>  </a:t>
            </a:r>
            <a:endParaRPr lang="en-US" sz="1400" dirty="0">
              <a:solidFill>
                <a:schemeClr val="bg1"/>
              </a:solidFill>
            </a:endParaRPr>
          </a:p>
          <a:p>
            <a:pPr lvl="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5: http://clipart-library.com/clipart/186901.htm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6: https://dailyacts.org/ghcdc_design_process/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http://clipart-library.com/clipart/1764131.htm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7: Head by Alena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Artemova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of The Noun Project https://thenounproject.com/search/?q=head&amp;i=2324239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9: Photo by Cade Martin, Dawn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Arlotta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USCDCP https://pixnio.com/people/children-kids/boy-and-girl-are-smiling-playing-with-toys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10:  Image by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Delwar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Hossain, The Noun Project https://thenounproject.com/term/job-interview/591034/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12: https://www.flickr.com/photos/wwworks/22285865741 CC BY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13: </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Image: http://clipart-library.com/clipart/software-engineer-cliparts_10.htm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FEC24E3-174E-C798-54AF-D6140808FA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37189" y="657726"/>
            <a:ext cx="10304584" cy="5342021"/>
          </a:xfrm>
          <a:prstGeom prst="rect">
            <a:avLst/>
          </a:prstGeom>
        </p:spPr>
      </p:pic>
    </p:spTree>
    <p:extLst>
      <p:ext uri="{BB962C8B-B14F-4D97-AF65-F5344CB8AC3E}">
        <p14:creationId xmlns:p14="http://schemas.microsoft.com/office/powerpoint/2010/main" val="152761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457200"/>
            <a:ext cx="9144000" cy="980757"/>
          </a:xfrm>
        </p:spPr>
        <p:txBody>
          <a:bodyPr anchor="t"/>
          <a:lstStyle/>
          <a:p>
            <a:r>
              <a:rPr lang="en-US" dirty="0">
                <a:latin typeface="Berlin Sans FB" panose="020E0602020502020306" pitchFamily="34" charset="0"/>
              </a:rPr>
              <a:t>Interactuar con los Demás</a:t>
            </a:r>
          </a:p>
        </p:txBody>
      </p:sp>
      <p:sp>
        <p:nvSpPr>
          <p:cNvPr id="4" name="Rectangle 3">
            <a:extLst>
              <a:ext uri="{FF2B5EF4-FFF2-40B4-BE49-F238E27FC236}">
                <a16:creationId xmlns:a16="http://schemas.microsoft.com/office/drawing/2014/main" id="{28C6BF39-D69C-44D1-8471-46A37B33418B}"/>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14D0492-A72E-44CA-B9CC-434EC181D655}"/>
              </a:ext>
            </a:extLst>
          </p:cNvPr>
          <p:cNvSpPr/>
          <p:nvPr/>
        </p:nvSpPr>
        <p:spPr>
          <a:xfrm>
            <a:off x="3916680" y="2873829"/>
            <a:ext cx="5760720" cy="347472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17BF7917-48D2-42FF-936B-F5A740CE03CA}"/>
              </a:ext>
            </a:extLst>
          </p:cNvPr>
          <p:cNvSpPr>
            <a:spLocks noGrp="1"/>
          </p:cNvSpPr>
          <p:nvPr>
            <p:ph type="subTitle" idx="1"/>
          </p:nvPr>
        </p:nvSpPr>
        <p:spPr>
          <a:xfrm>
            <a:off x="2240071" y="1437957"/>
            <a:ext cx="9144000" cy="1655763"/>
          </a:xfrm>
        </p:spPr>
        <p:txBody>
          <a:bodyPr>
            <a:normAutofit fontScale="92500" lnSpcReduction="10000"/>
          </a:bodyPr>
          <a:lstStyle/>
          <a:p>
            <a:r>
              <a:rPr lang="en-US" sz="4000" dirty="0"/>
              <a:t>Día 8: </a:t>
            </a:r>
            <a:r>
              <a:rPr lang="es-MX" sz="4000" dirty="0"/>
              <a:t>Creación Conjunta de una Comunidad Solidaria</a:t>
            </a:r>
          </a:p>
          <a:p>
            <a:r>
              <a:rPr lang="es-MX" sz="4000" dirty="0"/>
              <a:t>De la Empatía a la Acción Parte </a:t>
            </a:r>
            <a:r>
              <a:rPr lang="en-US" sz="4000" dirty="0">
                <a:latin typeface="+mn-lt"/>
              </a:rPr>
              <a:t>II</a:t>
            </a:r>
            <a:endParaRPr lang="en-US" sz="3733" dirty="0">
              <a:latin typeface="+mn-lt"/>
            </a:endParaRPr>
          </a:p>
        </p:txBody>
      </p:sp>
    </p:spTree>
    <p:extLst>
      <p:ext uri="{BB962C8B-B14F-4D97-AF65-F5344CB8AC3E}">
        <p14:creationId xmlns:p14="http://schemas.microsoft.com/office/powerpoint/2010/main" val="3684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588653" y="1153000"/>
            <a:ext cx="4319043" cy="2276000"/>
          </a:xfrm>
          <a:prstGeom prst="rect">
            <a:avLst/>
          </a:prstGeom>
        </p:spPr>
        <p:txBody>
          <a:bodyPr spcFirstLastPara="1" vert="horz" wrap="square" lIns="121900" tIns="121900" rIns="121900" bIns="121900" rtlCol="0" anchor="t" anchorCtr="0">
            <a:noAutofit/>
          </a:bodyPr>
          <a:lstStyle/>
          <a:p>
            <a:pPr algn="l"/>
            <a:r>
              <a:rPr lang="en" dirty="0"/>
              <a:t>Nuestra Agenda</a:t>
            </a:r>
            <a:endParaRPr dirty="0"/>
          </a:p>
        </p:txBody>
      </p:sp>
      <p:sp>
        <p:nvSpPr>
          <p:cNvPr id="73" name="Google Shape;73;p14"/>
          <p:cNvSpPr txBox="1">
            <a:spLocks noGrp="1"/>
          </p:cNvSpPr>
          <p:nvPr>
            <p:ph type="body" idx="2"/>
          </p:nvPr>
        </p:nvSpPr>
        <p:spPr>
          <a:xfrm>
            <a:off x="5518484" y="965600"/>
            <a:ext cx="5868252" cy="4926800"/>
          </a:xfrm>
          <a:prstGeom prst="rect">
            <a:avLst/>
          </a:prstGeom>
        </p:spPr>
        <p:txBody>
          <a:bodyPr spcFirstLastPara="1" vert="horz" wrap="square" lIns="121900" tIns="121900" rIns="121900" bIns="121900" rtlCol="0" anchor="t" anchorCtr="0">
            <a:noAutofit/>
          </a:bodyPr>
          <a:lstStyle/>
          <a:p>
            <a:pPr>
              <a:lnSpc>
                <a:spcPct val="100000"/>
              </a:lnSpc>
              <a:buClr>
                <a:schemeClr val="bg2"/>
              </a:buClr>
            </a:pPr>
            <a:r>
              <a:rPr lang="en-US" sz="3733" dirty="0">
                <a:solidFill>
                  <a:schemeClr val="bg2"/>
                </a:solidFill>
              </a:rPr>
              <a:t>Introducción al Design Thinking</a:t>
            </a:r>
          </a:p>
          <a:p>
            <a:pPr>
              <a:lnSpc>
                <a:spcPct val="100000"/>
              </a:lnSpc>
              <a:spcBef>
                <a:spcPts val="1200"/>
              </a:spcBef>
              <a:buClr>
                <a:schemeClr val="bg2"/>
              </a:buClr>
            </a:pPr>
            <a:r>
              <a:rPr lang="es-MX" sz="3733" dirty="0">
                <a:solidFill>
                  <a:schemeClr val="bg2"/>
                </a:solidFill>
              </a:rPr>
              <a:t>Entrevistas de Empatía</a:t>
            </a:r>
            <a:endParaRPr sz="3733" dirty="0">
              <a:solidFill>
                <a:schemeClr val="bg2"/>
              </a:solidFill>
            </a:endParaRPr>
          </a:p>
          <a:p>
            <a:pPr>
              <a:lnSpc>
                <a:spcPct val="100000"/>
              </a:lnSpc>
              <a:spcBef>
                <a:spcPts val="2133"/>
              </a:spcBef>
              <a:buClr>
                <a:schemeClr val="bg2"/>
              </a:buClr>
            </a:pPr>
            <a:r>
              <a:rPr lang="en-US" sz="3733" dirty="0">
                <a:solidFill>
                  <a:schemeClr val="bg2"/>
                </a:solidFill>
              </a:rPr>
              <a:t>Construir un Mapa de Empatía</a:t>
            </a:r>
            <a:endParaRPr sz="3733" dirty="0">
              <a:solidFill>
                <a:schemeClr val="bg2"/>
              </a:solidFill>
            </a:endParaRPr>
          </a:p>
          <a:p>
            <a:pPr>
              <a:lnSpc>
                <a:spcPct val="100000"/>
              </a:lnSpc>
              <a:spcBef>
                <a:spcPts val="2133"/>
              </a:spcBef>
              <a:spcAft>
                <a:spcPts val="2133"/>
              </a:spcAft>
              <a:buClr>
                <a:schemeClr val="bg2"/>
              </a:buClr>
            </a:pPr>
            <a:r>
              <a:rPr lang="en" sz="3733" dirty="0">
                <a:solidFill>
                  <a:schemeClr val="bg2"/>
                </a:solidFill>
              </a:rPr>
              <a:t>Boleto de Salida</a:t>
            </a:r>
            <a:endParaRPr sz="3733" dirty="0">
              <a:solidFill>
                <a:schemeClr val="bg2"/>
              </a:solidFill>
            </a:endParaRPr>
          </a:p>
        </p:txBody>
      </p:sp>
      <p:sp>
        <p:nvSpPr>
          <p:cNvPr id="4" name="Rectangle 3">
            <a:extLst>
              <a:ext uri="{FF2B5EF4-FFF2-40B4-BE49-F238E27FC236}">
                <a16:creationId xmlns:a16="http://schemas.microsoft.com/office/drawing/2014/main" id="{5912D7DD-DBA6-4ABD-8371-88162E4302DB}"/>
              </a:ext>
            </a:extLst>
          </p:cNvPr>
          <p:cNvSpPr/>
          <p:nvPr/>
        </p:nvSpPr>
        <p:spPr>
          <a:xfrm>
            <a:off x="60298" y="0"/>
            <a:ext cx="1188720"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53A49EF-C482-5843-963D-C866A7958F18}"/>
              </a:ext>
            </a:extLst>
          </p:cNvPr>
          <p:cNvSpPr txBox="1">
            <a:spLocks/>
          </p:cNvSpPr>
          <p:nvPr/>
        </p:nvSpPr>
        <p:spPr>
          <a:xfrm>
            <a:off x="1656518" y="3621341"/>
            <a:ext cx="9697282" cy="2835938"/>
          </a:xfrm>
          <a:prstGeom prst="rect">
            <a:avLst/>
          </a:prstGeom>
          <a:no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7000"/>
              </a:lnSpc>
              <a:spcBef>
                <a:spcPts val="0"/>
              </a:spcBef>
              <a:spcAft>
                <a:spcPts val="600"/>
              </a:spcAft>
              <a:tabLst>
                <a:tab pos="228600" algn="l"/>
              </a:tabLst>
            </a:pPr>
            <a:r>
              <a:rPr lang="es-MX" sz="3600" dirty="0">
                <a:solidFill>
                  <a:schemeClr val="bg2"/>
                </a:solidFill>
                <a:ea typeface="Times New Roman" panose="02020603050405020304" pitchFamily="18" charset="0"/>
                <a:cs typeface="Calibri" panose="020F0502020204030204" pitchFamily="34" charset="0"/>
              </a:rPr>
              <a:t>Piensa tranquilamente en la conexión entre la obra de arte de Biasi y nuestro propio trabajo creativo futuro. ¿En qué se parece el arte de Biasi al nuestro?</a:t>
            </a:r>
            <a:endParaRPr lang="en-US" dirty="0">
              <a:solidFill>
                <a:schemeClr val="bg2"/>
              </a:solidFill>
            </a:endParaRPr>
          </a:p>
        </p:txBody>
      </p:sp>
      <p:pic>
        <p:nvPicPr>
          <p:cNvPr id="12" name="Picture 2"/>
          <p:cNvPicPr>
            <a:picLocks noChangeAspect="1" noChangeArrowheads="1"/>
          </p:cNvPicPr>
          <p:nvPr/>
        </p:nvPicPr>
        <p:blipFill>
          <a:blip r:embed="rId3"/>
          <a:srcRect/>
          <a:stretch>
            <a:fillRect/>
          </a:stretch>
        </p:blipFill>
        <p:spPr bwMode="auto">
          <a:xfrm>
            <a:off x="6505159" y="1448398"/>
            <a:ext cx="2269585" cy="1918084"/>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63C0ACF1-99CB-4EA5-BAB2-E23475201A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275858">
            <a:off x="3499029" y="1678032"/>
            <a:ext cx="1424409" cy="1554850"/>
          </a:xfrm>
          <a:prstGeom prst="rect">
            <a:avLst/>
          </a:prstGeom>
        </p:spPr>
      </p:pic>
      <p:sp>
        <p:nvSpPr>
          <p:cNvPr id="6" name="Title 1">
            <a:extLst>
              <a:ext uri="{FF2B5EF4-FFF2-40B4-BE49-F238E27FC236}">
                <a16:creationId xmlns:a16="http://schemas.microsoft.com/office/drawing/2014/main" id="{647DDF58-9F19-4222-B00E-EAF65A94D403}"/>
              </a:ext>
            </a:extLst>
          </p:cNvPr>
          <p:cNvSpPr txBox="1">
            <a:spLocks/>
          </p:cNvSpPr>
          <p:nvPr/>
        </p:nvSpPr>
        <p:spPr>
          <a:xfrm>
            <a:off x="1752600" y="390993"/>
            <a:ext cx="10134600" cy="854738"/>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dirty="0">
                <a:solidFill>
                  <a:schemeClr val="bg2"/>
                </a:solidFill>
                <a:latin typeface="Berlin Sans FB" panose="020E0602020502020306" pitchFamily="34" charset="0"/>
              </a:rPr>
              <a:t>Mientras nos preparamos para crear conjuntamente nuestra comunidad de aula</a:t>
            </a:r>
            <a:r>
              <a:rPr lang="en-US" sz="3200" dirty="0">
                <a:solidFill>
                  <a:schemeClr val="bg2"/>
                </a:solidFill>
                <a:latin typeface="Berlin Sans FB" panose="020E0602020502020306" pitchFamily="34" charset="0"/>
              </a:rPr>
              <a:t>… </a:t>
            </a:r>
          </a:p>
        </p:txBody>
      </p:sp>
      <p:sp>
        <p:nvSpPr>
          <p:cNvPr id="7" name="Rectangle 6">
            <a:extLst>
              <a:ext uri="{FF2B5EF4-FFF2-40B4-BE49-F238E27FC236}">
                <a16:creationId xmlns:a16="http://schemas.microsoft.com/office/drawing/2014/main" id="{DF2048EE-1F79-4783-BE6E-F4589DBD8075}"/>
              </a:ext>
            </a:extLst>
          </p:cNvPr>
          <p:cNvSpPr/>
          <p:nvPr/>
        </p:nvSpPr>
        <p:spPr>
          <a:xfrm>
            <a:off x="60298" y="0"/>
            <a:ext cx="1188720" cy="9144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45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ionships Clip Art">
            <a:extLst>
              <a:ext uri="{FF2B5EF4-FFF2-40B4-BE49-F238E27FC236}">
                <a16:creationId xmlns:a16="http://schemas.microsoft.com/office/drawing/2014/main" id="{7B54E874-3CBF-44B1-8F48-C3B122BEC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15538"/>
            <a:ext cx="4812083" cy="3609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D3100F-27D3-4C1A-ADCB-532A619FBAA7}"/>
              </a:ext>
            </a:extLst>
          </p:cNvPr>
          <p:cNvSpPr txBox="1"/>
          <p:nvPr/>
        </p:nvSpPr>
        <p:spPr>
          <a:xfrm>
            <a:off x="3810000" y="3240586"/>
            <a:ext cx="4572000" cy="369332"/>
          </a:xfrm>
          <a:prstGeom prst="rect">
            <a:avLst/>
          </a:prstGeom>
          <a:noFill/>
        </p:spPr>
        <p:txBody>
          <a:bodyPr wrap="square">
            <a:spAutoFit/>
          </a:bodyPr>
          <a:lstStyle/>
          <a:p>
            <a:r>
              <a:rPr lang="en-US" dirty="0"/>
              <a:t> </a:t>
            </a:r>
          </a:p>
        </p:txBody>
      </p:sp>
      <p:sp>
        <p:nvSpPr>
          <p:cNvPr id="7" name="Google Shape;1744;p42">
            <a:extLst>
              <a:ext uri="{FF2B5EF4-FFF2-40B4-BE49-F238E27FC236}">
                <a16:creationId xmlns:a16="http://schemas.microsoft.com/office/drawing/2014/main" id="{3341FBCD-5E23-496B-B927-FBEFAD0F85ED}"/>
              </a:ext>
            </a:extLst>
          </p:cNvPr>
          <p:cNvSpPr txBox="1">
            <a:spLocks/>
          </p:cNvSpPr>
          <p:nvPr/>
        </p:nvSpPr>
        <p:spPr>
          <a:xfrm>
            <a:off x="1828800" y="685800"/>
            <a:ext cx="9906000" cy="1648732"/>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1200"/>
              </a:spcAft>
            </a:pPr>
            <a:r>
              <a:rPr lang="en-US" sz="4000" dirty="0">
                <a:solidFill>
                  <a:schemeClr val="bg2"/>
                </a:solidFill>
                <a:latin typeface="Berlin Sans FB" panose="020E0602020502020306" pitchFamily="34" charset="0"/>
              </a:rPr>
              <a:t>¿Qué es DESIGN THINKING?</a:t>
            </a:r>
          </a:p>
          <a:p>
            <a:pPr algn="l">
              <a:spcBef>
                <a:spcPts val="0"/>
              </a:spcBef>
              <a:spcAft>
                <a:spcPts val="1200"/>
              </a:spcAft>
            </a:pPr>
            <a:r>
              <a:rPr lang="es-MX" sz="3200" dirty="0">
                <a:solidFill>
                  <a:schemeClr val="bg2"/>
                </a:solidFill>
                <a:latin typeface="+mn-lt"/>
              </a:rPr>
              <a:t>Un proceso centrado en las personas para imaginar nuevas formas de hacer las cosas que sean liberadoras y justas para todos.</a:t>
            </a:r>
            <a:endParaRPr lang="en-US" sz="3200" dirty="0">
              <a:solidFill>
                <a:schemeClr val="bg2"/>
              </a:solidFill>
              <a:latin typeface="+mn-lt"/>
            </a:endParaRPr>
          </a:p>
        </p:txBody>
      </p:sp>
      <p:sp>
        <p:nvSpPr>
          <p:cNvPr id="6" name="Rectangle 5">
            <a:extLst>
              <a:ext uri="{FF2B5EF4-FFF2-40B4-BE49-F238E27FC236}">
                <a16:creationId xmlns:a16="http://schemas.microsoft.com/office/drawing/2014/main" id="{A3CA1A25-1943-4E58-AB76-A594C7E48A8A}"/>
              </a:ext>
            </a:extLst>
          </p:cNvPr>
          <p:cNvSpPr/>
          <p:nvPr/>
        </p:nvSpPr>
        <p:spPr>
          <a:xfrm>
            <a:off x="60298" y="0"/>
            <a:ext cx="1188720"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3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D3100F-27D3-4C1A-ADCB-532A619FBAA7}"/>
              </a:ext>
            </a:extLst>
          </p:cNvPr>
          <p:cNvSpPr txBox="1"/>
          <p:nvPr/>
        </p:nvSpPr>
        <p:spPr>
          <a:xfrm>
            <a:off x="3810000" y="3240586"/>
            <a:ext cx="4572000" cy="369332"/>
          </a:xfrm>
          <a:prstGeom prst="rect">
            <a:avLst/>
          </a:prstGeom>
          <a:noFill/>
        </p:spPr>
        <p:txBody>
          <a:bodyPr wrap="square">
            <a:spAutoFit/>
          </a:bodyPr>
          <a:lstStyle/>
          <a:p>
            <a:r>
              <a:rPr lang="en-US" dirty="0"/>
              <a:t> </a:t>
            </a:r>
          </a:p>
        </p:txBody>
      </p:sp>
      <p:sp>
        <p:nvSpPr>
          <p:cNvPr id="7" name="Google Shape;1744;p42">
            <a:extLst>
              <a:ext uri="{FF2B5EF4-FFF2-40B4-BE49-F238E27FC236}">
                <a16:creationId xmlns:a16="http://schemas.microsoft.com/office/drawing/2014/main" id="{3341FBCD-5E23-496B-B927-FBEFAD0F85ED}"/>
              </a:ext>
            </a:extLst>
          </p:cNvPr>
          <p:cNvSpPr txBox="1">
            <a:spLocks/>
          </p:cNvSpPr>
          <p:nvPr/>
        </p:nvSpPr>
        <p:spPr>
          <a:xfrm>
            <a:off x="2350935" y="326011"/>
            <a:ext cx="8534400" cy="1210062"/>
          </a:xfrm>
          <a:prstGeom prst="rect">
            <a:avLst/>
          </a:prstGeom>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4000" dirty="0">
                <a:solidFill>
                  <a:schemeClr val="bg2"/>
                </a:solidFill>
                <a:latin typeface="Berlin Sans FB" panose="020E0602020502020306" pitchFamily="34" charset="0"/>
              </a:rPr>
              <a:t>DESIGN THINKING</a:t>
            </a:r>
          </a:p>
          <a:p>
            <a:pPr algn="l">
              <a:spcBef>
                <a:spcPts val="0"/>
              </a:spcBef>
            </a:pPr>
            <a:r>
              <a:rPr lang="es-MX" sz="3200" dirty="0">
                <a:solidFill>
                  <a:schemeClr val="bg2"/>
                </a:solidFill>
                <a:latin typeface="Berlin Sans FB" panose="020E0602020502020306" pitchFamily="34" charset="0"/>
              </a:rPr>
              <a:t>Componentes centrados en la equidad (Stanford d.school)</a:t>
            </a:r>
            <a:endParaRPr lang="en-US" sz="3200" dirty="0">
              <a:solidFill>
                <a:schemeClr val="bg2"/>
              </a:solidFill>
              <a:latin typeface="Berlin Sans FB" panose="020E0602020502020306" pitchFamily="34" charset="0"/>
            </a:endParaRPr>
          </a:p>
        </p:txBody>
      </p:sp>
      <p:pic>
        <p:nvPicPr>
          <p:cNvPr id="2052" name="Picture 4" descr="Liberatory Design Process - Daily Acts">
            <a:extLst>
              <a:ext uri="{FF2B5EF4-FFF2-40B4-BE49-F238E27FC236}">
                <a16:creationId xmlns:a16="http://schemas.microsoft.com/office/drawing/2014/main" id="{50AC2CE1-6042-4B18-BC50-672117212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724400" cy="44361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ircle Red ">
            <a:extLst>
              <a:ext uri="{FF2B5EF4-FFF2-40B4-BE49-F238E27FC236}">
                <a16:creationId xmlns:a16="http://schemas.microsoft.com/office/drawing/2014/main" id="{2A1513A8-5E95-4FE0-B85D-D5A2B037D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915" y="1295400"/>
            <a:ext cx="2057400" cy="25646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1643C1C-8693-4AC5-AEC6-B0B12D8B52AB}"/>
              </a:ext>
            </a:extLst>
          </p:cNvPr>
          <p:cNvSpPr/>
          <p:nvPr/>
        </p:nvSpPr>
        <p:spPr>
          <a:xfrm>
            <a:off x="60298" y="0"/>
            <a:ext cx="1197864"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46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D3100F-27D3-4C1A-ADCB-532A619FBAA7}"/>
              </a:ext>
            </a:extLst>
          </p:cNvPr>
          <p:cNvSpPr txBox="1"/>
          <p:nvPr/>
        </p:nvSpPr>
        <p:spPr>
          <a:xfrm>
            <a:off x="3810000" y="3240586"/>
            <a:ext cx="4572000" cy="369332"/>
          </a:xfrm>
          <a:prstGeom prst="rect">
            <a:avLst/>
          </a:prstGeom>
          <a:noFill/>
        </p:spPr>
        <p:txBody>
          <a:bodyPr wrap="square">
            <a:spAutoFit/>
          </a:bodyPr>
          <a:lstStyle/>
          <a:p>
            <a:r>
              <a:rPr lang="en-US" dirty="0"/>
              <a:t> </a:t>
            </a:r>
          </a:p>
        </p:txBody>
      </p:sp>
      <p:graphicFrame>
        <p:nvGraphicFramePr>
          <p:cNvPr id="3" name="Table 2">
            <a:extLst>
              <a:ext uri="{FF2B5EF4-FFF2-40B4-BE49-F238E27FC236}">
                <a16:creationId xmlns:a16="http://schemas.microsoft.com/office/drawing/2014/main" id="{61B10B4D-8080-4281-AC2E-41F1E229F290}"/>
              </a:ext>
            </a:extLst>
          </p:cNvPr>
          <p:cNvGraphicFramePr>
            <a:graphicFrameLocks noGrp="1"/>
          </p:cNvGraphicFramePr>
          <p:nvPr>
            <p:extLst>
              <p:ext uri="{D42A27DB-BD31-4B8C-83A1-F6EECF244321}">
                <p14:modId xmlns:p14="http://schemas.microsoft.com/office/powerpoint/2010/main" val="2599173082"/>
              </p:ext>
            </p:extLst>
          </p:nvPr>
        </p:nvGraphicFramePr>
        <p:xfrm>
          <a:off x="3810000" y="2314892"/>
          <a:ext cx="5791200" cy="3588449"/>
        </p:xfrm>
        <a:graphic>
          <a:graphicData uri="http://schemas.openxmlformats.org/drawingml/2006/table">
            <a:tbl>
              <a:tblPr firstRow="1" firstCol="1" bandRow="1"/>
              <a:tblGrid>
                <a:gridCol w="2895600">
                  <a:extLst>
                    <a:ext uri="{9D8B030D-6E8A-4147-A177-3AD203B41FA5}">
                      <a16:colId xmlns:a16="http://schemas.microsoft.com/office/drawing/2014/main" val="2340714798"/>
                    </a:ext>
                  </a:extLst>
                </a:gridCol>
                <a:gridCol w="2895600">
                  <a:extLst>
                    <a:ext uri="{9D8B030D-6E8A-4147-A177-3AD203B41FA5}">
                      <a16:colId xmlns:a16="http://schemas.microsoft.com/office/drawing/2014/main" val="667285158"/>
                    </a:ext>
                  </a:extLst>
                </a:gridCol>
              </a:tblGrid>
              <a:tr h="1635760">
                <a:tc>
                  <a:txBody>
                    <a:bodyPr/>
                    <a:lstStyle/>
                    <a:p>
                      <a:pPr marL="0" marR="0">
                        <a:lnSpc>
                          <a:spcPct val="107000"/>
                        </a:lnSpc>
                        <a:spcBef>
                          <a:spcPts val="0"/>
                        </a:spcBef>
                        <a:spcAft>
                          <a:spcPts val="0"/>
                        </a:spcAft>
                      </a:pPr>
                      <a:br>
                        <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rPr>
                      </a:b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algn="ctr"/>
                      <a:r>
                        <a:rPr lang="en-US" sz="2400" dirty="0">
                          <a:solidFill>
                            <a:schemeClr val="bg2"/>
                          </a:solidFill>
                          <a:effectLst/>
                          <a:latin typeface="Calibri" panose="020F0502020204030204" pitchFamily="34" charset="0"/>
                          <a:cs typeface="Arial" panose="020B0604020202020204" pitchFamily="34" charset="0"/>
                        </a:rPr>
                        <a:t>Ver su mundo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br>
                        <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rPr>
                      </a:b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287338" marR="0" indent="0" algn="ctr">
                        <a:lnSpc>
                          <a:spcPct val="107000"/>
                        </a:lnSpc>
                        <a:spcBef>
                          <a:spcPts val="0"/>
                        </a:spcBef>
                        <a:spcAft>
                          <a:spcPts val="0"/>
                        </a:spcAft>
                      </a:pPr>
                      <a:r>
                        <a:rPr lang="en-US" sz="2400" dirty="0">
                          <a:solidFill>
                            <a:schemeClr val="bg2"/>
                          </a:solidFill>
                          <a:effectLst/>
                          <a:latin typeface="Calibri" panose="020F0502020204030204" pitchFamily="34" charset="0"/>
                          <a:ea typeface="Calibri" panose="020F0502020204030204" pitchFamily="34" charset="0"/>
                          <a:cs typeface="Arial" panose="020B0604020202020204" pitchFamily="34" charset="0"/>
                        </a:rPr>
                        <a:t>Apreciarlos como seres humanos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918082"/>
                  </a:ext>
                </a:extLst>
              </a:tr>
              <a:tr h="1697355">
                <a:tc>
                  <a:txBody>
                    <a:bodyPr/>
                    <a:lstStyle/>
                    <a:p>
                      <a:pPr marL="0" marR="0">
                        <a:lnSpc>
                          <a:spcPct val="107000"/>
                        </a:lnSpc>
                        <a:spcBef>
                          <a:spcPts val="0"/>
                        </a:spcBef>
                        <a:spcAft>
                          <a:spcPts val="0"/>
                        </a:spcAft>
                      </a:pPr>
                      <a:r>
                        <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br>
                        <a:rPr lang="en-US" sz="1100" dirty="0">
                          <a:solidFill>
                            <a:schemeClr val="bg2"/>
                          </a:solidFill>
                          <a:effectLst/>
                          <a:latin typeface="Calibri" panose="020F0502020204030204" pitchFamily="34" charset="0"/>
                          <a:cs typeface="Arial" panose="020B0604020202020204" pitchFamily="34" charset="0"/>
                        </a:rPr>
                      </a:br>
                      <a:endParaRPr lang="en-US" sz="1100" dirty="0">
                        <a:solidFill>
                          <a:schemeClr val="bg2"/>
                        </a:solidFill>
                        <a:effectLst/>
                        <a:latin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100" dirty="0">
                        <a:solidFill>
                          <a:schemeClr val="bg2"/>
                        </a:solidFill>
                        <a:effectLst/>
                        <a:latin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400" dirty="0">
                          <a:solidFill>
                            <a:schemeClr val="bg2"/>
                          </a:solidFill>
                          <a:effectLst/>
                          <a:latin typeface="Calibri" panose="020F0502020204030204" pitchFamily="34" charset="0"/>
                          <a:cs typeface="Arial" panose="020B0604020202020204" pitchFamily="34" charset="0"/>
                        </a:rPr>
                        <a:t>Entender sus sentimientos</a:t>
                      </a:r>
                      <a:endParaRPr lang="en-US" sz="24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endParaRPr lang="en-US" sz="16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6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6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112713" marR="0" indent="0" algn="ctr">
                        <a:lnSpc>
                          <a:spcPct val="107000"/>
                        </a:lnSpc>
                        <a:spcBef>
                          <a:spcPts val="0"/>
                        </a:spcBef>
                        <a:spcAft>
                          <a:spcPts val="0"/>
                        </a:spcAft>
                      </a:pPr>
                      <a:r>
                        <a:rPr lang="en-US" sz="2400" dirty="0">
                          <a:solidFill>
                            <a:schemeClr val="bg2"/>
                          </a:solidFill>
                          <a:effectLst/>
                          <a:latin typeface="Calibri" panose="020F0502020204030204" pitchFamily="34" charset="0"/>
                          <a:ea typeface="Calibri" panose="020F0502020204030204" pitchFamily="34" charset="0"/>
                          <a:cs typeface="Arial" panose="020B0604020202020204" pitchFamily="34" charset="0"/>
                        </a:rPr>
                        <a:t>Comunicar su comprensión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811061"/>
                  </a:ext>
                </a:extLst>
              </a:tr>
            </a:tbl>
          </a:graphicData>
        </a:graphic>
      </p:graphicFrame>
      <p:pic>
        <p:nvPicPr>
          <p:cNvPr id="13" name="Graphic 6" descr="Eye">
            <a:extLst>
              <a:ext uri="{FF2B5EF4-FFF2-40B4-BE49-F238E27FC236}">
                <a16:creationId xmlns:a16="http://schemas.microsoft.com/office/drawing/2014/main" id="{843A8B9C-317F-4F09-8855-1EE6A22CD68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0138" y="2450318"/>
            <a:ext cx="674687" cy="674687"/>
          </a:xfrm>
          <a:prstGeom prst="rect">
            <a:avLst/>
          </a:prstGeom>
        </p:spPr>
      </p:pic>
      <p:sp>
        <p:nvSpPr>
          <p:cNvPr id="4" name="Rectangle 18">
            <a:extLst>
              <a:ext uri="{FF2B5EF4-FFF2-40B4-BE49-F238E27FC236}">
                <a16:creationId xmlns:a16="http://schemas.microsoft.com/office/drawing/2014/main" id="{037E6B8D-4B7B-4E96-AD13-98A76B194D55}"/>
              </a:ext>
            </a:extLst>
          </p:cNvPr>
          <p:cNvSpPr>
            <a:spLocks noChangeArrowheads="1"/>
          </p:cNvSpPr>
          <p:nvPr/>
        </p:nvSpPr>
        <p:spPr bwMode="auto">
          <a:xfrm>
            <a:off x="3471863" y="233521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16" name="Rectangle 15">
            <a:extLst>
              <a:ext uri="{FF2B5EF4-FFF2-40B4-BE49-F238E27FC236}">
                <a16:creationId xmlns:a16="http://schemas.microsoft.com/office/drawing/2014/main" id="{080C8EEB-5BAB-4214-BFE3-46FB9EE04122}"/>
              </a:ext>
            </a:extLst>
          </p:cNvPr>
          <p:cNvSpPr/>
          <p:nvPr/>
        </p:nvSpPr>
        <p:spPr>
          <a:xfrm>
            <a:off x="6037133" y="3392986"/>
            <a:ext cx="1201867" cy="14838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2"/>
              </a:solidFill>
            </a:endParaRPr>
          </a:p>
        </p:txBody>
      </p:sp>
      <p:pic>
        <p:nvPicPr>
          <p:cNvPr id="3085" name="Picture 3">
            <a:extLst>
              <a:ext uri="{FF2B5EF4-FFF2-40B4-BE49-F238E27FC236}">
                <a16:creationId xmlns:a16="http://schemas.microsoft.com/office/drawing/2014/main" id="{3CE58DFB-C379-468A-866E-810D57D23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258"/>
          <a:stretch>
            <a:fillRect/>
          </a:stretch>
        </p:blipFill>
        <p:spPr bwMode="auto">
          <a:xfrm>
            <a:off x="5529501" y="3240586"/>
            <a:ext cx="2121553" cy="1758456"/>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7" descr="Heart">
            <a:extLst>
              <a:ext uri="{FF2B5EF4-FFF2-40B4-BE49-F238E27FC236}">
                <a16:creationId xmlns:a16="http://schemas.microsoft.com/office/drawing/2014/main" id="{3FC97F3E-4BA3-45A7-A76C-045A30FF6550}"/>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62888" y="2521755"/>
            <a:ext cx="603250" cy="603250"/>
          </a:xfrm>
          <a:prstGeom prst="rect">
            <a:avLst/>
          </a:prstGeom>
        </p:spPr>
      </p:pic>
      <p:sp>
        <p:nvSpPr>
          <p:cNvPr id="12" name="Rectangle 19">
            <a:extLst>
              <a:ext uri="{FF2B5EF4-FFF2-40B4-BE49-F238E27FC236}">
                <a16:creationId xmlns:a16="http://schemas.microsoft.com/office/drawing/2014/main" id="{D209D170-6126-46FC-BD05-D9EE6648B6E4}"/>
              </a:ext>
            </a:extLst>
          </p:cNvPr>
          <p:cNvSpPr>
            <a:spLocks noChangeArrowheads="1"/>
          </p:cNvSpPr>
          <p:nvPr/>
        </p:nvSpPr>
        <p:spPr bwMode="auto">
          <a:xfrm>
            <a:off x="3471863" y="233521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0" name="Thought Bubble: Cloud 19">
            <a:extLst>
              <a:ext uri="{FF2B5EF4-FFF2-40B4-BE49-F238E27FC236}">
                <a16:creationId xmlns:a16="http://schemas.microsoft.com/office/drawing/2014/main" id="{ED8D9ACF-12E3-40D6-B323-62013AF1B7CC}"/>
              </a:ext>
            </a:extLst>
          </p:cNvPr>
          <p:cNvSpPr/>
          <p:nvPr/>
        </p:nvSpPr>
        <p:spPr>
          <a:xfrm>
            <a:off x="4748635" y="4098736"/>
            <a:ext cx="936942" cy="549464"/>
          </a:xfrm>
          <a:prstGeom prst="cloudCallout">
            <a:avLst>
              <a:gd name="adj1" fmla="val -24874"/>
              <a:gd name="adj2" fmla="val 81095"/>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chemeClr val="bg2"/>
                </a:solidFill>
                <a:effectLst/>
                <a:ea typeface="Calibri" panose="020F0502020204030204" pitchFamily="34" charset="0"/>
                <a:cs typeface="Arial" panose="020B0604020202020204" pitchFamily="34" charset="0"/>
              </a:rPr>
              <a:t> </a:t>
            </a:r>
          </a:p>
        </p:txBody>
      </p:sp>
      <p:sp>
        <p:nvSpPr>
          <p:cNvPr id="14" name="Rectangle 20">
            <a:extLst>
              <a:ext uri="{FF2B5EF4-FFF2-40B4-BE49-F238E27FC236}">
                <a16:creationId xmlns:a16="http://schemas.microsoft.com/office/drawing/2014/main" id="{B6084507-69B8-488A-B679-8FA7BCE5429C}"/>
              </a:ext>
            </a:extLst>
          </p:cNvPr>
          <p:cNvSpPr>
            <a:spLocks noChangeArrowheads="1"/>
          </p:cNvSpPr>
          <p:nvPr/>
        </p:nvSpPr>
        <p:spPr bwMode="auto">
          <a:xfrm>
            <a:off x="3471863" y="233521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2" name="Speech Bubble: Oval 21">
            <a:extLst>
              <a:ext uri="{FF2B5EF4-FFF2-40B4-BE49-F238E27FC236}">
                <a16:creationId xmlns:a16="http://schemas.microsoft.com/office/drawing/2014/main" id="{A8244FF5-0E88-405A-AA16-B327AE096039}"/>
              </a:ext>
            </a:extLst>
          </p:cNvPr>
          <p:cNvSpPr/>
          <p:nvPr/>
        </p:nvSpPr>
        <p:spPr>
          <a:xfrm>
            <a:off x="7747782" y="4127445"/>
            <a:ext cx="1072552" cy="638652"/>
          </a:xfrm>
          <a:prstGeom prst="wedgeEllipseCallou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solidFill>
                  <a:schemeClr val="bg2"/>
                </a:solidFill>
                <a:effectLst/>
                <a:ea typeface="Calibri" panose="020F0502020204030204" pitchFamily="34" charset="0"/>
                <a:cs typeface="Arial" panose="020B0604020202020204" pitchFamily="34" charset="0"/>
              </a:rPr>
              <a:t> </a:t>
            </a:r>
          </a:p>
        </p:txBody>
      </p:sp>
      <p:sp>
        <p:nvSpPr>
          <p:cNvPr id="15" name="Text Box 5">
            <a:extLst>
              <a:ext uri="{FF2B5EF4-FFF2-40B4-BE49-F238E27FC236}">
                <a16:creationId xmlns:a16="http://schemas.microsoft.com/office/drawing/2014/main" id="{BC9B50C5-E16C-4061-AA20-C01EC1752826}"/>
              </a:ext>
            </a:extLst>
          </p:cNvPr>
          <p:cNvSpPr txBox="1"/>
          <p:nvPr/>
        </p:nvSpPr>
        <p:spPr>
          <a:xfrm>
            <a:off x="6007351" y="3758315"/>
            <a:ext cx="1321929" cy="5770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Empatía</a:t>
            </a:r>
            <a:endParaRPr lang="en-US" sz="24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A0FA03E-C2D7-4F00-BFC2-31B2317C6DA4}"/>
              </a:ext>
            </a:extLst>
          </p:cNvPr>
          <p:cNvSpPr txBox="1"/>
          <p:nvPr/>
        </p:nvSpPr>
        <p:spPr>
          <a:xfrm>
            <a:off x="2209800" y="1179513"/>
            <a:ext cx="4876800"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Empatía incluye…</a:t>
            </a:r>
          </a:p>
        </p:txBody>
      </p:sp>
      <p:sp>
        <p:nvSpPr>
          <p:cNvPr id="19" name="Rectangle 18">
            <a:extLst>
              <a:ext uri="{FF2B5EF4-FFF2-40B4-BE49-F238E27FC236}">
                <a16:creationId xmlns:a16="http://schemas.microsoft.com/office/drawing/2014/main" id="{13172BC0-F9CF-4F85-A6CC-3C61D27BA070}"/>
              </a:ext>
            </a:extLst>
          </p:cNvPr>
          <p:cNvSpPr/>
          <p:nvPr/>
        </p:nvSpPr>
        <p:spPr>
          <a:xfrm>
            <a:off x="60298" y="0"/>
            <a:ext cx="1197864" cy="9144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0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19F96362-9AFB-43B6-B73B-ED214F8CBB85}"/>
              </a:ext>
            </a:extLst>
          </p:cNvPr>
          <p:cNvGrpSpPr/>
          <p:nvPr/>
        </p:nvGrpSpPr>
        <p:grpSpPr>
          <a:xfrm>
            <a:off x="3945977" y="1946131"/>
            <a:ext cx="5887233" cy="3836352"/>
            <a:chOff x="4038600" y="1194507"/>
            <a:chExt cx="5887233" cy="3836352"/>
          </a:xfrm>
        </p:grpSpPr>
        <p:grpSp>
          <p:nvGrpSpPr>
            <p:cNvPr id="41" name="Group 40">
              <a:extLst>
                <a:ext uri="{FF2B5EF4-FFF2-40B4-BE49-F238E27FC236}">
                  <a16:creationId xmlns:a16="http://schemas.microsoft.com/office/drawing/2014/main" id="{D6A2046C-80B5-4C06-8D97-18FED198B422}"/>
                </a:ext>
              </a:extLst>
            </p:cNvPr>
            <p:cNvGrpSpPr/>
            <p:nvPr/>
          </p:nvGrpSpPr>
          <p:grpSpPr>
            <a:xfrm>
              <a:off x="4038600" y="1653436"/>
              <a:ext cx="5887233" cy="2863569"/>
              <a:chOff x="4114800" y="1653436"/>
              <a:chExt cx="5887233" cy="2863569"/>
            </a:xfrm>
          </p:grpSpPr>
          <p:sp>
            <p:nvSpPr>
              <p:cNvPr id="29" name="Freeform: Shape 28">
                <a:extLst>
                  <a:ext uri="{FF2B5EF4-FFF2-40B4-BE49-F238E27FC236}">
                    <a16:creationId xmlns:a16="http://schemas.microsoft.com/office/drawing/2014/main" id="{9D2C5084-E5E2-4019-A03E-163FCC3C46C0}"/>
                  </a:ext>
                </a:extLst>
              </p:cNvPr>
              <p:cNvSpPr/>
              <p:nvPr/>
            </p:nvSpPr>
            <p:spPr>
              <a:xfrm>
                <a:off x="6909296" y="3943071"/>
                <a:ext cx="37034" cy="544180"/>
              </a:xfrm>
              <a:custGeom>
                <a:avLst/>
                <a:gdLst>
                  <a:gd name="connsiteX0" fmla="*/ 0 w 37034"/>
                  <a:gd name="connsiteY0" fmla="*/ 0 h 544180"/>
                  <a:gd name="connsiteX1" fmla="*/ 8921 w 37034"/>
                  <a:gd name="connsiteY1" fmla="*/ 84749 h 544180"/>
                  <a:gd name="connsiteX2" fmla="*/ 22302 w 37034"/>
                  <a:gd name="connsiteY2" fmla="*/ 115973 h 544180"/>
                  <a:gd name="connsiteX3" fmla="*/ 26763 w 37034"/>
                  <a:gd name="connsiteY3" fmla="*/ 129354 h 544180"/>
                  <a:gd name="connsiteX4" fmla="*/ 31223 w 37034"/>
                  <a:gd name="connsiteY4" fmla="*/ 544180 h 54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4" h="544180">
                    <a:moveTo>
                      <a:pt x="0" y="0"/>
                    </a:moveTo>
                    <a:cubicBezTo>
                      <a:pt x="2262" y="29415"/>
                      <a:pt x="2621" y="56400"/>
                      <a:pt x="8921" y="84749"/>
                    </a:cubicBezTo>
                    <a:cubicBezTo>
                      <a:pt x="12141" y="99237"/>
                      <a:pt x="16006" y="101282"/>
                      <a:pt x="22302" y="115973"/>
                    </a:cubicBezTo>
                    <a:cubicBezTo>
                      <a:pt x="24154" y="120294"/>
                      <a:pt x="25276" y="124894"/>
                      <a:pt x="26763" y="129354"/>
                    </a:cubicBezTo>
                    <a:cubicBezTo>
                      <a:pt x="46897" y="290443"/>
                      <a:pt x="31223" y="153051"/>
                      <a:pt x="31223" y="54418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598380B-7289-46BD-870B-E4704052834E}"/>
                  </a:ext>
                </a:extLst>
              </p:cNvPr>
              <p:cNvGrpSpPr/>
              <p:nvPr/>
            </p:nvGrpSpPr>
            <p:grpSpPr>
              <a:xfrm>
                <a:off x="4114800" y="1653436"/>
                <a:ext cx="5887233" cy="2863569"/>
                <a:chOff x="4108537" y="1653436"/>
                <a:chExt cx="5887233" cy="2863569"/>
              </a:xfrm>
            </p:grpSpPr>
            <p:grpSp>
              <p:nvGrpSpPr>
                <p:cNvPr id="34" name="Group 33">
                  <a:extLst>
                    <a:ext uri="{FF2B5EF4-FFF2-40B4-BE49-F238E27FC236}">
                      <a16:creationId xmlns:a16="http://schemas.microsoft.com/office/drawing/2014/main" id="{37686CC7-8525-4233-8D32-95940F342086}"/>
                    </a:ext>
                  </a:extLst>
                </p:cNvPr>
                <p:cNvGrpSpPr/>
                <p:nvPr/>
              </p:nvGrpSpPr>
              <p:grpSpPr>
                <a:xfrm>
                  <a:off x="4108537" y="1653436"/>
                  <a:ext cx="5887233" cy="2863569"/>
                  <a:chOff x="4108537" y="1653436"/>
                  <a:chExt cx="5887233" cy="2863569"/>
                </a:xfrm>
              </p:grpSpPr>
              <p:sp>
                <p:nvSpPr>
                  <p:cNvPr id="6" name="Freeform: Shape 5">
                    <a:extLst>
                      <a:ext uri="{FF2B5EF4-FFF2-40B4-BE49-F238E27FC236}">
                        <a16:creationId xmlns:a16="http://schemas.microsoft.com/office/drawing/2014/main" id="{87BA38AF-77A0-4956-80BE-53D77AE16627}"/>
                      </a:ext>
                    </a:extLst>
                  </p:cNvPr>
                  <p:cNvSpPr/>
                  <p:nvPr/>
                </p:nvSpPr>
                <p:spPr>
                  <a:xfrm>
                    <a:off x="4108537" y="1653436"/>
                    <a:ext cx="5185775" cy="45719"/>
                  </a:xfrm>
                  <a:custGeom>
                    <a:avLst/>
                    <a:gdLst>
                      <a:gd name="connsiteX0" fmla="*/ 0 w 5185775"/>
                      <a:gd name="connsiteY0" fmla="*/ 87682 h 162838"/>
                      <a:gd name="connsiteX1" fmla="*/ 651353 w 5185775"/>
                      <a:gd name="connsiteY1" fmla="*/ 75156 h 162838"/>
                      <a:gd name="connsiteX2" fmla="*/ 1327759 w 5185775"/>
                      <a:gd name="connsiteY2" fmla="*/ 50104 h 162838"/>
                      <a:gd name="connsiteX3" fmla="*/ 1866378 w 5185775"/>
                      <a:gd name="connsiteY3" fmla="*/ 62630 h 162838"/>
                      <a:gd name="connsiteX4" fmla="*/ 2116899 w 5185775"/>
                      <a:gd name="connsiteY4" fmla="*/ 75156 h 162838"/>
                      <a:gd name="connsiteX5" fmla="*/ 2204581 w 5185775"/>
                      <a:gd name="connsiteY5" fmla="*/ 100208 h 162838"/>
                      <a:gd name="connsiteX6" fmla="*/ 2379945 w 5185775"/>
                      <a:gd name="connsiteY6" fmla="*/ 112734 h 162838"/>
                      <a:gd name="connsiteX7" fmla="*/ 2642992 w 5185775"/>
                      <a:gd name="connsiteY7" fmla="*/ 150312 h 162838"/>
                      <a:gd name="connsiteX8" fmla="*/ 2743200 w 5185775"/>
                      <a:gd name="connsiteY8" fmla="*/ 162838 h 162838"/>
                      <a:gd name="connsiteX9" fmla="*/ 3782860 w 5185775"/>
                      <a:gd name="connsiteY9" fmla="*/ 137786 h 162838"/>
                      <a:gd name="connsiteX10" fmla="*/ 3920647 w 5185775"/>
                      <a:gd name="connsiteY10" fmla="*/ 100208 h 162838"/>
                      <a:gd name="connsiteX11" fmla="*/ 4070959 w 5185775"/>
                      <a:gd name="connsiteY11" fmla="*/ 87682 h 162838"/>
                      <a:gd name="connsiteX12" fmla="*/ 4308953 w 5185775"/>
                      <a:gd name="connsiteY12" fmla="*/ 25052 h 162838"/>
                      <a:gd name="connsiteX13" fmla="*/ 4572000 w 5185775"/>
                      <a:gd name="connsiteY13" fmla="*/ 0 h 162838"/>
                      <a:gd name="connsiteX14" fmla="*/ 5035463 w 5185775"/>
                      <a:gd name="connsiteY14" fmla="*/ 12526 h 162838"/>
                      <a:gd name="connsiteX15" fmla="*/ 5060515 w 5185775"/>
                      <a:gd name="connsiteY15" fmla="*/ 50104 h 162838"/>
                      <a:gd name="connsiteX16" fmla="*/ 5148197 w 5185775"/>
                      <a:gd name="connsiteY16" fmla="*/ 75156 h 162838"/>
                      <a:gd name="connsiteX17" fmla="*/ 5185775 w 5185775"/>
                      <a:gd name="connsiteY17" fmla="*/ 87682 h 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85775" h="162838">
                        <a:moveTo>
                          <a:pt x="0" y="87682"/>
                        </a:moveTo>
                        <a:lnTo>
                          <a:pt x="651353" y="75156"/>
                        </a:lnTo>
                        <a:cubicBezTo>
                          <a:pt x="876886" y="68773"/>
                          <a:pt x="1102148" y="52430"/>
                          <a:pt x="1327759" y="50104"/>
                        </a:cubicBezTo>
                        <a:cubicBezTo>
                          <a:pt x="1507338" y="48253"/>
                          <a:pt x="1686838" y="58455"/>
                          <a:pt x="1866378" y="62630"/>
                        </a:cubicBezTo>
                        <a:cubicBezTo>
                          <a:pt x="1949885" y="66805"/>
                          <a:pt x="2033799" y="65923"/>
                          <a:pt x="2116899" y="75156"/>
                        </a:cubicBezTo>
                        <a:cubicBezTo>
                          <a:pt x="2147110" y="78513"/>
                          <a:pt x="2174490" y="95909"/>
                          <a:pt x="2204581" y="100208"/>
                        </a:cubicBezTo>
                        <a:cubicBezTo>
                          <a:pt x="2262596" y="108496"/>
                          <a:pt x="2321562" y="107657"/>
                          <a:pt x="2379945" y="112734"/>
                        </a:cubicBezTo>
                        <a:cubicBezTo>
                          <a:pt x="2517544" y="124699"/>
                          <a:pt x="2489803" y="127334"/>
                          <a:pt x="2642992" y="150312"/>
                        </a:cubicBezTo>
                        <a:cubicBezTo>
                          <a:pt x="2676282" y="155306"/>
                          <a:pt x="2709797" y="158663"/>
                          <a:pt x="2743200" y="162838"/>
                        </a:cubicBezTo>
                        <a:cubicBezTo>
                          <a:pt x="3089753" y="154487"/>
                          <a:pt x="3436695" y="156199"/>
                          <a:pt x="3782860" y="137786"/>
                        </a:cubicBezTo>
                        <a:cubicBezTo>
                          <a:pt x="3830399" y="135257"/>
                          <a:pt x="3873745" y="108365"/>
                          <a:pt x="3920647" y="100208"/>
                        </a:cubicBezTo>
                        <a:cubicBezTo>
                          <a:pt x="3970181" y="91593"/>
                          <a:pt x="4020855" y="91857"/>
                          <a:pt x="4070959" y="87682"/>
                        </a:cubicBezTo>
                        <a:cubicBezTo>
                          <a:pt x="4399676" y="21939"/>
                          <a:pt x="4002688" y="106722"/>
                          <a:pt x="4308953" y="25052"/>
                        </a:cubicBezTo>
                        <a:cubicBezTo>
                          <a:pt x="4377488" y="6776"/>
                          <a:pt x="4528153" y="2923"/>
                          <a:pt x="4572000" y="0"/>
                        </a:cubicBezTo>
                        <a:cubicBezTo>
                          <a:pt x="4726488" y="4175"/>
                          <a:pt x="4881725" y="-3242"/>
                          <a:pt x="5035463" y="12526"/>
                        </a:cubicBezTo>
                        <a:cubicBezTo>
                          <a:pt x="5050439" y="14062"/>
                          <a:pt x="5048760" y="40700"/>
                          <a:pt x="5060515" y="50104"/>
                        </a:cubicBezTo>
                        <a:cubicBezTo>
                          <a:pt x="5068858" y="56778"/>
                          <a:pt x="5144696" y="74156"/>
                          <a:pt x="5148197" y="75156"/>
                        </a:cubicBezTo>
                        <a:cubicBezTo>
                          <a:pt x="5160893" y="78783"/>
                          <a:pt x="5185775" y="87682"/>
                          <a:pt x="5185775" y="8768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Freeform: Shape 6">
                    <a:extLst>
                      <a:ext uri="{FF2B5EF4-FFF2-40B4-BE49-F238E27FC236}">
                        <a16:creationId xmlns:a16="http://schemas.microsoft.com/office/drawing/2014/main" id="{89EE84C9-EC8C-4610-B49F-4BB9CC5215F2}"/>
                      </a:ext>
                    </a:extLst>
                  </p:cNvPr>
                  <p:cNvSpPr/>
                  <p:nvPr/>
                </p:nvSpPr>
                <p:spPr>
                  <a:xfrm>
                    <a:off x="4283901" y="4471286"/>
                    <a:ext cx="5711869" cy="45719"/>
                  </a:xfrm>
                  <a:custGeom>
                    <a:avLst/>
                    <a:gdLst>
                      <a:gd name="connsiteX0" fmla="*/ 0 w 5711869"/>
                      <a:gd name="connsiteY0" fmla="*/ 25558 h 263552"/>
                      <a:gd name="connsiteX1" fmla="*/ 926926 w 5711869"/>
                      <a:gd name="connsiteY1" fmla="*/ 13032 h 263552"/>
                      <a:gd name="connsiteX2" fmla="*/ 989557 w 5711869"/>
                      <a:gd name="connsiteY2" fmla="*/ 38084 h 263552"/>
                      <a:gd name="connsiteX3" fmla="*/ 1064713 w 5711869"/>
                      <a:gd name="connsiteY3" fmla="*/ 50610 h 263552"/>
                      <a:gd name="connsiteX4" fmla="*/ 1127343 w 5711869"/>
                      <a:gd name="connsiteY4" fmla="*/ 63136 h 263552"/>
                      <a:gd name="connsiteX5" fmla="*/ 1189973 w 5711869"/>
                      <a:gd name="connsiteY5" fmla="*/ 100714 h 263552"/>
                      <a:gd name="connsiteX6" fmla="*/ 1290181 w 5711869"/>
                      <a:gd name="connsiteY6" fmla="*/ 113240 h 263552"/>
                      <a:gd name="connsiteX7" fmla="*/ 1377863 w 5711869"/>
                      <a:gd name="connsiteY7" fmla="*/ 125766 h 263552"/>
                      <a:gd name="connsiteX8" fmla="*/ 1791222 w 5711869"/>
                      <a:gd name="connsiteY8" fmla="*/ 200922 h 263552"/>
                      <a:gd name="connsiteX9" fmla="*/ 2279737 w 5711869"/>
                      <a:gd name="connsiteY9" fmla="*/ 163344 h 263552"/>
                      <a:gd name="connsiteX10" fmla="*/ 2430050 w 5711869"/>
                      <a:gd name="connsiteY10" fmla="*/ 138292 h 263552"/>
                      <a:gd name="connsiteX11" fmla="*/ 2642992 w 5711869"/>
                      <a:gd name="connsiteY11" fmla="*/ 113240 h 263552"/>
                      <a:gd name="connsiteX12" fmla="*/ 2718148 w 5711869"/>
                      <a:gd name="connsiteY12" fmla="*/ 88188 h 263552"/>
                      <a:gd name="connsiteX13" fmla="*/ 2830883 w 5711869"/>
                      <a:gd name="connsiteY13" fmla="*/ 75662 h 263552"/>
                      <a:gd name="connsiteX14" fmla="*/ 2880987 w 5711869"/>
                      <a:gd name="connsiteY14" fmla="*/ 63136 h 263552"/>
                      <a:gd name="connsiteX15" fmla="*/ 3269294 w 5711869"/>
                      <a:gd name="connsiteY15" fmla="*/ 75662 h 263552"/>
                      <a:gd name="connsiteX16" fmla="*/ 3394554 w 5711869"/>
                      <a:gd name="connsiteY16" fmla="*/ 88188 h 263552"/>
                      <a:gd name="connsiteX17" fmla="*/ 3444658 w 5711869"/>
                      <a:gd name="connsiteY17" fmla="*/ 113240 h 263552"/>
                      <a:gd name="connsiteX18" fmla="*/ 3557392 w 5711869"/>
                      <a:gd name="connsiteY18" fmla="*/ 125766 h 263552"/>
                      <a:gd name="connsiteX19" fmla="*/ 3745283 w 5711869"/>
                      <a:gd name="connsiteY19" fmla="*/ 163344 h 263552"/>
                      <a:gd name="connsiteX20" fmla="*/ 3920647 w 5711869"/>
                      <a:gd name="connsiteY20" fmla="*/ 188396 h 263552"/>
                      <a:gd name="connsiteX21" fmla="*/ 4121063 w 5711869"/>
                      <a:gd name="connsiteY21" fmla="*/ 225974 h 263552"/>
                      <a:gd name="connsiteX22" fmla="*/ 4258850 w 5711869"/>
                      <a:gd name="connsiteY22" fmla="*/ 251026 h 263552"/>
                      <a:gd name="connsiteX23" fmla="*/ 4359058 w 5711869"/>
                      <a:gd name="connsiteY23" fmla="*/ 263552 h 263552"/>
                      <a:gd name="connsiteX24" fmla="*/ 4759891 w 5711869"/>
                      <a:gd name="connsiteY24" fmla="*/ 251026 h 263552"/>
                      <a:gd name="connsiteX25" fmla="*/ 4809995 w 5711869"/>
                      <a:gd name="connsiteY25" fmla="*/ 238500 h 263552"/>
                      <a:gd name="connsiteX26" fmla="*/ 4885151 w 5711869"/>
                      <a:gd name="connsiteY26" fmla="*/ 225974 h 263552"/>
                      <a:gd name="connsiteX27" fmla="*/ 4922729 w 5711869"/>
                      <a:gd name="connsiteY27" fmla="*/ 200922 h 263552"/>
                      <a:gd name="connsiteX28" fmla="*/ 5047989 w 5711869"/>
                      <a:gd name="connsiteY28" fmla="*/ 175870 h 263552"/>
                      <a:gd name="connsiteX29" fmla="*/ 5148198 w 5711869"/>
                      <a:gd name="connsiteY29" fmla="*/ 138292 h 263552"/>
                      <a:gd name="connsiteX30" fmla="*/ 5711869 w 5711869"/>
                      <a:gd name="connsiteY30" fmla="*/ 113240 h 26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11869" h="263552">
                        <a:moveTo>
                          <a:pt x="0" y="25558"/>
                        </a:moveTo>
                        <a:cubicBezTo>
                          <a:pt x="584285" y="-9853"/>
                          <a:pt x="275361" y="-2860"/>
                          <a:pt x="926926" y="13032"/>
                        </a:cubicBezTo>
                        <a:cubicBezTo>
                          <a:pt x="947803" y="21383"/>
                          <a:pt x="967864" y="32168"/>
                          <a:pt x="989557" y="38084"/>
                        </a:cubicBezTo>
                        <a:cubicBezTo>
                          <a:pt x="1014060" y="44766"/>
                          <a:pt x="1039725" y="46067"/>
                          <a:pt x="1064713" y="50610"/>
                        </a:cubicBezTo>
                        <a:cubicBezTo>
                          <a:pt x="1085660" y="54418"/>
                          <a:pt x="1106466" y="58961"/>
                          <a:pt x="1127343" y="63136"/>
                        </a:cubicBezTo>
                        <a:cubicBezTo>
                          <a:pt x="1148220" y="75662"/>
                          <a:pt x="1166703" y="93554"/>
                          <a:pt x="1189973" y="100714"/>
                        </a:cubicBezTo>
                        <a:cubicBezTo>
                          <a:pt x="1222147" y="110614"/>
                          <a:pt x="1256814" y="108791"/>
                          <a:pt x="1290181" y="113240"/>
                        </a:cubicBezTo>
                        <a:cubicBezTo>
                          <a:pt x="1319446" y="117142"/>
                          <a:pt x="1348972" y="119684"/>
                          <a:pt x="1377863" y="125766"/>
                        </a:cubicBezTo>
                        <a:cubicBezTo>
                          <a:pt x="1751910" y="204512"/>
                          <a:pt x="1240715" y="122278"/>
                          <a:pt x="1791222" y="200922"/>
                        </a:cubicBezTo>
                        <a:cubicBezTo>
                          <a:pt x="1954060" y="188396"/>
                          <a:pt x="2117197" y="179279"/>
                          <a:pt x="2279737" y="163344"/>
                        </a:cubicBezTo>
                        <a:cubicBezTo>
                          <a:pt x="2330290" y="158388"/>
                          <a:pt x="2379817" y="145827"/>
                          <a:pt x="2430050" y="138292"/>
                        </a:cubicBezTo>
                        <a:cubicBezTo>
                          <a:pt x="2479238" y="130914"/>
                          <a:pt x="2596244" y="118434"/>
                          <a:pt x="2642992" y="113240"/>
                        </a:cubicBezTo>
                        <a:cubicBezTo>
                          <a:pt x="2668044" y="104889"/>
                          <a:pt x="2692254" y="93367"/>
                          <a:pt x="2718148" y="88188"/>
                        </a:cubicBezTo>
                        <a:cubicBezTo>
                          <a:pt x="2755223" y="80773"/>
                          <a:pt x="2793513" y="81411"/>
                          <a:pt x="2830883" y="75662"/>
                        </a:cubicBezTo>
                        <a:cubicBezTo>
                          <a:pt x="2847898" y="73044"/>
                          <a:pt x="2864286" y="67311"/>
                          <a:pt x="2880987" y="63136"/>
                        </a:cubicBezTo>
                        <a:lnTo>
                          <a:pt x="3269294" y="75662"/>
                        </a:lnTo>
                        <a:cubicBezTo>
                          <a:pt x="3311206" y="77706"/>
                          <a:pt x="3353524" y="79396"/>
                          <a:pt x="3394554" y="88188"/>
                        </a:cubicBezTo>
                        <a:cubicBezTo>
                          <a:pt x="3412812" y="92100"/>
                          <a:pt x="3426464" y="109041"/>
                          <a:pt x="3444658" y="113240"/>
                        </a:cubicBezTo>
                        <a:cubicBezTo>
                          <a:pt x="3481499" y="121742"/>
                          <a:pt x="3519914" y="120769"/>
                          <a:pt x="3557392" y="125766"/>
                        </a:cubicBezTo>
                        <a:cubicBezTo>
                          <a:pt x="3685609" y="142862"/>
                          <a:pt x="3584883" y="135449"/>
                          <a:pt x="3745283" y="163344"/>
                        </a:cubicBezTo>
                        <a:cubicBezTo>
                          <a:pt x="3803458" y="173461"/>
                          <a:pt x="3862192" y="180045"/>
                          <a:pt x="3920647" y="188396"/>
                        </a:cubicBezTo>
                        <a:cubicBezTo>
                          <a:pt x="4057068" y="233870"/>
                          <a:pt x="3935432" y="199455"/>
                          <a:pt x="4121063" y="225974"/>
                        </a:cubicBezTo>
                        <a:cubicBezTo>
                          <a:pt x="4167276" y="232576"/>
                          <a:pt x="4212739" y="243745"/>
                          <a:pt x="4258850" y="251026"/>
                        </a:cubicBezTo>
                        <a:cubicBezTo>
                          <a:pt x="4292101" y="256276"/>
                          <a:pt x="4325655" y="259377"/>
                          <a:pt x="4359058" y="263552"/>
                        </a:cubicBezTo>
                        <a:cubicBezTo>
                          <a:pt x="4492669" y="259377"/>
                          <a:pt x="4626421" y="258441"/>
                          <a:pt x="4759891" y="251026"/>
                        </a:cubicBezTo>
                        <a:cubicBezTo>
                          <a:pt x="4777080" y="250071"/>
                          <a:pt x="4793114" y="241876"/>
                          <a:pt x="4809995" y="238500"/>
                        </a:cubicBezTo>
                        <a:cubicBezTo>
                          <a:pt x="4834899" y="233519"/>
                          <a:pt x="4860099" y="230149"/>
                          <a:pt x="4885151" y="225974"/>
                        </a:cubicBezTo>
                        <a:cubicBezTo>
                          <a:pt x="4897677" y="217623"/>
                          <a:pt x="4909264" y="207655"/>
                          <a:pt x="4922729" y="200922"/>
                        </a:cubicBezTo>
                        <a:cubicBezTo>
                          <a:pt x="4957709" y="183432"/>
                          <a:pt x="5015676" y="180486"/>
                          <a:pt x="5047989" y="175870"/>
                        </a:cubicBezTo>
                        <a:cubicBezTo>
                          <a:pt x="5107145" y="136433"/>
                          <a:pt x="5065342" y="157413"/>
                          <a:pt x="5148198" y="138292"/>
                        </a:cubicBezTo>
                        <a:cubicBezTo>
                          <a:pt x="5419123" y="75771"/>
                          <a:pt x="5120459" y="113240"/>
                          <a:pt x="5711869" y="1132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5441C53-DC36-46A5-A3E9-B8BC30F95DB1}"/>
                      </a:ext>
                    </a:extLst>
                  </p:cNvPr>
                  <p:cNvSpPr/>
                  <p:nvPr/>
                </p:nvSpPr>
                <p:spPr>
                  <a:xfrm rot="260562">
                    <a:off x="6696575" y="1717496"/>
                    <a:ext cx="54444" cy="427511"/>
                  </a:xfrm>
                  <a:custGeom>
                    <a:avLst/>
                    <a:gdLst>
                      <a:gd name="connsiteX0" fmla="*/ 0 w 55659"/>
                      <a:gd name="connsiteY0" fmla="*/ 0 h 469127"/>
                      <a:gd name="connsiteX1" fmla="*/ 7952 w 55659"/>
                      <a:gd name="connsiteY1" fmla="*/ 166977 h 469127"/>
                      <a:gd name="connsiteX2" fmla="*/ 31805 w 55659"/>
                      <a:gd name="connsiteY2" fmla="*/ 254441 h 469127"/>
                      <a:gd name="connsiteX3" fmla="*/ 39757 w 55659"/>
                      <a:gd name="connsiteY3" fmla="*/ 278295 h 469127"/>
                      <a:gd name="connsiteX4" fmla="*/ 55659 w 55659"/>
                      <a:gd name="connsiteY4" fmla="*/ 341906 h 469127"/>
                      <a:gd name="connsiteX5" fmla="*/ 55659 w 55659"/>
                      <a:gd name="connsiteY5" fmla="*/ 469127 h 46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59" h="469127">
                        <a:moveTo>
                          <a:pt x="0" y="0"/>
                        </a:moveTo>
                        <a:cubicBezTo>
                          <a:pt x="2651" y="55659"/>
                          <a:pt x="3678" y="111419"/>
                          <a:pt x="7952" y="166977"/>
                        </a:cubicBezTo>
                        <a:cubicBezTo>
                          <a:pt x="10200" y="196199"/>
                          <a:pt x="22780" y="227367"/>
                          <a:pt x="31805" y="254441"/>
                        </a:cubicBezTo>
                        <a:cubicBezTo>
                          <a:pt x="34456" y="262392"/>
                          <a:pt x="37724" y="270164"/>
                          <a:pt x="39757" y="278295"/>
                        </a:cubicBezTo>
                        <a:cubicBezTo>
                          <a:pt x="45058" y="299499"/>
                          <a:pt x="55659" y="320050"/>
                          <a:pt x="55659" y="341906"/>
                        </a:cubicBezTo>
                        <a:lnTo>
                          <a:pt x="55659" y="46912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Freeform: Shape 15">
                    <a:extLst>
                      <a:ext uri="{FF2B5EF4-FFF2-40B4-BE49-F238E27FC236}">
                        <a16:creationId xmlns:a16="http://schemas.microsoft.com/office/drawing/2014/main" id="{7E4256D2-208F-4005-BA1B-56DF6AF9CAC7}"/>
                      </a:ext>
                    </a:extLst>
                  </p:cNvPr>
                  <p:cNvSpPr/>
                  <p:nvPr/>
                </p:nvSpPr>
                <p:spPr>
                  <a:xfrm>
                    <a:off x="6266410" y="2146454"/>
                    <a:ext cx="468345" cy="430407"/>
                  </a:xfrm>
                  <a:custGeom>
                    <a:avLst/>
                    <a:gdLst>
                      <a:gd name="connsiteX0" fmla="*/ 0 w 469127"/>
                      <a:gd name="connsiteY0" fmla="*/ 437720 h 437720"/>
                      <a:gd name="connsiteX1" fmla="*/ 7951 w 469127"/>
                      <a:gd name="connsiteY1" fmla="*/ 397963 h 437720"/>
                      <a:gd name="connsiteX2" fmla="*/ 47708 w 469127"/>
                      <a:gd name="connsiteY2" fmla="*/ 350256 h 437720"/>
                      <a:gd name="connsiteX3" fmla="*/ 95415 w 469127"/>
                      <a:gd name="connsiteY3" fmla="*/ 318450 h 437720"/>
                      <a:gd name="connsiteX4" fmla="*/ 119269 w 469127"/>
                      <a:gd name="connsiteY4" fmla="*/ 294596 h 437720"/>
                      <a:gd name="connsiteX5" fmla="*/ 174929 w 469127"/>
                      <a:gd name="connsiteY5" fmla="*/ 246889 h 437720"/>
                      <a:gd name="connsiteX6" fmla="*/ 206734 w 469127"/>
                      <a:gd name="connsiteY6" fmla="*/ 207132 h 437720"/>
                      <a:gd name="connsiteX7" fmla="*/ 254442 w 469127"/>
                      <a:gd name="connsiteY7" fmla="*/ 175327 h 437720"/>
                      <a:gd name="connsiteX8" fmla="*/ 302149 w 469127"/>
                      <a:gd name="connsiteY8" fmla="*/ 135570 h 437720"/>
                      <a:gd name="connsiteX9" fmla="*/ 349857 w 469127"/>
                      <a:gd name="connsiteY9" fmla="*/ 103765 h 437720"/>
                      <a:gd name="connsiteX10" fmla="*/ 373711 w 469127"/>
                      <a:gd name="connsiteY10" fmla="*/ 79911 h 437720"/>
                      <a:gd name="connsiteX11" fmla="*/ 389614 w 469127"/>
                      <a:gd name="connsiteY11" fmla="*/ 56057 h 437720"/>
                      <a:gd name="connsiteX12" fmla="*/ 413468 w 469127"/>
                      <a:gd name="connsiteY12" fmla="*/ 48106 h 437720"/>
                      <a:gd name="connsiteX13" fmla="*/ 453224 w 469127"/>
                      <a:gd name="connsiteY13" fmla="*/ 398 h 437720"/>
                      <a:gd name="connsiteX14" fmla="*/ 469127 w 469127"/>
                      <a:gd name="connsiteY14" fmla="*/ 8349 h 43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127" h="437720">
                        <a:moveTo>
                          <a:pt x="0" y="437720"/>
                        </a:moveTo>
                        <a:cubicBezTo>
                          <a:pt x="2650" y="424468"/>
                          <a:pt x="3206" y="410617"/>
                          <a:pt x="7951" y="397963"/>
                        </a:cubicBezTo>
                        <a:cubicBezTo>
                          <a:pt x="13356" y="383549"/>
                          <a:pt x="36789" y="358749"/>
                          <a:pt x="47708" y="350256"/>
                        </a:cubicBezTo>
                        <a:cubicBezTo>
                          <a:pt x="62794" y="338522"/>
                          <a:pt x="81900" y="331965"/>
                          <a:pt x="95415" y="318450"/>
                        </a:cubicBezTo>
                        <a:cubicBezTo>
                          <a:pt x="103366" y="310499"/>
                          <a:pt x="110630" y="301795"/>
                          <a:pt x="119269" y="294596"/>
                        </a:cubicBezTo>
                        <a:cubicBezTo>
                          <a:pt x="165823" y="255801"/>
                          <a:pt x="120323" y="308320"/>
                          <a:pt x="174929" y="246889"/>
                        </a:cubicBezTo>
                        <a:cubicBezTo>
                          <a:pt x="186204" y="234205"/>
                          <a:pt x="194119" y="218485"/>
                          <a:pt x="206734" y="207132"/>
                        </a:cubicBezTo>
                        <a:cubicBezTo>
                          <a:pt x="220940" y="194346"/>
                          <a:pt x="254442" y="175327"/>
                          <a:pt x="254442" y="175327"/>
                        </a:cubicBezTo>
                        <a:cubicBezTo>
                          <a:pt x="285790" y="128302"/>
                          <a:pt x="250793" y="172254"/>
                          <a:pt x="302149" y="135570"/>
                        </a:cubicBezTo>
                        <a:cubicBezTo>
                          <a:pt x="354263" y="98345"/>
                          <a:pt x="298689" y="120820"/>
                          <a:pt x="349857" y="103765"/>
                        </a:cubicBezTo>
                        <a:cubicBezTo>
                          <a:pt x="357808" y="95814"/>
                          <a:pt x="366512" y="88550"/>
                          <a:pt x="373711" y="79911"/>
                        </a:cubicBezTo>
                        <a:cubicBezTo>
                          <a:pt x="379829" y="72570"/>
                          <a:pt x="382152" y="62027"/>
                          <a:pt x="389614" y="56057"/>
                        </a:cubicBezTo>
                        <a:cubicBezTo>
                          <a:pt x="396159" y="50821"/>
                          <a:pt x="405517" y="50756"/>
                          <a:pt x="413468" y="48106"/>
                        </a:cubicBezTo>
                        <a:cubicBezTo>
                          <a:pt x="421419" y="36180"/>
                          <a:pt x="439309" y="5964"/>
                          <a:pt x="453224" y="398"/>
                        </a:cubicBezTo>
                        <a:cubicBezTo>
                          <a:pt x="458727" y="-1803"/>
                          <a:pt x="463826" y="5699"/>
                          <a:pt x="469127" y="834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7" name="Freeform: Shape 16">
                    <a:extLst>
                      <a:ext uri="{FF2B5EF4-FFF2-40B4-BE49-F238E27FC236}">
                        <a16:creationId xmlns:a16="http://schemas.microsoft.com/office/drawing/2014/main" id="{2E185AE7-217B-4526-A0A5-B48306DB34C5}"/>
                      </a:ext>
                    </a:extLst>
                  </p:cNvPr>
                  <p:cNvSpPr/>
                  <p:nvPr/>
                </p:nvSpPr>
                <p:spPr>
                  <a:xfrm>
                    <a:off x="6254995" y="2540213"/>
                    <a:ext cx="930302" cy="866692"/>
                  </a:xfrm>
                  <a:custGeom>
                    <a:avLst/>
                    <a:gdLst>
                      <a:gd name="connsiteX0" fmla="*/ 0 w 930302"/>
                      <a:gd name="connsiteY0" fmla="*/ 0 h 866692"/>
                      <a:gd name="connsiteX1" fmla="*/ 23854 w 930302"/>
                      <a:gd name="connsiteY1" fmla="*/ 39756 h 866692"/>
                      <a:gd name="connsiteX2" fmla="*/ 71562 w 930302"/>
                      <a:gd name="connsiteY2" fmla="*/ 55659 h 866692"/>
                      <a:gd name="connsiteX3" fmla="*/ 333955 w 930302"/>
                      <a:gd name="connsiteY3" fmla="*/ 87464 h 866692"/>
                      <a:gd name="connsiteX4" fmla="*/ 389614 w 930302"/>
                      <a:gd name="connsiteY4" fmla="*/ 95416 h 866692"/>
                      <a:gd name="connsiteX5" fmla="*/ 524786 w 930302"/>
                      <a:gd name="connsiteY5" fmla="*/ 500932 h 866692"/>
                      <a:gd name="connsiteX6" fmla="*/ 532737 w 930302"/>
                      <a:gd name="connsiteY6" fmla="*/ 461176 h 866692"/>
                      <a:gd name="connsiteX7" fmla="*/ 556591 w 930302"/>
                      <a:gd name="connsiteY7" fmla="*/ 453224 h 866692"/>
                      <a:gd name="connsiteX8" fmla="*/ 612250 w 930302"/>
                      <a:gd name="connsiteY8" fmla="*/ 413468 h 866692"/>
                      <a:gd name="connsiteX9" fmla="*/ 636104 w 930302"/>
                      <a:gd name="connsiteY9" fmla="*/ 397565 h 866692"/>
                      <a:gd name="connsiteX10" fmla="*/ 683812 w 930302"/>
                      <a:gd name="connsiteY10" fmla="*/ 381663 h 866692"/>
                      <a:gd name="connsiteX11" fmla="*/ 803082 w 930302"/>
                      <a:gd name="connsiteY11" fmla="*/ 389614 h 866692"/>
                      <a:gd name="connsiteX12" fmla="*/ 858741 w 930302"/>
                      <a:gd name="connsiteY12" fmla="*/ 405516 h 866692"/>
                      <a:gd name="connsiteX13" fmla="*/ 898497 w 930302"/>
                      <a:gd name="connsiteY13" fmla="*/ 532737 h 866692"/>
                      <a:gd name="connsiteX14" fmla="*/ 914400 w 930302"/>
                      <a:gd name="connsiteY14" fmla="*/ 604299 h 866692"/>
                      <a:gd name="connsiteX15" fmla="*/ 930302 w 930302"/>
                      <a:gd name="connsiteY15" fmla="*/ 659958 h 866692"/>
                      <a:gd name="connsiteX16" fmla="*/ 922351 w 930302"/>
                      <a:gd name="connsiteY16" fmla="*/ 787179 h 866692"/>
                      <a:gd name="connsiteX17" fmla="*/ 898497 w 930302"/>
                      <a:gd name="connsiteY17" fmla="*/ 811033 h 866692"/>
                      <a:gd name="connsiteX18" fmla="*/ 874643 w 930302"/>
                      <a:gd name="connsiteY18" fmla="*/ 842838 h 866692"/>
                      <a:gd name="connsiteX19" fmla="*/ 826935 w 930302"/>
                      <a:gd name="connsiteY19" fmla="*/ 866692 h 866692"/>
                      <a:gd name="connsiteX20" fmla="*/ 572494 w 930302"/>
                      <a:gd name="connsiteY20" fmla="*/ 858741 h 8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302" h="866692">
                        <a:moveTo>
                          <a:pt x="0" y="0"/>
                        </a:moveTo>
                        <a:cubicBezTo>
                          <a:pt x="7951" y="13252"/>
                          <a:pt x="11655" y="30268"/>
                          <a:pt x="23854" y="39756"/>
                        </a:cubicBezTo>
                        <a:cubicBezTo>
                          <a:pt x="37086" y="50047"/>
                          <a:pt x="55086" y="52570"/>
                          <a:pt x="71562" y="55659"/>
                        </a:cubicBezTo>
                        <a:cubicBezTo>
                          <a:pt x="243144" y="87831"/>
                          <a:pt x="155711" y="76980"/>
                          <a:pt x="333955" y="87464"/>
                        </a:cubicBezTo>
                        <a:cubicBezTo>
                          <a:pt x="352508" y="90115"/>
                          <a:pt x="370928" y="93979"/>
                          <a:pt x="389614" y="95416"/>
                        </a:cubicBezTo>
                        <a:cubicBezTo>
                          <a:pt x="676003" y="117446"/>
                          <a:pt x="535157" y="34282"/>
                          <a:pt x="524786" y="500932"/>
                        </a:cubicBezTo>
                        <a:cubicBezTo>
                          <a:pt x="524486" y="514443"/>
                          <a:pt x="525241" y="472421"/>
                          <a:pt x="532737" y="461176"/>
                        </a:cubicBezTo>
                        <a:cubicBezTo>
                          <a:pt x="537386" y="454202"/>
                          <a:pt x="549094" y="456972"/>
                          <a:pt x="556591" y="453224"/>
                        </a:cubicBezTo>
                        <a:cubicBezTo>
                          <a:pt x="569089" y="446975"/>
                          <a:pt x="603840" y="419476"/>
                          <a:pt x="612250" y="413468"/>
                        </a:cubicBezTo>
                        <a:cubicBezTo>
                          <a:pt x="620026" y="407913"/>
                          <a:pt x="627371" y="401446"/>
                          <a:pt x="636104" y="397565"/>
                        </a:cubicBezTo>
                        <a:cubicBezTo>
                          <a:pt x="651422" y="390757"/>
                          <a:pt x="683812" y="381663"/>
                          <a:pt x="683812" y="381663"/>
                        </a:cubicBezTo>
                        <a:cubicBezTo>
                          <a:pt x="723569" y="384313"/>
                          <a:pt x="763456" y="385443"/>
                          <a:pt x="803082" y="389614"/>
                        </a:cubicBezTo>
                        <a:cubicBezTo>
                          <a:pt x="817674" y="391150"/>
                          <a:pt x="843958" y="400589"/>
                          <a:pt x="858741" y="405516"/>
                        </a:cubicBezTo>
                        <a:cubicBezTo>
                          <a:pt x="919568" y="451137"/>
                          <a:pt x="885942" y="413466"/>
                          <a:pt x="898497" y="532737"/>
                        </a:cubicBezTo>
                        <a:cubicBezTo>
                          <a:pt x="904476" y="589532"/>
                          <a:pt x="903093" y="564724"/>
                          <a:pt x="914400" y="604299"/>
                        </a:cubicBezTo>
                        <a:cubicBezTo>
                          <a:pt x="934367" y="674188"/>
                          <a:pt x="911238" y="602764"/>
                          <a:pt x="930302" y="659958"/>
                        </a:cubicBezTo>
                        <a:cubicBezTo>
                          <a:pt x="927652" y="702365"/>
                          <a:pt x="931104" y="745601"/>
                          <a:pt x="922351" y="787179"/>
                        </a:cubicBezTo>
                        <a:cubicBezTo>
                          <a:pt x="920034" y="798183"/>
                          <a:pt x="905815" y="802495"/>
                          <a:pt x="898497" y="811033"/>
                        </a:cubicBezTo>
                        <a:cubicBezTo>
                          <a:pt x="889873" y="821095"/>
                          <a:pt x="884014" y="833467"/>
                          <a:pt x="874643" y="842838"/>
                        </a:cubicBezTo>
                        <a:cubicBezTo>
                          <a:pt x="859228" y="858253"/>
                          <a:pt x="846337" y="860225"/>
                          <a:pt x="826935" y="866692"/>
                        </a:cubicBezTo>
                        <a:cubicBezTo>
                          <a:pt x="742124" y="863956"/>
                          <a:pt x="657349" y="858741"/>
                          <a:pt x="572494" y="858741"/>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4E65F91-D6DB-4B88-95B3-0C11815A4C83}"/>
                      </a:ext>
                    </a:extLst>
                  </p:cNvPr>
                  <p:cNvSpPr/>
                  <p:nvPr/>
                </p:nvSpPr>
                <p:spPr>
                  <a:xfrm>
                    <a:off x="5932993" y="3593990"/>
                    <a:ext cx="1383527" cy="152396"/>
                  </a:xfrm>
                  <a:custGeom>
                    <a:avLst/>
                    <a:gdLst>
                      <a:gd name="connsiteX0" fmla="*/ 0 w 1383527"/>
                      <a:gd name="connsiteY0" fmla="*/ 0 h 152396"/>
                      <a:gd name="connsiteX1" fmla="*/ 318052 w 1383527"/>
                      <a:gd name="connsiteY1" fmla="*/ 7951 h 152396"/>
                      <a:gd name="connsiteX2" fmla="*/ 349857 w 1383527"/>
                      <a:gd name="connsiteY2" fmla="*/ 15902 h 152396"/>
                      <a:gd name="connsiteX3" fmla="*/ 389614 w 1383527"/>
                      <a:gd name="connsiteY3" fmla="*/ 23853 h 152396"/>
                      <a:gd name="connsiteX4" fmla="*/ 413468 w 1383527"/>
                      <a:gd name="connsiteY4" fmla="*/ 31805 h 152396"/>
                      <a:gd name="connsiteX5" fmla="*/ 628153 w 1383527"/>
                      <a:gd name="connsiteY5" fmla="*/ 55659 h 152396"/>
                      <a:gd name="connsiteX6" fmla="*/ 691763 w 1383527"/>
                      <a:gd name="connsiteY6" fmla="*/ 71561 h 152396"/>
                      <a:gd name="connsiteX7" fmla="*/ 858741 w 1383527"/>
                      <a:gd name="connsiteY7" fmla="*/ 87464 h 152396"/>
                      <a:gd name="connsiteX8" fmla="*/ 930302 w 1383527"/>
                      <a:gd name="connsiteY8" fmla="*/ 103367 h 152396"/>
                      <a:gd name="connsiteX9" fmla="*/ 962108 w 1383527"/>
                      <a:gd name="connsiteY9" fmla="*/ 111318 h 152396"/>
                      <a:gd name="connsiteX10" fmla="*/ 1017767 w 1383527"/>
                      <a:gd name="connsiteY10" fmla="*/ 119269 h 152396"/>
                      <a:gd name="connsiteX11" fmla="*/ 1049572 w 1383527"/>
                      <a:gd name="connsiteY11" fmla="*/ 127220 h 152396"/>
                      <a:gd name="connsiteX12" fmla="*/ 1129085 w 1383527"/>
                      <a:gd name="connsiteY12" fmla="*/ 135172 h 152396"/>
                      <a:gd name="connsiteX13" fmla="*/ 1240403 w 1383527"/>
                      <a:gd name="connsiteY13" fmla="*/ 151074 h 152396"/>
                      <a:gd name="connsiteX14" fmla="*/ 1383527 w 1383527"/>
                      <a:gd name="connsiteY14" fmla="*/ 151074 h 15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3527" h="152396">
                        <a:moveTo>
                          <a:pt x="0" y="0"/>
                        </a:moveTo>
                        <a:cubicBezTo>
                          <a:pt x="106017" y="2650"/>
                          <a:pt x="212111" y="3136"/>
                          <a:pt x="318052" y="7951"/>
                        </a:cubicBezTo>
                        <a:cubicBezTo>
                          <a:pt x="328969" y="8447"/>
                          <a:pt x="339189" y="13531"/>
                          <a:pt x="349857" y="15902"/>
                        </a:cubicBezTo>
                        <a:cubicBezTo>
                          <a:pt x="363050" y="18834"/>
                          <a:pt x="376503" y="20575"/>
                          <a:pt x="389614" y="23853"/>
                        </a:cubicBezTo>
                        <a:cubicBezTo>
                          <a:pt x="397745" y="25886"/>
                          <a:pt x="405189" y="30498"/>
                          <a:pt x="413468" y="31805"/>
                        </a:cubicBezTo>
                        <a:cubicBezTo>
                          <a:pt x="492979" y="44359"/>
                          <a:pt x="550708" y="48618"/>
                          <a:pt x="628153" y="55659"/>
                        </a:cubicBezTo>
                        <a:cubicBezTo>
                          <a:pt x="649356" y="60960"/>
                          <a:pt x="670112" y="68575"/>
                          <a:pt x="691763" y="71561"/>
                        </a:cubicBezTo>
                        <a:cubicBezTo>
                          <a:pt x="747150" y="79201"/>
                          <a:pt x="858741" y="87464"/>
                          <a:pt x="858741" y="87464"/>
                        </a:cubicBezTo>
                        <a:lnTo>
                          <a:pt x="930302" y="103367"/>
                        </a:lnTo>
                        <a:cubicBezTo>
                          <a:pt x="940950" y="105824"/>
                          <a:pt x="951356" y="109363"/>
                          <a:pt x="962108" y="111318"/>
                        </a:cubicBezTo>
                        <a:cubicBezTo>
                          <a:pt x="980547" y="114670"/>
                          <a:pt x="999328" y="115917"/>
                          <a:pt x="1017767" y="119269"/>
                        </a:cubicBezTo>
                        <a:cubicBezTo>
                          <a:pt x="1028519" y="121224"/>
                          <a:pt x="1038754" y="125675"/>
                          <a:pt x="1049572" y="127220"/>
                        </a:cubicBezTo>
                        <a:cubicBezTo>
                          <a:pt x="1075941" y="130987"/>
                          <a:pt x="1102654" y="131868"/>
                          <a:pt x="1129085" y="135172"/>
                        </a:cubicBezTo>
                        <a:cubicBezTo>
                          <a:pt x="1166278" y="139821"/>
                          <a:pt x="1202993" y="148736"/>
                          <a:pt x="1240403" y="151074"/>
                        </a:cubicBezTo>
                        <a:cubicBezTo>
                          <a:pt x="1288018" y="154050"/>
                          <a:pt x="1335819" y="151074"/>
                          <a:pt x="1383527" y="151074"/>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30812D0-F0F5-4EA4-8F26-C6FD37FCB4EE}"/>
                      </a:ext>
                    </a:extLst>
                  </p:cNvPr>
                  <p:cNvSpPr/>
                  <p:nvPr/>
                </p:nvSpPr>
                <p:spPr>
                  <a:xfrm rot="188351">
                    <a:off x="5702766" y="3624678"/>
                    <a:ext cx="1592565" cy="437127"/>
                  </a:xfrm>
                  <a:custGeom>
                    <a:avLst/>
                    <a:gdLst>
                      <a:gd name="connsiteX0" fmla="*/ 223035 w 1592565"/>
                      <a:gd name="connsiteY0" fmla="*/ 0 h 437127"/>
                      <a:gd name="connsiteX1" fmla="*/ 240877 w 1592565"/>
                      <a:gd name="connsiteY1" fmla="*/ 22302 h 437127"/>
                      <a:gd name="connsiteX2" fmla="*/ 254258 w 1592565"/>
                      <a:gd name="connsiteY2" fmla="*/ 26763 h 437127"/>
                      <a:gd name="connsiteX3" fmla="*/ 263179 w 1592565"/>
                      <a:gd name="connsiteY3" fmla="*/ 40144 h 437127"/>
                      <a:gd name="connsiteX4" fmla="*/ 276561 w 1592565"/>
                      <a:gd name="connsiteY4" fmla="*/ 49065 h 437127"/>
                      <a:gd name="connsiteX5" fmla="*/ 321166 w 1592565"/>
                      <a:gd name="connsiteY5" fmla="*/ 66907 h 437127"/>
                      <a:gd name="connsiteX6" fmla="*/ 334547 w 1592565"/>
                      <a:gd name="connsiteY6" fmla="*/ 71367 h 437127"/>
                      <a:gd name="connsiteX7" fmla="*/ 352389 w 1592565"/>
                      <a:gd name="connsiteY7" fmla="*/ 80288 h 437127"/>
                      <a:gd name="connsiteX8" fmla="*/ 410376 w 1592565"/>
                      <a:gd name="connsiteY8" fmla="*/ 89209 h 437127"/>
                      <a:gd name="connsiteX9" fmla="*/ 450520 w 1592565"/>
                      <a:gd name="connsiteY9" fmla="*/ 102591 h 437127"/>
                      <a:gd name="connsiteX10" fmla="*/ 463901 w 1592565"/>
                      <a:gd name="connsiteY10" fmla="*/ 107051 h 437127"/>
                      <a:gd name="connsiteX11" fmla="*/ 477283 w 1592565"/>
                      <a:gd name="connsiteY11" fmla="*/ 111512 h 437127"/>
                      <a:gd name="connsiteX12" fmla="*/ 107062 w 1592565"/>
                      <a:gd name="connsiteY12" fmla="*/ 107051 h 437127"/>
                      <a:gd name="connsiteX13" fmla="*/ 89220 w 1592565"/>
                      <a:gd name="connsiteY13" fmla="*/ 98130 h 437127"/>
                      <a:gd name="connsiteX14" fmla="*/ 53537 w 1592565"/>
                      <a:gd name="connsiteY14" fmla="*/ 93670 h 437127"/>
                      <a:gd name="connsiteX15" fmla="*/ 26774 w 1592565"/>
                      <a:gd name="connsiteY15" fmla="*/ 89209 h 437127"/>
                      <a:gd name="connsiteX16" fmla="*/ 4471 w 1592565"/>
                      <a:gd name="connsiteY16" fmla="*/ 93670 h 437127"/>
                      <a:gd name="connsiteX17" fmla="*/ 4471 w 1592565"/>
                      <a:gd name="connsiteY17" fmla="*/ 133814 h 437127"/>
                      <a:gd name="connsiteX18" fmla="*/ 57997 w 1592565"/>
                      <a:gd name="connsiteY18" fmla="*/ 147196 h 437127"/>
                      <a:gd name="connsiteX19" fmla="*/ 173970 w 1592565"/>
                      <a:gd name="connsiteY19" fmla="*/ 156117 h 437127"/>
                      <a:gd name="connsiteX20" fmla="*/ 187351 w 1592565"/>
                      <a:gd name="connsiteY20" fmla="*/ 160577 h 437127"/>
                      <a:gd name="connsiteX21" fmla="*/ 200733 w 1592565"/>
                      <a:gd name="connsiteY21" fmla="*/ 169498 h 437127"/>
                      <a:gd name="connsiteX22" fmla="*/ 249798 w 1592565"/>
                      <a:gd name="connsiteY22" fmla="*/ 173959 h 437127"/>
                      <a:gd name="connsiteX23" fmla="*/ 321166 w 1592565"/>
                      <a:gd name="connsiteY23" fmla="*/ 182880 h 437127"/>
                      <a:gd name="connsiteX24" fmla="*/ 365771 w 1592565"/>
                      <a:gd name="connsiteY24" fmla="*/ 187340 h 437127"/>
                      <a:gd name="connsiteX25" fmla="*/ 392534 w 1592565"/>
                      <a:gd name="connsiteY25" fmla="*/ 191801 h 437127"/>
                      <a:gd name="connsiteX26" fmla="*/ 450520 w 1592565"/>
                      <a:gd name="connsiteY26" fmla="*/ 196261 h 437127"/>
                      <a:gd name="connsiteX27" fmla="*/ 499585 w 1592565"/>
                      <a:gd name="connsiteY27" fmla="*/ 200722 h 437127"/>
                      <a:gd name="connsiteX28" fmla="*/ 312245 w 1592565"/>
                      <a:gd name="connsiteY28" fmla="*/ 205182 h 437127"/>
                      <a:gd name="connsiteX29" fmla="*/ 272100 w 1592565"/>
                      <a:gd name="connsiteY29" fmla="*/ 209643 h 437127"/>
                      <a:gd name="connsiteX30" fmla="*/ 66918 w 1592565"/>
                      <a:gd name="connsiteY30" fmla="*/ 214103 h 437127"/>
                      <a:gd name="connsiteX31" fmla="*/ 80299 w 1592565"/>
                      <a:gd name="connsiteY31" fmla="*/ 249787 h 437127"/>
                      <a:gd name="connsiteX32" fmla="*/ 102602 w 1592565"/>
                      <a:gd name="connsiteY32" fmla="*/ 258708 h 437127"/>
                      <a:gd name="connsiteX33" fmla="*/ 258719 w 1592565"/>
                      <a:gd name="connsiteY33" fmla="*/ 267629 h 437127"/>
                      <a:gd name="connsiteX34" fmla="*/ 526348 w 1592565"/>
                      <a:gd name="connsiteY34" fmla="*/ 272089 h 437127"/>
                      <a:gd name="connsiteX35" fmla="*/ 512967 w 1592565"/>
                      <a:gd name="connsiteY35" fmla="*/ 276550 h 437127"/>
                      <a:gd name="connsiteX36" fmla="*/ 486204 w 1592565"/>
                      <a:gd name="connsiteY36" fmla="*/ 281010 h 437127"/>
                      <a:gd name="connsiteX37" fmla="*/ 428218 w 1592565"/>
                      <a:gd name="connsiteY37" fmla="*/ 289931 h 437127"/>
                      <a:gd name="connsiteX38" fmla="*/ 392534 w 1592565"/>
                      <a:gd name="connsiteY38" fmla="*/ 298852 h 437127"/>
                      <a:gd name="connsiteX39" fmla="*/ 343468 w 1592565"/>
                      <a:gd name="connsiteY39" fmla="*/ 307773 h 437127"/>
                      <a:gd name="connsiteX40" fmla="*/ 165049 w 1592565"/>
                      <a:gd name="connsiteY40" fmla="*/ 321155 h 437127"/>
                      <a:gd name="connsiteX41" fmla="*/ 200733 w 1592565"/>
                      <a:gd name="connsiteY41" fmla="*/ 343457 h 437127"/>
                      <a:gd name="connsiteX42" fmla="*/ 441599 w 1592565"/>
                      <a:gd name="connsiteY42" fmla="*/ 347918 h 437127"/>
                      <a:gd name="connsiteX43" fmla="*/ 544190 w 1592565"/>
                      <a:gd name="connsiteY43" fmla="*/ 352378 h 437127"/>
                      <a:gd name="connsiteX44" fmla="*/ 530809 w 1592565"/>
                      <a:gd name="connsiteY44" fmla="*/ 365760 h 437127"/>
                      <a:gd name="connsiteX45" fmla="*/ 517427 w 1592565"/>
                      <a:gd name="connsiteY45" fmla="*/ 370220 h 437127"/>
                      <a:gd name="connsiteX46" fmla="*/ 504046 w 1592565"/>
                      <a:gd name="connsiteY46" fmla="*/ 379141 h 437127"/>
                      <a:gd name="connsiteX47" fmla="*/ 437138 w 1592565"/>
                      <a:gd name="connsiteY47" fmla="*/ 392523 h 437127"/>
                      <a:gd name="connsiteX48" fmla="*/ 401455 w 1592565"/>
                      <a:gd name="connsiteY48" fmla="*/ 396983 h 437127"/>
                      <a:gd name="connsiteX49" fmla="*/ 401455 w 1592565"/>
                      <a:gd name="connsiteY49" fmla="*/ 432667 h 437127"/>
                      <a:gd name="connsiteX50" fmla="*/ 414836 w 1592565"/>
                      <a:gd name="connsiteY50" fmla="*/ 437127 h 437127"/>
                      <a:gd name="connsiteX51" fmla="*/ 512967 w 1592565"/>
                      <a:gd name="connsiteY51" fmla="*/ 432667 h 437127"/>
                      <a:gd name="connsiteX52" fmla="*/ 539730 w 1592565"/>
                      <a:gd name="connsiteY52" fmla="*/ 423746 h 437127"/>
                      <a:gd name="connsiteX53" fmla="*/ 570953 w 1592565"/>
                      <a:gd name="connsiteY53" fmla="*/ 414825 h 437127"/>
                      <a:gd name="connsiteX54" fmla="*/ 584335 w 1592565"/>
                      <a:gd name="connsiteY54" fmla="*/ 405904 h 437127"/>
                      <a:gd name="connsiteX55" fmla="*/ 637860 w 1592565"/>
                      <a:gd name="connsiteY55" fmla="*/ 401444 h 437127"/>
                      <a:gd name="connsiteX56" fmla="*/ 651242 w 1592565"/>
                      <a:gd name="connsiteY56" fmla="*/ 396983 h 437127"/>
                      <a:gd name="connsiteX57" fmla="*/ 722610 w 1592565"/>
                      <a:gd name="connsiteY57" fmla="*/ 383602 h 437127"/>
                      <a:gd name="connsiteX58" fmla="*/ 749373 w 1592565"/>
                      <a:gd name="connsiteY58" fmla="*/ 374681 h 437127"/>
                      <a:gd name="connsiteX59" fmla="*/ 838582 w 1592565"/>
                      <a:gd name="connsiteY59" fmla="*/ 361299 h 437127"/>
                      <a:gd name="connsiteX60" fmla="*/ 851964 w 1592565"/>
                      <a:gd name="connsiteY60" fmla="*/ 356839 h 437127"/>
                      <a:gd name="connsiteX61" fmla="*/ 909950 w 1592565"/>
                      <a:gd name="connsiteY61" fmla="*/ 347918 h 437127"/>
                      <a:gd name="connsiteX62" fmla="*/ 923332 w 1592565"/>
                      <a:gd name="connsiteY62" fmla="*/ 343457 h 437127"/>
                      <a:gd name="connsiteX63" fmla="*/ 954555 w 1592565"/>
                      <a:gd name="connsiteY63" fmla="*/ 334536 h 437127"/>
                      <a:gd name="connsiteX64" fmla="*/ 981318 w 1592565"/>
                      <a:gd name="connsiteY64" fmla="*/ 321155 h 437127"/>
                      <a:gd name="connsiteX65" fmla="*/ 1012541 w 1592565"/>
                      <a:gd name="connsiteY65" fmla="*/ 316694 h 437127"/>
                      <a:gd name="connsiteX66" fmla="*/ 1030383 w 1592565"/>
                      <a:gd name="connsiteY66" fmla="*/ 312234 h 437127"/>
                      <a:gd name="connsiteX67" fmla="*/ 1132975 w 1592565"/>
                      <a:gd name="connsiteY67" fmla="*/ 307773 h 437127"/>
                      <a:gd name="connsiteX68" fmla="*/ 1146356 w 1592565"/>
                      <a:gd name="connsiteY68" fmla="*/ 303313 h 437127"/>
                      <a:gd name="connsiteX69" fmla="*/ 1186500 w 1592565"/>
                      <a:gd name="connsiteY69" fmla="*/ 294392 h 437127"/>
                      <a:gd name="connsiteX70" fmla="*/ 1226645 w 1592565"/>
                      <a:gd name="connsiteY70" fmla="*/ 281010 h 437127"/>
                      <a:gd name="connsiteX71" fmla="*/ 1240026 w 1592565"/>
                      <a:gd name="connsiteY71" fmla="*/ 276550 h 437127"/>
                      <a:gd name="connsiteX72" fmla="*/ 1360459 w 1592565"/>
                      <a:gd name="connsiteY72" fmla="*/ 285471 h 437127"/>
                      <a:gd name="connsiteX73" fmla="*/ 1445209 w 1592565"/>
                      <a:gd name="connsiteY73" fmla="*/ 281010 h 437127"/>
                      <a:gd name="connsiteX74" fmla="*/ 1480893 w 1592565"/>
                      <a:gd name="connsiteY74" fmla="*/ 272089 h 437127"/>
                      <a:gd name="connsiteX75" fmla="*/ 1521037 w 1592565"/>
                      <a:gd name="connsiteY75" fmla="*/ 267629 h 437127"/>
                      <a:gd name="connsiteX76" fmla="*/ 1592405 w 1592565"/>
                      <a:gd name="connsiteY76" fmla="*/ 285471 h 437127"/>
                      <a:gd name="connsiteX77" fmla="*/ 1592405 w 1592565"/>
                      <a:gd name="connsiteY77" fmla="*/ 289931 h 43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92565" h="437127">
                        <a:moveTo>
                          <a:pt x="223035" y="0"/>
                        </a:moveTo>
                        <a:cubicBezTo>
                          <a:pt x="228982" y="7434"/>
                          <a:pt x="233649" y="16106"/>
                          <a:pt x="240877" y="22302"/>
                        </a:cubicBezTo>
                        <a:cubicBezTo>
                          <a:pt x="244447" y="25362"/>
                          <a:pt x="250587" y="23826"/>
                          <a:pt x="254258" y="26763"/>
                        </a:cubicBezTo>
                        <a:cubicBezTo>
                          <a:pt x="258444" y="30112"/>
                          <a:pt x="259388" y="36353"/>
                          <a:pt x="263179" y="40144"/>
                        </a:cubicBezTo>
                        <a:cubicBezTo>
                          <a:pt x="266970" y="43935"/>
                          <a:pt x="271906" y="46405"/>
                          <a:pt x="276561" y="49065"/>
                        </a:cubicBezTo>
                        <a:cubicBezTo>
                          <a:pt x="294938" y="59566"/>
                          <a:pt x="299233" y="59596"/>
                          <a:pt x="321166" y="66907"/>
                        </a:cubicBezTo>
                        <a:cubicBezTo>
                          <a:pt x="325626" y="68394"/>
                          <a:pt x="330342" y="69264"/>
                          <a:pt x="334547" y="71367"/>
                        </a:cubicBezTo>
                        <a:cubicBezTo>
                          <a:pt x="340494" y="74341"/>
                          <a:pt x="346163" y="77953"/>
                          <a:pt x="352389" y="80288"/>
                        </a:cubicBezTo>
                        <a:cubicBezTo>
                          <a:pt x="368657" y="86389"/>
                          <a:pt x="396281" y="87643"/>
                          <a:pt x="410376" y="89209"/>
                        </a:cubicBezTo>
                        <a:lnTo>
                          <a:pt x="450520" y="102591"/>
                        </a:lnTo>
                        <a:lnTo>
                          <a:pt x="463901" y="107051"/>
                        </a:lnTo>
                        <a:cubicBezTo>
                          <a:pt x="468362" y="108538"/>
                          <a:pt x="481985" y="111569"/>
                          <a:pt x="477283" y="111512"/>
                        </a:cubicBezTo>
                        <a:lnTo>
                          <a:pt x="107062" y="107051"/>
                        </a:lnTo>
                        <a:cubicBezTo>
                          <a:pt x="101115" y="104077"/>
                          <a:pt x="95671" y="99743"/>
                          <a:pt x="89220" y="98130"/>
                        </a:cubicBezTo>
                        <a:cubicBezTo>
                          <a:pt x="77591" y="95223"/>
                          <a:pt x="65403" y="95365"/>
                          <a:pt x="53537" y="93670"/>
                        </a:cubicBezTo>
                        <a:cubicBezTo>
                          <a:pt x="44584" y="92391"/>
                          <a:pt x="35695" y="90696"/>
                          <a:pt x="26774" y="89209"/>
                        </a:cubicBezTo>
                        <a:cubicBezTo>
                          <a:pt x="19340" y="90696"/>
                          <a:pt x="9405" y="87914"/>
                          <a:pt x="4471" y="93670"/>
                        </a:cubicBezTo>
                        <a:cubicBezTo>
                          <a:pt x="2902" y="95501"/>
                          <a:pt x="-4753" y="127225"/>
                          <a:pt x="4471" y="133814"/>
                        </a:cubicBezTo>
                        <a:cubicBezTo>
                          <a:pt x="14040" y="140649"/>
                          <a:pt x="46747" y="145946"/>
                          <a:pt x="57997" y="147196"/>
                        </a:cubicBezTo>
                        <a:cubicBezTo>
                          <a:pt x="80266" y="149670"/>
                          <a:pt x="154339" y="154715"/>
                          <a:pt x="173970" y="156117"/>
                        </a:cubicBezTo>
                        <a:cubicBezTo>
                          <a:pt x="178430" y="157604"/>
                          <a:pt x="183146" y="158474"/>
                          <a:pt x="187351" y="160577"/>
                        </a:cubicBezTo>
                        <a:cubicBezTo>
                          <a:pt x="192146" y="162974"/>
                          <a:pt x="195491" y="168375"/>
                          <a:pt x="200733" y="169498"/>
                        </a:cubicBezTo>
                        <a:cubicBezTo>
                          <a:pt x="216791" y="172939"/>
                          <a:pt x="233476" y="172145"/>
                          <a:pt x="249798" y="173959"/>
                        </a:cubicBezTo>
                        <a:cubicBezTo>
                          <a:pt x="273626" y="176607"/>
                          <a:pt x="297310" y="180495"/>
                          <a:pt x="321166" y="182880"/>
                        </a:cubicBezTo>
                        <a:cubicBezTo>
                          <a:pt x="336034" y="184367"/>
                          <a:pt x="350944" y="185487"/>
                          <a:pt x="365771" y="187340"/>
                        </a:cubicBezTo>
                        <a:cubicBezTo>
                          <a:pt x="374745" y="188462"/>
                          <a:pt x="383540" y="190854"/>
                          <a:pt x="392534" y="191801"/>
                        </a:cubicBezTo>
                        <a:cubicBezTo>
                          <a:pt x="411813" y="193830"/>
                          <a:pt x="431201" y="194651"/>
                          <a:pt x="450520" y="196261"/>
                        </a:cubicBezTo>
                        <a:lnTo>
                          <a:pt x="499585" y="200722"/>
                        </a:lnTo>
                        <a:lnTo>
                          <a:pt x="312245" y="205182"/>
                        </a:lnTo>
                        <a:cubicBezTo>
                          <a:pt x="298791" y="205710"/>
                          <a:pt x="285555" y="209154"/>
                          <a:pt x="272100" y="209643"/>
                        </a:cubicBezTo>
                        <a:cubicBezTo>
                          <a:pt x="203735" y="212129"/>
                          <a:pt x="135312" y="212616"/>
                          <a:pt x="66918" y="214103"/>
                        </a:cubicBezTo>
                        <a:cubicBezTo>
                          <a:pt x="69026" y="224646"/>
                          <a:pt x="69578" y="242130"/>
                          <a:pt x="80299" y="249787"/>
                        </a:cubicBezTo>
                        <a:cubicBezTo>
                          <a:pt x="86815" y="254441"/>
                          <a:pt x="95105" y="255897"/>
                          <a:pt x="102602" y="258708"/>
                        </a:cubicBezTo>
                        <a:cubicBezTo>
                          <a:pt x="153843" y="277923"/>
                          <a:pt x="185184" y="266030"/>
                          <a:pt x="258719" y="267629"/>
                        </a:cubicBezTo>
                        <a:lnTo>
                          <a:pt x="526348" y="272089"/>
                        </a:lnTo>
                        <a:cubicBezTo>
                          <a:pt x="521888" y="273576"/>
                          <a:pt x="517557" y="275530"/>
                          <a:pt x="512967" y="276550"/>
                        </a:cubicBezTo>
                        <a:cubicBezTo>
                          <a:pt x="504138" y="278512"/>
                          <a:pt x="495143" y="279635"/>
                          <a:pt x="486204" y="281010"/>
                        </a:cubicBezTo>
                        <a:cubicBezTo>
                          <a:pt x="472751" y="283080"/>
                          <a:pt x="442363" y="286900"/>
                          <a:pt x="428218" y="289931"/>
                        </a:cubicBezTo>
                        <a:cubicBezTo>
                          <a:pt x="416229" y="292500"/>
                          <a:pt x="404481" y="296095"/>
                          <a:pt x="392534" y="298852"/>
                        </a:cubicBezTo>
                        <a:cubicBezTo>
                          <a:pt x="383140" y="301020"/>
                          <a:pt x="351731" y="306918"/>
                          <a:pt x="343468" y="307773"/>
                        </a:cubicBezTo>
                        <a:cubicBezTo>
                          <a:pt x="262889" y="316109"/>
                          <a:pt x="240301" y="316728"/>
                          <a:pt x="165049" y="321155"/>
                        </a:cubicBezTo>
                        <a:cubicBezTo>
                          <a:pt x="175328" y="336573"/>
                          <a:pt x="175652" y="342992"/>
                          <a:pt x="200733" y="343457"/>
                        </a:cubicBezTo>
                        <a:lnTo>
                          <a:pt x="441599" y="347918"/>
                        </a:lnTo>
                        <a:cubicBezTo>
                          <a:pt x="475796" y="349405"/>
                          <a:pt x="510625" y="345665"/>
                          <a:pt x="544190" y="352378"/>
                        </a:cubicBezTo>
                        <a:cubicBezTo>
                          <a:pt x="550376" y="353615"/>
                          <a:pt x="536058" y="362261"/>
                          <a:pt x="530809" y="365760"/>
                        </a:cubicBezTo>
                        <a:cubicBezTo>
                          <a:pt x="526897" y="368368"/>
                          <a:pt x="521888" y="368733"/>
                          <a:pt x="517427" y="370220"/>
                        </a:cubicBezTo>
                        <a:cubicBezTo>
                          <a:pt x="512967" y="373194"/>
                          <a:pt x="508945" y="376964"/>
                          <a:pt x="504046" y="379141"/>
                        </a:cubicBezTo>
                        <a:cubicBezTo>
                          <a:pt x="477262" y="391045"/>
                          <a:pt x="468370" y="388849"/>
                          <a:pt x="437138" y="392523"/>
                        </a:cubicBezTo>
                        <a:lnTo>
                          <a:pt x="401455" y="396983"/>
                        </a:lnTo>
                        <a:cubicBezTo>
                          <a:pt x="397193" y="409768"/>
                          <a:pt x="391885" y="418313"/>
                          <a:pt x="401455" y="432667"/>
                        </a:cubicBezTo>
                        <a:cubicBezTo>
                          <a:pt x="404063" y="436579"/>
                          <a:pt x="410376" y="435640"/>
                          <a:pt x="414836" y="437127"/>
                        </a:cubicBezTo>
                        <a:cubicBezTo>
                          <a:pt x="447546" y="435640"/>
                          <a:pt x="480409" y="436155"/>
                          <a:pt x="512967" y="432667"/>
                        </a:cubicBezTo>
                        <a:cubicBezTo>
                          <a:pt x="522317" y="431665"/>
                          <a:pt x="530607" y="426026"/>
                          <a:pt x="539730" y="423746"/>
                        </a:cubicBezTo>
                        <a:cubicBezTo>
                          <a:pt x="545453" y="422315"/>
                          <a:pt x="564549" y="418027"/>
                          <a:pt x="570953" y="414825"/>
                        </a:cubicBezTo>
                        <a:cubicBezTo>
                          <a:pt x="575748" y="412427"/>
                          <a:pt x="579078" y="406955"/>
                          <a:pt x="584335" y="405904"/>
                        </a:cubicBezTo>
                        <a:cubicBezTo>
                          <a:pt x="601891" y="402393"/>
                          <a:pt x="620018" y="402931"/>
                          <a:pt x="637860" y="401444"/>
                        </a:cubicBezTo>
                        <a:cubicBezTo>
                          <a:pt x="642321" y="399957"/>
                          <a:pt x="646652" y="398003"/>
                          <a:pt x="651242" y="396983"/>
                        </a:cubicBezTo>
                        <a:cubicBezTo>
                          <a:pt x="675554" y="391580"/>
                          <a:pt x="698321" y="391698"/>
                          <a:pt x="722610" y="383602"/>
                        </a:cubicBezTo>
                        <a:cubicBezTo>
                          <a:pt x="731531" y="380628"/>
                          <a:pt x="740073" y="376076"/>
                          <a:pt x="749373" y="374681"/>
                        </a:cubicBezTo>
                        <a:lnTo>
                          <a:pt x="838582" y="361299"/>
                        </a:lnTo>
                        <a:cubicBezTo>
                          <a:pt x="843043" y="359812"/>
                          <a:pt x="847374" y="357859"/>
                          <a:pt x="851964" y="356839"/>
                        </a:cubicBezTo>
                        <a:cubicBezTo>
                          <a:pt x="863118" y="354360"/>
                          <a:pt x="899974" y="349343"/>
                          <a:pt x="909950" y="347918"/>
                        </a:cubicBezTo>
                        <a:cubicBezTo>
                          <a:pt x="914411" y="346431"/>
                          <a:pt x="918811" y="344749"/>
                          <a:pt x="923332" y="343457"/>
                        </a:cubicBezTo>
                        <a:cubicBezTo>
                          <a:pt x="930009" y="341549"/>
                          <a:pt x="947419" y="338104"/>
                          <a:pt x="954555" y="334536"/>
                        </a:cubicBezTo>
                        <a:cubicBezTo>
                          <a:pt x="972098" y="325764"/>
                          <a:pt x="962633" y="324892"/>
                          <a:pt x="981318" y="321155"/>
                        </a:cubicBezTo>
                        <a:cubicBezTo>
                          <a:pt x="991627" y="319093"/>
                          <a:pt x="1002197" y="318575"/>
                          <a:pt x="1012541" y="316694"/>
                        </a:cubicBezTo>
                        <a:cubicBezTo>
                          <a:pt x="1018572" y="315597"/>
                          <a:pt x="1024269" y="312687"/>
                          <a:pt x="1030383" y="312234"/>
                        </a:cubicBezTo>
                        <a:cubicBezTo>
                          <a:pt x="1064519" y="309705"/>
                          <a:pt x="1098778" y="309260"/>
                          <a:pt x="1132975" y="307773"/>
                        </a:cubicBezTo>
                        <a:cubicBezTo>
                          <a:pt x="1137435" y="306286"/>
                          <a:pt x="1141795" y="304453"/>
                          <a:pt x="1146356" y="303313"/>
                        </a:cubicBezTo>
                        <a:cubicBezTo>
                          <a:pt x="1168022" y="297896"/>
                          <a:pt x="1166678" y="300491"/>
                          <a:pt x="1186500" y="294392"/>
                        </a:cubicBezTo>
                        <a:cubicBezTo>
                          <a:pt x="1199982" y="290244"/>
                          <a:pt x="1213263" y="285471"/>
                          <a:pt x="1226645" y="281010"/>
                        </a:cubicBezTo>
                        <a:lnTo>
                          <a:pt x="1240026" y="276550"/>
                        </a:lnTo>
                        <a:cubicBezTo>
                          <a:pt x="1280170" y="279524"/>
                          <a:pt x="1320214" y="284596"/>
                          <a:pt x="1360459" y="285471"/>
                        </a:cubicBezTo>
                        <a:cubicBezTo>
                          <a:pt x="1388741" y="286086"/>
                          <a:pt x="1417018" y="283359"/>
                          <a:pt x="1445209" y="281010"/>
                        </a:cubicBezTo>
                        <a:cubicBezTo>
                          <a:pt x="1500804" y="276377"/>
                          <a:pt x="1442529" y="278483"/>
                          <a:pt x="1480893" y="272089"/>
                        </a:cubicBezTo>
                        <a:cubicBezTo>
                          <a:pt x="1494173" y="269876"/>
                          <a:pt x="1507656" y="269116"/>
                          <a:pt x="1521037" y="267629"/>
                        </a:cubicBezTo>
                        <a:cubicBezTo>
                          <a:pt x="1578703" y="271473"/>
                          <a:pt x="1583806" y="251080"/>
                          <a:pt x="1592405" y="285471"/>
                        </a:cubicBezTo>
                        <a:cubicBezTo>
                          <a:pt x="1592766" y="286913"/>
                          <a:pt x="1592405" y="288444"/>
                          <a:pt x="1592405" y="289931"/>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9660D38-77F8-4B30-BB15-07FCD1C54BE0}"/>
                      </a:ext>
                    </a:extLst>
                  </p:cNvPr>
                  <p:cNvSpPr/>
                  <p:nvPr/>
                </p:nvSpPr>
                <p:spPr>
                  <a:xfrm>
                    <a:off x="6842388" y="3456878"/>
                    <a:ext cx="44605" cy="249787"/>
                  </a:xfrm>
                  <a:custGeom>
                    <a:avLst/>
                    <a:gdLst>
                      <a:gd name="connsiteX0" fmla="*/ 0 w 44605"/>
                      <a:gd name="connsiteY0" fmla="*/ 0 h 249787"/>
                      <a:gd name="connsiteX1" fmla="*/ 4461 w 44605"/>
                      <a:gd name="connsiteY1" fmla="*/ 93670 h 249787"/>
                      <a:gd name="connsiteX2" fmla="*/ 26763 w 44605"/>
                      <a:gd name="connsiteY2" fmla="*/ 138275 h 249787"/>
                      <a:gd name="connsiteX3" fmla="*/ 40145 w 44605"/>
                      <a:gd name="connsiteY3" fmla="*/ 182880 h 249787"/>
                      <a:gd name="connsiteX4" fmla="*/ 44605 w 44605"/>
                      <a:gd name="connsiteY4" fmla="*/ 249787 h 24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05" h="249787">
                        <a:moveTo>
                          <a:pt x="0" y="0"/>
                        </a:moveTo>
                        <a:cubicBezTo>
                          <a:pt x="1487" y="31223"/>
                          <a:pt x="1968" y="62511"/>
                          <a:pt x="4461" y="93670"/>
                        </a:cubicBezTo>
                        <a:cubicBezTo>
                          <a:pt x="7122" y="126936"/>
                          <a:pt x="13214" y="97628"/>
                          <a:pt x="26763" y="138275"/>
                        </a:cubicBezTo>
                        <a:cubicBezTo>
                          <a:pt x="37623" y="170854"/>
                          <a:pt x="33403" y="155915"/>
                          <a:pt x="40145" y="182880"/>
                        </a:cubicBezTo>
                        <a:lnTo>
                          <a:pt x="44605" y="249787"/>
                        </a:ln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D13F49C-861B-4E92-8B65-277A7693DDBB}"/>
                    </a:ext>
                  </a:extLst>
                </p:cNvPr>
                <p:cNvSpPr/>
                <p:nvPr/>
              </p:nvSpPr>
              <p:spPr>
                <a:xfrm>
                  <a:off x="7208874" y="2039592"/>
                  <a:ext cx="495520" cy="320836"/>
                </a:xfrm>
                <a:custGeom>
                  <a:avLst/>
                  <a:gdLst>
                    <a:gd name="connsiteX0" fmla="*/ 457200 w 495520"/>
                    <a:gd name="connsiteY0" fmla="*/ 23124 h 320836"/>
                    <a:gd name="connsiteX1" fmla="*/ 74428 w 495520"/>
                    <a:gd name="connsiteY1" fmla="*/ 12492 h 320836"/>
                    <a:gd name="connsiteX2" fmla="*/ 31898 w 495520"/>
                    <a:gd name="connsiteY2" fmla="*/ 65655 h 320836"/>
                    <a:gd name="connsiteX3" fmla="*/ 0 w 495520"/>
                    <a:gd name="connsiteY3" fmla="*/ 140082 h 320836"/>
                    <a:gd name="connsiteX4" fmla="*/ 10633 w 495520"/>
                    <a:gd name="connsiteY4" fmla="*/ 246408 h 320836"/>
                    <a:gd name="connsiteX5" fmla="*/ 21266 w 495520"/>
                    <a:gd name="connsiteY5" fmla="*/ 288938 h 320836"/>
                    <a:gd name="connsiteX6" fmla="*/ 95693 w 495520"/>
                    <a:gd name="connsiteY6" fmla="*/ 320836 h 320836"/>
                    <a:gd name="connsiteX7" fmla="*/ 393405 w 495520"/>
                    <a:gd name="connsiteY7" fmla="*/ 310203 h 320836"/>
                    <a:gd name="connsiteX8" fmla="*/ 404038 w 495520"/>
                    <a:gd name="connsiteY8" fmla="*/ 278306 h 320836"/>
                    <a:gd name="connsiteX9" fmla="*/ 467833 w 495520"/>
                    <a:gd name="connsiteY9" fmla="*/ 225143 h 320836"/>
                    <a:gd name="connsiteX10" fmla="*/ 457200 w 495520"/>
                    <a:gd name="connsiteY10" fmla="*/ 23124 h 32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520" h="320836">
                      <a:moveTo>
                        <a:pt x="457200" y="23124"/>
                      </a:moveTo>
                      <a:cubicBezTo>
                        <a:pt x="391633" y="-12318"/>
                        <a:pt x="386992" y="470"/>
                        <a:pt x="74428" y="12492"/>
                      </a:cubicBezTo>
                      <a:cubicBezTo>
                        <a:pt x="49044" y="88647"/>
                        <a:pt x="85334" y="1531"/>
                        <a:pt x="31898" y="65655"/>
                      </a:cubicBezTo>
                      <a:cubicBezTo>
                        <a:pt x="17301" y="83172"/>
                        <a:pt x="7387" y="117923"/>
                        <a:pt x="0" y="140082"/>
                      </a:cubicBezTo>
                      <a:cubicBezTo>
                        <a:pt x="3544" y="175524"/>
                        <a:pt x="5596" y="211147"/>
                        <a:pt x="10633" y="246408"/>
                      </a:cubicBezTo>
                      <a:cubicBezTo>
                        <a:pt x="12700" y="260874"/>
                        <a:pt x="13160" y="276779"/>
                        <a:pt x="21266" y="288938"/>
                      </a:cubicBezTo>
                      <a:cubicBezTo>
                        <a:pt x="35951" y="310966"/>
                        <a:pt x="74353" y="315501"/>
                        <a:pt x="95693" y="320836"/>
                      </a:cubicBezTo>
                      <a:cubicBezTo>
                        <a:pt x="194930" y="317292"/>
                        <a:pt x="295036" y="323771"/>
                        <a:pt x="393405" y="310203"/>
                      </a:cubicBezTo>
                      <a:cubicBezTo>
                        <a:pt x="404507" y="308672"/>
                        <a:pt x="397821" y="287631"/>
                        <a:pt x="404038" y="278306"/>
                      </a:cubicBezTo>
                      <a:cubicBezTo>
                        <a:pt x="420413" y="253744"/>
                        <a:pt x="444294" y="240835"/>
                        <a:pt x="467833" y="225143"/>
                      </a:cubicBezTo>
                      <a:cubicBezTo>
                        <a:pt x="488782" y="141353"/>
                        <a:pt x="522767" y="58566"/>
                        <a:pt x="457200" y="2312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A07FDFE-74CF-48BC-ABF0-6042880D5258}"/>
                    </a:ext>
                  </a:extLst>
                </p:cNvPr>
                <p:cNvSpPr/>
                <p:nvPr/>
              </p:nvSpPr>
              <p:spPr>
                <a:xfrm>
                  <a:off x="7239000" y="2133600"/>
                  <a:ext cx="151080" cy="1604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33" name="TextBox 32">
              <a:extLst>
                <a:ext uri="{FF2B5EF4-FFF2-40B4-BE49-F238E27FC236}">
                  <a16:creationId xmlns:a16="http://schemas.microsoft.com/office/drawing/2014/main" id="{E21B110B-4BFA-44E0-8AF8-960564A87B9E}"/>
                </a:ext>
              </a:extLst>
            </p:cNvPr>
            <p:cNvSpPr txBox="1"/>
            <p:nvPr/>
          </p:nvSpPr>
          <p:spPr>
            <a:xfrm>
              <a:off x="4358042" y="1194507"/>
              <a:ext cx="5423712" cy="461665"/>
            </a:xfrm>
            <a:prstGeom prst="rect">
              <a:avLst/>
            </a:prstGeom>
            <a:noFill/>
          </p:spPr>
          <p:txBody>
            <a:bodyPr wrap="square" rtlCol="0">
              <a:spAutoFit/>
            </a:bodyPr>
            <a:lstStyle/>
            <a:p>
              <a:r>
                <a:rPr lang="en-US" sz="2400" dirty="0">
                  <a:solidFill>
                    <a:schemeClr val="bg2"/>
                  </a:solidFill>
                  <a:latin typeface="Segoe Print" panose="02000600000000000000" pitchFamily="2" charset="0"/>
                </a:rPr>
                <a:t>NECESIDADES HUMANAS</a:t>
              </a:r>
            </a:p>
          </p:txBody>
        </p:sp>
        <p:sp>
          <p:nvSpPr>
            <p:cNvPr id="35" name="TextBox 34">
              <a:extLst>
                <a:ext uri="{FF2B5EF4-FFF2-40B4-BE49-F238E27FC236}">
                  <a16:creationId xmlns:a16="http://schemas.microsoft.com/office/drawing/2014/main" id="{1669E41D-037F-4CCB-AF18-6D9CC7D3A912}"/>
                </a:ext>
              </a:extLst>
            </p:cNvPr>
            <p:cNvSpPr txBox="1"/>
            <p:nvPr/>
          </p:nvSpPr>
          <p:spPr>
            <a:xfrm rot="19683818">
              <a:off x="4855364" y="1917957"/>
              <a:ext cx="1552712" cy="830997"/>
            </a:xfrm>
            <a:prstGeom prst="rect">
              <a:avLst/>
            </a:prstGeom>
            <a:noFill/>
          </p:spPr>
          <p:txBody>
            <a:bodyPr wrap="square" rtlCol="0">
              <a:spAutoFit/>
            </a:bodyPr>
            <a:lstStyle/>
            <a:p>
              <a:r>
                <a:rPr lang="en-US" sz="2400" dirty="0">
                  <a:solidFill>
                    <a:schemeClr val="bg2"/>
                  </a:solidFill>
                  <a:latin typeface="Segoe Print" panose="02000600000000000000" pitchFamily="2" charset="0"/>
                </a:rPr>
                <a:t>Ver Escuchar</a:t>
              </a:r>
            </a:p>
          </p:txBody>
        </p:sp>
        <p:sp>
          <p:nvSpPr>
            <p:cNvPr id="36" name="TextBox 35">
              <a:extLst>
                <a:ext uri="{FF2B5EF4-FFF2-40B4-BE49-F238E27FC236}">
                  <a16:creationId xmlns:a16="http://schemas.microsoft.com/office/drawing/2014/main" id="{15F7F6C6-1F4B-43CE-85E0-FB9D271240AC}"/>
                </a:ext>
              </a:extLst>
            </p:cNvPr>
            <p:cNvSpPr txBox="1"/>
            <p:nvPr/>
          </p:nvSpPr>
          <p:spPr>
            <a:xfrm rot="21273516">
              <a:off x="7618297" y="2447142"/>
              <a:ext cx="1308041" cy="461665"/>
            </a:xfrm>
            <a:prstGeom prst="rect">
              <a:avLst/>
            </a:prstGeom>
            <a:noFill/>
          </p:spPr>
          <p:txBody>
            <a:bodyPr wrap="square" rtlCol="0">
              <a:spAutoFit/>
            </a:bodyPr>
            <a:lstStyle/>
            <a:p>
              <a:r>
                <a:rPr lang="en-US" sz="2400" dirty="0">
                  <a:solidFill>
                    <a:schemeClr val="bg2"/>
                  </a:solidFill>
                  <a:latin typeface="Segoe Print" panose="02000600000000000000" pitchFamily="2" charset="0"/>
                </a:rPr>
                <a:t>Pensar </a:t>
              </a:r>
            </a:p>
          </p:txBody>
        </p:sp>
        <p:sp>
          <p:nvSpPr>
            <p:cNvPr id="37" name="TextBox 36">
              <a:extLst>
                <a:ext uri="{FF2B5EF4-FFF2-40B4-BE49-F238E27FC236}">
                  <a16:creationId xmlns:a16="http://schemas.microsoft.com/office/drawing/2014/main" id="{59087A5B-B285-4E92-95A5-73719D1FDD97}"/>
                </a:ext>
              </a:extLst>
            </p:cNvPr>
            <p:cNvSpPr txBox="1"/>
            <p:nvPr/>
          </p:nvSpPr>
          <p:spPr>
            <a:xfrm rot="20847654">
              <a:off x="7452756" y="3636668"/>
              <a:ext cx="1251370" cy="461665"/>
            </a:xfrm>
            <a:prstGeom prst="rect">
              <a:avLst/>
            </a:prstGeom>
            <a:noFill/>
          </p:spPr>
          <p:txBody>
            <a:bodyPr wrap="square" rtlCol="0">
              <a:spAutoFit/>
            </a:bodyPr>
            <a:lstStyle/>
            <a:p>
              <a:r>
                <a:rPr lang="en-US" sz="2400" dirty="0">
                  <a:solidFill>
                    <a:schemeClr val="bg2"/>
                  </a:solidFill>
                  <a:latin typeface="Segoe Print" panose="02000600000000000000" pitchFamily="2" charset="0"/>
                </a:rPr>
                <a:t>Sentir</a:t>
              </a:r>
            </a:p>
          </p:txBody>
        </p:sp>
        <p:sp>
          <p:nvSpPr>
            <p:cNvPr id="38" name="TextBox 37">
              <a:extLst>
                <a:ext uri="{FF2B5EF4-FFF2-40B4-BE49-F238E27FC236}">
                  <a16:creationId xmlns:a16="http://schemas.microsoft.com/office/drawing/2014/main" id="{700D0729-EA22-4357-8267-DF208023E4D0}"/>
                </a:ext>
              </a:extLst>
            </p:cNvPr>
            <p:cNvSpPr txBox="1"/>
            <p:nvPr/>
          </p:nvSpPr>
          <p:spPr>
            <a:xfrm rot="21202395">
              <a:off x="4748283" y="3908743"/>
              <a:ext cx="1161953" cy="461665"/>
            </a:xfrm>
            <a:prstGeom prst="rect">
              <a:avLst/>
            </a:prstGeom>
            <a:noFill/>
          </p:spPr>
          <p:txBody>
            <a:bodyPr wrap="square" rtlCol="0">
              <a:spAutoFit/>
            </a:bodyPr>
            <a:lstStyle/>
            <a:p>
              <a:r>
                <a:rPr lang="en-US" sz="2400" dirty="0">
                  <a:solidFill>
                    <a:schemeClr val="bg2"/>
                  </a:solidFill>
                  <a:latin typeface="Segoe Print" panose="02000600000000000000" pitchFamily="2" charset="0"/>
                </a:rPr>
                <a:t>Hacer</a:t>
              </a:r>
            </a:p>
          </p:txBody>
        </p:sp>
        <p:sp>
          <p:nvSpPr>
            <p:cNvPr id="39" name="TextBox 38">
              <a:extLst>
                <a:ext uri="{FF2B5EF4-FFF2-40B4-BE49-F238E27FC236}">
                  <a16:creationId xmlns:a16="http://schemas.microsoft.com/office/drawing/2014/main" id="{68FD411B-3AA7-4B9F-BDCE-9F91A189A972}"/>
                </a:ext>
              </a:extLst>
            </p:cNvPr>
            <p:cNvSpPr txBox="1"/>
            <p:nvPr/>
          </p:nvSpPr>
          <p:spPr>
            <a:xfrm>
              <a:off x="5744881" y="4569194"/>
              <a:ext cx="3200400" cy="461665"/>
            </a:xfrm>
            <a:prstGeom prst="rect">
              <a:avLst/>
            </a:prstGeom>
            <a:noFill/>
          </p:spPr>
          <p:txBody>
            <a:bodyPr wrap="square" rtlCol="0">
              <a:spAutoFit/>
            </a:bodyPr>
            <a:lstStyle/>
            <a:p>
              <a:r>
                <a:rPr lang="en-US" sz="2400" dirty="0">
                  <a:solidFill>
                    <a:schemeClr val="bg2"/>
                  </a:solidFill>
                  <a:latin typeface="Segoe Print" panose="02000600000000000000" pitchFamily="2" charset="0"/>
                </a:rPr>
                <a:t>EMPATÍA</a:t>
              </a:r>
            </a:p>
          </p:txBody>
        </p:sp>
      </p:grpSp>
      <p:sp>
        <p:nvSpPr>
          <p:cNvPr id="45" name="TextBox 44">
            <a:extLst>
              <a:ext uri="{FF2B5EF4-FFF2-40B4-BE49-F238E27FC236}">
                <a16:creationId xmlns:a16="http://schemas.microsoft.com/office/drawing/2014/main" id="{3C63703D-1635-4F5D-87BA-44E7D3D06D34}"/>
              </a:ext>
            </a:extLst>
          </p:cNvPr>
          <p:cNvSpPr txBox="1"/>
          <p:nvPr/>
        </p:nvSpPr>
        <p:spPr>
          <a:xfrm>
            <a:off x="2218231" y="745411"/>
            <a:ext cx="4876800"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Prestar atención a…</a:t>
            </a:r>
          </a:p>
        </p:txBody>
      </p:sp>
      <p:sp>
        <p:nvSpPr>
          <p:cNvPr id="24" name="Rectangle 23">
            <a:extLst>
              <a:ext uri="{FF2B5EF4-FFF2-40B4-BE49-F238E27FC236}">
                <a16:creationId xmlns:a16="http://schemas.microsoft.com/office/drawing/2014/main" id="{C1179A2B-B2B5-47A0-B831-05FFEEAB75AC}"/>
              </a:ext>
            </a:extLst>
          </p:cNvPr>
          <p:cNvSpPr/>
          <p:nvPr/>
        </p:nvSpPr>
        <p:spPr>
          <a:xfrm>
            <a:off x="60298" y="0"/>
            <a:ext cx="1197864"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03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Props1.xml><?xml version="1.0" encoding="utf-8"?>
<ds:datastoreItem xmlns:ds="http://schemas.openxmlformats.org/officeDocument/2006/customXml" ds:itemID="{9ADB5766-CEA2-4A48-908F-CD3D1B00CF40}">
  <ds:schemaRefs>
    <ds:schemaRef ds:uri="http://schemas.microsoft.com/sharepoint/v3/contenttype/forms"/>
  </ds:schemaRefs>
</ds:datastoreItem>
</file>

<file path=customXml/itemProps2.xml><?xml version="1.0" encoding="utf-8"?>
<ds:datastoreItem xmlns:ds="http://schemas.openxmlformats.org/officeDocument/2006/customXml" ds:itemID="{04F9CCAD-A400-423E-B2F3-8AFDB6AB1E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370D07-E380-4FDF-9A9D-16B721E77346}">
  <ds:schemaRefs>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be940414-f5a2-4509-bc4b-9b97993b9bc1"/>
    <ds:schemaRef ds:uri="d39049c8-5642-4c67-b9b8-6999510f2293"/>
  </ds:schemaRefs>
</ds:datastoreItem>
</file>

<file path=docProps/app.xml><?xml version="1.0" encoding="utf-8"?>
<Properties xmlns="http://schemas.openxmlformats.org/officeDocument/2006/extended-properties" xmlns:vt="http://schemas.openxmlformats.org/officeDocument/2006/docPropsVTypes">
  <Template/>
  <TotalTime>8532</TotalTime>
  <Words>1578</Words>
  <Application>Microsoft Office PowerPoint</Application>
  <PresentationFormat>Panorámica</PresentationFormat>
  <Paragraphs>156</Paragraphs>
  <Slides>16</Slides>
  <Notes>16</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16</vt:i4>
      </vt:variant>
    </vt:vector>
  </HeadingPairs>
  <TitlesOfParts>
    <vt:vector size="30" baseType="lpstr">
      <vt:lpstr>Arial</vt:lpstr>
      <vt:lpstr>Berlin Sans FB</vt:lpstr>
      <vt:lpstr>Berlin Sans FB Demi</vt:lpstr>
      <vt:lpstr>Calibri</vt:lpstr>
      <vt:lpstr>Calibri Light</vt:lpstr>
      <vt:lpstr>Century Gothic</vt:lpstr>
      <vt:lpstr>Century Schoolbook</vt:lpstr>
      <vt:lpstr>Segoe Print</vt:lpstr>
      <vt:lpstr>Symbol</vt:lpstr>
      <vt:lpstr>Tahoma</vt:lpstr>
      <vt:lpstr>Times New Roman</vt:lpstr>
      <vt:lpstr>2_Office Theme</vt:lpstr>
      <vt:lpstr>Office Theme</vt:lpstr>
      <vt:lpstr>3_Office Theme</vt:lpstr>
      <vt:lpstr>Presentación de PowerPoint</vt:lpstr>
      <vt:lpstr>Presentación de PowerPoint</vt:lpstr>
      <vt:lpstr>Interactuar con los Demás</vt:lpstr>
      <vt:lpstr>Nuestra Agenda</vt:lpstr>
      <vt:lpstr>Presentación de PowerPoint</vt:lpstr>
      <vt:lpstr>Presentación de PowerPoint</vt:lpstr>
      <vt:lpstr>Presentación de PowerPoint</vt:lpstr>
      <vt:lpstr>Presentación de PowerPoint</vt:lpstr>
      <vt:lpstr>Presentación de PowerPoint</vt:lpstr>
      <vt:lpstr>Realizar Entrevistas de Empatía</vt:lpstr>
      <vt:lpstr>Presentación de PowerPoint</vt:lpstr>
      <vt:lpstr>Presentación de PowerPoint</vt:lpstr>
      <vt:lpstr>Presentación de PowerPoint</vt:lpstr>
      <vt:lpstr>Presentación de PowerPoint</vt:lpstr>
      <vt:lpstr>Closing Circle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dc:creator>
  <cp:lastModifiedBy>Yepez Velastegui, Erika Susana</cp:lastModifiedBy>
  <cp:revision>191</cp:revision>
  <dcterms:created xsi:type="dcterms:W3CDTF">2012-12-04T04:49:45Z</dcterms:created>
  <dcterms:modified xsi:type="dcterms:W3CDTF">2024-01-09T19:19:35Z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