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31" r:id="rId5"/>
    <p:sldMasterId id="2147483743" r:id="rId6"/>
  </p:sldMasterIdLst>
  <p:notesMasterIdLst>
    <p:notesMasterId r:id="rId20"/>
  </p:notesMasterIdLst>
  <p:sldIdLst>
    <p:sldId id="269" r:id="rId7"/>
    <p:sldId id="264" r:id="rId8"/>
    <p:sldId id="292" r:id="rId9"/>
    <p:sldId id="278" r:id="rId10"/>
    <p:sldId id="270" r:id="rId11"/>
    <p:sldId id="257" r:id="rId12"/>
    <p:sldId id="283" r:id="rId13"/>
    <p:sldId id="271" r:id="rId14"/>
    <p:sldId id="293" r:id="rId15"/>
    <p:sldId id="294" r:id="rId16"/>
    <p:sldId id="289" r:id="rId17"/>
    <p:sldId id="28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88582" autoAdjust="0"/>
  </p:normalViewPr>
  <p:slideViewPr>
    <p:cSldViewPr snapToObjects="1">
      <p:cViewPr varScale="1">
        <p:scale>
          <a:sx n="64" d="100"/>
          <a:sy n="64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BC577-9803-4E1C-9110-C039ED3BFCC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0C4B-DFF6-4B55-A29E-D51283E6DA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SmIIkQ7rf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2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+mn-ea"/>
                <a:cs typeface="Calibri" panose="020F0502020204030204" pitchFamily="34" charset="0"/>
              </a:rPr>
              <a:t>Image http://clipart-library.com/clipart/qiBoEaMdT.htm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3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http://clipart-library.com/clipart/116524.htm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228600" algn="l"/>
              </a:tabLst>
            </a:pP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students to join in a circle and ask students to respond to one of the three 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WOW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of today’s learning. </a:t>
            </a:r>
          </a:p>
          <a:p>
            <a:pPr marL="28575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hat surprised them?</a:t>
            </a:r>
          </a:p>
          <a:p>
            <a:pPr marL="28575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O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 it…they already knew it and are actively using that skill/concept/learning</a:t>
            </a:r>
          </a:p>
          <a:p>
            <a:pPr marL="28575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ondering…Weighing in…not sure about it…</a:t>
            </a:r>
          </a:p>
          <a:p>
            <a:pPr marL="28575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Students with January birthdays will start the circle sharing, then February, March, etc.</a:t>
            </a:r>
          </a:p>
          <a:p>
            <a:pPr marL="0" marR="0" lv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2286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108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https://images.all4ed.org/boys-high-five-in-science-class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21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Watch the video, “We have to reignite the embers of </a:t>
            </a:r>
            <a:r>
              <a:rPr lang="en-US" sz="180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empathy!"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50</a:t>
            </a:r>
            <a:r>
              <a:rPr lang="en-US" sz="1800" baseline="30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Anniversary of March on Washington (August 29, 2013), President Barack Obama,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https://www.youtube.com/watch?v=2SmIIkQ7rfY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Hand out script for students who may want to follow the script while highlighting unfamiliar words.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4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Introduce the vocabulary word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Ask students if they would like to include any of their highlighted words to the list. </a:t>
            </a:r>
          </a:p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Invite students to write on post-it notes the meaning or what they think the words might mean. </a:t>
            </a:r>
          </a:p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Share with students that they will learn more about the vocabulary words as they move through the lesson, and they will have the opportunity to go back to their post-its and edit them, if they so choose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+mn-ea"/>
                <a:cs typeface="Calibri" panose="020F0502020204030204" pitchFamily="34" charset="0"/>
              </a:rPr>
              <a:t>Image http://clipart-library.com/clipart/qiBoEaMdT.htm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38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 we are building on the meaning of empathy, encourage students to think about examples of when and how they have seen or experienced empathy in action. </a:t>
            </a:r>
          </a:p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Have students work with a partner to develop their own Empathy T-Chart for about 5 minutes. </a:t>
            </a:r>
          </a:p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Then draw on students’ suggestions to create a class Empathy T-Chart on chart paper and post it on the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0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https://blog.inkforall.com/sympathy-vs-empathy CC BY-NC-4.0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1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5" y="365126"/>
            <a:ext cx="7174007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40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985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352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477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3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9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8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1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06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77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0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81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60" y="1225646"/>
            <a:ext cx="9787591" cy="2852737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60" y="4105371"/>
            <a:ext cx="978759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4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6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3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9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5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7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2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0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2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6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228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2" y="365128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3" y="1681163"/>
            <a:ext cx="464390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3" y="2505075"/>
            <a:ext cx="464390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5" y="1681163"/>
            <a:ext cx="46667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5" y="2505075"/>
            <a:ext cx="466677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CA6ED-AA34-40D8-B01D-87BA783975D2}"/>
              </a:ext>
            </a:extLst>
          </p:cNvPr>
          <p:cNvSpPr/>
          <p:nvPr userDrawn="1"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5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8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7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60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9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60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5" y="365128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6" y="1825625"/>
            <a:ext cx="997323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20" y="923367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4" y="6629400"/>
            <a:ext cx="9525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83268" y="6294094"/>
            <a:ext cx="792549" cy="33530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9986" y="1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1956149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672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2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2" y="6629400"/>
            <a:ext cx="9525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83267" y="6294091"/>
            <a:ext cx="792549" cy="33530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4235815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ode4tech.blogspot.com/2012/03/blog-pos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thislittleproject.com/2010_12_01_archive.html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boys-high-five-in-science-cla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watch?v=2SmIIkQ7rf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thislittleproject.com/2010_12_01_archive.html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SmIIkQ7rfY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,%20https:/www.youtube.com/watch?v=2SmIIkQ7rfY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ode4tech.blogspot.com/2012/03/blog-pos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749287" y="809574"/>
            <a:ext cx="1027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800" dirty="0">
                <a:solidFill>
                  <a:schemeClr val="bg2"/>
                </a:solidFill>
                <a:latin typeface="Berlin Sans FB Demi" panose="020E0802020502020306" pitchFamily="34" charset="0"/>
              </a:rPr>
              <a:t>Hazlo Ahora</a:t>
            </a:r>
            <a:r>
              <a:rPr lang="en-US" sz="4800" dirty="0">
                <a:solidFill>
                  <a:schemeClr val="bg2"/>
                </a:solidFill>
                <a:latin typeface="Berlin Sans FB" panose="020E0602020502020306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CAD82-D358-43CC-B044-A194DF079B5A}"/>
              </a:ext>
            </a:extLst>
          </p:cNvPr>
          <p:cNvSpPr txBox="1"/>
          <p:nvPr/>
        </p:nvSpPr>
        <p:spPr>
          <a:xfrm>
            <a:off x="1749287" y="2286000"/>
            <a:ext cx="96045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4000" dirty="0">
                <a:solidFill>
                  <a:schemeClr val="bg2"/>
                </a:solidFill>
              </a:rPr>
              <a:t>Cuando oyes la palabra "empatía", ¿qué significa para ti?</a:t>
            </a:r>
          </a:p>
          <a:p>
            <a:pPr>
              <a:spcAft>
                <a:spcPts val="1200"/>
              </a:spcAft>
            </a:pPr>
            <a:r>
              <a:rPr lang="es-MX" sz="4000" dirty="0">
                <a:solidFill>
                  <a:schemeClr val="bg2"/>
                </a:solidFill>
              </a:rPr>
              <a:t>Gira y comparte tus ideas con un compañero</a:t>
            </a:r>
            <a:r>
              <a:rPr lang="en-US" sz="40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0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A3B85AE-0E83-4B2B-8627-84B7FBC2D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37110">
            <a:off x="10183029" y="4606015"/>
            <a:ext cx="1732854" cy="1727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4C0885-6286-4343-9BDA-A0F3EA637157}"/>
              </a:ext>
            </a:extLst>
          </p:cNvPr>
          <p:cNvSpPr txBox="1"/>
          <p:nvPr/>
        </p:nvSpPr>
        <p:spPr>
          <a:xfrm>
            <a:off x="1676400" y="913938"/>
            <a:ext cx="1061359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empatía —</a:t>
            </a:r>
            <a:endParaRPr lang="en-US" sz="4000" dirty="0">
              <a:solidFill>
                <a:schemeClr val="bg2"/>
              </a:solidFill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brasa —</a:t>
            </a:r>
            <a:endParaRPr lang="en-US" sz="36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encender —</a:t>
            </a:r>
            <a:endParaRPr lang="en-US" sz="36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simpatía —</a:t>
            </a:r>
            <a:endParaRPr lang="en-US" sz="4000" dirty="0">
              <a:solidFill>
                <a:schemeClr val="bg2"/>
              </a:solidFill>
              <a:latin typeface="Berlin Sans FB Demi" panose="020E0802020502020306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AD6EB-26A1-4B98-9AC1-B44F6F5F0C21}"/>
              </a:ext>
            </a:extLst>
          </p:cNvPr>
          <p:cNvSpPr txBox="1"/>
          <p:nvPr/>
        </p:nvSpPr>
        <p:spPr>
          <a:xfrm>
            <a:off x="4696094" y="965046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2"/>
                </a:solidFill>
              </a:rPr>
              <a:t>la capacidad de comprender e identificarse con los sentimientos y la situación de otra persona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E7E72-BD07-45E6-A4EE-6AED3F3CB9C0}"/>
              </a:ext>
            </a:extLst>
          </p:cNvPr>
          <p:cNvSpPr txBox="1"/>
          <p:nvPr/>
        </p:nvSpPr>
        <p:spPr>
          <a:xfrm>
            <a:off x="3857894" y="1985441"/>
            <a:ext cx="726730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800" b="1" dirty="0">
                <a:solidFill>
                  <a:schemeClr val="bg2"/>
                </a:solidFill>
              </a:rPr>
              <a:t>carbones encendidos de un fuego; sentimientos o iniciativas que parecen apagarse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2"/>
                </a:solidFill>
              </a:rPr>
              <a:t>      prender fuego; encender o despertar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DB850-7537-4BA2-AAD8-08CD55355D45}"/>
              </a:ext>
            </a:extLst>
          </p:cNvPr>
          <p:cNvSpPr txBox="1"/>
          <p:nvPr/>
        </p:nvSpPr>
        <p:spPr>
          <a:xfrm>
            <a:off x="4696094" y="3918719"/>
            <a:ext cx="5590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800" b="1" dirty="0">
                <a:solidFill>
                  <a:schemeClr val="bg2"/>
                </a:solidFill>
              </a:rPr>
              <a:t>sentir lástima por alguien, aunque no se comprendan los sentimientos o la experiencia de esa persona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9197-73D0-4F17-A552-828636AD069F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2AD1E46F-47A0-4303-83DD-9FFFEDF9A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057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FAE8AD6-6A33-41DF-B117-F7E5D3F56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159" y="457200"/>
            <a:ext cx="10744200" cy="76199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bg2"/>
                </a:solidFill>
                <a:ea typeface="Times New Roman" panose="02020603050405020304" pitchFamily="18" charset="0"/>
              </a:rPr>
              <a:t>“</a:t>
            </a:r>
            <a:r>
              <a:rPr lang="es-MX" sz="3200" dirty="0">
                <a:solidFill>
                  <a:schemeClr val="bg2"/>
                </a:solidFill>
                <a:ea typeface="Times New Roman" panose="02020603050405020304" pitchFamily="18" charset="0"/>
              </a:rPr>
              <a:t>Crear una Comunidad Solidaria en el Aula: ¡Practicar la Empatía</a:t>
            </a:r>
            <a:r>
              <a:rPr lang="en-US" sz="3200" dirty="0">
                <a:solidFill>
                  <a:schemeClr val="bg2"/>
                </a:solidFill>
                <a:ea typeface="Times New Roman" panose="02020603050405020304" pitchFamily="18" charset="0"/>
              </a:rPr>
              <a:t>!”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32D7EE-CDDA-4315-9FAE-70D24CCE4983}"/>
              </a:ext>
            </a:extLst>
          </p:cNvPr>
          <p:cNvSpPr txBox="1">
            <a:spLocks/>
          </p:cNvSpPr>
          <p:nvPr/>
        </p:nvSpPr>
        <p:spPr>
          <a:xfrm>
            <a:off x="6329942" y="1214846"/>
            <a:ext cx="5678774" cy="46525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Después, debatir:</a:t>
            </a:r>
          </a:p>
          <a:p>
            <a:pPr marL="338138" indent="-338138" algn="l">
              <a:lnSpc>
                <a:spcPct val="12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•	</a:t>
            </a:r>
            <a:r>
              <a:rPr lang="es-MX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¿Quién es responsable de crear una comunidad solidaria en el aula?</a:t>
            </a:r>
          </a:p>
          <a:p>
            <a:pPr marL="338138" indent="-338138" algn="l">
              <a:lnSpc>
                <a:spcPct val="12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•	</a:t>
            </a:r>
            <a:r>
              <a:rPr lang="es-MX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¿Es responsabilidad de una sola persona o es un esfuerzo colectivo?</a:t>
            </a:r>
            <a:endParaRPr lang="en-US" sz="3200" dirty="0">
              <a:solidFill>
                <a:schemeClr val="bg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38138" indent="-338138" algn="l">
              <a:lnSpc>
                <a:spcPct val="12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•	</a:t>
            </a:r>
            <a:r>
              <a:rPr lang="es-MX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¿Qué tipo de comportamientos e interacciones veríamos y oiríamos en una comunidad solidaria?</a:t>
            </a:r>
            <a:endParaRPr lang="en-US" sz="3200" dirty="0">
              <a:solidFill>
                <a:schemeClr val="bg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solidFill>
                <a:schemeClr val="bg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7" descr="2 people speaking">
            <a:extLst>
              <a:ext uri="{FF2B5EF4-FFF2-40B4-BE49-F238E27FC236}">
                <a16:creationId xmlns:a16="http://schemas.microsoft.com/office/drawing/2014/main" id="{A460F5B3-D412-4D92-995C-BB1F3AF103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6149"/>
            <a:ext cx="4724400" cy="36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85E8A3D-1AB2-4BC0-9F7C-C1D3F1EBAF68}"/>
              </a:ext>
            </a:extLst>
          </p:cNvPr>
          <p:cNvSpPr/>
          <p:nvPr/>
        </p:nvSpPr>
        <p:spPr>
          <a:xfrm>
            <a:off x="3091228" y="2209800"/>
            <a:ext cx="1103075" cy="876792"/>
          </a:xfrm>
          <a:prstGeom prst="wedgeEllipseCallout">
            <a:avLst>
              <a:gd name="adj1" fmla="val -58333"/>
              <a:gd name="adj2" fmla="val 6715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EDBA7E6-85D4-49DE-8B1B-5288704F426C}"/>
              </a:ext>
            </a:extLst>
          </p:cNvPr>
          <p:cNvSpPr/>
          <p:nvPr/>
        </p:nvSpPr>
        <p:spPr>
          <a:xfrm>
            <a:off x="4257136" y="2014881"/>
            <a:ext cx="1103076" cy="685834"/>
          </a:xfrm>
          <a:prstGeom prst="wedgeRoundRectCallout">
            <a:avLst>
              <a:gd name="adj1" fmla="val -3987"/>
              <a:gd name="adj2" fmla="val 9972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B69E7-6C35-4FB8-9A92-0EF153B38D70}"/>
              </a:ext>
            </a:extLst>
          </p:cNvPr>
          <p:cNvSpPr txBox="1"/>
          <p:nvPr/>
        </p:nvSpPr>
        <p:spPr>
          <a:xfrm>
            <a:off x="1676400" y="1204594"/>
            <a:ext cx="443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000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El compañero lee la selección</a:t>
            </a:r>
            <a:r>
              <a:rPr lang="en-US" sz="3000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51022E-6F95-4F8B-B42A-865C77C44E03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6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7285-AD98-AE43-938A-D658C8490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6793" y="97476"/>
            <a:ext cx="5561215" cy="616049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 Circle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100" y="668999"/>
            <a:ext cx="2902762" cy="24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0ACF1-99CB-4EA5-BAB2-E23475201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24142" flipH="1">
            <a:off x="9421169" y="1033655"/>
            <a:ext cx="1579262" cy="17238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D476F2-9CDA-493A-87AE-7631B5E1F35B}"/>
              </a:ext>
            </a:extLst>
          </p:cNvPr>
          <p:cNvSpPr txBox="1">
            <a:spLocks/>
          </p:cNvSpPr>
          <p:nvPr/>
        </p:nvSpPr>
        <p:spPr>
          <a:xfrm>
            <a:off x="1924815" y="635696"/>
            <a:ext cx="3324774" cy="187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2"/>
                </a:solidFill>
                <a:latin typeface="+mn-lt"/>
              </a:rPr>
              <a:t>Cierre: </a:t>
            </a:r>
          </a:p>
          <a:p>
            <a:pPr algn="l"/>
            <a:r>
              <a:rPr lang="en-US" sz="5400" b="1" dirty="0">
                <a:solidFill>
                  <a:schemeClr val="bg2"/>
                </a:solidFill>
                <a:latin typeface="+mn-lt"/>
              </a:rPr>
              <a:t>Elige Uno</a:t>
            </a:r>
          </a:p>
        </p:txBody>
      </p:sp>
      <p:sp>
        <p:nvSpPr>
          <p:cNvPr id="11" name="Text Box 1026">
            <a:extLst>
              <a:ext uri="{FF2B5EF4-FFF2-40B4-BE49-F238E27FC236}">
                <a16:creationId xmlns:a16="http://schemas.microsoft.com/office/drawing/2014/main" id="{05D30EF9-B7E5-4493-9C4A-1EE2CC90E231}"/>
              </a:ext>
            </a:extLst>
          </p:cNvPr>
          <p:cNvSpPr txBox="1"/>
          <p:nvPr/>
        </p:nvSpPr>
        <p:spPr>
          <a:xfrm>
            <a:off x="1981200" y="2819400"/>
            <a:ext cx="1044872" cy="373504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200" b="1" dirty="0">
                <a:ln w="11113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E5B8B7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endParaRPr lang="en-US" sz="1000" dirty="0">
              <a:solidFill>
                <a:srgbClr val="0000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ln w="11113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E5B8B7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000" dirty="0">
              <a:solidFill>
                <a:srgbClr val="0000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ln w="11113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E5B8B7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1000" dirty="0">
              <a:solidFill>
                <a:srgbClr val="0000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1DCCD5A-A95C-482D-A2F3-8439B4B6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317" y="3198172"/>
            <a:ext cx="5676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¿Qué me sorprendió? </a:t>
            </a:r>
            <a:endParaRPr lang="en-US" sz="24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B90117DB-73A4-4A0F-A92D-1BE9CB1CD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0159"/>
            <a:ext cx="8610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4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¡En ello! Ya lo conozco. Lo estoy usando</a:t>
            </a:r>
            <a:r>
              <a:rPr lang="en-US" sz="4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4C27A823-AC5F-4B45-9DDF-EC1155D76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94437"/>
            <a:ext cx="8915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4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Preguntándome. Sopesándolo. No estoy seguro</a:t>
            </a:r>
            <a:r>
              <a:rPr lang="en-US" sz="4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6926F-B186-4F71-B150-65B664AA25BA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77" y="581447"/>
            <a:ext cx="116967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lvl="0"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Slide 2 and unit thumbnails: Allison Shelley, All4Ed</a:t>
            </a:r>
            <a:r>
              <a:rPr lang="en-US" sz="1400" kern="0" dirty="0">
                <a:solidFill>
                  <a:schemeClr val="bg1"/>
                </a:solidFill>
                <a:cs typeface="Arial"/>
                <a:sym typeface="Arial"/>
              </a:rPr>
              <a:t>,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https://images.all4ed.org</a:t>
            </a:r>
            <a:r>
              <a:rPr lang="en-US" sz="1400">
                <a:solidFill>
                  <a:schemeClr val="bg1"/>
                </a:solidFill>
                <a:hlinkClick r:id="rId3"/>
              </a:rPr>
              <a:t>/boys-high-five-in-science-class</a:t>
            </a:r>
            <a:r>
              <a:rPr lang="en-US" sz="1400">
                <a:solidFill>
                  <a:schemeClr val="bg1"/>
                </a:solidFill>
              </a:rPr>
              <a:t> </a:t>
            </a:r>
            <a:endParaRPr lang="en-US" sz="1400" kern="0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Slide 3: https://pixabay.com/id/illustrations/akses-banyak-tangan-933142/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5: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https://www.youtube.com/watch?v=2SmIIkQ7rfY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6 and 10: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http://clipart-library.com/clipart/qiBoEaMdT.htm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9: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https://blog.inkforall.com/sympathy-vs-empathy CC BY-NC-4.0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11: http://clipart-library.com/clipart/116524.htm</a:t>
            </a: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9144000" cy="980757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Interactuar con los Demás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76200" y="0"/>
            <a:ext cx="1164771" cy="914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3916680" y="2873829"/>
            <a:ext cx="5760720" cy="347472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31277A6-9AD3-456A-8876-1E59BD81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879" y="1437957"/>
            <a:ext cx="9144000" cy="16557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Día 7: </a:t>
            </a:r>
            <a:r>
              <a:rPr lang="es-MX" sz="4000" dirty="0"/>
              <a:t>Creación Conjunta de una Comunidad Solidaria</a:t>
            </a:r>
            <a:endParaRPr lang="en-US" sz="4000" dirty="0"/>
          </a:p>
          <a:p>
            <a:r>
              <a:rPr lang="en-US" sz="4000" dirty="0">
                <a:latin typeface="+mn-lt"/>
              </a:rPr>
              <a:t>De la Empatía a la Acción Parte I</a:t>
            </a:r>
            <a:endParaRPr lang="en-US" sz="3733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2" y="1553836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288280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  <a:latin typeface="Berlin Sans FB Demi" panose="020E0802020502020306" pitchFamily="34" charset="0"/>
              </a:rPr>
              <a:t>Dedicación Estudiantil</a:t>
            </a:r>
            <a:endParaRPr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D3CA64-6179-454D-8A18-5E1DBF6AED57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3A49EF-C482-5843-963D-C866A7958F18}"/>
              </a:ext>
            </a:extLst>
          </p:cNvPr>
          <p:cNvSpPr txBox="1">
            <a:spLocks/>
          </p:cNvSpPr>
          <p:nvPr/>
        </p:nvSpPr>
        <p:spPr>
          <a:xfrm>
            <a:off x="2362200" y="3221185"/>
            <a:ext cx="8846593" cy="32327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s-MX" sz="36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Sentados en círculo cerramos los ojos y pensamos en silencio en una persona de este círculo durante cuatro respiraciones profundas</a:t>
            </a:r>
            <a:r>
              <a:rPr lang="en-US" sz="36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s-MX" sz="36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¿Por qué estás </a:t>
            </a:r>
            <a:r>
              <a:rPr lang="es-MX" sz="360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agradecido con </a:t>
            </a:r>
            <a:r>
              <a:rPr lang="es-MX" sz="36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esa persona?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s-MX" sz="36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Comparte tu agradecimiento con el grupo</a:t>
            </a:r>
            <a:r>
              <a:rPr lang="en-US" sz="3600" dirty="0">
                <a:solidFill>
                  <a:schemeClr val="bg2"/>
                </a:solidFill>
              </a:rPr>
              <a:t>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2971800" cy="251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0ACF1-99CB-4EA5-BAB2-E23475201A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275858">
            <a:off x="3778287" y="792960"/>
            <a:ext cx="1546043" cy="1687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A9674D-0903-4BD9-BD5B-3D96DDA1C48E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B7AEB46-37FB-48FF-8F13-EB3983900BC8}"/>
              </a:ext>
            </a:extLst>
          </p:cNvPr>
          <p:cNvSpPr/>
          <p:nvPr/>
        </p:nvSpPr>
        <p:spPr>
          <a:xfrm>
            <a:off x="2251223" y="509150"/>
            <a:ext cx="7823787" cy="104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j-lt"/>
            </a:endParaRP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sz="1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93639B4-CEA9-4A8B-B7D4-1197E6C3C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09800"/>
            <a:ext cx="6970014" cy="34702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8A80F5-3480-4DFB-9DC5-AAD2D9709C5F}"/>
              </a:ext>
            </a:extLst>
          </p:cNvPr>
          <p:cNvSpPr txBox="1">
            <a:spLocks/>
          </p:cNvSpPr>
          <p:nvPr/>
        </p:nvSpPr>
        <p:spPr>
          <a:xfrm>
            <a:off x="1519646" y="509150"/>
            <a:ext cx="10439400" cy="17006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s-MX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Vea este fragmento del discurso del ex Presidente Barack Obama sobre la importancia de la </a:t>
            </a:r>
            <a:r>
              <a:rPr lang="es-MX" sz="3200" b="1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empatía</a:t>
            </a:r>
            <a:r>
              <a:rPr lang="es-MX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en la celebración del 50 aniversario de la histórica Marcha sobre Washington.</a:t>
            </a:r>
            <a:endParaRPr lang="en-US" sz="32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70DEEF-1356-4C63-BFF8-25538FA9D0EA}"/>
              </a:ext>
            </a:extLst>
          </p:cNvPr>
          <p:cNvSpPr txBox="1">
            <a:spLocks/>
          </p:cNvSpPr>
          <p:nvPr/>
        </p:nvSpPr>
        <p:spPr>
          <a:xfrm>
            <a:off x="1371600" y="5714999"/>
            <a:ext cx="10439400" cy="1484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s-MX" sz="3200" dirty="0">
                <a:solidFill>
                  <a:schemeClr val="bg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Sigue las instrucciones del folleto. Subraya o encierra en un círculo las palabras que no conozcas.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F17D6145-97C3-44CF-93EA-06163C041C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64" y="6253423"/>
            <a:ext cx="964082" cy="407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767D46-042F-4833-85AE-FDB633ACF7B3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588653" y="1153000"/>
            <a:ext cx="4319043" cy="22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dirty="0">
                <a:solidFill>
                  <a:schemeClr val="bg2"/>
                </a:solidFill>
              </a:rPr>
              <a:t>Nuestra Agenda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6284306" y="1153000"/>
            <a:ext cx="5907693" cy="49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bg2"/>
              </a:buClr>
            </a:pPr>
            <a:r>
              <a:rPr lang="en-US" sz="3733" dirty="0">
                <a:solidFill>
                  <a:schemeClr val="bg2"/>
                </a:solidFill>
              </a:rPr>
              <a:t>La Importancia de la Empatía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</a:pPr>
            <a:r>
              <a:rPr lang="es-MX" sz="3733" dirty="0">
                <a:solidFill>
                  <a:schemeClr val="bg2"/>
                </a:solidFill>
              </a:rPr>
              <a:t>Vocabulario útil</a:t>
            </a:r>
            <a:endParaRPr sz="3733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2133"/>
              </a:spcBef>
              <a:buClr>
                <a:schemeClr val="bg2"/>
              </a:buClr>
            </a:pPr>
            <a:r>
              <a:rPr lang="en-US" sz="3733" dirty="0">
                <a:solidFill>
                  <a:schemeClr val="bg2"/>
                </a:solidFill>
              </a:rPr>
              <a:t>Manejar Conflictos Constructivamente</a:t>
            </a:r>
            <a:endParaRPr sz="3733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2133"/>
              </a:spcBef>
              <a:buClr>
                <a:schemeClr val="bg2"/>
              </a:buClr>
            </a:pPr>
            <a:r>
              <a:rPr lang="en-US" sz="3733" dirty="0">
                <a:solidFill>
                  <a:schemeClr val="bg2"/>
                </a:solidFill>
              </a:rPr>
              <a:t>Prácticas de Autocuidado</a:t>
            </a:r>
            <a:endParaRPr sz="3733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bg2"/>
              </a:buClr>
            </a:pPr>
            <a:r>
              <a:rPr lang="en" sz="3733" dirty="0">
                <a:solidFill>
                  <a:schemeClr val="bg2"/>
                </a:solidFill>
              </a:rPr>
              <a:t>Boleto de Salida</a:t>
            </a:r>
            <a:endParaRPr sz="3733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70D35-155D-4891-968D-3CED7A52331A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6016-AECC-9342-B2DD-B0305587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306" y="381000"/>
            <a:ext cx="10021386" cy="263050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3600" dirty="0">
                <a:solidFill>
                  <a:schemeClr val="bg2"/>
                </a:solidFill>
              </a:rPr>
              <a:t>¿Qué crees que significan estas palabras? ¿Tienes alguna palabra más que añadir a la lista?</a:t>
            </a:r>
            <a:br>
              <a:rPr lang="en-US" sz="3600" dirty="0">
                <a:solidFill>
                  <a:schemeClr val="bg2"/>
                </a:solidFill>
              </a:rPr>
            </a:br>
            <a:br>
              <a:rPr lang="en-US" sz="1050" dirty="0">
                <a:solidFill>
                  <a:schemeClr val="bg2"/>
                </a:solidFill>
              </a:rPr>
            </a:br>
            <a:r>
              <a:rPr lang="es-MX" sz="3600" dirty="0">
                <a:solidFill>
                  <a:schemeClr val="bg2"/>
                </a:solidFill>
                <a:latin typeface="+mn-lt"/>
              </a:rPr>
              <a:t>Escribe tus mejores predicciones en notas adhesivas. Si quieres, puedes editar las notas adhesivas más tarde.</a:t>
            </a:r>
            <a:endParaRPr lang="en-US" sz="3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A3B85AE-0E83-4B2B-8627-84B7FBC2D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37110">
            <a:off x="9830285" y="4531191"/>
            <a:ext cx="2037116" cy="2031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4C0885-6286-4343-9BDA-A0F3EA637157}"/>
              </a:ext>
            </a:extLst>
          </p:cNvPr>
          <p:cNvSpPr txBox="1"/>
          <p:nvPr/>
        </p:nvSpPr>
        <p:spPr>
          <a:xfrm>
            <a:off x="1552306" y="2768292"/>
            <a:ext cx="1061359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empatía —</a:t>
            </a:r>
            <a:endParaRPr lang="en-US" sz="4000" dirty="0">
              <a:solidFill>
                <a:schemeClr val="bg2"/>
              </a:solidFill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brasa —</a:t>
            </a:r>
            <a:endParaRPr lang="en-US" sz="36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encender —</a:t>
            </a:r>
            <a:endParaRPr lang="en-US" sz="36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/>
                </a:solidFill>
                <a:latin typeface="Berlin Sans FB Demi" panose="020E0802020502020306" pitchFamily="34" charset="0"/>
              </a:rPr>
              <a:t>simpatía —</a:t>
            </a:r>
            <a:endParaRPr lang="en-US" sz="4000" dirty="0">
              <a:solidFill>
                <a:schemeClr val="bg2"/>
              </a:solidFill>
              <a:latin typeface="Berlin Sans FB Demi" panose="020E0802020502020306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AD6EB-26A1-4B98-9AC1-B44F6F5F0C21}"/>
              </a:ext>
            </a:extLst>
          </p:cNvPr>
          <p:cNvSpPr txBox="1"/>
          <p:nvPr/>
        </p:nvSpPr>
        <p:spPr>
          <a:xfrm>
            <a:off x="4572000" y="2819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2"/>
                </a:solidFill>
              </a:rPr>
              <a:t>la capacidad de comprender e identificarse con los sentimientos y la situación de otra persona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E7E72-BD07-45E6-A4EE-6AED3F3CB9C0}"/>
              </a:ext>
            </a:extLst>
          </p:cNvPr>
          <p:cNvSpPr txBox="1"/>
          <p:nvPr/>
        </p:nvSpPr>
        <p:spPr>
          <a:xfrm>
            <a:off x="3733800" y="3839795"/>
            <a:ext cx="74676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800" b="1" dirty="0">
                <a:solidFill>
                  <a:schemeClr val="bg2"/>
                </a:solidFill>
              </a:rPr>
              <a:t>carbones encendidos de un fuego; sentimientos o iniciativas que parecen apagarse</a:t>
            </a:r>
            <a:endParaRPr lang="en-US" sz="2800" b="1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2"/>
                </a:solidFill>
              </a:rPr>
              <a:t>      prender fuego; encender o despertar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03FF9-A2F9-49DF-9019-1D46C460EBBB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2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extLst>
              <a:ext uri="{FF2B5EF4-FFF2-40B4-BE49-F238E27FC236}">
                <a16:creationId xmlns:a16="http://schemas.microsoft.com/office/drawing/2014/main" id="{8F85B9DF-1D65-4F63-9349-0FAD6BF1A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4" y="8667750"/>
            <a:ext cx="1722437" cy="200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AD1E46F-47A0-4303-83DD-9FFFEDF9A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057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FAE8AD6-6A33-41DF-B117-F7E5D3F56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761" y="266701"/>
            <a:ext cx="60198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Tabla T de Empatía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0D1CA-7D11-4A66-807F-843D77897100}"/>
              </a:ext>
            </a:extLst>
          </p:cNvPr>
          <p:cNvSpPr txBox="1"/>
          <p:nvPr/>
        </p:nvSpPr>
        <p:spPr>
          <a:xfrm>
            <a:off x="1066800" y="993752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2"/>
                </a:solidFill>
              </a:rPr>
              <a:t>Trabaja con tu compañero para completar la Tabla T de Empatía.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76639-DEFA-422D-A5D4-332B0C9FC90B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570056-F378-FDEE-A5F1-B88D1343E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34719"/>
              </p:ext>
            </p:extLst>
          </p:nvPr>
        </p:nvGraphicFramePr>
        <p:xfrm>
          <a:off x="2119314" y="2203026"/>
          <a:ext cx="81280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194376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85224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Suena Como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Se Parece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91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6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1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03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63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5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797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extLst>
              <a:ext uri="{FF2B5EF4-FFF2-40B4-BE49-F238E27FC236}">
                <a16:creationId xmlns:a16="http://schemas.microsoft.com/office/drawing/2014/main" id="{8F85B9DF-1D65-4F63-9349-0FAD6BF1A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4" y="8667750"/>
            <a:ext cx="1722437" cy="200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AD1E46F-47A0-4303-83DD-9FFFEDF9A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057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FAE8AD6-6A33-41DF-B117-F7E5D3F56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475969"/>
            <a:ext cx="9144000" cy="743232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  <a:ea typeface="Times New Roman" panose="02020603050405020304" pitchFamily="18" charset="0"/>
              </a:rPr>
              <a:t>Empatía vs. Simpatía: ¿Cuál es la Diferencia? 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32D7EE-CDDA-4315-9FAE-70D24CCE4983}"/>
              </a:ext>
            </a:extLst>
          </p:cNvPr>
          <p:cNvSpPr txBox="1">
            <a:spLocks/>
          </p:cNvSpPr>
          <p:nvPr/>
        </p:nvSpPr>
        <p:spPr>
          <a:xfrm>
            <a:off x="1676400" y="5176333"/>
            <a:ext cx="10515600" cy="16816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erlin Sans FB Demi" panose="020E0802020502020306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Empatía:   </a:t>
            </a:r>
            <a:r>
              <a:rPr lang="es-MX" sz="3200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comprender exactamente cómo se siente alguien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054225" lvl="0" indent="-2054225" algn="l"/>
            <a:r>
              <a:rPr lang="en-US" sz="3200" dirty="0">
                <a:solidFill>
                  <a:srgbClr val="1F497D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Simpatía: </a:t>
            </a:r>
            <a:r>
              <a:rPr lang="es-MX" sz="3200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sentir </a:t>
            </a:r>
            <a:r>
              <a:rPr lang="es-MX" sz="3200" i="1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lástima</a:t>
            </a:r>
            <a:r>
              <a:rPr lang="es-MX" sz="3200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por alguien, aunque </a:t>
            </a:r>
            <a:r>
              <a:rPr lang="es-MX" sz="3200" i="1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</a:t>
            </a:r>
            <a:r>
              <a:rPr lang="es-MX" sz="3200" dirty="0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entiendas cómo se siente esa persona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 descr="Two panels. Panel on the left labeled empathy shows two crying men. One of the men is empathizing with his friend, saying: I've been there. Panel on the right shows two men as well. One of this is crying while the other one has a sympathetic look on his face and is saying: I feel so bad for you.">
            <a:extLst>
              <a:ext uri="{FF2B5EF4-FFF2-40B4-BE49-F238E27FC236}">
                <a16:creationId xmlns:a16="http://schemas.microsoft.com/office/drawing/2014/main" id="{D51220A3-943C-4060-8655-E0968C76E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4166" r="1563" b="9722"/>
          <a:stretch/>
        </p:blipFill>
        <p:spPr bwMode="auto">
          <a:xfrm>
            <a:off x="3200400" y="1459857"/>
            <a:ext cx="6895578" cy="34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2A5ADC-0E92-47F0-8D3B-ED906699AB32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9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40E29-D07A-4CC2-BF03-054527050737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be940414-f5a2-4509-bc4b-9b97993b9bc1"/>
    <ds:schemaRef ds:uri="http://schemas.microsoft.com/office/infopath/2007/PartnerControls"/>
    <ds:schemaRef ds:uri="d39049c8-5642-4c67-b9b8-6999510f229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E084AA4-935C-433B-ABC0-D229C389F9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6F293-60DC-46EE-AEA4-22BD468BF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9481</TotalTime>
  <Words>931</Words>
  <Application>Microsoft Office PowerPoint</Application>
  <PresentationFormat>Panorámica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Berlin Sans FB</vt:lpstr>
      <vt:lpstr>Berlin Sans FB Demi</vt:lpstr>
      <vt:lpstr>Calibri</vt:lpstr>
      <vt:lpstr>Calibri Light</vt:lpstr>
      <vt:lpstr>Century Schoolbook</vt:lpstr>
      <vt:lpstr>Comic Sans MS</vt:lpstr>
      <vt:lpstr>Times New Roman</vt:lpstr>
      <vt:lpstr>2_Office Theme</vt:lpstr>
      <vt:lpstr>Office Theme</vt:lpstr>
      <vt:lpstr>3_Office Theme</vt:lpstr>
      <vt:lpstr>Presentación de PowerPoint</vt:lpstr>
      <vt:lpstr>Interactuar con los Demás</vt:lpstr>
      <vt:lpstr>Dedicación Estudiantil</vt:lpstr>
      <vt:lpstr>Presentación de PowerPoint</vt:lpstr>
      <vt:lpstr>Presentación de PowerPoint</vt:lpstr>
      <vt:lpstr>Nuestra Agenda</vt:lpstr>
      <vt:lpstr>¿Qué crees que significan estas palabras? ¿Tienes alguna palabra más que añadir a la lista?  Escribe tus mejores predicciones en notas adhesivas. Si quieres, puedes editar las notas adhesivas más tarde.</vt:lpstr>
      <vt:lpstr>Tabla T de Empatía</vt:lpstr>
      <vt:lpstr>Empatía vs. Simpatía: ¿Cuál es la Diferencia? </vt:lpstr>
      <vt:lpstr>Presentación de PowerPoint</vt:lpstr>
      <vt:lpstr>“Crear una Comunidad Solidaria en el Aula: ¡Practicar la Empatía!” </vt:lpstr>
      <vt:lpstr>Closing Circle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Yepez Velastegui, Erika Susana</cp:lastModifiedBy>
  <cp:revision>144</cp:revision>
  <dcterms:created xsi:type="dcterms:W3CDTF">2012-12-04T04:49:45Z</dcterms:created>
  <dcterms:modified xsi:type="dcterms:W3CDTF">2024-01-09T16:04:14Z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