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4"/>
    <p:sldMasterId id="2147483692" r:id="rId5"/>
    <p:sldMasterId id="2147483704" r:id="rId6"/>
  </p:sldMasterIdLst>
  <p:notesMasterIdLst>
    <p:notesMasterId r:id="rId19"/>
  </p:notesMasterIdLst>
  <p:sldIdLst>
    <p:sldId id="269" r:id="rId7"/>
    <p:sldId id="264" r:id="rId8"/>
    <p:sldId id="289" r:id="rId9"/>
    <p:sldId id="266" r:id="rId10"/>
    <p:sldId id="257" r:id="rId11"/>
    <p:sldId id="260" r:id="rId12"/>
    <p:sldId id="290" r:id="rId13"/>
    <p:sldId id="267" r:id="rId14"/>
    <p:sldId id="268" r:id="rId15"/>
    <p:sldId id="291" r:id="rId16"/>
    <p:sldId id="265" r:id="rId17"/>
    <p:sldId id="273" r:id="rId18"/>
  </p:sldIdLst>
  <p:sldSz cx="9144000" cy="5143500" type="screen16x9"/>
  <p:notesSz cx="6858000" cy="9144000"/>
  <p:embeddedFontLst>
    <p:embeddedFont>
      <p:font typeface="Berlin Sans FB" panose="020E0602020502020306" pitchFamily="34" charset="0"/>
      <p:regular r:id="rId20"/>
      <p:bold r:id="rId21"/>
    </p:embeddedFont>
    <p:embeddedFont>
      <p:font typeface="Berlin Sans FB Demi" panose="020E0802020502020306" pitchFamily="34" charset="0"/>
      <p:bold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82D766-22C7-0748-B0B7-D0776F3EA396}" v="20" dt="2021-05-19T18:49:53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331"/>
    <p:restoredTop sz="81467" autoAdjust="0"/>
  </p:normalViewPr>
  <p:slideViewPr>
    <p:cSldViewPr snapToGrid="0">
      <p:cViewPr varScale="1">
        <p:scale>
          <a:sx n="78" d="100"/>
          <a:sy n="78" d="100"/>
        </p:scale>
        <p:origin x="51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FC8C3-4040-461A-91E9-FB2BD49EA7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21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6f91993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6f91993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http://clipart-library.com/clipart/1764131.htm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4202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8fe1d449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8fe1d449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FC8C3-4040-461A-91E9-FB2BD49EA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9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Image: Allison Shelley, Alliance For Excellent Education https://images.all4ed.org/boys-high-five-in-science-class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FC8C3-4040-461A-91E9-FB2BD49EA7A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87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f91993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f91993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https://pixabay.com/id/illustrations/akses-banyak-tangan-933142/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Note: You can add the student’s picture to the slide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f91993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f91993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Photo: Steve </a:t>
            </a:r>
            <a:r>
              <a:rPr lang="en-US" dirty="0" err="1"/>
              <a:t>Garvie</a:t>
            </a:r>
            <a:r>
              <a:rPr lang="en-US" dirty="0"/>
              <a:t> https://www.flickr.com/photos/rainbirder/5031379872 CC BY-NC-SA 2.0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728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91993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91993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6f91993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6f91993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http://clipart-library.com/clipart/64775.htm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6f91993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6f91993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http://clipart-library.com/clipart/dc9rky9Ei.htm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8904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6f91993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6f91993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1767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6f91993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6f91993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780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841772"/>
            <a:ext cx="6858000" cy="1790700"/>
          </a:xfrm>
        </p:spPr>
        <p:txBody>
          <a:bodyPr anchor="b"/>
          <a:lstStyle>
            <a:lvl1pPr algn="ctr">
              <a:defRPr sz="3375">
                <a:solidFill>
                  <a:schemeClr val="tx1"/>
                </a:solidFill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5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tx1"/>
                </a:solidFill>
                <a:latin typeface="Berlin Sans FB" panose="020E0602020502020306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9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8871" y="273844"/>
            <a:ext cx="538050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83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4788" y="207169"/>
            <a:ext cx="8172450" cy="9832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7897906" y="4706750"/>
            <a:ext cx="990600" cy="2738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46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892" lvl="0" indent="-25716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784" lvl="1" indent="-238119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675" lvl="2" indent="-238119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566" lvl="3" indent="-238119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457" lvl="4" indent="-238119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349" lvl="5" indent="-238119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240" lvl="6" indent="-238119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132" lvl="7" indent="-238119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023" lvl="8" indent="-238119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‹Nº›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9038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52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874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1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02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6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42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54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52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57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80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3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76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52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28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chemeClr val="tx1"/>
                </a:solidFill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5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Berlin Sans FB" panose="020E0602020502020306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89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7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895" y="919234"/>
            <a:ext cx="7340693" cy="2139553"/>
          </a:xfrm>
        </p:spPr>
        <p:txBody>
          <a:bodyPr anchor="b"/>
          <a:lstStyle>
            <a:lvl1pPr>
              <a:defRPr sz="3375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895" y="3079028"/>
            <a:ext cx="7340693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0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894" y="919233"/>
            <a:ext cx="7340693" cy="2139553"/>
          </a:xfrm>
        </p:spPr>
        <p:txBody>
          <a:bodyPr anchor="b"/>
          <a:lstStyle>
            <a:lvl1pPr>
              <a:defRPr sz="45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894" y="3079027"/>
            <a:ext cx="7340693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553" y="1369219"/>
            <a:ext cx="3385297" cy="2994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0053" y="1369219"/>
            <a:ext cx="3385297" cy="2994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30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253" y="273844"/>
            <a:ext cx="7501288" cy="994172"/>
          </a:xfrm>
        </p:spPr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253" y="1260872"/>
            <a:ext cx="3482929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5253" y="1878806"/>
            <a:ext cx="3482929" cy="27066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6460" y="1260872"/>
            <a:ext cx="350008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6460" y="1878806"/>
            <a:ext cx="3500081" cy="27066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89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9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15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936" y="342900"/>
            <a:ext cx="2949178" cy="1200150"/>
          </a:xfrm>
        </p:spPr>
        <p:txBody>
          <a:bodyPr anchor="b"/>
          <a:lstStyle>
            <a:lvl1pPr>
              <a:defRPr sz="24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485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936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0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594" y="342900"/>
            <a:ext cx="2949178" cy="1200150"/>
          </a:xfrm>
        </p:spPr>
        <p:txBody>
          <a:bodyPr anchor="b"/>
          <a:lstStyle>
            <a:lvl1pPr>
              <a:defRPr sz="24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31144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594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2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40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8870" y="273844"/>
            <a:ext cx="538050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‹Nº›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646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554" y="1369221"/>
            <a:ext cx="3385297" cy="2994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0054" y="1369221"/>
            <a:ext cx="3385297" cy="2994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2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254" y="273846"/>
            <a:ext cx="7501288" cy="994172"/>
          </a:xfrm>
        </p:spPr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254" y="1260872"/>
            <a:ext cx="3482929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5254" y="1878806"/>
            <a:ext cx="3482929" cy="27066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6461" y="1260872"/>
            <a:ext cx="350008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6461" y="1878806"/>
            <a:ext cx="3500081" cy="27066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2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6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830446-11DB-4627-B596-8BA99CD4B80F}"/>
              </a:ext>
            </a:extLst>
          </p:cNvPr>
          <p:cNvSpPr/>
          <p:nvPr userDrawn="1"/>
        </p:nvSpPr>
        <p:spPr>
          <a:xfrm>
            <a:off x="47625" y="0"/>
            <a:ext cx="885825" cy="723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8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936" y="342900"/>
            <a:ext cx="2949178" cy="1200150"/>
          </a:xfrm>
        </p:spPr>
        <p:txBody>
          <a:bodyPr anchor="b"/>
          <a:lstStyle>
            <a:lvl1pPr>
              <a:defRPr sz="18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485" y="74057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936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7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595" y="342900"/>
            <a:ext cx="2949178" cy="1200150"/>
          </a:xfrm>
        </p:spPr>
        <p:txBody>
          <a:bodyPr anchor="b"/>
          <a:lstStyle>
            <a:lvl1pPr>
              <a:defRPr sz="18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31144" y="740571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595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76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5424" y="273846"/>
            <a:ext cx="747992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5424" y="1369219"/>
            <a:ext cx="747992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4639" y="692525"/>
            <a:ext cx="951169" cy="4450976"/>
            <a:chOff x="19517" y="0"/>
            <a:chExt cx="1268225" cy="6858000"/>
          </a:xfrm>
        </p:grpSpPr>
        <p:sp>
          <p:nvSpPr>
            <p:cNvPr id="8" name="Double Wave 7"/>
            <p:cNvSpPr/>
            <p:nvPr userDrawn="1"/>
          </p:nvSpPr>
          <p:spPr>
            <a:xfrm rot="16200000">
              <a:off x="-3048000" y="3067517"/>
              <a:ext cx="6858000" cy="722966"/>
            </a:xfrm>
            <a:prstGeom prst="doubleWav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" name="Double Wave 8"/>
            <p:cNvSpPr/>
            <p:nvPr userDrawn="1"/>
          </p:nvSpPr>
          <p:spPr>
            <a:xfrm rot="16200000">
              <a:off x="-2864224" y="3067517"/>
              <a:ext cx="6858000" cy="722966"/>
            </a:xfrm>
            <a:prstGeom prst="doubleWav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Double Wave 9"/>
            <p:cNvSpPr/>
            <p:nvPr userDrawn="1"/>
          </p:nvSpPr>
          <p:spPr>
            <a:xfrm rot="16200000">
              <a:off x="-2680447" y="3067517"/>
              <a:ext cx="6858000" cy="722966"/>
            </a:xfrm>
            <a:prstGeom prst="doubleWav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1" name="Double Wave 10"/>
            <p:cNvSpPr/>
            <p:nvPr userDrawn="1"/>
          </p:nvSpPr>
          <p:spPr>
            <a:xfrm rot="16200000">
              <a:off x="-2502741" y="3067517"/>
              <a:ext cx="6858000" cy="722966"/>
            </a:xfrm>
            <a:prstGeom prst="doubleWave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2" name="Picture 11" descr="JHU-Logotype.JPG"/>
          <p:cNvPicPr/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0" y="4972050"/>
            <a:ext cx="714375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12451" y="4720570"/>
            <a:ext cx="594412" cy="25148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52489" y="0"/>
            <a:ext cx="898571" cy="6925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PH for Unit icon</a:t>
            </a:r>
          </a:p>
        </p:txBody>
      </p:sp>
    </p:spTree>
    <p:extLst>
      <p:ext uri="{BB962C8B-B14F-4D97-AF65-F5344CB8AC3E}">
        <p14:creationId xmlns:p14="http://schemas.microsoft.com/office/powerpoint/2010/main" val="206837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bg2">
              <a:lumMod val="50000"/>
            </a:schemeClr>
          </a:solidFill>
          <a:latin typeface="Berlin Sans FB" panose="020E0602020502020306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98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5424" y="273844"/>
            <a:ext cx="747992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5423" y="1369219"/>
            <a:ext cx="747992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3219B-77E4-4F8B-B134-0C7957C98D1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8C89D-17CB-412F-8FFB-22D852DBD229}" type="slidenum">
              <a:rPr lang="en-US" smtClean="0"/>
              <a:t>‹Nº›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4638" y="692524"/>
            <a:ext cx="951169" cy="4450976"/>
            <a:chOff x="19517" y="0"/>
            <a:chExt cx="1268225" cy="6858000"/>
          </a:xfrm>
        </p:grpSpPr>
        <p:sp>
          <p:nvSpPr>
            <p:cNvPr id="8" name="Double Wave 7"/>
            <p:cNvSpPr/>
            <p:nvPr userDrawn="1"/>
          </p:nvSpPr>
          <p:spPr>
            <a:xfrm rot="16200000">
              <a:off x="-3048000" y="3067517"/>
              <a:ext cx="6858000" cy="722966"/>
            </a:xfrm>
            <a:prstGeom prst="doubleWav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Double Wave 8"/>
            <p:cNvSpPr/>
            <p:nvPr userDrawn="1"/>
          </p:nvSpPr>
          <p:spPr>
            <a:xfrm rot="16200000">
              <a:off x="-2864224" y="3067517"/>
              <a:ext cx="6858000" cy="722966"/>
            </a:xfrm>
            <a:prstGeom prst="doubleWav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Double Wave 9"/>
            <p:cNvSpPr/>
            <p:nvPr userDrawn="1"/>
          </p:nvSpPr>
          <p:spPr>
            <a:xfrm rot="16200000">
              <a:off x="-2680447" y="3067517"/>
              <a:ext cx="6858000" cy="722966"/>
            </a:xfrm>
            <a:prstGeom prst="doubleWav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Double Wave 10"/>
            <p:cNvSpPr/>
            <p:nvPr userDrawn="1"/>
          </p:nvSpPr>
          <p:spPr>
            <a:xfrm rot="16200000">
              <a:off x="-2502741" y="3067517"/>
              <a:ext cx="6858000" cy="722966"/>
            </a:xfrm>
            <a:prstGeom prst="doubleWave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2" name="Picture 11" descr="JHU-Logotype.JPG"/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9" y="4972050"/>
            <a:ext cx="714375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2451" y="4720569"/>
            <a:ext cx="594412" cy="25148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52488" y="0"/>
            <a:ext cx="898571" cy="6925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PH for Unit icon</a:t>
            </a:r>
          </a:p>
        </p:txBody>
      </p:sp>
    </p:spTree>
    <p:extLst>
      <p:ext uri="{BB962C8B-B14F-4D97-AF65-F5344CB8AC3E}">
        <p14:creationId xmlns:p14="http://schemas.microsoft.com/office/powerpoint/2010/main" val="3093555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2">
              <a:lumMod val="50000"/>
            </a:schemeClr>
          </a:solidFill>
          <a:latin typeface="Berlin Sans FB" panose="020E0602020502020306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all4ed.org/boys-high-five-in-science-clas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9E9FC4-F810-440E-AC15-A67365D0618D}"/>
              </a:ext>
            </a:extLst>
          </p:cNvPr>
          <p:cNvSpPr txBox="1"/>
          <p:nvPr/>
        </p:nvSpPr>
        <p:spPr>
          <a:xfrm>
            <a:off x="1311965" y="607180"/>
            <a:ext cx="7702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Hazlo Ahora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94456-62BE-49A3-845C-9977B62AEBE5}"/>
              </a:ext>
            </a:extLst>
          </p:cNvPr>
          <p:cNvSpPr txBox="1"/>
          <p:nvPr/>
        </p:nvSpPr>
        <p:spPr>
          <a:xfrm>
            <a:off x="1311965" y="1895690"/>
            <a:ext cx="750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Escribe todas las palabras que se te ocurran que describan sentimientos o emociones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90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1143495" y="361483"/>
            <a:ext cx="7033857" cy="748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4400" dirty="0">
                <a:solidFill>
                  <a:schemeClr val="bg2"/>
                </a:solidFill>
                <a:ea typeface="Roboto" panose="02000000000000000000" pitchFamily="2" charset="0"/>
              </a:rPr>
              <a:t>Prácticas de Autocuidado</a:t>
            </a:r>
            <a:endParaRPr sz="4400" dirty="0">
              <a:solidFill>
                <a:schemeClr val="bg2"/>
              </a:solidFill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DEBC-7606-47E1-BAB0-29346F41E13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03238" y="1650603"/>
            <a:ext cx="5638194" cy="3277949"/>
          </a:xfrm>
        </p:spPr>
        <p:txBody>
          <a:bodyPr anchor="t"/>
          <a:lstStyle/>
          <a:p>
            <a:pPr marL="346075" lvl="0">
              <a:lnSpc>
                <a:spcPct val="100000"/>
              </a:lnSpc>
              <a:spcBef>
                <a:spcPts val="600"/>
              </a:spcBef>
              <a:buClr>
                <a:srgbClr val="1F497D">
                  <a:lumMod val="50000"/>
                </a:srgbClr>
              </a:buClr>
            </a:pPr>
            <a:r>
              <a:rPr lang="es-MX" sz="2800" b="1" dirty="0">
                <a:solidFill>
                  <a:srgbClr val="1F497D"/>
                </a:solidFill>
              </a:rPr>
              <a:t>Encierra en un círculo </a:t>
            </a:r>
            <a:r>
              <a:rPr lang="es-MX" sz="2800" dirty="0">
                <a:solidFill>
                  <a:srgbClr val="1F497D"/>
                </a:solidFill>
              </a:rPr>
              <a:t>las prácticas que más te gusten</a:t>
            </a:r>
            <a:r>
              <a:rPr lang="en-US" sz="2800" dirty="0">
                <a:solidFill>
                  <a:srgbClr val="1F497D"/>
                </a:solidFill>
              </a:rPr>
              <a:t>.</a:t>
            </a:r>
          </a:p>
          <a:p>
            <a:pPr marL="346075" lvl="0">
              <a:lnSpc>
                <a:spcPct val="100000"/>
              </a:lnSpc>
              <a:spcBef>
                <a:spcPts val="600"/>
              </a:spcBef>
              <a:buClr>
                <a:srgbClr val="1F497D">
                  <a:lumMod val="50000"/>
                </a:srgbClr>
              </a:buClr>
            </a:pPr>
            <a:r>
              <a:rPr lang="es-MX" sz="2800" b="1" dirty="0">
                <a:solidFill>
                  <a:srgbClr val="1F497D"/>
                </a:solidFill>
              </a:rPr>
              <a:t>Comprométete</a:t>
            </a:r>
            <a:r>
              <a:rPr lang="es-MX" sz="2800" dirty="0">
                <a:solidFill>
                  <a:srgbClr val="1F497D"/>
                </a:solidFill>
              </a:rPr>
              <a:t> a utilizar una o más de estas prácticas para ayudarte con los retos a los que te enfrentas esta semana</a:t>
            </a:r>
            <a:r>
              <a:rPr lang="en-US" sz="2800" dirty="0">
                <a:solidFill>
                  <a:srgbClr val="1F497D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9646C-7EC5-43ED-AD5A-B4F4FFCF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80" y="1832936"/>
            <a:ext cx="2445288" cy="2518100"/>
          </a:xfrm>
          <a:prstGeom prst="rect">
            <a:avLst/>
          </a:prstGeom>
        </p:spPr>
      </p:pic>
      <p:pic>
        <p:nvPicPr>
          <p:cNvPr id="8" name="Picture 2" descr="Circle Red ">
            <a:extLst>
              <a:ext uri="{FF2B5EF4-FFF2-40B4-BE49-F238E27FC236}">
                <a16:creationId xmlns:a16="http://schemas.microsoft.com/office/drawing/2014/main" id="{EDF34DF5-B9DF-4CE0-B826-F25C6E237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416" y="2120356"/>
            <a:ext cx="1184816" cy="14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hand writing notes clipart">
            <a:extLst>
              <a:ext uri="{FF2B5EF4-FFF2-40B4-BE49-F238E27FC236}">
                <a16:creationId xmlns:a16="http://schemas.microsoft.com/office/drawing/2014/main" id="{8C3CD874-5F2E-41B6-842D-3A16A27F0E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3785">
            <a:off x="7490922" y="2802502"/>
            <a:ext cx="1907703" cy="136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ircle Red ">
            <a:extLst>
              <a:ext uri="{FF2B5EF4-FFF2-40B4-BE49-F238E27FC236}">
                <a16:creationId xmlns:a16="http://schemas.microsoft.com/office/drawing/2014/main" id="{6B84C34C-2388-41AD-BE9E-944A63683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09" y="2910591"/>
            <a:ext cx="1184816" cy="14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A7E0A-2C9C-42A0-BF5F-3D521D685FBA}"/>
              </a:ext>
            </a:extLst>
          </p:cNvPr>
          <p:cNvSpPr/>
          <p:nvPr/>
        </p:nvSpPr>
        <p:spPr>
          <a:xfrm>
            <a:off x="37351" y="0"/>
            <a:ext cx="918146" cy="7239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3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1299410" y="738725"/>
            <a:ext cx="7394589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/>
                </a:solidFill>
              </a:rPr>
              <a:t>Boleto de Salida</a:t>
            </a:r>
            <a:endParaRPr sz="4000" dirty="0">
              <a:solidFill>
                <a:schemeClr val="bg2"/>
              </a:solidFill>
            </a:endParaRPr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1299410" y="1919075"/>
            <a:ext cx="739459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MX" sz="3200" dirty="0">
                <a:solidFill>
                  <a:schemeClr val="bg2"/>
                </a:solidFill>
              </a:rPr>
              <a:t>Comparte con un compañero una práctica de autocuidado que te comprometas a utilizar esta semana para cuidarte.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endParaRPr sz="3200" dirty="0">
              <a:solidFill>
                <a:schemeClr val="bg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FC3425-4FB3-4DF2-98FB-5979E8543F2A}"/>
              </a:ext>
            </a:extLst>
          </p:cNvPr>
          <p:cNvSpPr/>
          <p:nvPr/>
        </p:nvSpPr>
        <p:spPr>
          <a:xfrm>
            <a:off x="37351" y="0"/>
            <a:ext cx="918146" cy="7239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708" y="480618"/>
            <a:ext cx="8772525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1500" u="sng" dirty="0">
                <a:solidFill>
                  <a:srgbClr val="700000"/>
                </a:solidFill>
                <a:latin typeface="Berlin Sans FB Demi" panose="020E0802020502020306" pitchFamily="34" charset="0"/>
              </a:rPr>
              <a:t>References &amp; Resources</a:t>
            </a:r>
          </a:p>
          <a:p>
            <a:pPr defTabSz="342900"/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/>
            <a:r>
              <a:rPr lang="en-US" sz="1050" b="1" u="sng" dirty="0">
                <a:solidFill>
                  <a:prstClr val="black"/>
                </a:solidFill>
                <a:latin typeface="Calibri" panose="020F0502020204030204"/>
              </a:rPr>
              <a:t>Photos &amp; Images</a:t>
            </a:r>
          </a:p>
          <a:p>
            <a:pPr defTabSz="685800"/>
            <a:r>
              <a:rPr lang="en-US" sz="1050" kern="0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Slide 2 and unit thumbnails: </a:t>
            </a:r>
            <a:r>
              <a:rPr lang="en-US" sz="1050" kern="0" dirty="0">
                <a:solidFill>
                  <a:srgbClr val="000000"/>
                </a:solidFill>
                <a:cs typeface="Arial"/>
                <a:sym typeface="Arial"/>
              </a:rPr>
              <a:t>Allison Shelley, All4Ed </a:t>
            </a:r>
            <a:r>
              <a:rPr lang="en-US" sz="1050" kern="0" dirty="0">
                <a:solidFill>
                  <a:srgbClr val="000000"/>
                </a:solidFill>
                <a:cs typeface="Arial"/>
                <a:sym typeface="Arial"/>
                <a:hlinkClick r:id="rId3"/>
              </a:rPr>
              <a:t>https://images.all4ed.org</a:t>
            </a:r>
            <a:r>
              <a:rPr lang="en-US" sz="1050" kern="0">
                <a:solidFill>
                  <a:srgbClr val="000000"/>
                </a:solidFill>
                <a:cs typeface="Arial"/>
                <a:sym typeface="Arial"/>
                <a:hlinkClick r:id="rId3"/>
              </a:rPr>
              <a:t>/boys-high-five-in-science-class</a:t>
            </a:r>
            <a:r>
              <a:rPr lang="en-US" sz="1050" kern="0">
                <a:solidFill>
                  <a:srgbClr val="000000"/>
                </a:solidFill>
                <a:cs typeface="Arial"/>
                <a:sym typeface="Arial"/>
              </a:rPr>
              <a:t>  </a:t>
            </a:r>
            <a:endParaRPr lang="en-US" sz="105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defTabSz="685800"/>
            <a:r>
              <a:rPr lang="en-US" sz="1050" kern="0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Slide 3: https://pixabay.com/id/illustrations/akses-banyak-tangan-933142/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Slide 4: Photo: Steve </a:t>
            </a:r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Garvie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 https://www.flickr.com/photos/rainbirder/5031379872 CC BY-NC-SA 2.0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Slide 6: http://clipart-library.com/clipart/64775.htm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Slide 7: http://clipart-library.com/clipart/dc9rky9Ei.htm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Slide 10: ttp://clipart-library.com/clipart/1764131.htm</a:t>
            </a:r>
          </a:p>
        </p:txBody>
      </p:sp>
    </p:spTree>
    <p:extLst>
      <p:ext uri="{BB962C8B-B14F-4D97-AF65-F5344CB8AC3E}">
        <p14:creationId xmlns:p14="http://schemas.microsoft.com/office/powerpoint/2010/main" val="1807018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5CDC-D4B9-4AE9-9A1A-FCA675083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50" y="577249"/>
            <a:ext cx="6858000" cy="735568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Interactuar con los Demás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7A6B0-D030-425A-A67B-31A8E5C83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350" y="1428108"/>
            <a:ext cx="6858000" cy="609698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Día 6: Fortalecer la Salud Emocional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C6BF39-D69C-44D1-8471-46A37B33418B}"/>
              </a:ext>
            </a:extLst>
          </p:cNvPr>
          <p:cNvSpPr/>
          <p:nvPr/>
        </p:nvSpPr>
        <p:spPr>
          <a:xfrm>
            <a:off x="57151" y="0"/>
            <a:ext cx="873578" cy="685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4D0492-A72E-44CA-B9CC-434EC181D655}"/>
              </a:ext>
            </a:extLst>
          </p:cNvPr>
          <p:cNvSpPr/>
          <p:nvPr/>
        </p:nvSpPr>
        <p:spPr>
          <a:xfrm>
            <a:off x="2937510" y="2155372"/>
            <a:ext cx="4320540" cy="260604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4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xabay.com/get/g2e6581f5b9baa1a15ee0b0433714cb4b1123c5e541e79e4bd9dfad859111018a8c0ee98e2ed51b1a8490a37b47d03278_1920.jpg">
            <a:extLst>
              <a:ext uri="{FF2B5EF4-FFF2-40B4-BE49-F238E27FC236}">
                <a16:creationId xmlns:a16="http://schemas.microsoft.com/office/drawing/2014/main" id="{5F238448-7F17-4332-BDB6-C987AD8D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91" y="1165377"/>
            <a:ext cx="5137495" cy="35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1357630" y="233369"/>
            <a:ext cx="3966210" cy="76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sz="2800" dirty="0">
                <a:solidFill>
                  <a:schemeClr val="bg2"/>
                </a:solidFill>
                <a:latin typeface="Berlin Sans FB Demi" panose="020E0802020502020306" pitchFamily="34" charset="0"/>
              </a:rPr>
              <a:t>Dedicación Estudiantil</a:t>
            </a:r>
            <a:endParaRPr sz="2800" dirty="0">
              <a:solidFill>
                <a:schemeClr val="bg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572DE5-8ED4-4D7D-BC83-B291B7DC2F57}"/>
              </a:ext>
            </a:extLst>
          </p:cNvPr>
          <p:cNvSpPr/>
          <p:nvPr/>
        </p:nvSpPr>
        <p:spPr>
          <a:xfrm>
            <a:off x="47625" y="0"/>
            <a:ext cx="885825" cy="7239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1237672" y="489343"/>
            <a:ext cx="7410145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solidFill>
                  <a:schemeClr val="bg2"/>
                </a:solidFill>
              </a:rPr>
              <a:t>Círculo de conexión: ¡Todos luchamos</a:t>
            </a:r>
            <a:r>
              <a:rPr lang="en-US" sz="3200" dirty="0">
                <a:solidFill>
                  <a:schemeClr val="bg2"/>
                </a:solidFill>
              </a:rPr>
              <a:t>!</a:t>
            </a:r>
            <a:endParaRPr sz="3200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8B3E1-6072-4759-BB63-5E4DDDACD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9" t="5926"/>
          <a:stretch/>
        </p:blipFill>
        <p:spPr>
          <a:xfrm>
            <a:off x="5285939" y="1655874"/>
            <a:ext cx="3454242" cy="2417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8EA0C2-403D-4F33-AC33-122C2F2CFC7A}"/>
              </a:ext>
            </a:extLst>
          </p:cNvPr>
          <p:cNvSpPr txBox="1"/>
          <p:nvPr/>
        </p:nvSpPr>
        <p:spPr>
          <a:xfrm>
            <a:off x="1237672" y="1484164"/>
            <a:ext cx="3897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2"/>
                </a:solidFill>
              </a:rPr>
              <a:t>Comparte algo con lo que hayas tenido problemas últimamente y algo que hayas hecho (o quieras hacer) para superarlo.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66300E-67EF-4D50-BB82-83B1558E9A43}"/>
              </a:ext>
            </a:extLst>
          </p:cNvPr>
          <p:cNvSpPr/>
          <p:nvPr/>
        </p:nvSpPr>
        <p:spPr>
          <a:xfrm>
            <a:off x="57899" y="0"/>
            <a:ext cx="885825" cy="7239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4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1191490" y="864750"/>
            <a:ext cx="3239282" cy="17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Nuestra Agenda</a:t>
            </a:r>
            <a:endParaRPr dirty="0"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2"/>
          </p:nvPr>
        </p:nvSpPr>
        <p:spPr>
          <a:xfrm>
            <a:off x="4713230" y="864750"/>
            <a:ext cx="4307202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Char char="●"/>
            </a:pPr>
            <a:r>
              <a:rPr lang="en-US" sz="2800" dirty="0">
                <a:solidFill>
                  <a:schemeClr val="bg2"/>
                </a:solidFill>
              </a:rPr>
              <a:t>Construir Nuestro Vocabulario Emocional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Char char="●"/>
            </a:pPr>
            <a:r>
              <a:rPr lang="es-MX" sz="2800" dirty="0">
                <a:solidFill>
                  <a:schemeClr val="bg2"/>
                </a:solidFill>
              </a:rPr>
              <a:t>Manejar los conflictos de Forma Constructiva</a:t>
            </a:r>
            <a:endParaRPr sz="2800" dirty="0">
              <a:solidFill>
                <a:schemeClr val="bg2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bg2"/>
              </a:buClr>
              <a:buSzPts val="1800"/>
              <a:buChar char="●"/>
            </a:pPr>
            <a:r>
              <a:rPr lang="en-US" sz="2800" dirty="0">
                <a:solidFill>
                  <a:schemeClr val="bg2"/>
                </a:solidFill>
              </a:rPr>
              <a:t>Prácticas de autocuidado</a:t>
            </a:r>
            <a:endParaRPr sz="2800" dirty="0">
              <a:solidFill>
                <a:schemeClr val="bg2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1600"/>
              </a:spcAft>
              <a:buClr>
                <a:schemeClr val="bg2"/>
              </a:buClr>
              <a:buSzPts val="1800"/>
              <a:buChar char="●"/>
            </a:pPr>
            <a:r>
              <a:rPr lang="en" sz="2800" dirty="0">
                <a:solidFill>
                  <a:schemeClr val="bg2"/>
                </a:solidFill>
              </a:rPr>
              <a:t>Boleto de Salida</a:t>
            </a:r>
            <a:endParaRPr sz="2800" dirty="0">
              <a:solidFill>
                <a:schemeClr val="bg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9A7B8C-6C24-42D3-BD84-5C093DEFC6B3}"/>
              </a:ext>
            </a:extLst>
          </p:cNvPr>
          <p:cNvSpPr/>
          <p:nvPr/>
        </p:nvSpPr>
        <p:spPr>
          <a:xfrm>
            <a:off x="57899" y="0"/>
            <a:ext cx="885825" cy="7239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1023550" y="296562"/>
            <a:ext cx="7752949" cy="132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>
                <a:solidFill>
                  <a:schemeClr val="bg2"/>
                </a:solidFill>
                <a:ea typeface="Roboto" panose="02000000000000000000" pitchFamily="2" charset="0"/>
              </a:rPr>
              <a:t>Coloca Tus Emociones en la Pared: Construir Nuestro Vocabulario Emocional</a:t>
            </a:r>
            <a:endParaRPr sz="4000" dirty="0">
              <a:solidFill>
                <a:schemeClr val="bg2"/>
              </a:solidFill>
              <a:ea typeface="Roboto" panose="02000000000000000000" pitchFamily="2" charset="0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2"/>
          </p:nvPr>
        </p:nvSpPr>
        <p:spPr>
          <a:xfrm>
            <a:off x="955497" y="1522970"/>
            <a:ext cx="8106033" cy="35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s-MX" sz="2600" dirty="0">
                <a:solidFill>
                  <a:schemeClr val="bg2"/>
                </a:solidFill>
              </a:rPr>
              <a:t>Comparte con tu equipo las palabras de "emoción" que escribiste para la actividad Hazlo Ahora.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s-MX" sz="2600" dirty="0">
                <a:solidFill>
                  <a:schemeClr val="bg2"/>
                </a:solidFill>
              </a:rPr>
              <a:t>Escribe palabras en notas adhesivas y añádelas </a:t>
            </a:r>
          </a:p>
          <a:p>
            <a:pPr marL="114300" indent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None/>
            </a:pPr>
            <a:r>
              <a:rPr lang="es-MX" sz="2600" dirty="0">
                <a:solidFill>
                  <a:schemeClr val="bg2"/>
                </a:solidFill>
              </a:rPr>
              <a:t>     al papel de la cartelera</a:t>
            </a:r>
            <a:r>
              <a:rPr lang="en-US" sz="2600" dirty="0">
                <a:solidFill>
                  <a:schemeClr val="bg2"/>
                </a:solidFill>
              </a:rPr>
              <a:t>.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s-MX" sz="2600" dirty="0">
                <a:solidFill>
                  <a:schemeClr val="bg2"/>
                </a:solidFill>
              </a:rPr>
              <a:t>Piensa en más palabras. Intenta colocar al menos 50 palabras diferentes en el papel de la cartelera.</a:t>
            </a:r>
            <a:endParaRPr lang="en-US" sz="2600" dirty="0">
              <a:solidFill>
                <a:schemeClr val="bg2"/>
              </a:solidFill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s-MX" sz="2600" dirty="0">
                <a:solidFill>
                  <a:schemeClr val="bg2"/>
                </a:solidFill>
              </a:rPr>
              <a:t>Mantente abierto a todas las sugerencias. (La jerga está bien).</a:t>
            </a:r>
            <a:endParaRPr lang="en-US" sz="2600" dirty="0">
              <a:solidFill>
                <a:schemeClr val="bg2"/>
              </a:solidFill>
            </a:endParaRPr>
          </a:p>
        </p:txBody>
      </p:sp>
      <p:pic>
        <p:nvPicPr>
          <p:cNvPr id="1026" name="Picture 2" descr="Sticky note clip art avery free clipart image image">
            <a:extLst>
              <a:ext uri="{FF2B5EF4-FFF2-40B4-BE49-F238E27FC236}">
                <a16:creationId xmlns:a16="http://schemas.microsoft.com/office/drawing/2014/main" id="{052D3964-3BFE-4DF3-BDDD-4B36D9003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3841" r="16022" b="90"/>
          <a:stretch/>
        </p:blipFill>
        <p:spPr bwMode="auto">
          <a:xfrm rot="1512065">
            <a:off x="7885101" y="2385659"/>
            <a:ext cx="1071498" cy="11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88CA9A-55A4-4AB9-8FA3-023D26155247}"/>
              </a:ext>
            </a:extLst>
          </p:cNvPr>
          <p:cNvSpPr/>
          <p:nvPr/>
        </p:nvSpPr>
        <p:spPr>
          <a:xfrm>
            <a:off x="37351" y="0"/>
            <a:ext cx="918146" cy="7239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1023550" y="296562"/>
            <a:ext cx="7752949" cy="132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>
                <a:solidFill>
                  <a:schemeClr val="bg2"/>
                </a:solidFill>
                <a:ea typeface="Roboto" panose="02000000000000000000" pitchFamily="2" charset="0"/>
              </a:rPr>
              <a:t>Coloca Tus Emociones en la Pared: Construir Nuestro Vocabulario Emocional</a:t>
            </a:r>
            <a:endParaRPr sz="4000" dirty="0">
              <a:solidFill>
                <a:schemeClr val="bg2"/>
              </a:solidFill>
              <a:ea typeface="Roboto" panose="02000000000000000000" pitchFamily="2" charset="0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2"/>
          </p:nvPr>
        </p:nvSpPr>
        <p:spPr>
          <a:xfrm>
            <a:off x="902043" y="1572397"/>
            <a:ext cx="8106033" cy="16156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s-MX" sz="2600" dirty="0">
                <a:solidFill>
                  <a:schemeClr val="bg2"/>
                </a:solidFill>
              </a:rPr>
              <a:t>¿Qué categorías se te ocurren para tus palabras de emoción? Reordena las notas adhesivas para que las palabras relacionadas estén juntas</a:t>
            </a:r>
            <a:r>
              <a:rPr lang="en-US" sz="2800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2050" name="Picture 2" descr="File:CityCamp Idea Board with sticky notes 4297872645 o ">
            <a:extLst>
              <a:ext uri="{FF2B5EF4-FFF2-40B4-BE49-F238E27FC236}">
                <a16:creationId xmlns:a16="http://schemas.microsoft.com/office/drawing/2014/main" id="{9BBE540A-C5D3-40BE-9AAB-181E3CE31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091" y="2897659"/>
            <a:ext cx="2819923" cy="187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D7A82-8E4A-495F-AB0D-0C21986B6440}"/>
              </a:ext>
            </a:extLst>
          </p:cNvPr>
          <p:cNvSpPr txBox="1"/>
          <p:nvPr/>
        </p:nvSpPr>
        <p:spPr>
          <a:xfrm>
            <a:off x="902043" y="3031056"/>
            <a:ext cx="485620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defTabSz="514350">
              <a:spcBef>
                <a:spcPts val="600"/>
              </a:spcBef>
              <a:buClr>
                <a:srgbClr val="1F497D"/>
              </a:buClr>
              <a:buSzPts val="1800"/>
              <a:buFont typeface="Arial" panose="020B0604020202020204" pitchFamily="34" charset="0"/>
              <a:buChar char="●"/>
            </a:pPr>
            <a:r>
              <a:rPr lang="es-MX" sz="2600" dirty="0">
                <a:solidFill>
                  <a:srgbClr val="1F497D"/>
                </a:solidFill>
              </a:rPr>
              <a:t>Después, cuelga tu tabla en la pared. Tu profesor recopilará todas las palabras en una Tabla Maestra</a:t>
            </a:r>
            <a:r>
              <a:rPr lang="es-MX" sz="2800" dirty="0">
                <a:solidFill>
                  <a:srgbClr val="1F497D"/>
                </a:solidFill>
              </a:rPr>
              <a:t>.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34EFD-8D0E-4A3F-AFF2-497C72030164}"/>
              </a:ext>
            </a:extLst>
          </p:cNvPr>
          <p:cNvSpPr/>
          <p:nvPr/>
        </p:nvSpPr>
        <p:spPr>
          <a:xfrm>
            <a:off x="37351" y="0"/>
            <a:ext cx="918146" cy="7239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1221258" y="425792"/>
            <a:ext cx="4858265" cy="18299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2"/>
                </a:solidFill>
                <a:ea typeface="Roboto" panose="02000000000000000000" pitchFamily="2" charset="0"/>
              </a:rPr>
              <a:t>Manejar los Conflictos Constructivamente</a:t>
            </a:r>
            <a:endParaRPr sz="4000" dirty="0">
              <a:solidFill>
                <a:schemeClr val="bg2"/>
              </a:solidFill>
              <a:ea typeface="Roboto" panose="02000000000000000000" pitchFamily="2" charset="0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2"/>
          </p:nvPr>
        </p:nvSpPr>
        <p:spPr>
          <a:xfrm>
            <a:off x="1087395" y="1841156"/>
            <a:ext cx="7441970" cy="3089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</a:pPr>
            <a:r>
              <a:rPr lang="es-MX" sz="2600" dirty="0">
                <a:solidFill>
                  <a:schemeClr val="bg2"/>
                </a:solidFill>
              </a:rPr>
              <a:t>¿Cuáles son algunos de los resultados positivos que pueden derivarse de un conflicto tratado de forma constructiva</a:t>
            </a:r>
            <a:r>
              <a:rPr lang="en-US" sz="2600" dirty="0">
                <a:solidFill>
                  <a:schemeClr val="bg2"/>
                </a:solidFill>
              </a:rPr>
              <a:t>?</a:t>
            </a:r>
            <a:endParaRPr sz="2600" dirty="0">
              <a:solidFill>
                <a:schemeClr val="bg2"/>
              </a:solidFill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es-MX" sz="2600" dirty="0">
                <a:solidFill>
                  <a:schemeClr val="bg2"/>
                </a:solidFill>
              </a:rPr>
              <a:t>Completa con tu equipo la ficha "Discrepar sin ser desagradable"</a:t>
            </a:r>
            <a:endParaRPr lang="en" sz="2600" dirty="0">
              <a:solidFill>
                <a:schemeClr val="bg2"/>
              </a:solidFill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es-MX" sz="2600" dirty="0">
                <a:solidFill>
                  <a:schemeClr val="bg2"/>
                </a:solidFill>
              </a:rPr>
              <a:t>Comprueba si tu profesor maneja bien los conflictos en el juego de rol</a:t>
            </a:r>
            <a:endParaRPr lang="en" sz="2600" dirty="0">
              <a:solidFill>
                <a:schemeClr val="bg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FBA64-D6FE-4438-A8A0-E881F85D1231}"/>
              </a:ext>
            </a:extLst>
          </p:cNvPr>
          <p:cNvSpPr/>
          <p:nvPr/>
        </p:nvSpPr>
        <p:spPr>
          <a:xfrm>
            <a:off x="37351" y="0"/>
            <a:ext cx="918146" cy="7239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1089864" y="324988"/>
            <a:ext cx="6668097" cy="748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bg2"/>
                </a:solidFill>
                <a:ea typeface="Roboto" panose="02000000000000000000" pitchFamily="2" charset="0"/>
              </a:rPr>
              <a:t>Prácticas de Autocuidado</a:t>
            </a:r>
            <a:endParaRPr sz="4400" dirty="0">
              <a:solidFill>
                <a:schemeClr val="bg2"/>
              </a:solidFill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DEBC-7606-47E1-BAB0-29346F41E13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89865" y="1073087"/>
            <a:ext cx="7503754" cy="1535360"/>
          </a:xfrm>
        </p:spPr>
        <p:txBody>
          <a:bodyPr anchor="t"/>
          <a:lstStyle/>
          <a:p>
            <a:pPr marL="346075" lvl="0">
              <a:lnSpc>
                <a:spcPct val="100000"/>
              </a:lnSpc>
              <a:spcBef>
                <a:spcPts val="600"/>
              </a:spcBef>
              <a:buClr>
                <a:srgbClr val="1F497D">
                  <a:lumMod val="50000"/>
                </a:srgbClr>
              </a:buClr>
            </a:pPr>
            <a:r>
              <a:rPr lang="en-US" sz="2600" b="1" dirty="0">
                <a:solidFill>
                  <a:srgbClr val="1F497D"/>
                </a:solidFill>
              </a:rPr>
              <a:t>Autocuidado</a:t>
            </a:r>
            <a:r>
              <a:rPr lang="en-US" sz="2600" dirty="0">
                <a:solidFill>
                  <a:srgbClr val="1F497D"/>
                </a:solidFill>
              </a:rPr>
              <a:t>: </a:t>
            </a:r>
            <a:r>
              <a:rPr lang="es-MX" sz="2600" dirty="0">
                <a:solidFill>
                  <a:srgbClr val="1F497D"/>
                </a:solidFill>
              </a:rPr>
              <a:t>prácticas que nos ayudan a afrontar los retos de la vida de forma que favorezcan nuestra salud emocional</a:t>
            </a:r>
            <a:r>
              <a:rPr lang="en-US" sz="2600" dirty="0">
                <a:solidFill>
                  <a:srgbClr val="1F497D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9646C-7EC5-43ED-AD5A-B4F4FFCF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142" y="2521818"/>
            <a:ext cx="1776325" cy="1829218"/>
          </a:xfrm>
          <a:prstGeom prst="rect">
            <a:avLst/>
          </a:prstGeom>
        </p:spPr>
      </p:pic>
      <p:pic>
        <p:nvPicPr>
          <p:cNvPr id="7" name="Picture 6" descr="Image result for hand writing notes clipart">
            <a:extLst>
              <a:ext uri="{FF2B5EF4-FFF2-40B4-BE49-F238E27FC236}">
                <a16:creationId xmlns:a16="http://schemas.microsoft.com/office/drawing/2014/main" id="{8C3CD874-5F2E-41B6-842D-3A16A27F0E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3785">
            <a:off x="7511579" y="3150329"/>
            <a:ext cx="1385808" cy="9915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268F2F-9206-44A1-8921-832999FDBA86}"/>
              </a:ext>
            </a:extLst>
          </p:cNvPr>
          <p:cNvSpPr txBox="1"/>
          <p:nvPr/>
        </p:nvSpPr>
        <p:spPr>
          <a:xfrm>
            <a:off x="1058778" y="2521818"/>
            <a:ext cx="6155363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lvl="0" indent="-342900" defTabSz="514350">
              <a:spcBef>
                <a:spcPts val="600"/>
              </a:spcBef>
              <a:buClr>
                <a:srgbClr val="1F497D">
                  <a:lumMod val="50000"/>
                </a:srgbClr>
              </a:buClr>
              <a:buSzPts val="1800"/>
              <a:buFont typeface="Arial" panose="020B0604020202020204" pitchFamily="34" charset="0"/>
              <a:buChar char="●"/>
            </a:pPr>
            <a:r>
              <a:rPr lang="en-US" sz="2600" b="1" dirty="0">
                <a:solidFill>
                  <a:srgbClr val="1F497D"/>
                </a:solidFill>
              </a:rPr>
              <a:t>Da 1/ Recibe 8: </a:t>
            </a:r>
            <a:r>
              <a:rPr lang="es-MX" sz="2600" dirty="0">
                <a:solidFill>
                  <a:srgbClr val="1F497D"/>
                </a:solidFill>
              </a:rPr>
              <a:t>Lee las preguntas de la cuadrícula y escribe tu práctica favorita de autocuidado en una de las casillas</a:t>
            </a:r>
            <a:r>
              <a:rPr lang="en-US" sz="2600" dirty="0">
                <a:solidFill>
                  <a:srgbClr val="1F497D"/>
                </a:solidFill>
              </a:rPr>
              <a:t>.</a:t>
            </a:r>
          </a:p>
          <a:p>
            <a:pPr marL="346075" lvl="0" indent="-342900" defTabSz="514350">
              <a:spcBef>
                <a:spcPts val="600"/>
              </a:spcBef>
              <a:buClr>
                <a:srgbClr val="1F497D">
                  <a:lumMod val="50000"/>
                </a:srgbClr>
              </a:buClr>
              <a:buSzPts val="1800"/>
              <a:buFont typeface="Arial" panose="020B0604020202020204" pitchFamily="34" charset="0"/>
              <a:buChar char="●"/>
            </a:pPr>
            <a:r>
              <a:rPr lang="es-MX" sz="2600" dirty="0">
                <a:solidFill>
                  <a:srgbClr val="1F497D"/>
                </a:solidFill>
              </a:rPr>
              <a:t>A continuación, conoce (y anota) 8 de las prácticas favoritas de tus compañeros de clase</a:t>
            </a:r>
            <a:r>
              <a:rPr lang="en-US" sz="2600" dirty="0">
                <a:solidFill>
                  <a:srgbClr val="1F497D"/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FFF546-86AA-4AE7-A0D0-71AB8BD74D38}"/>
              </a:ext>
            </a:extLst>
          </p:cNvPr>
          <p:cNvSpPr/>
          <p:nvPr/>
        </p:nvSpPr>
        <p:spPr>
          <a:xfrm>
            <a:off x="37351" y="0"/>
            <a:ext cx="918146" cy="7239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1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S PPT TEMPLATE [Read-Only]" id="{60A438E0-61AD-4E3E-9C0B-8F4A4E235802}" vid="{9B01FE13-E9A2-4871-AFE6-C39215EF07EE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S PPT TEMPLATE [Read-Only]" id="{60A438E0-61AD-4E3E-9C0B-8F4A4E235802}" vid="{9B01FE13-E9A2-4871-AFE6-C39215EF07EE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e940414-f5a2-4509-bc4b-9b97993b9bc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D24056D5EF7449846567EA6E67CD79" ma:contentTypeVersion="17" ma:contentTypeDescription="Create a new document." ma:contentTypeScope="" ma:versionID="4a6bb9d9763d2f63b7759a6e12f2c3f5">
  <xsd:schema xmlns:xsd="http://www.w3.org/2001/XMLSchema" xmlns:xs="http://www.w3.org/2001/XMLSchema" xmlns:p="http://schemas.microsoft.com/office/2006/metadata/properties" xmlns:ns3="d39049c8-5642-4c67-b9b8-6999510f2293" xmlns:ns4="be940414-f5a2-4509-bc4b-9b97993b9bc1" targetNamespace="http://schemas.microsoft.com/office/2006/metadata/properties" ma:root="true" ma:fieldsID="bbd5dc520db418e09c5d0fc7ee324e58" ns3:_="" ns4:_="">
    <xsd:import namespace="d39049c8-5642-4c67-b9b8-6999510f2293"/>
    <xsd:import namespace="be940414-f5a2-4509-bc4b-9b97993b9bc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049c8-5642-4c67-b9b8-6999510f22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40414-f5a2-4509-bc4b-9b97993b9b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A22C34-89B5-4635-AF11-A0B4FDDB083A}">
  <ds:schemaRefs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be940414-f5a2-4509-bc4b-9b97993b9bc1"/>
    <ds:schemaRef ds:uri="d39049c8-5642-4c67-b9b8-6999510f2293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8E5C8C5-652E-48CB-92B7-7056057581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9049c8-5642-4c67-b9b8-6999510f2293"/>
    <ds:schemaRef ds:uri="be940414-f5a2-4509-bc4b-9b97993b9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D44287-7E48-464D-9F1F-8A7321DDA1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583</Words>
  <Application>Microsoft Office PowerPoint</Application>
  <PresentationFormat>Presentación en pantalla (16:9)</PresentationFormat>
  <Paragraphs>53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Berlin Sans FB Demi</vt:lpstr>
      <vt:lpstr>Roboto</vt:lpstr>
      <vt:lpstr>Calibri Light</vt:lpstr>
      <vt:lpstr>Arial</vt:lpstr>
      <vt:lpstr>Berlin Sans FB</vt:lpstr>
      <vt:lpstr>Calibri</vt:lpstr>
      <vt:lpstr>2_Office Theme</vt:lpstr>
      <vt:lpstr>Office Theme</vt:lpstr>
      <vt:lpstr>3_Office Theme</vt:lpstr>
      <vt:lpstr>Presentación de PowerPoint</vt:lpstr>
      <vt:lpstr>Interactuar con los Demás</vt:lpstr>
      <vt:lpstr>Dedicación Estudiantil</vt:lpstr>
      <vt:lpstr>Círculo de conexión: ¡Todos luchamos!</vt:lpstr>
      <vt:lpstr>Nuestra Agenda</vt:lpstr>
      <vt:lpstr>Coloca Tus Emociones en la Pared: Construir Nuestro Vocabulario Emocional</vt:lpstr>
      <vt:lpstr>Coloca Tus Emociones en la Pared: Construir Nuestro Vocabulario Emocional</vt:lpstr>
      <vt:lpstr>Manejar los Conflictos Constructivamente</vt:lpstr>
      <vt:lpstr>Prácticas de Autocuidado</vt:lpstr>
      <vt:lpstr>Prácticas de Autocuidado</vt:lpstr>
      <vt:lpstr>Boleto de Salida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Lesson: My Future Self 1.6</dc:title>
  <dc:creator>Ann Maouyo</dc:creator>
  <cp:lastModifiedBy>Yepez Velastegui, Erika Susana</cp:lastModifiedBy>
  <cp:revision>26</cp:revision>
  <dcterms:modified xsi:type="dcterms:W3CDTF">2024-01-09T14:51:08Z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0x0101001FD24056D5EF7449846567EA6E67CD79</vt:lpwstr>
  </property>
</Properties>
</file>