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93" r:id="rId5"/>
    <p:sldMasterId id="2147483705" r:id="rId6"/>
  </p:sldMasterIdLst>
  <p:notesMasterIdLst>
    <p:notesMasterId r:id="rId20"/>
  </p:notesMasterIdLst>
  <p:sldIdLst>
    <p:sldId id="268" r:id="rId7"/>
    <p:sldId id="294" r:id="rId8"/>
    <p:sldId id="289" r:id="rId9"/>
    <p:sldId id="257" r:id="rId10"/>
    <p:sldId id="266" r:id="rId11"/>
    <p:sldId id="290" r:id="rId12"/>
    <p:sldId id="261" r:id="rId13"/>
    <p:sldId id="292" r:id="rId14"/>
    <p:sldId id="295" r:id="rId15"/>
    <p:sldId id="293" r:id="rId16"/>
    <p:sldId id="267" r:id="rId17"/>
    <p:sldId id="265" r:id="rId18"/>
    <p:sldId id="273" r:id="rId19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1"/>
      <p:bold r:id="rId22"/>
    </p:embeddedFont>
    <p:embeddedFont>
      <p:font typeface="Berlin Sans FB Demi" panose="020E0802020502020306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746F4-0B20-77FB-E3B3-3F0F3E5B16D4}" v="186" dt="2022-11-15T21:51:21.796"/>
    <p1510:client id="{9B48662B-7F38-C643-8F63-46110AF0FE8F}" v="36" dt="2021-05-19T16:40:39.544"/>
    <p1510:client id="{FD37642B-A2B5-B700-BA7D-79C802BEBBE6}" v="11" dt="2022-11-17T02:06:54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3794" autoAdjust="0"/>
  </p:normalViewPr>
  <p:slideViewPr>
    <p:cSldViewPr snapToGrid="0">
      <p:cViewPr>
        <p:scale>
          <a:sx n="80" d="100"/>
          <a:sy n="80" d="100"/>
        </p:scale>
        <p:origin x="11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283663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2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64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8fe1d44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8fe1d44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https://images.all4ed.org/boys-high-five-in-science-class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http://clipart-library.com/clipart/283663.htm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students sit in a circle and tell them they will be playing a game that some of them may remember from elementary school called Telephone. If any students are familiar with the game, have a student explain it to the group.</a:t>
            </a:r>
          </a:p>
        </p:txBody>
      </p:sp>
    </p:spTree>
    <p:extLst>
      <p:ext uri="{BB962C8B-B14F-4D97-AF65-F5344CB8AC3E}">
        <p14:creationId xmlns:p14="http://schemas.microsoft.com/office/powerpoint/2010/main" val="348888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http://clipart-library.com/clipart/6Tr5pA8ac.htm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Photo by Allison Shelley, Alliance for Excellent Education https://images.all4ed.org/seventh-grade-boy-helps-classmate-in-science-class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3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42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3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1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788" y="207169"/>
            <a:ext cx="8172450" cy="9832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897906" y="4706750"/>
            <a:ext cx="990600" cy="2738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6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4" lvl="1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9" lvl="5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978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4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76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19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0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0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1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3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4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5" y="919234"/>
            <a:ext cx="7340693" cy="2139553"/>
          </a:xfrm>
        </p:spPr>
        <p:txBody>
          <a:bodyPr anchor="b"/>
          <a:lstStyle>
            <a:lvl1pPr>
              <a:defRPr sz="3375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5" y="3079028"/>
            <a:ext cx="7340693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8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8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1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9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3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7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6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108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4" y="273846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4" y="1260872"/>
            <a:ext cx="3482929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4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1" y="1260872"/>
            <a:ext cx="350008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1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F31EB-085B-448F-A733-78DB80B32DCB}"/>
              </a:ext>
            </a:extLst>
          </p:cNvPr>
          <p:cNvSpPr/>
          <p:nvPr userDrawn="1"/>
        </p:nvSpPr>
        <p:spPr>
          <a:xfrm>
            <a:off x="65618" y="0"/>
            <a:ext cx="873578" cy="685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4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5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5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3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6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4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9" y="692525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0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12451" y="4720570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9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1290004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0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2451" y="4720569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4244912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boys-high-five-in-science-clas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images.all4ed.org/seventh-grade-boy-helps-classmate-in-science-class" TargetMode="External"/><Relationship Id="rId5" Type="http://schemas.openxmlformats.org/officeDocument/2006/relationships/hyperlink" Target="http://clipart-library.com/clipart/6Tr5pA8ac.htm" TargetMode="External"/><Relationship Id="rId4" Type="http://schemas.openxmlformats.org/officeDocument/2006/relationships/hyperlink" Target="http://clipart-library.com/clipart/283663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311965" y="607180"/>
            <a:ext cx="770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94456-62BE-49A3-845C-9977B62AEBE5}"/>
              </a:ext>
            </a:extLst>
          </p:cNvPr>
          <p:cNvSpPr txBox="1"/>
          <p:nvPr/>
        </p:nvSpPr>
        <p:spPr>
          <a:xfrm>
            <a:off x="1311965" y="1520110"/>
            <a:ext cx="77028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Piensa en alguien con quien realmente disfrutes hablar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cualidades de esta persona te hacen sentir así?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Anota tu respuesta.</a:t>
            </a:r>
          </a:p>
        </p:txBody>
      </p:sp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86752" y="423791"/>
            <a:ext cx="7429285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/>
                </a:solidFill>
              </a:rPr>
              <a:t>Escucha Activa: </a:t>
            </a:r>
            <a:r>
              <a:rPr lang="en-US" sz="3600" dirty="0">
                <a:solidFill>
                  <a:schemeClr val="bg2"/>
                </a:solidFill>
              </a:rPr>
              <a:t>Juego de Roles Estudiantil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115022" y="1395191"/>
            <a:ext cx="7523551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Sigue las instrucciones de tu profesor. Túrnense en los papeles de orador, oyente y observador.</a:t>
            </a:r>
            <a:endParaRPr sz="28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raphic 4" descr="Circular flowchart">
            <a:extLst>
              <a:ext uri="{FF2B5EF4-FFF2-40B4-BE49-F238E27FC236}">
                <a16:creationId xmlns:a16="http://schemas.microsoft.com/office/drawing/2014/main" id="{2209EDB0-993A-47F2-9346-2315D00C0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3083" y="2213178"/>
            <a:ext cx="2013527" cy="2013527"/>
          </a:xfrm>
          <a:prstGeom prst="rect">
            <a:avLst/>
          </a:prstGeom>
        </p:spPr>
      </p:pic>
      <p:sp>
        <p:nvSpPr>
          <p:cNvPr id="6" name="Google Shape;97;p18">
            <a:extLst>
              <a:ext uri="{FF2B5EF4-FFF2-40B4-BE49-F238E27FC236}">
                <a16:creationId xmlns:a16="http://schemas.microsoft.com/office/drawing/2014/main" id="{E7D56375-4968-47D0-8ACE-74297CEB35F2}"/>
              </a:ext>
            </a:extLst>
          </p:cNvPr>
          <p:cNvSpPr txBox="1"/>
          <p:nvPr/>
        </p:nvSpPr>
        <p:spPr>
          <a:xfrm>
            <a:off x="1092486" y="4069865"/>
            <a:ext cx="752355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Tendrás dos minutos para hablar y un minuto para informar sobre cada representación.</a:t>
            </a:r>
            <a:endParaRPr sz="28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1BBE3-5007-46D6-AAAE-60651FC387FE}"/>
              </a:ext>
            </a:extLst>
          </p:cNvPr>
          <p:cNvSpPr txBox="1"/>
          <p:nvPr/>
        </p:nvSpPr>
        <p:spPr>
          <a:xfrm>
            <a:off x="1524681" y="3026376"/>
            <a:ext cx="540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Mostrar poca capacidad de escucha.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Practicar las habilidades de escucha activa.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707BB-404E-402B-84C5-807A95118F68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24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52938" y="602899"/>
            <a:ext cx="7792279" cy="1007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I-Messages…</a:t>
            </a:r>
            <a:r>
              <a:rPr lang="en" sz="36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MX" sz="3600" dirty="0">
                <a:solidFill>
                  <a:schemeClr val="bg2"/>
                </a:solidFill>
                <a:latin typeface="+mn-lt"/>
              </a:rPr>
              <a:t>nos ayudan a comunicar sentimientos sin agravar el conflicto</a:t>
            </a:r>
            <a:r>
              <a:rPr lang="en-US" sz="3600" dirty="0">
                <a:solidFill>
                  <a:schemeClr val="bg2"/>
                </a:solidFill>
                <a:latin typeface="+mn-lt"/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152938" y="1826392"/>
            <a:ext cx="7668722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Las 3 partes de un I-Message</a:t>
            </a:r>
            <a:endParaRPr lang="en-US" sz="28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7525" lvl="4"/>
            <a:r>
              <a:rPr lang="en-US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32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4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Lo que siento (Yo siento…)</a:t>
            </a:r>
          </a:p>
          <a:p>
            <a:pPr marL="517525" lvl="4"/>
            <a:r>
              <a:rPr lang="en-US" sz="24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	2. Lo que sucedió/el comportamiento (cuando 		    tu…)</a:t>
            </a:r>
          </a:p>
          <a:p>
            <a:pPr marL="517525" lvl="4"/>
            <a:r>
              <a:rPr lang="en-US" sz="24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	3. La razón (porque…)</a:t>
            </a:r>
          </a:p>
          <a:p>
            <a:pPr lvl="0">
              <a:spcBef>
                <a:spcPts val="1800"/>
              </a:spcBef>
            </a:pP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Con un compañero, escribe tres Mensajes</a:t>
            </a:r>
            <a:r>
              <a:rPr lang="en-US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E0D5B-024E-4B2C-BA4F-F079F233ABA8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242390" y="738725"/>
            <a:ext cx="7451609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Boleto de Salida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1242390" y="1929014"/>
            <a:ext cx="745161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-MX" sz="3200" dirty="0">
                <a:ea typeface="+mn-lt"/>
                <a:cs typeface="+mn-lt"/>
              </a:rPr>
              <a:t>Por parejas, selecciona uno de tus mensajes para compartirlo con otra pareja de alumnos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sz="3200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B185F-65C6-4816-8055-50F0CA18FD29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8" y="480618"/>
            <a:ext cx="8772525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5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References &amp; Resources</a:t>
            </a:r>
          </a:p>
          <a:p>
            <a:pPr defTabSz="3429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Photos &amp; Images</a:t>
            </a: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2 and unit thumbnails</a:t>
            </a:r>
            <a:r>
              <a:rPr lang="en-US" sz="1050" kern="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: </a:t>
            </a:r>
            <a:r>
              <a:rPr lang="en-US" sz="1050" dirty="0">
                <a:solidFill>
                  <a:schemeClr val="bg1"/>
                </a:solidFill>
              </a:rPr>
              <a:t>Allison Shelley, Alliance For Excellent Education </a:t>
            </a:r>
            <a:r>
              <a:rPr lang="en-US" sz="1050" dirty="0">
                <a:solidFill>
                  <a:schemeClr val="bg1"/>
                </a:solidFill>
                <a:hlinkClick r:id="rId3"/>
              </a:rPr>
              <a:t>https://images.all4ed.org/boys-high-five-in-science-class</a:t>
            </a:r>
            <a:r>
              <a:rPr lang="en-US" sz="1050" dirty="0">
                <a:solidFill>
                  <a:schemeClr val="bg1"/>
                </a:solidFill>
              </a:rPr>
              <a:t>  </a:t>
            </a:r>
            <a:endParaRPr lang="en-US" sz="1050" kern="0" dirty="0">
              <a:solidFill>
                <a:schemeClr val="bg1"/>
              </a:solidFill>
              <a:latin typeface="Calibri" panose="020F0502020204030204"/>
              <a:cs typeface="Arial"/>
              <a:sym typeface="Arial"/>
            </a:endParaRP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3: https://pixabay.com/id/illustrations/akses-banyak-tangan-933142/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5: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http://clipart-library.com/clipart/283663.htm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7: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http://clipart-library.com/clipart/6Tr5pA8ac.htm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8: Photo by Allison Shelley, Alliance for Excellent Education https://images.all4ed.org/female-history-teacher-2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9: Photo by Allison Shelley, Alliance for Excellent Education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https://images.all4ed.org/seventh-grade-boy-helps-classmate-in-science-class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12: Images from Mastering the Middle Grades 201 3.11.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342900"/>
            <a:ext cx="6858000" cy="735568"/>
          </a:xfrm>
        </p:spPr>
        <p:txBody>
          <a:bodyPr anchor="t"/>
          <a:lstStyle/>
          <a:p>
            <a:r>
              <a:rPr lang="en-US" dirty="0">
                <a:latin typeface="Berlin Sans FB" panose="020E0602020502020306" pitchFamily="34" charset="0"/>
              </a:rPr>
              <a:t>Interactuar con los Demás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2937510" y="2155372"/>
            <a:ext cx="4320540" cy="2606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BBC5781-6279-479C-AEAE-413584B4259C}"/>
              </a:ext>
            </a:extLst>
          </p:cNvPr>
          <p:cNvSpPr txBox="1">
            <a:spLocks/>
          </p:cNvSpPr>
          <p:nvPr/>
        </p:nvSpPr>
        <p:spPr>
          <a:xfrm>
            <a:off x="1657350" y="1078468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rlin Sans FB" panose="020E0602020502020306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Día 4: Comunicación Eficaz</a:t>
            </a:r>
          </a:p>
          <a:p>
            <a:r>
              <a:rPr lang="en-US" sz="2800" dirty="0">
                <a:latin typeface="+mn-lt"/>
              </a:rPr>
              <a:t>Escucha Activa y Mensajes de texto</a:t>
            </a: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91" y="1165377"/>
            <a:ext cx="5137495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57630" y="233369"/>
            <a:ext cx="3966210" cy="76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2800" dirty="0">
                <a:solidFill>
                  <a:schemeClr val="bg2"/>
                </a:solidFill>
                <a:latin typeface="Berlin Sans FB Demi" panose="020E0802020502020306" pitchFamily="34" charset="0"/>
              </a:rPr>
              <a:t>Dedicación Estudiantil</a:t>
            </a:r>
            <a:endParaRPr sz="28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717B65-8A7A-466D-B24E-E9516F8A32A8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05764" y="1217201"/>
            <a:ext cx="4045200" cy="1111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Nuestra Agenda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72000" y="545726"/>
            <a:ext cx="4204500" cy="405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n-US" sz="2800" dirty="0">
                <a:solidFill>
                  <a:schemeClr val="bg2"/>
                </a:solidFill>
              </a:rPr>
              <a:t>Juego en Círculo</a:t>
            </a:r>
          </a:p>
          <a:p>
            <a:pPr marL="461645" lvl="0" indent="-461645" algn="l" rtl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n-US" sz="2800" dirty="0">
                <a:solidFill>
                  <a:schemeClr val="bg2"/>
                </a:solidFill>
              </a:rPr>
              <a:t>Escucha Activa: </a:t>
            </a:r>
            <a:endParaRPr lang="en-US" sz="2800" dirty="0">
              <a:solidFill>
                <a:schemeClr val="bg2"/>
              </a:solidFill>
              <a:cs typeface="Calibri" panose="020F0502020204030204"/>
            </a:endParaRPr>
          </a:p>
          <a:p>
            <a:pPr marL="461645" lvl="0" indent="-461645" algn="l" rtl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n-US" sz="2800" dirty="0">
                <a:solidFill>
                  <a:schemeClr val="bg2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¿Cómo crees que es, cómo suena, cómo se siente?</a:t>
            </a:r>
            <a:endParaRPr sz="2400" dirty="0">
              <a:solidFill>
                <a:schemeClr val="accent2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chemeClr val="bg2"/>
                </a:solidFill>
              </a:rPr>
              <a:t>Las 4 F de la Escucha Activa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chemeClr val="bg2"/>
                </a:solidFill>
              </a:rPr>
              <a:t>Juego de Roles Escuchar Activamente 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n" sz="2800" dirty="0">
                <a:solidFill>
                  <a:schemeClr val="bg2"/>
                </a:solidFill>
              </a:rPr>
              <a:t>Mensajes de Texto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s-MX" sz="2800" dirty="0">
                <a:solidFill>
                  <a:schemeClr val="bg2"/>
                </a:solidFill>
              </a:rPr>
              <a:t>B</a:t>
            </a:r>
            <a:r>
              <a:rPr lang="en" sz="2800" dirty="0">
                <a:solidFill>
                  <a:schemeClr val="bg2"/>
                </a:solidFill>
              </a:rPr>
              <a:t>oleto de Salida</a:t>
            </a:r>
          </a:p>
          <a:p>
            <a:pPr marL="114300" lvl="0" indent="0" algn="l" rtl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3037F-53A5-4C47-87C5-66B6B3C9AF57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197203" y="465348"/>
            <a:ext cx="7459089" cy="212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/>
                </a:solidFill>
                <a:latin typeface="Berlin Sans FB Demi" panose="020E0802020502020306" pitchFamily="34" charset="0"/>
              </a:rPr>
              <a:t>Círculo Telefónico</a:t>
            </a:r>
            <a:endParaRPr sz="32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2" descr="Cell Phone Image Clip Art">
            <a:extLst>
              <a:ext uri="{FF2B5EF4-FFF2-40B4-BE49-F238E27FC236}">
                <a16:creationId xmlns:a16="http://schemas.microsoft.com/office/drawing/2014/main" id="{DFB62B04-9226-47FB-805E-F56C2560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99" y="-43356"/>
            <a:ext cx="1185749" cy="12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842A6-D7B8-4A95-BB34-BC3931521F22}"/>
              </a:ext>
            </a:extLst>
          </p:cNvPr>
          <p:cNvSpPr txBox="1"/>
          <p:nvPr/>
        </p:nvSpPr>
        <p:spPr>
          <a:xfrm>
            <a:off x="1222050" y="1386554"/>
            <a:ext cx="7232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2"/>
                </a:solidFill>
              </a:rPr>
              <a:t>Cuando recibas el mensaje, pásalo a la siguiente persona del círculo con la mayor precisión posible.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20C61-7701-4B4F-8310-01FAA6A12160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3A651-21EC-110F-674D-297EBE4D0B73}"/>
              </a:ext>
            </a:extLst>
          </p:cNvPr>
          <p:cNvSpPr txBox="1"/>
          <p:nvPr/>
        </p:nvSpPr>
        <p:spPr>
          <a:xfrm>
            <a:off x="1234108" y="2779782"/>
            <a:ext cx="722119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MX" dirty="0">
                <a:solidFill>
                  <a:schemeClr val="bg1"/>
                </a:solidFill>
              </a:rPr>
              <a:t>Para empezar, susurra al oído de un alumno una frase sobre la escucha (Ejemplo: "Hoy vamos a explorar el poder de escuchar a los demás</a:t>
            </a:r>
            <a:r>
              <a:rPr lang="en-US" dirty="0">
                <a:solidFill>
                  <a:schemeClr val="bg1"/>
                </a:solidFill>
              </a:rPr>
              <a:t>.”)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>
                <a:solidFill>
                  <a:schemeClr val="bg1"/>
                </a:solidFill>
              </a:rPr>
              <a:t>El primer alumno susurra lo que ha oído al oído del siguiente. Continúa así todo el círculo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>
                <a:solidFill>
                  <a:schemeClr val="bg1"/>
                </a:solidFill>
              </a:rPr>
              <a:t>El último alumno cuenta al grupo lo que ha oído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71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311965" y="578900"/>
            <a:ext cx="770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Informe: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94456-62BE-49A3-845C-9977B62AEBE5}"/>
              </a:ext>
            </a:extLst>
          </p:cNvPr>
          <p:cNvSpPr txBox="1"/>
          <p:nvPr/>
        </p:nvSpPr>
        <p:spPr>
          <a:xfrm>
            <a:off x="1095148" y="2068262"/>
            <a:ext cx="770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cualidades te hacen disfrutar de hablar con alguien?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253764" y="602900"/>
            <a:ext cx="7429285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Escucha Activa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159498" y="2062882"/>
            <a:ext cx="7523551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¿Qué significa “Escucha Activa”?</a:t>
            </a:r>
          </a:p>
          <a:p>
            <a:pPr lvl="0"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¿</a:t>
            </a:r>
            <a:r>
              <a:rPr lang="es-MX" sz="2800" b="1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Cómo crees que es, cómo suena </a:t>
            </a: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s-MX" sz="2800" b="1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cómo se siente </a:t>
            </a:r>
            <a:r>
              <a:rPr lang="es-MX" sz="28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la Escucha Activa?</a:t>
            </a:r>
            <a:endParaRPr sz="2800" b="1" dirty="0">
              <a:solidFill>
                <a:schemeClr val="bg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098" name="Picture 2" descr="Free Clipart of Ear Body Part Nicu Buc 01">
            <a:extLst>
              <a:ext uri="{FF2B5EF4-FFF2-40B4-BE49-F238E27FC236}">
                <a16:creationId xmlns:a16="http://schemas.microsoft.com/office/drawing/2014/main" id="{EE7E8D6A-F515-40D9-8C7B-117FFAF7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36" y="476135"/>
            <a:ext cx="1399800" cy="13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A325A3-41FE-46F4-A0B8-F886C35331F8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206630" y="423791"/>
            <a:ext cx="7429285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solidFill>
                  <a:schemeClr val="bg2"/>
                </a:solidFill>
              </a:rPr>
              <a:t>Las 4 F de la Escucha Activa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206630" y="2024250"/>
            <a:ext cx="3257086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Focus </a:t>
            </a:r>
            <a:r>
              <a:rPr lang="en-US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(Concentración)</a:t>
            </a:r>
            <a:endParaRPr lang="en-US" sz="2800" b="1" dirty="0">
              <a:solidFill>
                <a:schemeClr val="bg2"/>
              </a:solidFill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Feeling </a:t>
            </a:r>
            <a:r>
              <a:rPr lang="en-US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(Sentimientos)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Facts </a:t>
            </a:r>
            <a:r>
              <a:rPr lang="en-US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(Hechos)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Feedback </a:t>
            </a:r>
            <a:r>
              <a:rPr lang="en-US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(Retroalimentación)</a:t>
            </a:r>
            <a:endParaRPr b="1" dirty="0">
              <a:solidFill>
                <a:schemeClr val="bg2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5122" name="Picture 2" descr="https://images.all4ed.org/wp-content/uploads/AMERICANED_UCLACOMM_053-1024x683.jpg">
            <a:extLst>
              <a:ext uri="{FF2B5EF4-FFF2-40B4-BE49-F238E27FC236}">
                <a16:creationId xmlns:a16="http://schemas.microsoft.com/office/drawing/2014/main" id="{3F3C5F74-1B87-4670-9E0B-9B9C81494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8" b="29805"/>
          <a:stretch/>
        </p:blipFill>
        <p:spPr bwMode="auto">
          <a:xfrm>
            <a:off x="4595215" y="2024250"/>
            <a:ext cx="3474604" cy="2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8871D-F9B6-4DE8-909E-702511AAA6FB}"/>
              </a:ext>
            </a:extLst>
          </p:cNvPr>
          <p:cNvSpPr txBox="1"/>
          <p:nvPr/>
        </p:nvSpPr>
        <p:spPr>
          <a:xfrm>
            <a:off x="1206630" y="1330641"/>
            <a:ext cx="77485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Lean juntos </a:t>
            </a: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s-MX" sz="2400" dirty="0">
                <a:solidFill>
                  <a:schemeClr val="accent2"/>
                </a:solidFill>
              </a:rPr>
              <a:t>Pasos para la Escucha Activa: Las cuatro F</a:t>
            </a:r>
            <a:r>
              <a:rPr lang="en-US" sz="2400" dirty="0">
                <a:solidFill>
                  <a:schemeClr val="accent2"/>
                </a:solidFill>
              </a:rPr>
              <a:t>.”</a:t>
            </a:r>
            <a:endParaRPr lang="en-US" sz="24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947E7-48C0-42E5-A292-782CCC08D7F3}"/>
              </a:ext>
            </a:extLst>
          </p:cNvPr>
          <p:cNvSpPr/>
          <p:nvPr/>
        </p:nvSpPr>
        <p:spPr>
          <a:xfrm>
            <a:off x="66676" y="0"/>
            <a:ext cx="873578" cy="685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8A00C5-7267-709D-90C3-6C11BBFD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64896" y="160919"/>
            <a:ext cx="5895472" cy="49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368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2EF5D-CD8D-4EFA-A13D-3D29E763A4EA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e940414-f5a2-4509-bc4b-9b97993b9bc1"/>
    <ds:schemaRef ds:uri="http://purl.org/dc/elements/1.1/"/>
    <ds:schemaRef ds:uri="http://purl.org/dc/terms/"/>
    <ds:schemaRef ds:uri="http://schemas.microsoft.com/office/infopath/2007/PartnerControls"/>
    <ds:schemaRef ds:uri="d39049c8-5642-4c67-b9b8-6999510f229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29E865-F4D0-41CD-BA1F-B2C2DDF2A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3187F3-9F26-4669-A629-C114ABF47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627</Words>
  <Application>Microsoft Office PowerPoint</Application>
  <PresentationFormat>Presentación en pantalla (16:9)</PresentationFormat>
  <Paragraphs>67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Berlin Sans FB Demi</vt:lpstr>
      <vt:lpstr>Roboto</vt:lpstr>
      <vt:lpstr>Arial</vt:lpstr>
      <vt:lpstr>Calibri Light</vt:lpstr>
      <vt:lpstr>Berlin Sans FB</vt:lpstr>
      <vt:lpstr>Calibri</vt:lpstr>
      <vt:lpstr>2_Office Theme</vt:lpstr>
      <vt:lpstr>Office Theme</vt:lpstr>
      <vt:lpstr>3_Office Theme</vt:lpstr>
      <vt:lpstr>Presentación de PowerPoint</vt:lpstr>
      <vt:lpstr>Interactuar con los Demás</vt:lpstr>
      <vt:lpstr>Dedicación Estudiantil</vt:lpstr>
      <vt:lpstr>Nuestra Agenda</vt:lpstr>
      <vt:lpstr>Círculo Telefónico</vt:lpstr>
      <vt:lpstr>Presentación de PowerPoint</vt:lpstr>
      <vt:lpstr>Escucha Activa</vt:lpstr>
      <vt:lpstr>Las 4 F de la Escucha Activa</vt:lpstr>
      <vt:lpstr>Presentación de PowerPoint</vt:lpstr>
      <vt:lpstr>Escucha Activa: Juego de Roles Estudiantil</vt:lpstr>
      <vt:lpstr>I-Messages… nos ayudan a comunicar sentimientos sin agravar el conflicto.</vt:lpstr>
      <vt:lpstr>Boleto de Salida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Lesson: My Future Self 1.6</dc:title>
  <dc:creator>Ann Maouyo</dc:creator>
  <cp:lastModifiedBy>Yepez Velastegui, Erika Susana</cp:lastModifiedBy>
  <cp:revision>104</cp:revision>
  <dcterms:modified xsi:type="dcterms:W3CDTF">2024-01-08T16:55:04Z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