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  <p:sldMasterId id="2147483690" r:id="rId5"/>
    <p:sldMasterId id="2147483704" r:id="rId6"/>
    <p:sldMasterId id="2147483716" r:id="rId7"/>
  </p:sldMasterIdLst>
  <p:notesMasterIdLst>
    <p:notesMasterId r:id="rId19"/>
  </p:notesMasterIdLst>
  <p:sldIdLst>
    <p:sldId id="268" r:id="rId8"/>
    <p:sldId id="264" r:id="rId9"/>
    <p:sldId id="289" r:id="rId10"/>
    <p:sldId id="257" r:id="rId11"/>
    <p:sldId id="259" r:id="rId12"/>
    <p:sldId id="291" r:id="rId13"/>
    <p:sldId id="290" r:id="rId14"/>
    <p:sldId id="260" r:id="rId15"/>
    <p:sldId id="292" r:id="rId16"/>
    <p:sldId id="265" r:id="rId17"/>
    <p:sldId id="273" r:id="rId18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20"/>
      <p:bold r:id="rId21"/>
    </p:embeddedFont>
    <p:embeddedFont>
      <p:font typeface="Berlin Sans FB Demi" panose="020E0802020502020306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92C0E-B85B-234C-ADD1-CBC4FD3F8481}" v="19" dt="2021-05-19T16:12:59.850"/>
    <p1510:client id="{75A576FF-53D7-F83A-FAC5-DC34A001977F}" v="272" dt="2022-11-15T21:30:45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9" autoAdjust="0"/>
    <p:restoredTop sz="91390" autoAdjust="0"/>
  </p:normalViewPr>
  <p:slideViewPr>
    <p:cSldViewPr snapToGrid="0">
      <p:cViewPr varScale="1">
        <p:scale>
          <a:sx n="87" d="100"/>
          <a:sy n="87" d="100"/>
        </p:scale>
        <p:origin x="24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FC8C3-4040-461A-91E9-FB2BD49EA7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1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8fe1d449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8fe1d449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https://images.all4ed.org/boys-high-five-in-science-class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https://pixabay.com/id/illustrations/akses-banyak-tangan-933142/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Note: You can add the student’s picture to the slide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fe1d4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fe1d4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fe1d4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fe1d4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2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fe1d4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fe1d4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4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dirty="0"/>
              <a:t>https://www.pinclipart.com/pindetail/ibmbmhw_skit-clipart-png-download/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f9199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f9199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dirty="0"/>
              <a:t>This is an optional circle</a:t>
            </a:r>
          </a:p>
        </p:txBody>
      </p:sp>
    </p:spTree>
    <p:extLst>
      <p:ext uri="{BB962C8B-B14F-4D97-AF65-F5344CB8AC3E}">
        <p14:creationId xmlns:p14="http://schemas.microsoft.com/office/powerpoint/2010/main" val="312308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0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359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6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155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5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0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5" y="919234"/>
            <a:ext cx="7340693" cy="2139553"/>
          </a:xfrm>
        </p:spPr>
        <p:txBody>
          <a:bodyPr anchor="b"/>
          <a:lstStyle>
            <a:lvl1pPr>
              <a:defRPr sz="3375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5" y="3079028"/>
            <a:ext cx="7340693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6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4" y="1369221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4" y="1369221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5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4" y="273846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4" y="1260872"/>
            <a:ext cx="3482929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4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1" y="1260872"/>
            <a:ext cx="350008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1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6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2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B1820-421D-4D60-9D84-A905A591F0F1}"/>
              </a:ext>
            </a:extLst>
          </p:cNvPr>
          <p:cNvSpPr/>
          <p:nvPr userDrawn="1"/>
        </p:nvSpPr>
        <p:spPr>
          <a:xfrm>
            <a:off x="57150" y="0"/>
            <a:ext cx="884681" cy="685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563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18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9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5" y="342900"/>
            <a:ext cx="2949178" cy="1200150"/>
          </a:xfrm>
        </p:spPr>
        <p:txBody>
          <a:bodyPr anchor="b"/>
          <a:lstStyle>
            <a:lvl1pPr>
              <a:defRPr sz="18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5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7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1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788" y="207169"/>
            <a:ext cx="8172450" cy="9832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7897906" y="4706750"/>
            <a:ext cx="990600" cy="2738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28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4" lvl="1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9" lvl="5" indent="-238119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2916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2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919233"/>
            <a:ext cx="7340693" cy="2139553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4" y="3079027"/>
            <a:ext cx="73406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12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1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19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86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3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5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4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5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5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1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3" y="1369219"/>
            <a:ext cx="3385297" cy="29943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5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919233"/>
            <a:ext cx="7340693" cy="2139553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94" y="3079027"/>
            <a:ext cx="734069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3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5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053" y="1369219"/>
            <a:ext cx="3385297" cy="2994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6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3" y="273844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3" y="1260872"/>
            <a:ext cx="3482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3" y="1878806"/>
            <a:ext cx="3482929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0" y="1260872"/>
            <a:ext cx="350008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0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99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90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4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4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79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8870" y="273844"/>
            <a:ext cx="538050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253" y="273844"/>
            <a:ext cx="7501288" cy="994172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253" y="1260872"/>
            <a:ext cx="3482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253" y="1878806"/>
            <a:ext cx="3482929" cy="27066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460" y="1260872"/>
            <a:ext cx="350008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460" y="1878806"/>
            <a:ext cx="3500081" cy="27066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36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485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936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94" y="342900"/>
            <a:ext cx="2949178" cy="120015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31144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59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4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3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8" y="692524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9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12451" y="4720569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8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267902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6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4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9" y="692525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0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2451" y="4720570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9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2989362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5424" y="273844"/>
            <a:ext cx="747992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423" y="1369219"/>
            <a:ext cx="747992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638" y="692524"/>
            <a:ext cx="951169" cy="4450976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 descr="JHU-Logotype.JPG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9" y="4972050"/>
            <a:ext cx="7143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2451" y="4720569"/>
            <a:ext cx="594412" cy="2514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2488" y="0"/>
            <a:ext cx="898571" cy="6925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</p:spTree>
    <p:extLst>
      <p:ext uri="{BB962C8B-B14F-4D97-AF65-F5344CB8AC3E}">
        <p14:creationId xmlns:p14="http://schemas.microsoft.com/office/powerpoint/2010/main" val="1352043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boys-high-five-in-science-clas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E9FC4-F810-440E-AC15-A67365D0618D}"/>
              </a:ext>
            </a:extLst>
          </p:cNvPr>
          <p:cNvSpPr txBox="1"/>
          <p:nvPr/>
        </p:nvSpPr>
        <p:spPr>
          <a:xfrm>
            <a:off x="1311965" y="607180"/>
            <a:ext cx="7702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Berlin Sans FB Demi" panose="020E0802020502020306" pitchFamily="34" charset="0"/>
              </a:rPr>
              <a:t>Hazlo Ahora</a:t>
            </a:r>
            <a:r>
              <a:rPr lang="en-US" sz="3600" dirty="0">
                <a:solidFill>
                  <a:schemeClr val="bg2"/>
                </a:solidFill>
                <a:latin typeface="Berlin Sans FB" panose="020E0602020502020306" pitchFamily="34" charset="0"/>
              </a:rPr>
              <a:t>: Los Imprescindibles de la Amistad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94456-62BE-49A3-845C-9977B62AEBE5}"/>
              </a:ext>
            </a:extLst>
          </p:cNvPr>
          <p:cNvSpPr txBox="1"/>
          <p:nvPr/>
        </p:nvSpPr>
        <p:spPr>
          <a:xfrm>
            <a:off x="1083365" y="1719470"/>
            <a:ext cx="79314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¿Qué buscas en un nuevo amigo? </a:t>
            </a:r>
          </a:p>
          <a:p>
            <a:pPr algn="ctr"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Escribe 5 cualidades esenciales que crees que debe tener un buen amigo.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166648" y="738725"/>
            <a:ext cx="7527352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Boleto de Salida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1166648" y="1692166"/>
            <a:ext cx="7527352" cy="2937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Times New Roman"/>
              </a:rPr>
              <a:t>Aún en el círculo de conexión, comparte una cualidad de la amistad que sea importante para ti, quizá una en la que no habías pensado mucho antes de hoy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Times New Roman"/>
              </a:rPr>
              <a:t>.</a:t>
            </a:r>
            <a:endParaRPr sz="3600" dirty="0">
              <a:solidFill>
                <a:schemeClr val="bg2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1A7AA0-9B51-4F1C-9F25-3A596CF12670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08" y="480618"/>
            <a:ext cx="8772525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1500" u="sng" dirty="0">
                <a:solidFill>
                  <a:srgbClr val="700000"/>
                </a:solidFill>
                <a:latin typeface="Berlin Sans FB Demi" panose="020E0802020502020306" pitchFamily="34" charset="0"/>
              </a:rPr>
              <a:t>References &amp; Resources</a:t>
            </a:r>
          </a:p>
          <a:p>
            <a:pPr defTabSz="3429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342900"/>
            <a:r>
              <a:rPr lang="en-US" sz="1050" b="1" u="sng" dirty="0">
                <a:solidFill>
                  <a:prstClr val="black"/>
                </a:solidFill>
                <a:latin typeface="Calibri" panose="020F0502020204030204"/>
              </a:rPr>
              <a:t>Photos &amp; Images</a:t>
            </a:r>
          </a:p>
          <a:p>
            <a:pPr defTabSz="685800"/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2 and unit thumbnails</a:t>
            </a:r>
            <a:r>
              <a:rPr lang="en-US" sz="1050" kern="0">
                <a:solidFill>
                  <a:srgbClr val="000000"/>
                </a:solidFill>
                <a:cs typeface="Arial"/>
                <a:sym typeface="Arial"/>
              </a:rPr>
              <a:t>: Allison Shelly, All4Ed, </a:t>
            </a:r>
            <a:r>
              <a:rPr lang="en-US" sz="1050" kern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https://images.all4ed.org/boys-high-five-in-science-class</a:t>
            </a:r>
            <a:r>
              <a:rPr lang="en-US" sz="105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US" sz="1050" kern="0" dirty="0">
              <a:solidFill>
                <a:srgbClr val="000000"/>
              </a:solidFill>
              <a:latin typeface="Calibri" panose="020F0502020204030204"/>
              <a:cs typeface="Arial"/>
              <a:sym typeface="Arial"/>
            </a:endParaRPr>
          </a:p>
          <a:p>
            <a:pPr defTabSz="685800"/>
            <a:r>
              <a:rPr lang="en-US" sz="105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3: https://pixabay.com/id/illustrations/akses-banyak-tangan-933142/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Slide 8: https://www.pinclipart.com/pindetail/ibmbmhw_skit-clipart-png-download/</a:t>
            </a:r>
          </a:p>
          <a:p>
            <a:pPr defTabSz="685800"/>
            <a:endParaRPr lang="en-US" sz="1050" dirty="0">
              <a:solidFill>
                <a:srgbClr val="1F497D"/>
              </a:solidFill>
              <a:latin typeface="Calibri" panose="020F0502020204030204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Additional resource: https://westernhealth.nl.ca/uploads/Addictions%20Prevention%20and%20Mental%20Health%20Promotion/Healthy%20Relationships%20Resource%20Kit%20-%20Western.pdf</a:t>
            </a:r>
          </a:p>
          <a:p>
            <a:pPr defTabSz="685800"/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350" y="577249"/>
            <a:ext cx="6858000" cy="735568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Interactuar con los Demás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7A6B0-D030-425A-A67B-31A8E5C83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350" y="1398509"/>
            <a:ext cx="6858000" cy="639297"/>
          </a:xfrm>
        </p:spPr>
        <p:txBody>
          <a:bodyPr>
            <a:normAutofit/>
          </a:bodyPr>
          <a:lstStyle/>
          <a:p>
            <a:r>
              <a:rPr lang="en-US" sz="3300" dirty="0"/>
              <a:t>Día 3: Amistad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2937510" y="2155372"/>
            <a:ext cx="4320540" cy="26060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ixabay.com/get/g2e6581f5b9baa1a15ee0b0433714cb4b1123c5e541e79e4bd9dfad859111018a8c0ee98e2ed51b1a8490a37b47d03278_1920.jpg">
            <a:extLst>
              <a:ext uri="{FF2B5EF4-FFF2-40B4-BE49-F238E27FC236}">
                <a16:creationId xmlns:a16="http://schemas.microsoft.com/office/drawing/2014/main" id="{5F238448-7F17-4332-BDB6-C987AD8D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91" y="1165377"/>
            <a:ext cx="5137495" cy="35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57629" y="233369"/>
            <a:ext cx="4349107" cy="76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>
                <a:solidFill>
                  <a:schemeClr val="bg2"/>
                </a:solidFill>
              </a:rPr>
              <a:t>Dedicación Estudiantil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AF096-CE94-405F-8A72-2FA61FE0FF73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24726" y="62494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/>
                </a:solidFill>
              </a:rPr>
              <a:t>Nuestra</a:t>
            </a:r>
            <a:br>
              <a:rPr lang="en" dirty="0">
                <a:solidFill>
                  <a:schemeClr val="bg2"/>
                </a:solidFill>
              </a:rPr>
            </a:br>
            <a:r>
              <a:rPr lang="en" dirty="0">
                <a:solidFill>
                  <a:schemeClr val="bg2"/>
                </a:solidFill>
              </a:rPr>
              <a:t>Agenda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4304786" y="724200"/>
            <a:ext cx="4492735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3200" b="1" dirty="0">
                <a:solidFill>
                  <a:schemeClr val="bg2"/>
                </a:solidFill>
              </a:rPr>
              <a:t>Dedicación</a:t>
            </a:r>
            <a:endParaRPr sz="3200" b="1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3200" b="1" dirty="0">
                <a:solidFill>
                  <a:schemeClr val="bg2"/>
                </a:solidFill>
              </a:rPr>
              <a:t>Compartir Círculo Concéntrico</a:t>
            </a:r>
            <a:endParaRPr sz="3200" b="1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 sz="3200" b="1" dirty="0" err="1">
                <a:solidFill>
                  <a:schemeClr val="bg2"/>
                </a:solidFill>
              </a:rPr>
              <a:t>Anuncio</a:t>
            </a:r>
            <a:r>
              <a:rPr lang="en-US" sz="3200" b="1" dirty="0">
                <a:solidFill>
                  <a:schemeClr val="bg2"/>
                </a:solidFill>
              </a:rPr>
              <a:t> para un Amigo</a:t>
            </a:r>
            <a:endParaRPr sz="3200" b="1" dirty="0">
              <a:solidFill>
                <a:schemeClr val="bg2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s-MX" sz="3200" b="1" dirty="0">
                <a:solidFill>
                  <a:schemeClr val="bg2"/>
                </a:solidFill>
              </a:rPr>
              <a:t>Salida del Círculo</a:t>
            </a:r>
            <a:endParaRPr sz="3200" b="1" dirty="0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F63BD6-EDD9-4874-9579-DD5868E805A3}"/>
              </a:ext>
            </a:extLst>
          </p:cNvPr>
          <p:cNvSpPr/>
          <p:nvPr/>
        </p:nvSpPr>
        <p:spPr>
          <a:xfrm>
            <a:off x="57151" y="9144"/>
            <a:ext cx="873578" cy="685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240220" y="202697"/>
            <a:ext cx="7338166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</a:rPr>
              <a:t>Círculos Concéntricos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AB3725-7F4B-41B7-ABA8-70BCC29A4FCF}"/>
              </a:ext>
            </a:extLst>
          </p:cNvPr>
          <p:cNvGrpSpPr/>
          <p:nvPr/>
        </p:nvGrpSpPr>
        <p:grpSpPr>
          <a:xfrm>
            <a:off x="6104463" y="970397"/>
            <a:ext cx="2757805" cy="2743200"/>
            <a:chOff x="0" y="0"/>
            <a:chExt cx="2757805" cy="2776855"/>
          </a:xfrm>
        </p:grpSpPr>
        <p:pic>
          <p:nvPicPr>
            <p:cNvPr id="5" name="Picture 4" descr="Person people icon clipart ">
              <a:extLst>
                <a:ext uri="{FF2B5EF4-FFF2-40B4-BE49-F238E27FC236}">
                  <a16:creationId xmlns:a16="http://schemas.microsoft.com/office/drawing/2014/main" id="{E2E4DE58-2DC0-4529-AB20-9ED91FDFB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0635628" flipV="1">
              <a:off x="914400" y="4826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Person people icon clipart ">
              <a:extLst>
                <a:ext uri="{FF2B5EF4-FFF2-40B4-BE49-F238E27FC236}">
                  <a16:creationId xmlns:a16="http://schemas.microsoft.com/office/drawing/2014/main" id="{5326AF55-45F6-465E-B8B6-E9CC5DE0F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8978433" flipV="1">
              <a:off x="603250" y="6667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Person people icon clipart ">
              <a:extLst>
                <a:ext uri="{FF2B5EF4-FFF2-40B4-BE49-F238E27FC236}">
                  <a16:creationId xmlns:a16="http://schemas.microsoft.com/office/drawing/2014/main" id="{898AC429-3284-4FAD-8418-E35FC62B1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7075493" flipV="1">
              <a:off x="425450" y="977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Person people icon clipart ">
              <a:extLst>
                <a:ext uri="{FF2B5EF4-FFF2-40B4-BE49-F238E27FC236}">
                  <a16:creationId xmlns:a16="http://schemas.microsoft.com/office/drawing/2014/main" id="{0F516528-BEBD-4356-94B6-4F289FE1F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5182675" flipV="1">
              <a:off x="431800" y="1333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Person people icon clipart ">
              <a:extLst>
                <a:ext uri="{FF2B5EF4-FFF2-40B4-BE49-F238E27FC236}">
                  <a16:creationId xmlns:a16="http://schemas.microsoft.com/office/drawing/2014/main" id="{781AB822-9B58-4633-A0A6-FE4C93076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3572153" flipV="1">
              <a:off x="609600" y="16573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Person people icon clipart ">
              <a:extLst>
                <a:ext uri="{FF2B5EF4-FFF2-40B4-BE49-F238E27FC236}">
                  <a16:creationId xmlns:a16="http://schemas.microsoft.com/office/drawing/2014/main" id="{EC73D153-DCDE-446F-84E4-6B01DA8A2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1755916" flipV="1">
              <a:off x="914400" y="1841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Person people icon clipart ">
              <a:extLst>
                <a:ext uri="{FF2B5EF4-FFF2-40B4-BE49-F238E27FC236}">
                  <a16:creationId xmlns:a16="http://schemas.microsoft.com/office/drawing/2014/main" id="{F060F398-0F36-49A2-87A0-056E4D7B2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0061516" flipV="1">
              <a:off x="1289050" y="18542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Person people icon clipart ">
              <a:extLst>
                <a:ext uri="{FF2B5EF4-FFF2-40B4-BE49-F238E27FC236}">
                  <a16:creationId xmlns:a16="http://schemas.microsoft.com/office/drawing/2014/main" id="{9C4B0E47-1122-4F87-9D75-41962F3BC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7990139" flipV="1">
              <a:off x="1600200" y="16700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Person people icon clipart ">
              <a:extLst>
                <a:ext uri="{FF2B5EF4-FFF2-40B4-BE49-F238E27FC236}">
                  <a16:creationId xmlns:a16="http://schemas.microsoft.com/office/drawing/2014/main" id="{14E2FA7A-47D2-42BD-86E4-D966DECE5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6348441" flipV="1">
              <a:off x="1778000" y="1333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Person people icon clipart ">
              <a:extLst>
                <a:ext uri="{FF2B5EF4-FFF2-40B4-BE49-F238E27FC236}">
                  <a16:creationId xmlns:a16="http://schemas.microsoft.com/office/drawing/2014/main" id="{B11B4AAA-F360-4675-B7ED-709061088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4589110" flipV="1">
              <a:off x="1784350" y="9652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Person people icon clipart ">
              <a:extLst>
                <a:ext uri="{FF2B5EF4-FFF2-40B4-BE49-F238E27FC236}">
                  <a16:creationId xmlns:a16="http://schemas.microsoft.com/office/drawing/2014/main" id="{4AF2A985-3BC8-4C24-BB5C-C7703BED3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659909" flipV="1">
              <a:off x="1600200" y="6667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Person people icon clipart ">
              <a:extLst>
                <a:ext uri="{FF2B5EF4-FFF2-40B4-BE49-F238E27FC236}">
                  <a16:creationId xmlns:a16="http://schemas.microsoft.com/office/drawing/2014/main" id="{0FD90153-EEAE-41AA-B774-D8D075B96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839128" flipV="1">
              <a:off x="1282700" y="4826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Person people icon clipart ">
              <a:extLst>
                <a:ext uri="{FF2B5EF4-FFF2-40B4-BE49-F238E27FC236}">
                  <a16:creationId xmlns:a16="http://schemas.microsoft.com/office/drawing/2014/main" id="{E06506FB-77CD-4B97-8E29-EF3EA7AFF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0910121" flipV="1">
              <a:off x="1384300" y="23241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Person people icon clipart ">
              <a:extLst>
                <a:ext uri="{FF2B5EF4-FFF2-40B4-BE49-F238E27FC236}">
                  <a16:creationId xmlns:a16="http://schemas.microsoft.com/office/drawing/2014/main" id="{FC855962-ED10-4232-93DF-2BAFB7280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988465" flipV="1">
              <a:off x="781050" y="23050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Person people icon clipart ">
              <a:extLst>
                <a:ext uri="{FF2B5EF4-FFF2-40B4-BE49-F238E27FC236}">
                  <a16:creationId xmlns:a16="http://schemas.microsoft.com/office/drawing/2014/main" id="{6C67C26C-8C50-46D2-8AEA-CB242D69B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847086" flipV="1">
              <a:off x="254000" y="1993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Person people icon clipart ">
              <a:extLst>
                <a:ext uri="{FF2B5EF4-FFF2-40B4-BE49-F238E27FC236}">
                  <a16:creationId xmlns:a16="http://schemas.microsoft.com/office/drawing/2014/main" id="{6B5040E0-17F3-4AB4-814D-5A6D2D129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4383431" flipV="1">
              <a:off x="-38100" y="14795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Person people icon clipart ">
              <a:extLst>
                <a:ext uri="{FF2B5EF4-FFF2-40B4-BE49-F238E27FC236}">
                  <a16:creationId xmlns:a16="http://schemas.microsoft.com/office/drawing/2014/main" id="{99250926-A2F4-4C0C-9211-391E1C85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6289074" flipV="1">
              <a:off x="-50800" y="850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Person people icon clipart ">
              <a:extLst>
                <a:ext uri="{FF2B5EF4-FFF2-40B4-BE49-F238E27FC236}">
                  <a16:creationId xmlns:a16="http://schemas.microsoft.com/office/drawing/2014/main" id="{D17AA3CC-6EAB-490B-9201-BFDA99ED3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8175005" flipV="1">
              <a:off x="260350" y="3111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Person people icon clipart ">
              <a:extLst>
                <a:ext uri="{FF2B5EF4-FFF2-40B4-BE49-F238E27FC236}">
                  <a16:creationId xmlns:a16="http://schemas.microsoft.com/office/drawing/2014/main" id="{EEB73B3F-2A5F-49B1-8EF7-B29EA2F52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8765990" flipV="1">
              <a:off x="1962150" y="20002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Person people icon clipart ">
              <a:extLst>
                <a:ext uri="{FF2B5EF4-FFF2-40B4-BE49-F238E27FC236}">
                  <a16:creationId xmlns:a16="http://schemas.microsoft.com/office/drawing/2014/main" id="{4B0C038B-C032-4A62-A76D-F55770C06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7143956" flipV="1">
              <a:off x="2254250" y="1460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Person people icon clipart ">
              <a:extLst>
                <a:ext uri="{FF2B5EF4-FFF2-40B4-BE49-F238E27FC236}">
                  <a16:creationId xmlns:a16="http://schemas.microsoft.com/office/drawing/2014/main" id="{A32EC376-EAB8-4650-95B0-1FC641707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5296930" flipV="1">
              <a:off x="2254250" y="8445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Person people icon clipart ">
              <a:extLst>
                <a:ext uri="{FF2B5EF4-FFF2-40B4-BE49-F238E27FC236}">
                  <a16:creationId xmlns:a16="http://schemas.microsoft.com/office/drawing/2014/main" id="{786ECD7F-1E42-4F1B-A758-84F62963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3341922" flipV="1">
              <a:off x="1936750" y="2984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Person people icon clipart ">
              <a:extLst>
                <a:ext uri="{FF2B5EF4-FFF2-40B4-BE49-F238E27FC236}">
                  <a16:creationId xmlns:a16="http://schemas.microsoft.com/office/drawing/2014/main" id="{9E9AA10B-FCC6-401C-8717-21B2A1995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9760593" flipV="1">
              <a:off x="768350" y="127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Person people icon clipart ">
              <a:extLst>
                <a:ext uri="{FF2B5EF4-FFF2-40B4-BE49-F238E27FC236}">
                  <a16:creationId xmlns:a16="http://schemas.microsoft.com/office/drawing/2014/main" id="{582866A3-5D95-489B-BB40-CA4E1BEFC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1657166" flipV="1">
              <a:off x="1403350" y="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E203B3-188E-4163-85B8-F4ABA49E443D}"/>
              </a:ext>
            </a:extLst>
          </p:cNvPr>
          <p:cNvSpPr txBox="1"/>
          <p:nvPr/>
        </p:nvSpPr>
        <p:spPr>
          <a:xfrm>
            <a:off x="1240219" y="1066736"/>
            <a:ext cx="5257818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dirty="0">
                <a:solidFill>
                  <a:schemeClr val="bg2"/>
                </a:solidFill>
              </a:rPr>
              <a:t>Formar dos círculos uno frente al otro</a:t>
            </a:r>
            <a:r>
              <a:rPr lang="en-US" sz="3200" dirty="0">
                <a:solidFill>
                  <a:schemeClr val="bg2"/>
                </a:solidFill>
              </a:rPr>
              <a:t>.</a:t>
            </a:r>
          </a:p>
          <a:p>
            <a:r>
              <a:rPr lang="es-MX" sz="3200" dirty="0">
                <a:solidFill>
                  <a:schemeClr val="bg2"/>
                </a:solidFill>
              </a:rPr>
              <a:t>Personas del círculo interior, completen la frase-</a:t>
            </a:r>
            <a:r>
              <a:rPr lang="es-MX" sz="3200" dirty="0">
                <a:solidFill>
                  <a:schemeClr val="accent2"/>
                </a:solidFill>
              </a:rPr>
              <a:t>las</a:t>
            </a:r>
            <a:r>
              <a:rPr lang="es-MX" sz="3200" dirty="0">
                <a:solidFill>
                  <a:schemeClr val="bg2"/>
                </a:solidFill>
              </a:rPr>
              <a:t> </a:t>
            </a:r>
            <a:r>
              <a:rPr lang="es-MX" sz="3200" dirty="0">
                <a:solidFill>
                  <a:schemeClr val="accent2"/>
                </a:solidFill>
              </a:rPr>
              <a:t>cualidades que busco en un amigo son</a:t>
            </a:r>
            <a:r>
              <a:rPr lang="es-MX" sz="3200" dirty="0">
                <a:solidFill>
                  <a:schemeClr val="bg2"/>
                </a:solidFill>
              </a:rPr>
              <a:t>...y digan su respuesta a la persona que tienen enfrente</a:t>
            </a:r>
            <a:r>
              <a:rPr lang="en-US" sz="3200" dirty="0">
                <a:solidFill>
                  <a:schemeClr val="bg2"/>
                </a:solidFill>
              </a:rPr>
              <a:t>.  </a:t>
            </a:r>
            <a:endParaRPr lang="en-US" dirty="0">
              <a:solidFill>
                <a:schemeClr val="bg2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52E922-0010-4297-8A6F-0B48AFBCDF28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240220" y="202697"/>
            <a:ext cx="7338166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Círculos Concéntricos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AB3725-7F4B-41B7-ABA8-70BCC29A4FCF}"/>
              </a:ext>
            </a:extLst>
          </p:cNvPr>
          <p:cNvGrpSpPr/>
          <p:nvPr/>
        </p:nvGrpSpPr>
        <p:grpSpPr>
          <a:xfrm>
            <a:off x="6104463" y="970397"/>
            <a:ext cx="2757805" cy="2743200"/>
            <a:chOff x="0" y="0"/>
            <a:chExt cx="2757805" cy="2776855"/>
          </a:xfrm>
        </p:grpSpPr>
        <p:pic>
          <p:nvPicPr>
            <p:cNvPr id="5" name="Picture 4" descr="Person people icon clipart ">
              <a:extLst>
                <a:ext uri="{FF2B5EF4-FFF2-40B4-BE49-F238E27FC236}">
                  <a16:creationId xmlns:a16="http://schemas.microsoft.com/office/drawing/2014/main" id="{E2E4DE58-2DC0-4529-AB20-9ED91FDFB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0635628" flipV="1">
              <a:off x="914400" y="4826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Person people icon clipart ">
              <a:extLst>
                <a:ext uri="{FF2B5EF4-FFF2-40B4-BE49-F238E27FC236}">
                  <a16:creationId xmlns:a16="http://schemas.microsoft.com/office/drawing/2014/main" id="{5326AF55-45F6-465E-B8B6-E9CC5DE0F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8978433" flipV="1">
              <a:off x="603250" y="6667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Person people icon clipart ">
              <a:extLst>
                <a:ext uri="{FF2B5EF4-FFF2-40B4-BE49-F238E27FC236}">
                  <a16:creationId xmlns:a16="http://schemas.microsoft.com/office/drawing/2014/main" id="{898AC429-3284-4FAD-8418-E35FC62B1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7075493" flipV="1">
              <a:off x="425450" y="977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Person people icon clipart ">
              <a:extLst>
                <a:ext uri="{FF2B5EF4-FFF2-40B4-BE49-F238E27FC236}">
                  <a16:creationId xmlns:a16="http://schemas.microsoft.com/office/drawing/2014/main" id="{0F516528-BEBD-4356-94B6-4F289FE1F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5182675" flipV="1">
              <a:off x="431800" y="1333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Person people icon clipart ">
              <a:extLst>
                <a:ext uri="{FF2B5EF4-FFF2-40B4-BE49-F238E27FC236}">
                  <a16:creationId xmlns:a16="http://schemas.microsoft.com/office/drawing/2014/main" id="{781AB822-9B58-4633-A0A6-FE4C93076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3572153" flipV="1">
              <a:off x="609600" y="16573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Person people icon clipart ">
              <a:extLst>
                <a:ext uri="{FF2B5EF4-FFF2-40B4-BE49-F238E27FC236}">
                  <a16:creationId xmlns:a16="http://schemas.microsoft.com/office/drawing/2014/main" id="{EC73D153-DCDE-446F-84E4-6B01DA8A2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1755916" flipV="1">
              <a:off x="914400" y="1841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Person people icon clipart ">
              <a:extLst>
                <a:ext uri="{FF2B5EF4-FFF2-40B4-BE49-F238E27FC236}">
                  <a16:creationId xmlns:a16="http://schemas.microsoft.com/office/drawing/2014/main" id="{F060F398-0F36-49A2-87A0-056E4D7B2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0061516" flipV="1">
              <a:off x="1289050" y="18542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Person people icon clipart ">
              <a:extLst>
                <a:ext uri="{FF2B5EF4-FFF2-40B4-BE49-F238E27FC236}">
                  <a16:creationId xmlns:a16="http://schemas.microsoft.com/office/drawing/2014/main" id="{9C4B0E47-1122-4F87-9D75-41962F3BC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7990139" flipV="1">
              <a:off x="1600200" y="16700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Person people icon clipart ">
              <a:extLst>
                <a:ext uri="{FF2B5EF4-FFF2-40B4-BE49-F238E27FC236}">
                  <a16:creationId xmlns:a16="http://schemas.microsoft.com/office/drawing/2014/main" id="{14E2FA7A-47D2-42BD-86E4-D966DECE5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6348441" flipV="1">
              <a:off x="1778000" y="1333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Person people icon clipart ">
              <a:extLst>
                <a:ext uri="{FF2B5EF4-FFF2-40B4-BE49-F238E27FC236}">
                  <a16:creationId xmlns:a16="http://schemas.microsoft.com/office/drawing/2014/main" id="{B11B4AAA-F360-4675-B7ED-709061088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4589110" flipV="1">
              <a:off x="1784350" y="9652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Person people icon clipart ">
              <a:extLst>
                <a:ext uri="{FF2B5EF4-FFF2-40B4-BE49-F238E27FC236}">
                  <a16:creationId xmlns:a16="http://schemas.microsoft.com/office/drawing/2014/main" id="{4AF2A985-3BC8-4C24-BB5C-C7703BED3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659909" flipV="1">
              <a:off x="1600200" y="6667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Person people icon clipart ">
              <a:extLst>
                <a:ext uri="{FF2B5EF4-FFF2-40B4-BE49-F238E27FC236}">
                  <a16:creationId xmlns:a16="http://schemas.microsoft.com/office/drawing/2014/main" id="{0FD90153-EEAE-41AA-B774-D8D075B96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839128" flipV="1">
              <a:off x="1282700" y="4826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Person people icon clipart ">
              <a:extLst>
                <a:ext uri="{FF2B5EF4-FFF2-40B4-BE49-F238E27FC236}">
                  <a16:creationId xmlns:a16="http://schemas.microsoft.com/office/drawing/2014/main" id="{E06506FB-77CD-4B97-8E29-EF3EA7AFF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0910121" flipV="1">
              <a:off x="1384300" y="23241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Person people icon clipart ">
              <a:extLst>
                <a:ext uri="{FF2B5EF4-FFF2-40B4-BE49-F238E27FC236}">
                  <a16:creationId xmlns:a16="http://schemas.microsoft.com/office/drawing/2014/main" id="{FC855962-ED10-4232-93DF-2BAFB7280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988465" flipV="1">
              <a:off x="781050" y="23050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Person people icon clipart ">
              <a:extLst>
                <a:ext uri="{FF2B5EF4-FFF2-40B4-BE49-F238E27FC236}">
                  <a16:creationId xmlns:a16="http://schemas.microsoft.com/office/drawing/2014/main" id="{6C67C26C-8C50-46D2-8AEA-CB242D69B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847086" flipV="1">
              <a:off x="254000" y="1993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Person people icon clipart ">
              <a:extLst>
                <a:ext uri="{FF2B5EF4-FFF2-40B4-BE49-F238E27FC236}">
                  <a16:creationId xmlns:a16="http://schemas.microsoft.com/office/drawing/2014/main" id="{6B5040E0-17F3-4AB4-814D-5A6D2D129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4383431" flipV="1">
              <a:off x="-38100" y="14795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Person people icon clipart ">
              <a:extLst>
                <a:ext uri="{FF2B5EF4-FFF2-40B4-BE49-F238E27FC236}">
                  <a16:creationId xmlns:a16="http://schemas.microsoft.com/office/drawing/2014/main" id="{99250926-A2F4-4C0C-9211-391E1C85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6289074" flipV="1">
              <a:off x="-50800" y="850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Person people icon clipart ">
              <a:extLst>
                <a:ext uri="{FF2B5EF4-FFF2-40B4-BE49-F238E27FC236}">
                  <a16:creationId xmlns:a16="http://schemas.microsoft.com/office/drawing/2014/main" id="{D17AA3CC-6EAB-490B-9201-BFDA99ED3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8175005" flipV="1">
              <a:off x="260350" y="3111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Person people icon clipart ">
              <a:extLst>
                <a:ext uri="{FF2B5EF4-FFF2-40B4-BE49-F238E27FC236}">
                  <a16:creationId xmlns:a16="http://schemas.microsoft.com/office/drawing/2014/main" id="{EEB73B3F-2A5F-49B1-8EF7-B29EA2F52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8765990" flipV="1">
              <a:off x="1962150" y="20002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Person people icon clipart ">
              <a:extLst>
                <a:ext uri="{FF2B5EF4-FFF2-40B4-BE49-F238E27FC236}">
                  <a16:creationId xmlns:a16="http://schemas.microsoft.com/office/drawing/2014/main" id="{4B0C038B-C032-4A62-A76D-F55770C06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7143956" flipV="1">
              <a:off x="2254250" y="1460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Person people icon clipart ">
              <a:extLst>
                <a:ext uri="{FF2B5EF4-FFF2-40B4-BE49-F238E27FC236}">
                  <a16:creationId xmlns:a16="http://schemas.microsoft.com/office/drawing/2014/main" id="{A32EC376-EAB8-4650-95B0-1FC641707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5296930" flipV="1">
              <a:off x="2254250" y="8445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Person people icon clipart ">
              <a:extLst>
                <a:ext uri="{FF2B5EF4-FFF2-40B4-BE49-F238E27FC236}">
                  <a16:creationId xmlns:a16="http://schemas.microsoft.com/office/drawing/2014/main" id="{786ECD7F-1E42-4F1B-A758-84F62963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3341922" flipV="1">
              <a:off x="1936750" y="2984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Person people icon clipart ">
              <a:extLst>
                <a:ext uri="{FF2B5EF4-FFF2-40B4-BE49-F238E27FC236}">
                  <a16:creationId xmlns:a16="http://schemas.microsoft.com/office/drawing/2014/main" id="{9E9AA10B-FCC6-401C-8717-21B2A1995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9760593" flipV="1">
              <a:off x="768350" y="127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Person people icon clipart ">
              <a:extLst>
                <a:ext uri="{FF2B5EF4-FFF2-40B4-BE49-F238E27FC236}">
                  <a16:creationId xmlns:a16="http://schemas.microsoft.com/office/drawing/2014/main" id="{582866A3-5D95-489B-BB40-CA4E1BEFC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1657166" flipV="1">
              <a:off x="1403350" y="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E203B3-188E-4163-85B8-F4ABA49E443D}"/>
              </a:ext>
            </a:extLst>
          </p:cNvPr>
          <p:cNvSpPr txBox="1"/>
          <p:nvPr/>
        </p:nvSpPr>
        <p:spPr>
          <a:xfrm>
            <a:off x="1232865" y="1059949"/>
            <a:ext cx="4536781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2"/>
                </a:solidFill>
              </a:rPr>
              <a:t>Luego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a gente del círculo exterior se mueve en el sentido de las agujas del reloj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. </a:t>
            </a:r>
            <a:endParaRPr lang="en-US" sz="20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2"/>
                </a:solidFill>
              </a:rPr>
              <a:t>Las personas del círculo interior, vuelven a completar la frase </a:t>
            </a:r>
            <a:r>
              <a:rPr lang="en-US" sz="2000" dirty="0">
                <a:solidFill>
                  <a:schemeClr val="accent2"/>
                </a:solidFill>
              </a:rPr>
              <a:t>(las cualidades que Busco en un amigo son...)</a:t>
            </a:r>
            <a:r>
              <a:rPr lang="en-US" sz="2000" dirty="0">
                <a:solidFill>
                  <a:schemeClr val="bg2"/>
                </a:solidFill>
              </a:rPr>
              <a:t> con la nueva persona que tiene enfrente. </a:t>
            </a:r>
            <a:endParaRPr lang="en-US" sz="2000" dirty="0">
              <a:solidFill>
                <a:schemeClr val="bg2"/>
              </a:solidFill>
              <a:cs typeface="Calibri"/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2"/>
                </a:solidFill>
              </a:rPr>
              <a:t>Haz esto una vez más.</a:t>
            </a:r>
            <a:endParaRPr lang="en-US" sz="20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29" name="Graphic 28" descr="Arrow Clockwise curve">
            <a:extLst>
              <a:ext uri="{FF2B5EF4-FFF2-40B4-BE49-F238E27FC236}">
                <a16:creationId xmlns:a16="http://schemas.microsoft.com/office/drawing/2014/main" id="{B25A0982-3A76-4CE9-8CDD-3E6B9F0B0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11048">
            <a:off x="5507049" y="1062799"/>
            <a:ext cx="914400" cy="914400"/>
          </a:xfrm>
          <a:prstGeom prst="rect">
            <a:avLst/>
          </a:prstGeom>
        </p:spPr>
      </p:pic>
      <p:pic>
        <p:nvPicPr>
          <p:cNvPr id="31" name="Graphic 30" descr="Arrow Clockwise curve">
            <a:extLst>
              <a:ext uri="{FF2B5EF4-FFF2-40B4-BE49-F238E27FC236}">
                <a16:creationId xmlns:a16="http://schemas.microsoft.com/office/drawing/2014/main" id="{7BAA7671-0CF7-4F4C-9536-E1A74AD89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82852">
            <a:off x="7838657" y="435702"/>
            <a:ext cx="914400" cy="914400"/>
          </a:xfrm>
          <a:prstGeom prst="rect">
            <a:avLst/>
          </a:prstGeom>
        </p:spPr>
      </p:pic>
      <p:pic>
        <p:nvPicPr>
          <p:cNvPr id="32" name="Graphic 31" descr="Arrow Clockwise curve">
            <a:extLst>
              <a:ext uri="{FF2B5EF4-FFF2-40B4-BE49-F238E27FC236}">
                <a16:creationId xmlns:a16="http://schemas.microsoft.com/office/drawing/2014/main" id="{6746CD2E-2C25-472A-B46B-EF1EB5278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442165">
            <a:off x="7833764" y="3326060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9DE5296-D09B-4AAA-843B-35D594DCE809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44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240220" y="202697"/>
            <a:ext cx="7338166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bg2"/>
                </a:solidFill>
              </a:rPr>
              <a:t>Círculos Concéntricos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AB3725-7F4B-41B7-ABA8-70BCC29A4FCF}"/>
              </a:ext>
            </a:extLst>
          </p:cNvPr>
          <p:cNvGrpSpPr/>
          <p:nvPr/>
        </p:nvGrpSpPr>
        <p:grpSpPr>
          <a:xfrm>
            <a:off x="6104463" y="970397"/>
            <a:ext cx="2757805" cy="2743200"/>
            <a:chOff x="0" y="0"/>
            <a:chExt cx="2757805" cy="2776855"/>
          </a:xfrm>
        </p:grpSpPr>
        <p:pic>
          <p:nvPicPr>
            <p:cNvPr id="5" name="Picture 4" descr="Person people icon clipart ">
              <a:extLst>
                <a:ext uri="{FF2B5EF4-FFF2-40B4-BE49-F238E27FC236}">
                  <a16:creationId xmlns:a16="http://schemas.microsoft.com/office/drawing/2014/main" id="{E2E4DE58-2DC0-4529-AB20-9ED91FDFB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0635628" flipV="1">
              <a:off x="914400" y="4826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Person people icon clipart ">
              <a:extLst>
                <a:ext uri="{FF2B5EF4-FFF2-40B4-BE49-F238E27FC236}">
                  <a16:creationId xmlns:a16="http://schemas.microsoft.com/office/drawing/2014/main" id="{5326AF55-45F6-465E-B8B6-E9CC5DE0F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8978433" flipV="1">
              <a:off x="603250" y="6667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Person people icon clipart ">
              <a:extLst>
                <a:ext uri="{FF2B5EF4-FFF2-40B4-BE49-F238E27FC236}">
                  <a16:creationId xmlns:a16="http://schemas.microsoft.com/office/drawing/2014/main" id="{898AC429-3284-4FAD-8418-E35FC62B1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7075493" flipV="1">
              <a:off x="425450" y="977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Person people icon clipart ">
              <a:extLst>
                <a:ext uri="{FF2B5EF4-FFF2-40B4-BE49-F238E27FC236}">
                  <a16:creationId xmlns:a16="http://schemas.microsoft.com/office/drawing/2014/main" id="{0F516528-BEBD-4356-94B6-4F289FE1F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5182675" flipV="1">
              <a:off x="431800" y="1333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Person people icon clipart ">
              <a:extLst>
                <a:ext uri="{FF2B5EF4-FFF2-40B4-BE49-F238E27FC236}">
                  <a16:creationId xmlns:a16="http://schemas.microsoft.com/office/drawing/2014/main" id="{781AB822-9B58-4633-A0A6-FE4C93076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3572153" flipV="1">
              <a:off x="609600" y="16573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Person people icon clipart ">
              <a:extLst>
                <a:ext uri="{FF2B5EF4-FFF2-40B4-BE49-F238E27FC236}">
                  <a16:creationId xmlns:a16="http://schemas.microsoft.com/office/drawing/2014/main" id="{EC73D153-DCDE-446F-84E4-6B01DA8A2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1755916" flipV="1">
              <a:off x="914400" y="1841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Person people icon clipart ">
              <a:extLst>
                <a:ext uri="{FF2B5EF4-FFF2-40B4-BE49-F238E27FC236}">
                  <a16:creationId xmlns:a16="http://schemas.microsoft.com/office/drawing/2014/main" id="{F060F398-0F36-49A2-87A0-056E4D7B2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0061516" flipV="1">
              <a:off x="1289050" y="18542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Person people icon clipart ">
              <a:extLst>
                <a:ext uri="{FF2B5EF4-FFF2-40B4-BE49-F238E27FC236}">
                  <a16:creationId xmlns:a16="http://schemas.microsoft.com/office/drawing/2014/main" id="{9C4B0E47-1122-4F87-9D75-41962F3BC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7990139" flipV="1">
              <a:off x="1600200" y="16700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Person people icon clipart ">
              <a:extLst>
                <a:ext uri="{FF2B5EF4-FFF2-40B4-BE49-F238E27FC236}">
                  <a16:creationId xmlns:a16="http://schemas.microsoft.com/office/drawing/2014/main" id="{14E2FA7A-47D2-42BD-86E4-D966DECE5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6348441" flipV="1">
              <a:off x="1778000" y="1333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Person people icon clipart ">
              <a:extLst>
                <a:ext uri="{FF2B5EF4-FFF2-40B4-BE49-F238E27FC236}">
                  <a16:creationId xmlns:a16="http://schemas.microsoft.com/office/drawing/2014/main" id="{B11B4AAA-F360-4675-B7ED-709061088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4589110" flipV="1">
              <a:off x="1784350" y="9652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Person people icon clipart ">
              <a:extLst>
                <a:ext uri="{FF2B5EF4-FFF2-40B4-BE49-F238E27FC236}">
                  <a16:creationId xmlns:a16="http://schemas.microsoft.com/office/drawing/2014/main" id="{4AF2A985-3BC8-4C24-BB5C-C7703BED3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659909" flipV="1">
              <a:off x="1600200" y="6667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Person people icon clipart ">
              <a:extLst>
                <a:ext uri="{FF2B5EF4-FFF2-40B4-BE49-F238E27FC236}">
                  <a16:creationId xmlns:a16="http://schemas.microsoft.com/office/drawing/2014/main" id="{0FD90153-EEAE-41AA-B774-D8D075B96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839128" flipV="1">
              <a:off x="1282700" y="4826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Person people icon clipart ">
              <a:extLst>
                <a:ext uri="{FF2B5EF4-FFF2-40B4-BE49-F238E27FC236}">
                  <a16:creationId xmlns:a16="http://schemas.microsoft.com/office/drawing/2014/main" id="{E06506FB-77CD-4B97-8E29-EF3EA7AFF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0910121" flipV="1">
              <a:off x="1384300" y="23241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Person people icon clipart ">
              <a:extLst>
                <a:ext uri="{FF2B5EF4-FFF2-40B4-BE49-F238E27FC236}">
                  <a16:creationId xmlns:a16="http://schemas.microsoft.com/office/drawing/2014/main" id="{FC855962-ED10-4232-93DF-2BAFB7280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988465" flipV="1">
              <a:off x="781050" y="23050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Person people icon clipart ">
              <a:extLst>
                <a:ext uri="{FF2B5EF4-FFF2-40B4-BE49-F238E27FC236}">
                  <a16:creationId xmlns:a16="http://schemas.microsoft.com/office/drawing/2014/main" id="{6C67C26C-8C50-46D2-8AEA-CB242D69B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2847086" flipV="1">
              <a:off x="254000" y="1993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Person people icon clipart ">
              <a:extLst>
                <a:ext uri="{FF2B5EF4-FFF2-40B4-BE49-F238E27FC236}">
                  <a16:creationId xmlns:a16="http://schemas.microsoft.com/office/drawing/2014/main" id="{6B5040E0-17F3-4AB4-814D-5A6D2D129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4383431" flipV="1">
              <a:off x="-38100" y="14795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Person people icon clipart ">
              <a:extLst>
                <a:ext uri="{FF2B5EF4-FFF2-40B4-BE49-F238E27FC236}">
                  <a16:creationId xmlns:a16="http://schemas.microsoft.com/office/drawing/2014/main" id="{99250926-A2F4-4C0C-9211-391E1C854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6289074" flipV="1">
              <a:off x="-50800" y="8509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Person people icon clipart ">
              <a:extLst>
                <a:ext uri="{FF2B5EF4-FFF2-40B4-BE49-F238E27FC236}">
                  <a16:creationId xmlns:a16="http://schemas.microsoft.com/office/drawing/2014/main" id="{D17AA3CC-6EAB-490B-9201-BFDA99ED3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8175005" flipV="1">
              <a:off x="260350" y="3111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Person people icon clipart ">
              <a:extLst>
                <a:ext uri="{FF2B5EF4-FFF2-40B4-BE49-F238E27FC236}">
                  <a16:creationId xmlns:a16="http://schemas.microsoft.com/office/drawing/2014/main" id="{EEB73B3F-2A5F-49B1-8EF7-B29EA2F52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8765990" flipV="1">
              <a:off x="1962150" y="20002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Person people icon clipart ">
              <a:extLst>
                <a:ext uri="{FF2B5EF4-FFF2-40B4-BE49-F238E27FC236}">
                  <a16:creationId xmlns:a16="http://schemas.microsoft.com/office/drawing/2014/main" id="{4B0C038B-C032-4A62-A76D-F55770C06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7143956" flipV="1">
              <a:off x="2254250" y="14605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Person people icon clipart ">
              <a:extLst>
                <a:ext uri="{FF2B5EF4-FFF2-40B4-BE49-F238E27FC236}">
                  <a16:creationId xmlns:a16="http://schemas.microsoft.com/office/drawing/2014/main" id="{A32EC376-EAB8-4650-95B0-1FC641707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5296930" flipV="1">
              <a:off x="2254250" y="8445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Person people icon clipart ">
              <a:extLst>
                <a:ext uri="{FF2B5EF4-FFF2-40B4-BE49-F238E27FC236}">
                  <a16:creationId xmlns:a16="http://schemas.microsoft.com/office/drawing/2014/main" id="{786ECD7F-1E42-4F1B-A758-84F62963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3341922" flipV="1">
              <a:off x="1936750" y="29845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Person people icon clipart ">
              <a:extLst>
                <a:ext uri="{FF2B5EF4-FFF2-40B4-BE49-F238E27FC236}">
                  <a16:creationId xmlns:a16="http://schemas.microsoft.com/office/drawing/2014/main" id="{9E9AA10B-FCC6-401C-8717-21B2A1995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9760593" flipV="1">
              <a:off x="768350" y="1270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Person people icon clipart ">
              <a:extLst>
                <a:ext uri="{FF2B5EF4-FFF2-40B4-BE49-F238E27FC236}">
                  <a16:creationId xmlns:a16="http://schemas.microsoft.com/office/drawing/2014/main" id="{582866A3-5D95-489B-BB40-CA4E1BEFC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6"/>
            <a:stretch/>
          </p:blipFill>
          <p:spPr bwMode="auto">
            <a:xfrm rot="11657166" flipV="1">
              <a:off x="1403350" y="0"/>
              <a:ext cx="554355" cy="4527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E203B3-188E-4163-85B8-F4ABA49E443D}"/>
              </a:ext>
            </a:extLst>
          </p:cNvPr>
          <p:cNvSpPr txBox="1"/>
          <p:nvPr/>
        </p:nvSpPr>
        <p:spPr>
          <a:xfrm>
            <a:off x="1239023" y="982444"/>
            <a:ext cx="4568509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Ahora,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las personas en el círculo exterior completan una nueva frase </a:t>
            </a:r>
            <a:r>
              <a:rPr lang="en-US" sz="2400" dirty="0">
                <a:solidFill>
                  <a:schemeClr val="bg2"/>
                </a:solidFill>
              </a:rPr>
              <a:t>(Yo confiaría en un amigo que...)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con la persona que tienen enfrente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  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r>
              <a:rPr lang="es-MX" sz="2400" dirty="0">
                <a:solidFill>
                  <a:schemeClr val="accent2">
                    <a:lumMod val="75000"/>
                  </a:schemeClr>
                </a:solidFill>
              </a:rPr>
              <a:t>Gire en el sentido de las agujas del reloj y haga esto dos veces más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s-MX" sz="2400" dirty="0">
                <a:solidFill>
                  <a:schemeClr val="bg2"/>
                </a:solidFill>
              </a:rPr>
              <a:t>Repite como te aconseje tu profesor en función del tiempo disponible</a:t>
            </a:r>
            <a:r>
              <a:rPr lang="en-US" sz="2400" dirty="0">
                <a:solidFill>
                  <a:schemeClr val="bg2"/>
                </a:solidFill>
              </a:rPr>
              <a:t>.</a:t>
            </a:r>
            <a:endParaRPr lang="en-US" sz="2400" dirty="0">
              <a:solidFill>
                <a:schemeClr val="bg2"/>
              </a:solidFill>
              <a:cs typeface="Calibri"/>
            </a:endParaRPr>
          </a:p>
        </p:txBody>
      </p:sp>
      <p:pic>
        <p:nvPicPr>
          <p:cNvPr id="33" name="Graphic 32" descr="Arrow Clockwise curve">
            <a:extLst>
              <a:ext uri="{FF2B5EF4-FFF2-40B4-BE49-F238E27FC236}">
                <a16:creationId xmlns:a16="http://schemas.microsoft.com/office/drawing/2014/main" id="{9D25B9E6-7FF9-4424-9945-C292F8114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11048">
            <a:off x="5507049" y="1124496"/>
            <a:ext cx="914400" cy="914400"/>
          </a:xfrm>
          <a:prstGeom prst="rect">
            <a:avLst/>
          </a:prstGeom>
        </p:spPr>
      </p:pic>
      <p:pic>
        <p:nvPicPr>
          <p:cNvPr id="34" name="Graphic 33" descr="Arrow Clockwise curve">
            <a:extLst>
              <a:ext uri="{FF2B5EF4-FFF2-40B4-BE49-F238E27FC236}">
                <a16:creationId xmlns:a16="http://schemas.microsoft.com/office/drawing/2014/main" id="{3FA7B941-2BE6-4642-8551-8F1E28B7D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282852">
            <a:off x="7838657" y="497399"/>
            <a:ext cx="914400" cy="914400"/>
          </a:xfrm>
          <a:prstGeom prst="rect">
            <a:avLst/>
          </a:prstGeom>
        </p:spPr>
      </p:pic>
      <p:pic>
        <p:nvPicPr>
          <p:cNvPr id="35" name="Graphic 34" descr="Arrow Clockwise curve">
            <a:extLst>
              <a:ext uri="{FF2B5EF4-FFF2-40B4-BE49-F238E27FC236}">
                <a16:creationId xmlns:a16="http://schemas.microsoft.com/office/drawing/2014/main" id="{6EF1BC77-5DFF-4DE7-B483-698A43AFB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442165">
            <a:off x="7833764" y="3387757"/>
            <a:ext cx="914400" cy="9144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889FC00-76F6-43A2-AB19-760305EB285E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66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275300" y="183703"/>
            <a:ext cx="7501200" cy="83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“Se Busca: Un Amigo”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59CE3-C1A7-49FE-A283-0CCB0DD67C25}"/>
              </a:ext>
            </a:extLst>
          </p:cNvPr>
          <p:cNvSpPr txBox="1"/>
          <p:nvPr/>
        </p:nvSpPr>
        <p:spPr>
          <a:xfrm>
            <a:off x="1175909" y="883734"/>
            <a:ext cx="6362636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800" dirty="0">
                <a:solidFill>
                  <a:schemeClr val="bg2"/>
                </a:solidFill>
              </a:rPr>
              <a:t>Elige con tu equipo 5 cualidades imprescindibles que buscarías en un amigo.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es-MX" sz="2800" dirty="0">
                <a:solidFill>
                  <a:schemeClr val="bg2"/>
                </a:solidFill>
              </a:rPr>
              <a:t>A continuación, trabajen juntos para elaborar un anuncio en un formato creativo en busca de un nuevo amigo</a:t>
            </a:r>
            <a:r>
              <a:rPr lang="en-US" sz="2800" dirty="0">
                <a:solidFill>
                  <a:schemeClr val="bg2"/>
                </a:solidFill>
              </a:rPr>
              <a:t>. </a:t>
            </a:r>
            <a:r>
              <a:rPr lang="en-US" sz="2800" dirty="0">
                <a:ea typeface="+mn-lt"/>
                <a:cs typeface="+mn-lt"/>
              </a:rPr>
              <a:t>(</a:t>
            </a:r>
            <a:endParaRPr lang="en-US" sz="28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s-MX" sz="2000" dirty="0">
                <a:solidFill>
                  <a:schemeClr val="accent2"/>
                </a:solidFill>
                <a:ea typeface="+mn-lt"/>
                <a:cs typeface="+mn-lt"/>
              </a:rPr>
              <a:t>Nota: El anuncio puede ser en forma de póster; publicación en Twitter o página de Facebook; sketch para un anuncio de televisión, vídeo de YouTube o TikTok; o poema o anuncio de búsqueda</a:t>
            </a:r>
            <a:r>
              <a:rPr lang="en-US" sz="2000" dirty="0">
                <a:solidFill>
                  <a:schemeClr val="accent2"/>
                </a:solidFill>
                <a:ea typeface="+mn-lt"/>
                <a:cs typeface="+mn-lt"/>
              </a:rPr>
              <a:t>. 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7" name="Picture 6" descr="Image result for skit">
            <a:extLst>
              <a:ext uri="{FF2B5EF4-FFF2-40B4-BE49-F238E27FC236}">
                <a16:creationId xmlns:a16="http://schemas.microsoft.com/office/drawing/2014/main" id="{E2232363-982B-4D1D-9701-04D32CBC2C2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1" b="89833" l="6591" r="90000">
                        <a14:foregroundMark x1="18523" y1="29944" x2="33409" y2="45265"/>
                        <a14:foregroundMark x1="39318" y1="74513" x2="47045" y2="75905"/>
                        <a14:foregroundMark x1="61932" y1="79666" x2="80455" y2="76741"/>
                        <a14:foregroundMark x1="67273" y1="46797" x2="70341" y2="59192"/>
                        <a14:foregroundMark x1="51250" y1="43872" x2="56591" y2="56267"/>
                        <a14:foregroundMark x1="24432" y1="56267" x2="17273" y2="85376"/>
                        <a14:foregroundMark x1="6591" y1="44568" x2="9545" y2="45265"/>
                        <a14:foregroundMark x1="44091" y1="9471" x2="49432" y2="11003"/>
                        <a14:foregroundMark x1="37500" y1="15320" x2="36364" y2="13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97" y="3679507"/>
            <a:ext cx="2022803" cy="1365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146246-DC96-4AC0-B8DB-41381D0BD53D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275300" y="515007"/>
            <a:ext cx="7501200" cy="1533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“Se Busca: Un Amigo”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59CE3-C1A7-49FE-A283-0CCB0DD67C25}"/>
              </a:ext>
            </a:extLst>
          </p:cNvPr>
          <p:cNvSpPr txBox="1"/>
          <p:nvPr/>
        </p:nvSpPr>
        <p:spPr>
          <a:xfrm>
            <a:off x="1275300" y="1463516"/>
            <a:ext cx="76094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3200" dirty="0">
                <a:solidFill>
                  <a:schemeClr val="bg2"/>
                </a:solidFill>
              </a:rPr>
              <a:t>Con tu equipo, presenta a la clase el anuncio que has creado</a:t>
            </a:r>
            <a:r>
              <a:rPr lang="en-US" sz="3200" dirty="0">
                <a:solidFill>
                  <a:schemeClr val="bg2"/>
                </a:solidFill>
              </a:rPr>
              <a:t>.</a:t>
            </a:r>
          </a:p>
          <a:p>
            <a:r>
              <a:rPr lang="en-US" sz="3200" dirty="0">
                <a:solidFill>
                  <a:schemeClr val="bg2"/>
                </a:solidFill>
              </a:rPr>
              <a:t>Compartan los comentarios sobre sus anuncios en un círculo de conexión.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4B1F0A-2EC1-4AEF-A86E-20B5B57BC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4888" y="3528071"/>
            <a:ext cx="1814392" cy="15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16572-4E4D-4A55-B85D-53365E52F759}"/>
              </a:ext>
            </a:extLst>
          </p:cNvPr>
          <p:cNvSpPr/>
          <p:nvPr/>
        </p:nvSpPr>
        <p:spPr>
          <a:xfrm>
            <a:off x="57151" y="0"/>
            <a:ext cx="873578" cy="685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49588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DBB9C8-6556-4491-8D8E-7E345AB52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D85FC-3495-4865-A239-4C96828AEA87}">
  <ds:schemaRefs>
    <ds:schemaRef ds:uri="d39049c8-5642-4c67-b9b8-6999510f2293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be940414-f5a2-4509-bc4b-9b97993b9bc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E553A8-8057-4488-8001-5D150C7C2B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508</Words>
  <Application>Microsoft Office PowerPoint</Application>
  <PresentationFormat>Presentación en pantalla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Berlin Sans FB Demi</vt:lpstr>
      <vt:lpstr>Arial</vt:lpstr>
      <vt:lpstr>Calibri Light</vt:lpstr>
      <vt:lpstr>Berlin Sans FB</vt:lpstr>
      <vt:lpstr>Calibri</vt:lpstr>
      <vt:lpstr>1_Office Theme</vt:lpstr>
      <vt:lpstr>2_Office Theme</vt:lpstr>
      <vt:lpstr>Office Theme</vt:lpstr>
      <vt:lpstr>3_Office Theme</vt:lpstr>
      <vt:lpstr>Presentación de PowerPoint</vt:lpstr>
      <vt:lpstr>Interactuar con los Demás</vt:lpstr>
      <vt:lpstr>Dedicación Estudiantil</vt:lpstr>
      <vt:lpstr>Nuestra Agenda</vt:lpstr>
      <vt:lpstr>Círculos Concéntricos</vt:lpstr>
      <vt:lpstr>Círculos Concéntricos</vt:lpstr>
      <vt:lpstr>Círculos Concéntricos</vt:lpstr>
      <vt:lpstr>“Se Busca: Un Amigo”</vt:lpstr>
      <vt:lpstr>“Se Busca: Un Amigo”</vt:lpstr>
      <vt:lpstr>Boleto de Salida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Lesson: My Future Self 1.6</dc:title>
  <dc:creator>Ann Maouyo</dc:creator>
  <cp:lastModifiedBy>Yepez Velastegui, Erika Susana</cp:lastModifiedBy>
  <cp:revision>65</cp:revision>
  <dcterms:modified xsi:type="dcterms:W3CDTF">2024-01-08T16:08:35Z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