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92" r:id="rId5"/>
    <p:sldMasterId id="2147483706" r:id="rId6"/>
  </p:sldMasterIdLst>
  <p:notesMasterIdLst>
    <p:notesMasterId r:id="rId22"/>
  </p:notesMasterIdLst>
  <p:sldIdLst>
    <p:sldId id="290" r:id="rId7"/>
    <p:sldId id="264" r:id="rId8"/>
    <p:sldId id="257" r:id="rId9"/>
    <p:sldId id="289" r:id="rId10"/>
    <p:sldId id="266" r:id="rId11"/>
    <p:sldId id="267" r:id="rId12"/>
    <p:sldId id="260" r:id="rId13"/>
    <p:sldId id="291" r:id="rId14"/>
    <p:sldId id="292" r:id="rId15"/>
    <p:sldId id="262" r:id="rId16"/>
    <p:sldId id="293" r:id="rId17"/>
    <p:sldId id="295" r:id="rId18"/>
    <p:sldId id="294" r:id="rId19"/>
    <p:sldId id="265" r:id="rId20"/>
    <p:sldId id="273" r:id="rId21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3"/>
      <p:bold r:id="rId24"/>
    </p:embeddedFont>
    <p:embeddedFont>
      <p:font typeface="Berlin Sans FB Demi" panose="020E0802020502020306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entury Schoolbook" panose="02040604050505020304" pitchFamily="18" charset="0"/>
      <p:regular r:id="rId32"/>
      <p:bold r:id="rId33"/>
      <p:italic r:id="rId34"/>
      <p:boldItalic r:id="rId35"/>
    </p:embeddedFont>
    <p:embeddedFont>
      <p:font typeface="Cooper Black" panose="0208090404030B0204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C0996-5CC6-530A-4615-46CF2DAC27E4}" v="10" dt="2022-11-17T02:04:07.685"/>
    <p1510:client id="{26ED5EF7-BE0E-1249-90A7-705211AFF8A7}" v="33" dt="2021-05-19T16:08:37.875"/>
    <p1510:client id="{F4EB9634-08F2-D28A-13A1-1D5B114CFFA1}" v="159" dt="2022-11-15T21:21:06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6" autoAdjust="0"/>
    <p:restoredTop sz="94629"/>
  </p:normalViewPr>
  <p:slideViewPr>
    <p:cSldViewPr snapToGrid="0">
      <p:cViewPr varScale="1">
        <p:scale>
          <a:sx n="90" d="100"/>
          <a:sy n="90" d="100"/>
        </p:scale>
        <p:origin x="76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QKaCl0_xY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Complete your Identity Chart by recalling two brainstorming activities you engaged in Chapter 1 Lesson 2, “A Few Fast Facts” and “A Starring Role in Your Life Story”. Through those two activities students summarized their personalities, interests, talents, skills, values, and goals. In addition, 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 invite students to include their ethnicity on their identity chart.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students read the chart, ask them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 underline any word whose meaning they don’t recognize as well as those words they would like to know more about.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FF2E6-4ECD-E946-B38D-4103A0165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4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8fe1d44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8fe1d44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https://www.youtube.com/watch?v=XlQKaCl0_xY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8fe1d44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8fe1d44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82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8fe1d44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8fe1d44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868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8fe1d44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8fe1d44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https://images.all4ed.org/boys-high-five-in-science-class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After students have gathered in a circle, invite them to reflect on their interactions during the last week and think of a time when another student did them a favor or small kindness that may have gone unnoticed or unacknowledged. It could be something as simple as holding a door open or sitting with them at lunch. Invite volunteers to share something kind that someone did for them this week. This circle heightens our awareness of kindness in a public way.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59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Add</a:t>
            </a:r>
            <a:r>
              <a:rPr lang="en-US" baseline="0" dirty="0"/>
              <a:t> a note on slides with animated text.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2 min. Video-introduces concept of gratitude and the science behind it. How gratitude changes our brains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Organize students in teams of three. Ask your students to think about people who contribute to making your school a better place. Have them write names of people who have a positive impact on your school community on the sticky Then each team agrees on one person for whom to design a poster of gratitude. </a:t>
            </a:r>
            <a:endParaRPr lang="en-US"/>
          </a:p>
          <a:p>
            <a:pPr marL="30480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659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199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1993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58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0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5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77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763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657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49C8D-3E11-4537-9D43-F6B04FA5B3F8}"/>
              </a:ext>
            </a:extLst>
          </p:cNvPr>
          <p:cNvSpPr/>
          <p:nvPr userDrawn="1"/>
        </p:nvSpPr>
        <p:spPr>
          <a:xfrm>
            <a:off x="48551" y="0"/>
            <a:ext cx="874014" cy="685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5" y="919234"/>
            <a:ext cx="7340693" cy="2139553"/>
          </a:xfrm>
        </p:spPr>
        <p:txBody>
          <a:bodyPr anchor="b"/>
          <a:lstStyle>
            <a:lvl1pPr>
              <a:defRPr sz="3375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5" y="3079028"/>
            <a:ext cx="7340693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70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4" y="1369221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4" y="1369221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4" y="273846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4" y="1260872"/>
            <a:ext cx="3482929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4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1" y="1260872"/>
            <a:ext cx="350008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1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6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18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8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5" y="342900"/>
            <a:ext cx="2949178" cy="1200150"/>
          </a:xfrm>
        </p:spPr>
        <p:txBody>
          <a:bodyPr anchor="b"/>
          <a:lstStyle>
            <a:lvl1pPr>
              <a:defRPr sz="18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5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76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1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788" y="207169"/>
            <a:ext cx="8172450" cy="9832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897906" y="4706750"/>
            <a:ext cx="990600" cy="2738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7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4" lvl="1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9" lvl="5" indent="-238119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8900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919233"/>
            <a:ext cx="7340693" cy="2139553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4" y="3079027"/>
            <a:ext cx="73406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8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66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3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7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0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0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29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7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2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3" y="273844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3" y="1260872"/>
            <a:ext cx="3482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3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0" y="1260872"/>
            <a:ext cx="350008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0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3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3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4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3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4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3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8" y="692524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9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12451" y="4720569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8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3794718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6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4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9" y="692525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0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2451" y="4720570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9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278889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5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QKaCl0_x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boys-high-five-in-science-clas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outube.com/watch?v=XlQKaCl0_xY" TargetMode="External"/><Relationship Id="rId5" Type="http://schemas.openxmlformats.org/officeDocument/2006/relationships/hyperlink" Target="https://www.youtube.com/watch?v=JMd1CcGZYwU" TargetMode="External"/><Relationship Id="rId4" Type="http://schemas.openxmlformats.org/officeDocument/2006/relationships/hyperlink" Target="https://pixabay.com/id/illustrations/akses-banyak-tangan-93314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d1CcGZYw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6016-AECC-9342-B2DD-B0305587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236" y="549176"/>
            <a:ext cx="2524032" cy="64105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/>
                </a:solidFill>
                <a:latin typeface="Berlin Sans FB Demi" panose="020E0802020502020306" pitchFamily="34" charset="0"/>
              </a:rPr>
              <a:t>Hazlo Ahora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4FD3-634C-E04B-97D7-D74981D4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236" y="1406866"/>
            <a:ext cx="6908800" cy="26571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700" dirty="0">
                <a:solidFill>
                  <a:schemeClr val="bg2"/>
                </a:solidFill>
              </a:rPr>
              <a:t>Cuándo fue la última vez que le dijiste a alguien “gracias"?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700" dirty="0">
                <a:solidFill>
                  <a:schemeClr val="bg2"/>
                </a:solidFill>
              </a:rPr>
              <a:t>Date la vuelta y comparte con un compañero una cosa por la que te hayas sentido agradecido la semana pasada</a:t>
            </a:r>
            <a:r>
              <a:rPr lang="en-US" sz="27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3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171726" y="443161"/>
            <a:ext cx="75764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bg2"/>
                </a:solidFill>
                <a:latin typeface="Berlin Sans FB Demi" panose="020E0802020502020306" pitchFamily="34" charset="0"/>
              </a:rPr>
              <a:t>Diario de Grat</a:t>
            </a:r>
            <a:r>
              <a:rPr lang="en-US" sz="2700" dirty="0">
                <a:solidFill>
                  <a:schemeClr val="bg2"/>
                </a:solidFill>
                <a:latin typeface="Berlin Sans FB Demi" panose="020E0802020502020306" pitchFamily="34" charset="0"/>
              </a:rPr>
              <a:t>itud</a:t>
            </a:r>
            <a:endParaRPr sz="27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171726" y="1616364"/>
            <a:ext cx="7813965" cy="3083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s-MX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¿Qué es un diario de gratitud?</a:t>
            </a:r>
            <a:r>
              <a:rPr lang="en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s-MX" i="1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Puedes utilizar un documento de Google, un cuaderno de notas, una aplicación de notas de tu teléfono, una página de tu diario de clase 4S o el folleto "Diario de Gratitud" para hacer una lista de las cosas por las que estás agradecido.</a:t>
            </a:r>
            <a:r>
              <a:rPr lang="en" i="1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Para ver un ejemplo, mira el video “</a:t>
            </a:r>
            <a:r>
              <a:rPr lang="en-US" dirty="0">
                <a:solidFill>
                  <a:schemeClr val="bg2"/>
                </a:solidFill>
              </a:rPr>
              <a:t>Gratitude as a Life Skill” en este enlace:</a:t>
            </a:r>
          </a:p>
          <a:p>
            <a:pPr marL="0" lvl="0" indent="0">
              <a:buNone/>
            </a:pPr>
            <a:r>
              <a:rPr lang="en-US" u="sng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https://www.youtube.com/watch?v=XlQKaCl0_xY</a:t>
            </a:r>
            <a:endParaRPr lang="en-US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0D943CF9-130B-4FBD-AA42-64641282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244882"/>
            <a:ext cx="1983842" cy="1305087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8AB08C1E-A024-4B56-8810-3CFFDD7F6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4364462"/>
            <a:ext cx="928168" cy="392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4CC290-44E2-46C9-A071-82262C70872B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171726" y="443161"/>
            <a:ext cx="7576400" cy="4435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 dirty="0">
                <a:solidFill>
                  <a:schemeClr val="bg2"/>
                </a:solidFill>
                <a:latin typeface="Berlin Sans FB Demi" panose="020E0802020502020306" pitchFamily="34" charset="0"/>
              </a:rPr>
              <a:t>Sugerencias para un Diario de Gratitud</a:t>
            </a:r>
            <a:endParaRPr sz="27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079358" y="1055869"/>
            <a:ext cx="3963692" cy="3433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bg2"/>
                </a:solidFill>
                <a:ea typeface="Times New Roman"/>
                <a:cs typeface="Times New Roman"/>
                <a:sym typeface="Times New Roman"/>
              </a:rPr>
              <a:t>Yo agradezco por…</a:t>
            </a:r>
            <a:endParaRPr lang="en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s-MX" dirty="0">
                <a:solidFill>
                  <a:schemeClr val="bg2"/>
                </a:solidFill>
              </a:rPr>
              <a:t>estas personas y cosas que oigo: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estas personas y cosas que veo: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estas cosas que huelo: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estas cosas que toco/siento: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estas cosas que pruebo: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estos animales/aves: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estos amigos:</a:t>
            </a:r>
          </a:p>
          <a:p>
            <a:pPr lvl="0"/>
            <a:r>
              <a:rPr lang="es-MX" dirty="0">
                <a:solidFill>
                  <a:schemeClr val="bg2"/>
                </a:solidFill>
              </a:rPr>
              <a:t>estos miembros de la familia:</a:t>
            </a:r>
            <a:endParaRPr sz="1200" dirty="0">
              <a:solidFill>
                <a:schemeClr val="bg2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11FAE-60E2-4CA3-B432-F7306BD6EC63}"/>
              </a:ext>
            </a:extLst>
          </p:cNvPr>
          <p:cNvSpPr txBox="1"/>
          <p:nvPr/>
        </p:nvSpPr>
        <p:spPr>
          <a:xfrm>
            <a:off x="4959926" y="1369910"/>
            <a:ext cx="39636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n-US" sz="2100" dirty="0">
                <a:solidFill>
                  <a:schemeClr val="bg2"/>
                </a:solidFill>
              </a:rPr>
              <a:t>estos profesores: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s-MX" sz="2100" dirty="0">
                <a:solidFill>
                  <a:schemeClr val="bg2"/>
                </a:solidFill>
              </a:rPr>
              <a:t>estas cosas en mi casa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s-MX" sz="2100" dirty="0">
                <a:solidFill>
                  <a:schemeClr val="bg2"/>
                </a:solidFill>
              </a:rPr>
              <a:t>estas películas y libros: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s-MX" sz="2100" dirty="0">
                <a:solidFill>
                  <a:schemeClr val="bg2"/>
                </a:solidFill>
              </a:rPr>
              <a:t>estas personas y cosas que me hacen reír: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s-MX" sz="2100" dirty="0">
                <a:solidFill>
                  <a:schemeClr val="bg2"/>
                </a:solidFill>
              </a:rPr>
              <a:t>estas cosas en las que soy bueno: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s-MX" sz="2100" dirty="0">
                <a:solidFill>
                  <a:schemeClr val="bg2"/>
                </a:solidFill>
              </a:rPr>
              <a:t>estos objetivos que he alcanzado:</a:t>
            </a:r>
          </a:p>
          <a:p>
            <a:pPr marL="342900" lvl="0" indent="-342900">
              <a:buFont typeface="Calibri" panose="020F0502020204030204" pitchFamily="34" charset="0"/>
              <a:buChar char="•"/>
            </a:pPr>
            <a:r>
              <a:rPr lang="es-MX" sz="2100" dirty="0">
                <a:solidFill>
                  <a:schemeClr val="bg2"/>
                </a:solidFill>
              </a:rPr>
              <a:t>estos recuerdos:</a:t>
            </a:r>
            <a:endParaRPr lang="en-US" sz="21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2115AC-9552-41FE-B2E1-02C0B947CA8D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60B953-59D4-9650-C63E-6F6CE0B1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86270" y="163741"/>
            <a:ext cx="6400799" cy="48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3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310272" y="634113"/>
            <a:ext cx="7418090" cy="6220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solidFill>
                  <a:schemeClr val="bg2"/>
                </a:solidFill>
                <a:latin typeface="Berlin Sans FB Demi" panose="020E0802020502020306" pitchFamily="34" charset="0"/>
              </a:rPr>
              <a:t>Diario de Gratitud</a:t>
            </a:r>
            <a:endParaRPr sz="3200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5793D-DA03-4F9D-8424-577D467F4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0198" y="1392601"/>
            <a:ext cx="7658238" cy="2710200"/>
          </a:xfrm>
        </p:spPr>
        <p:txBody>
          <a:bodyPr/>
          <a:lstStyle/>
          <a:p>
            <a:pPr marL="114300" indent="0">
              <a:buNone/>
            </a:pPr>
            <a:r>
              <a:rPr lang="es-MX" sz="3200" b="1" dirty="0">
                <a:solidFill>
                  <a:schemeClr val="bg2"/>
                </a:solidFill>
              </a:rPr>
              <a:t>Comparte con tu equipo tres cosas por las que estás agradecido</a:t>
            </a:r>
            <a:r>
              <a:rPr lang="en-US" sz="3200" b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7" name="Graphic 6" descr="Circular flowchart">
            <a:extLst>
              <a:ext uri="{FF2B5EF4-FFF2-40B4-BE49-F238E27FC236}">
                <a16:creationId xmlns:a16="http://schemas.microsoft.com/office/drawing/2014/main" id="{024035F5-F423-4758-B1C2-037633FC1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0035" y="2299737"/>
            <a:ext cx="2013527" cy="2013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A111D4-D586-403C-9997-5D04CADA98B4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330036" y="470874"/>
            <a:ext cx="7363964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  <a:latin typeface="Berlin Sans FB Demi" panose="020E0802020502020306" pitchFamily="34" charset="0"/>
              </a:rPr>
              <a:t>Boleto de Salida</a:t>
            </a:r>
            <a:endParaRPr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1330035" y="1438788"/>
            <a:ext cx="7363965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3200" b="1">
                <a:solidFill>
                  <a:schemeClr val="bg2"/>
                </a:solidFill>
                <a:cs typeface="Times New Roman" panose="02020603050405020304" pitchFamily="18" charset="0"/>
              </a:rPr>
              <a:t>Comparte con tu equipo cómo piensas integrar la gratitud en tu vida diaria o semanal</a:t>
            </a:r>
            <a:r>
              <a:rPr 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chemeClr val="bg2"/>
              </a:solidFill>
            </a:endParaRPr>
          </a:p>
        </p:txBody>
      </p:sp>
      <p:pic>
        <p:nvPicPr>
          <p:cNvPr id="4" name="Graphic 3" descr="Circular flowchart">
            <a:extLst>
              <a:ext uri="{FF2B5EF4-FFF2-40B4-BE49-F238E27FC236}">
                <a16:creationId xmlns:a16="http://schemas.microsoft.com/office/drawing/2014/main" id="{66DD96E1-867B-4734-B887-4B6AE011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9271" y="2659099"/>
            <a:ext cx="2013527" cy="20135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04760E-5C30-47D2-BF1E-A59B8ADD04C1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08" y="480618"/>
            <a:ext cx="877252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5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References &amp; Resources</a:t>
            </a:r>
          </a:p>
          <a:p>
            <a:pPr defTabSz="3429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Photos &amp; Images</a:t>
            </a:r>
          </a:p>
          <a:p>
            <a:pPr defTabSz="685800"/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2 and unit thumbnails: </a:t>
            </a:r>
            <a:r>
              <a:rPr lang="en-US" sz="1050" kern="0" dirty="0">
                <a:solidFill>
                  <a:srgbClr val="000000"/>
                </a:solidFill>
                <a:cs typeface="Arial"/>
                <a:sym typeface="Arial"/>
              </a:rPr>
              <a:t>Allison Shelley, All4Ed, </a:t>
            </a:r>
            <a:r>
              <a:rPr lang="en-US" sz="1050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https://images.all4ed.org/boys-high-five-in-science-class</a:t>
            </a:r>
            <a:r>
              <a:rPr lang="en-US" sz="105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defTabSz="685800"/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3: 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  <a:hlinkClick r:id="rId4"/>
              </a:rPr>
              <a:t>https://pixabay.com/id/illustrations/akses-banyak-tangan-933142/</a:t>
            </a:r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 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7: </a:t>
            </a:r>
            <a:r>
              <a:rPr lang="en-US" sz="1050" dirty="0">
                <a:solidFill>
                  <a:prstClr val="white"/>
                </a:solidFill>
                <a:latin typeface="Calibri" panose="020F0502020204030204"/>
                <a:hlinkClick r:id="rId5"/>
              </a:rPr>
              <a:t>https://www.youtube.com/watch?v=JMd1CcGZYwU</a:t>
            </a:r>
            <a:endParaRPr lang="pl-PL" sz="105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10: </a:t>
            </a:r>
            <a:r>
              <a:rPr lang="en-US" sz="1050" u="sng" dirty="0">
                <a:solidFill>
                  <a:srgbClr val="000000"/>
                </a:solidFill>
                <a:latin typeface="Calibri" panose="020F0502020204030204"/>
                <a:ea typeface="Arial"/>
                <a:cs typeface="Arial"/>
                <a:sym typeface="Arial"/>
                <a:hlinkClick r:id="rId6"/>
              </a:rPr>
              <a:t>https://www.youtube.com/watch?v=XlQKaCl0_xY</a:t>
            </a: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318016"/>
            <a:ext cx="6858000" cy="735568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Interactuar con los Demás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053585"/>
            <a:ext cx="6858000" cy="984222"/>
          </a:xfrm>
        </p:spPr>
        <p:txBody>
          <a:bodyPr>
            <a:normAutofit lnSpcReduction="10000"/>
          </a:bodyPr>
          <a:lstStyle/>
          <a:p>
            <a:r>
              <a:rPr lang="en-US" sz="3300" dirty="0"/>
              <a:t>Día 2: </a:t>
            </a:r>
            <a:r>
              <a:rPr lang="es-MX" sz="3300" dirty="0"/>
              <a:t>Construir Comunidad a través de la Gratitud</a:t>
            </a:r>
            <a:endParaRPr lang="en-US" sz="3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2937510" y="2155372"/>
            <a:ext cx="4320540" cy="26060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708846" y="864750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Nuestra Agenda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310700" y="155643"/>
            <a:ext cx="4833300" cy="4987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1125" lvl="0" indent="4763" algn="l" rtl="0">
              <a:lnSpc>
                <a:spcPct val="100000"/>
              </a:lnSpc>
              <a:spcAft>
                <a:spcPts val="600"/>
              </a:spcAft>
              <a:buSzPts val="1800"/>
              <a:buChar char="●"/>
            </a:pPr>
            <a:r>
              <a:rPr lang="en" sz="2400" b="1" dirty="0">
                <a:solidFill>
                  <a:schemeClr val="bg2"/>
                </a:solidFill>
              </a:rPr>
              <a:t>Dedicación</a:t>
            </a:r>
            <a:endParaRPr sz="2400" b="1" dirty="0">
              <a:solidFill>
                <a:schemeClr val="bg2"/>
              </a:solidFill>
            </a:endParaRPr>
          </a:p>
          <a:p>
            <a:pPr marL="111125" lvl="0" indent="4763" algn="l" rtl="0">
              <a:lnSpc>
                <a:spcPct val="100000"/>
              </a:lnSpc>
              <a:spcAft>
                <a:spcPts val="600"/>
              </a:spcAft>
              <a:buSzPts val="1800"/>
              <a:buChar char="●"/>
            </a:pPr>
            <a:r>
              <a:rPr lang="en-US" sz="2400" b="1" dirty="0">
                <a:solidFill>
                  <a:schemeClr val="bg2"/>
                </a:solidFill>
              </a:rPr>
              <a:t>Gracias Círculo de Conexión</a:t>
            </a:r>
            <a:endParaRPr sz="2400" b="1" dirty="0">
              <a:solidFill>
                <a:schemeClr val="bg2"/>
              </a:solidFill>
            </a:endParaRPr>
          </a:p>
          <a:p>
            <a:pPr marL="111125" lvl="0" indent="4763" algn="l" rtl="0">
              <a:lnSpc>
                <a:spcPct val="100000"/>
              </a:lnSpc>
              <a:spcAft>
                <a:spcPts val="600"/>
              </a:spcAft>
              <a:buSzPts val="1800"/>
              <a:buChar char="●"/>
            </a:pPr>
            <a:r>
              <a:rPr lang="en" sz="2400" b="1" dirty="0">
                <a:solidFill>
                  <a:schemeClr val="bg2"/>
                </a:solidFill>
              </a:rPr>
              <a:t>Introducción a la Gratitud</a:t>
            </a:r>
          </a:p>
          <a:p>
            <a:pPr marL="517525" lvl="1" indent="4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" sz="2000" b="1" dirty="0">
                <a:solidFill>
                  <a:schemeClr val="bg2"/>
                </a:solidFill>
              </a:rPr>
              <a:t>Vocabulario </a:t>
            </a:r>
            <a:endParaRPr sz="2000" b="1" dirty="0">
              <a:solidFill>
                <a:schemeClr val="bg2"/>
              </a:solidFill>
            </a:endParaRPr>
          </a:p>
          <a:p>
            <a:pPr marL="517525" lvl="1" indent="4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sz="2000" b="1" dirty="0">
                <a:solidFill>
                  <a:schemeClr val="bg2"/>
                </a:solidFill>
              </a:rPr>
              <a:t>Video sobre la Ciencia de la Gratitud</a:t>
            </a:r>
          </a:p>
          <a:p>
            <a:pPr marL="517525" lvl="1" indent="4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en-US" sz="2000" b="1" dirty="0">
                <a:solidFill>
                  <a:schemeClr val="bg2"/>
                </a:solidFill>
              </a:rPr>
              <a:t>Afiche sobre los Beneficios de la Gratitud</a:t>
            </a:r>
          </a:p>
          <a:p>
            <a:pPr marL="111125" lvl="0" indent="4763" algn="l" rtl="0">
              <a:lnSpc>
                <a:spcPct val="100000"/>
              </a:lnSpc>
              <a:spcAft>
                <a:spcPts val="600"/>
              </a:spcAft>
              <a:buSzPts val="1800"/>
              <a:buChar char="●"/>
            </a:pPr>
            <a:r>
              <a:rPr lang="en" sz="2400" b="1" dirty="0">
                <a:solidFill>
                  <a:schemeClr val="bg2"/>
                </a:solidFill>
              </a:rPr>
              <a:t>Afiches Comunitarios sobre Gratitud</a:t>
            </a:r>
          </a:p>
          <a:p>
            <a:pPr marL="111125" lvl="0" indent="4763" algn="l" rtl="0">
              <a:lnSpc>
                <a:spcPct val="100000"/>
              </a:lnSpc>
              <a:spcAft>
                <a:spcPts val="600"/>
              </a:spcAft>
              <a:buSzPts val="1800"/>
              <a:buChar char="●"/>
            </a:pPr>
            <a:r>
              <a:rPr lang="en" sz="2400" b="1" dirty="0">
                <a:solidFill>
                  <a:schemeClr val="bg2"/>
                </a:solidFill>
              </a:rPr>
              <a:t>Diarios de Gratitud</a:t>
            </a:r>
          </a:p>
          <a:p>
            <a:pPr marL="111125" lvl="0" indent="4763" algn="l" rtl="0">
              <a:lnSpc>
                <a:spcPct val="100000"/>
              </a:lnSpc>
              <a:spcAft>
                <a:spcPts val="600"/>
              </a:spcAft>
              <a:buSzPts val="1800"/>
              <a:buChar char="●"/>
            </a:pPr>
            <a:r>
              <a:rPr lang="en" sz="2400" b="1" dirty="0">
                <a:solidFill>
                  <a:schemeClr val="bg2"/>
                </a:solidFill>
              </a:rPr>
              <a:t>Boleto de Salida</a:t>
            </a:r>
            <a:endParaRPr sz="2400" b="1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E309E-483B-41FC-9F60-531C343FF2FB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91" y="1165377"/>
            <a:ext cx="5137495" cy="3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57629" y="233369"/>
            <a:ext cx="4341421" cy="76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Dedicación Estudiantil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252CE-6DAF-4ADB-9B44-ADFDA502BC8A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193275" y="636556"/>
            <a:ext cx="7585636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  <a:latin typeface="Berlin Sans FB Demi"/>
              </a:rPr>
              <a:t>Círculo de Conexión- </a:t>
            </a:r>
            <a:r>
              <a:rPr lang="es-MX" sz="2800" dirty="0">
                <a:solidFill>
                  <a:schemeClr val="accent4"/>
                </a:solidFill>
                <a:latin typeface="Berlin Sans FB Demi"/>
              </a:rPr>
              <a:t>di gracias a un compañero por un pequeño acto de amabilidad</a:t>
            </a:r>
            <a:endParaRPr lang="en" sz="2800" dirty="0">
              <a:solidFill>
                <a:schemeClr val="accent4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283AE-DBD1-49DC-A264-3A4D66B60182}"/>
              </a:ext>
            </a:extLst>
          </p:cNvPr>
          <p:cNvGrpSpPr/>
          <p:nvPr/>
        </p:nvGrpSpPr>
        <p:grpSpPr>
          <a:xfrm>
            <a:off x="3005124" y="1407014"/>
            <a:ext cx="4038600" cy="3099930"/>
            <a:chOff x="1873834" y="772659"/>
            <a:chExt cx="5486400" cy="481647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E8C13C6-A925-4516-9838-A5EF40891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3834" y="772659"/>
              <a:ext cx="5486400" cy="481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 descr="Hole in her heart | Poor QB has a hole in her heart ...">
              <a:extLst>
                <a:ext uri="{FF2B5EF4-FFF2-40B4-BE49-F238E27FC236}">
                  <a16:creationId xmlns:a16="http://schemas.microsoft.com/office/drawing/2014/main" id="{024AAE38-9FA2-48A7-874A-7A16B19A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430" y="2375166"/>
              <a:ext cx="533063" cy="53306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3D0BCE-55EC-4518-830C-85191378C271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4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BB906-8236-437D-9BE1-57D21287568F}"/>
              </a:ext>
            </a:extLst>
          </p:cNvPr>
          <p:cNvSpPr txBox="1"/>
          <p:nvPr/>
        </p:nvSpPr>
        <p:spPr>
          <a:xfrm>
            <a:off x="1183802" y="1948004"/>
            <a:ext cx="7673872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3000" dirty="0">
                <a:solidFill>
                  <a:schemeClr val="bg2"/>
                </a:solidFill>
                <a:latin typeface="Cooper Black" panose="0208090404030B020404" pitchFamily="18" charset="0"/>
              </a:rPr>
              <a:t>gratitud</a:t>
            </a:r>
            <a:r>
              <a:rPr lang="en-US" sz="3000" dirty="0">
                <a:solidFill>
                  <a:schemeClr val="bg2"/>
                </a:solidFill>
                <a:latin typeface="Cooper Black" panose="0208090404030B020404" pitchFamily="18" charset="0"/>
                <a:sym typeface="Wingdings" panose="05000000000000000000" pitchFamily="2" charset="2"/>
              </a:rPr>
              <a:t>:</a:t>
            </a:r>
          </a:p>
          <a:p>
            <a:pPr>
              <a:spcAft>
                <a:spcPts val="1350"/>
              </a:spcAft>
            </a:pPr>
            <a:r>
              <a:rPr lang="en-US" sz="2400" dirty="0">
                <a:solidFill>
                  <a:schemeClr val="bg2"/>
                </a:solidFill>
                <a:latin typeface="Berlin Sans FB" panose="020E0602020502020306" pitchFamily="34" charset="0"/>
              </a:rPr>
              <a:t>(</a:t>
            </a:r>
            <a:r>
              <a:rPr lang="es-MX" sz="2400" dirty="0">
                <a:solidFill>
                  <a:schemeClr val="bg2"/>
                </a:solidFill>
                <a:latin typeface="Berlin Sans FB" panose="020E0602020502020306" pitchFamily="34" charset="0"/>
              </a:rPr>
              <a:t>sustantivo) capacidad de reconocer y agradecer las cosas, las personas y los lugares buenos de nuestra vida.</a:t>
            </a:r>
            <a:endParaRPr lang="en-US" sz="2400" dirty="0">
              <a:solidFill>
                <a:schemeClr val="bg2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DD6599-275E-4D55-9C29-D750AC012647}"/>
              </a:ext>
            </a:extLst>
          </p:cNvPr>
          <p:cNvSpPr/>
          <p:nvPr/>
        </p:nvSpPr>
        <p:spPr>
          <a:xfrm>
            <a:off x="6407451" y="433866"/>
            <a:ext cx="1795490" cy="1356782"/>
          </a:xfrm>
          <a:prstGeom prst="roundRect">
            <a:avLst/>
          </a:prstGeom>
          <a:solidFill>
            <a:srgbClr val="3A6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D5596-161F-42AC-9407-26A19D3A5E5F}"/>
              </a:ext>
            </a:extLst>
          </p:cNvPr>
          <p:cNvSpPr txBox="1"/>
          <p:nvPr/>
        </p:nvSpPr>
        <p:spPr>
          <a:xfrm>
            <a:off x="6407451" y="433866"/>
            <a:ext cx="179549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Una Palabra Útil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BA6DD-BB12-4623-AB51-A5BFBCCBA8EE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275300" y="590550"/>
            <a:ext cx="32967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dirty="0">
                <a:solidFill>
                  <a:schemeClr val="bg2"/>
                </a:solidFill>
              </a:rPr>
              <a:t>Introducción a la Gratitud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1275300" y="2835063"/>
            <a:ext cx="5458009" cy="1996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1125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s-MX" sz="2400" dirty="0">
                <a:solidFill>
                  <a:schemeClr val="bg2"/>
                </a:solidFill>
              </a:rPr>
              <a:t>¿Cómo afecta la gratitud a nuestras vidas? </a:t>
            </a:r>
          </a:p>
          <a:p>
            <a:pPr marL="111125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s-MX" sz="2400" dirty="0">
                <a:solidFill>
                  <a:schemeClr val="bg2"/>
                </a:solidFill>
              </a:rPr>
              <a:t>¿Qué nos dice la ciencia?</a:t>
            </a:r>
          </a:p>
          <a:p>
            <a:pPr marL="111125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https://www.youtube.com/watch?v=JMd1CcGZYwU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295C116-D06B-43F7-9A23-8C832E0B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161" y="738331"/>
            <a:ext cx="3980262" cy="199638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5DF9B11-4D87-458B-AB67-73F71FFF7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4364462"/>
            <a:ext cx="928168" cy="392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7FA103-3EC0-469E-8922-5E29FEE8479E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329168" y="353518"/>
            <a:ext cx="7353882" cy="9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>
                <a:solidFill>
                  <a:schemeClr val="bg2"/>
                </a:solidFill>
                <a:latin typeface="Berlin Sans FB"/>
              </a:rPr>
              <a:t>Crear Afiches de Gratitud</a:t>
            </a:r>
            <a:endParaRPr dirty="0">
              <a:solidFill>
                <a:schemeClr val="bg2"/>
              </a:solidFill>
              <a:latin typeface="Berlin Sans FB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329168" y="1701902"/>
            <a:ext cx="77010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800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Los Equipos de 3 Alumnos utilizan notas adhesivas para escribir los nombres de las personas que tienen un impacto positivo en nuestra comunidad escolar. (Una persona por nota adhesiva). </a:t>
            </a:r>
          </a:p>
          <a:p>
            <a:pPr>
              <a:spcAft>
                <a:spcPts val="1200"/>
              </a:spcAft>
            </a:pPr>
            <a:r>
              <a:rPr lang="es-MX" sz="2800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A continuación, acuerda con tu equipo UNA persona para que diseñe un afiche de agradecimiento.</a:t>
            </a:r>
            <a:endParaRPr lang="en-US" sz="2800" dirty="0">
              <a:solidFill>
                <a:schemeClr val="bg2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F3E96-BB40-4FF1-BE11-7B75040989F4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329168" y="307334"/>
            <a:ext cx="7353882" cy="9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Afiches de Gratitud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329168" y="1062433"/>
            <a:ext cx="7888723" cy="423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600"/>
              </a:spcAft>
              <a:buNone/>
            </a:pPr>
            <a:r>
              <a:rPr lang="en-US" sz="2800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Los afiches deben incluir: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</a:rPr>
              <a:t>Nombre de la persona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2"/>
                </a:solidFill>
              </a:rPr>
              <a:t>Una cita de algo que la persona suele decir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2"/>
                </a:solidFill>
              </a:rPr>
              <a:t>Tres palabras para describir a la persona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2"/>
                </a:solidFill>
              </a:rPr>
              <a:t>Una imagen o símbolo que representa a la persona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2"/>
                </a:solidFill>
              </a:rPr>
              <a:t>Tres cosas que aprecias de esta persona</a:t>
            </a:r>
            <a:endParaRPr lang="en-US" sz="2400" dirty="0">
              <a:solidFill>
                <a:schemeClr val="bg2"/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2"/>
                </a:solidFill>
              </a:rPr>
              <a:t>Explica cómo esta persona hace que los demás se sientan especiales o contribuye positivamente a la comunidad escolar</a:t>
            </a:r>
            <a:endParaRPr lang="en-US" sz="2400" dirty="0">
              <a:solidFill>
                <a:schemeClr val="bg2"/>
              </a:solidFill>
              <a:ea typeface="Roboto"/>
              <a:cs typeface="Roboto"/>
              <a:sym typeface="Roboto"/>
            </a:endParaRPr>
          </a:p>
          <a:p>
            <a:pPr marL="0" lvl="0" indent="0" algn="l" rtl="0">
              <a:spcAft>
                <a:spcPts val="600"/>
              </a:spcAft>
              <a:buNone/>
            </a:pPr>
            <a:r>
              <a:rPr lang="es-MX" sz="2800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Los equipos comparten sus afiches con la clase</a:t>
            </a:r>
            <a:r>
              <a:rPr lang="en-US" sz="2800" dirty="0">
                <a:solidFill>
                  <a:schemeClr val="bg2"/>
                </a:solidFill>
                <a:ea typeface="Roboto"/>
                <a:cs typeface="Roboto"/>
                <a:sym typeface="Roboto"/>
              </a:rPr>
              <a:t>.</a:t>
            </a:r>
            <a:endParaRPr sz="2800" dirty="0">
              <a:solidFill>
                <a:schemeClr val="bg2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A0AF6-F447-475C-9EFA-AC0448745B44}"/>
              </a:ext>
            </a:extLst>
          </p:cNvPr>
          <p:cNvSpPr/>
          <p:nvPr/>
        </p:nvSpPr>
        <p:spPr>
          <a:xfrm>
            <a:off x="48551" y="0"/>
            <a:ext cx="906670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81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50736D-79C9-43D0-A5E4-EF64A8F9BF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C0F23A-3728-4348-A4CB-6EB2B083C33B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d39049c8-5642-4c67-b9b8-6999510f2293"/>
    <ds:schemaRef ds:uri="http://purl.org/dc/elements/1.1/"/>
    <ds:schemaRef ds:uri="http://schemas.microsoft.com/office/infopath/2007/PartnerControls"/>
    <ds:schemaRef ds:uri="be940414-f5a2-4509-bc4b-9b97993b9bc1"/>
  </ds:schemaRefs>
</ds:datastoreItem>
</file>

<file path=customXml/itemProps3.xml><?xml version="1.0" encoding="utf-8"?>
<ds:datastoreItem xmlns:ds="http://schemas.openxmlformats.org/officeDocument/2006/customXml" ds:itemID="{BB8F9931-D7EC-43AD-85D1-EBFD6805C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</TotalTime>
  <Words>912</Words>
  <Application>Microsoft Office PowerPoint</Application>
  <PresentationFormat>Presentación en pantalla (16:9)</PresentationFormat>
  <Paragraphs>83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Berlin Sans FB Demi</vt:lpstr>
      <vt:lpstr>Arial</vt:lpstr>
      <vt:lpstr>Calibri Light</vt:lpstr>
      <vt:lpstr>Cooper Black</vt:lpstr>
      <vt:lpstr>Times New Roman</vt:lpstr>
      <vt:lpstr>Century Schoolbook</vt:lpstr>
      <vt:lpstr>Calibri</vt:lpstr>
      <vt:lpstr>Berlin Sans FB</vt:lpstr>
      <vt:lpstr>1_Office Theme</vt:lpstr>
      <vt:lpstr>2_Office Theme</vt:lpstr>
      <vt:lpstr>Office Theme</vt:lpstr>
      <vt:lpstr>Hazlo Ahora </vt:lpstr>
      <vt:lpstr>Interactuar con los Demás</vt:lpstr>
      <vt:lpstr>Nuestra Agenda</vt:lpstr>
      <vt:lpstr>Dedicación Estudiantil</vt:lpstr>
      <vt:lpstr>Círculo de Conexión- di gracias a un compañero por un pequeño acto de amabilidad</vt:lpstr>
      <vt:lpstr>Presentación de PowerPoint</vt:lpstr>
      <vt:lpstr>Introducción a la Gratitud</vt:lpstr>
      <vt:lpstr>Crear Afiches de Gratitud</vt:lpstr>
      <vt:lpstr>Afiches de Gratitud</vt:lpstr>
      <vt:lpstr>Diario de Gratitud</vt:lpstr>
      <vt:lpstr>Sugerencias para un Diario de Gratitud</vt:lpstr>
      <vt:lpstr>Presentación de PowerPoint</vt:lpstr>
      <vt:lpstr>Diario de Gratitud</vt:lpstr>
      <vt:lpstr>Boleto de Salida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Lesson: My Future Self 1.6</dc:title>
  <dc:creator>Ann Maouyo</dc:creator>
  <cp:lastModifiedBy>Yepez Velastegui, Erika Susana</cp:lastModifiedBy>
  <cp:revision>96</cp:revision>
  <dcterms:modified xsi:type="dcterms:W3CDTF">2024-01-08T15:13:07Z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