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Lst>
  <p:notesMasterIdLst>
    <p:notesMasterId r:id="rId14"/>
  </p:notesMasterIdLst>
  <p:sldIdLst>
    <p:sldId id="258" r:id="rId4"/>
    <p:sldId id="256" r:id="rId5"/>
    <p:sldId id="281" r:id="rId6"/>
    <p:sldId id="257" r:id="rId7"/>
    <p:sldId id="259" r:id="rId8"/>
    <p:sldId id="260" r:id="rId9"/>
    <p:sldId id="261" r:id="rId10"/>
    <p:sldId id="262" r:id="rId11"/>
    <p:sldId id="263"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1B8"/>
    <a:srgbClr val="5674B6"/>
    <a:srgbClr val="567F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807D2-EB7C-2B29-0F9E-D1B323B28C55}" v="1" dt="2023-06-28T14:11:46.600"/>
    <p1510:client id="{F932DE8B-306F-4E39-9276-AA94908469D1}" v="461" dt="2021-05-28T01:02:24.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7" autoAdjust="0"/>
    <p:restoredTop sz="76435" autoAdjust="0"/>
  </p:normalViewPr>
  <p:slideViewPr>
    <p:cSldViewPr snapToGrid="0">
      <p:cViewPr varScale="1">
        <p:scale>
          <a:sx n="52" d="100"/>
          <a:sy n="52" d="100"/>
        </p:scale>
        <p:origin x="11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Maouyo" userId="S::amaouyo1@jh.edu::857b460a-e918-4cf0-b95d-85f302da08c5" providerId="AD" clId="Web-{C04807D2-EB7C-2B29-0F9E-D1B323B28C55}"/>
    <pc:docChg chg="modSld">
      <pc:chgData name="Ann Maouyo" userId="S::amaouyo1@jh.edu::857b460a-e918-4cf0-b95d-85f302da08c5" providerId="AD" clId="Web-{C04807D2-EB7C-2B29-0F9E-D1B323B28C55}" dt="2023-06-28T14:22:36.750" v="71"/>
      <pc:docMkLst>
        <pc:docMk/>
      </pc:docMkLst>
      <pc:sldChg chg="modNotes">
        <pc:chgData name="Ann Maouyo" userId="S::amaouyo1@jh.edu::857b460a-e918-4cf0-b95d-85f302da08c5" providerId="AD" clId="Web-{C04807D2-EB7C-2B29-0F9E-D1B323B28C55}" dt="2023-06-28T14:13:48.839" v="27"/>
        <pc:sldMkLst>
          <pc:docMk/>
          <pc:sldMk cId="3724819405" sldId="257"/>
        </pc:sldMkLst>
      </pc:sldChg>
      <pc:sldChg chg="modNotes">
        <pc:chgData name="Ann Maouyo" userId="S::amaouyo1@jh.edu::857b460a-e918-4cf0-b95d-85f302da08c5" providerId="AD" clId="Web-{C04807D2-EB7C-2B29-0F9E-D1B323B28C55}" dt="2023-06-28T14:12:26.476" v="16"/>
        <pc:sldMkLst>
          <pc:docMk/>
          <pc:sldMk cId="2311916258" sldId="258"/>
        </pc:sldMkLst>
      </pc:sldChg>
      <pc:sldChg chg="modNotes">
        <pc:chgData name="Ann Maouyo" userId="S::amaouyo1@jh.edu::857b460a-e918-4cf0-b95d-85f302da08c5" providerId="AD" clId="Web-{C04807D2-EB7C-2B29-0F9E-D1B323B28C55}" dt="2023-06-28T14:15:45.687" v="42"/>
        <pc:sldMkLst>
          <pc:docMk/>
          <pc:sldMk cId="1379162443" sldId="259"/>
        </pc:sldMkLst>
      </pc:sldChg>
      <pc:sldChg chg="modNotes">
        <pc:chgData name="Ann Maouyo" userId="S::amaouyo1@jh.edu::857b460a-e918-4cf0-b95d-85f302da08c5" providerId="AD" clId="Web-{C04807D2-EB7C-2B29-0F9E-D1B323B28C55}" dt="2023-06-28T14:16:58.878" v="58"/>
        <pc:sldMkLst>
          <pc:docMk/>
          <pc:sldMk cId="3018348268" sldId="260"/>
        </pc:sldMkLst>
      </pc:sldChg>
      <pc:sldChg chg="modNotes">
        <pc:chgData name="Ann Maouyo" userId="S::amaouyo1@jh.edu::857b460a-e918-4cf0-b95d-85f302da08c5" providerId="AD" clId="Web-{C04807D2-EB7C-2B29-0F9E-D1B323B28C55}" dt="2023-06-28T14:20:57.950" v="64"/>
        <pc:sldMkLst>
          <pc:docMk/>
          <pc:sldMk cId="3242858855" sldId="261"/>
        </pc:sldMkLst>
      </pc:sldChg>
      <pc:sldChg chg="modNotes">
        <pc:chgData name="Ann Maouyo" userId="S::amaouyo1@jh.edu::857b460a-e918-4cf0-b95d-85f302da08c5" providerId="AD" clId="Web-{C04807D2-EB7C-2B29-0F9E-D1B323B28C55}" dt="2023-06-28T14:21:35.967" v="67"/>
        <pc:sldMkLst>
          <pc:docMk/>
          <pc:sldMk cId="2588128378" sldId="262"/>
        </pc:sldMkLst>
      </pc:sldChg>
      <pc:sldChg chg="modNotes">
        <pc:chgData name="Ann Maouyo" userId="S::amaouyo1@jh.edu::857b460a-e918-4cf0-b95d-85f302da08c5" providerId="AD" clId="Web-{C04807D2-EB7C-2B29-0F9E-D1B323B28C55}" dt="2023-06-28T14:22:36.750" v="71"/>
        <pc:sldMkLst>
          <pc:docMk/>
          <pc:sldMk cId="623909210" sldId="263"/>
        </pc:sldMkLst>
      </pc:sldChg>
      <pc:sldChg chg="modNotes">
        <pc:chgData name="Ann Maouyo" userId="S::amaouyo1@jh.edu::857b460a-e918-4cf0-b95d-85f302da08c5" providerId="AD" clId="Web-{C04807D2-EB7C-2B29-0F9E-D1B323B28C55}" dt="2023-06-28T14:13:13.509" v="23"/>
        <pc:sldMkLst>
          <pc:docMk/>
          <pc:sldMk cId="0" sldId="2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A6711-CBF4-4388-B889-A26AA3BF118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540E29E5-A936-47E9-85D2-DBA29A4FB038}">
      <dgm:prSet/>
      <dgm:spPr/>
      <dgm:t>
        <a:bodyPr/>
        <a:lstStyle/>
        <a:p>
          <a:r>
            <a:rPr lang="en-US" dirty="0"/>
            <a:t>Name the steps to a S.M.A.R.T. goal</a:t>
          </a:r>
        </a:p>
      </dgm:t>
    </dgm:pt>
    <dgm:pt modelId="{6250BBA6-AB37-4C9F-BBF2-204C11FE9271}" type="parTrans" cxnId="{C67ECFBD-B3B4-421D-972D-66DAB389558A}">
      <dgm:prSet/>
      <dgm:spPr/>
      <dgm:t>
        <a:bodyPr/>
        <a:lstStyle/>
        <a:p>
          <a:endParaRPr lang="en-US"/>
        </a:p>
      </dgm:t>
    </dgm:pt>
    <dgm:pt modelId="{83D9BF44-BCF6-4256-9B92-BD5493ACF4A5}" type="sibTrans" cxnId="{C67ECFBD-B3B4-421D-972D-66DAB389558A}">
      <dgm:prSet/>
      <dgm:spPr/>
      <dgm:t>
        <a:bodyPr/>
        <a:lstStyle/>
        <a:p>
          <a:endParaRPr lang="en-US"/>
        </a:p>
      </dgm:t>
    </dgm:pt>
    <dgm:pt modelId="{52FC4B43-D7C5-4F69-A5C9-5B06512BAADD}">
      <dgm:prSet/>
      <dgm:spPr>
        <a:solidFill>
          <a:srgbClr val="5674B6"/>
        </a:solidFill>
      </dgm:spPr>
      <dgm:t>
        <a:bodyPr/>
        <a:lstStyle/>
        <a:p>
          <a:r>
            <a:rPr lang="en-US" dirty="0"/>
            <a:t>Identify appropriate goals to set</a:t>
          </a:r>
        </a:p>
      </dgm:t>
    </dgm:pt>
    <dgm:pt modelId="{3383D04D-5E52-42CE-97A5-2972EB7A35C2}" type="sibTrans" cxnId="{62D26157-3111-47F2-B3B7-B188E734C87B}">
      <dgm:prSet/>
      <dgm:spPr/>
      <dgm:t>
        <a:bodyPr/>
        <a:lstStyle/>
        <a:p>
          <a:endParaRPr lang="en-US"/>
        </a:p>
      </dgm:t>
    </dgm:pt>
    <dgm:pt modelId="{19A0F589-F698-4090-A5CF-9C55FC067EC4}" type="parTrans" cxnId="{62D26157-3111-47F2-B3B7-B188E734C87B}">
      <dgm:prSet/>
      <dgm:spPr/>
      <dgm:t>
        <a:bodyPr/>
        <a:lstStyle/>
        <a:p>
          <a:endParaRPr lang="en-US"/>
        </a:p>
      </dgm:t>
    </dgm:pt>
    <dgm:pt modelId="{3F2682C7-1B6F-4CE1-ADCA-364611982A1D}">
      <dgm:prSet/>
      <dgm:spPr/>
      <dgm:t>
        <a:bodyPr/>
        <a:lstStyle/>
        <a:p>
          <a:r>
            <a:rPr lang="en-US" dirty="0"/>
            <a:t>Set a S.M.A.R.T. goal</a:t>
          </a:r>
        </a:p>
      </dgm:t>
    </dgm:pt>
    <dgm:pt modelId="{D999BAC3-1449-405E-AEB6-2F58DDF7A4D7}" type="sibTrans" cxnId="{8E6D4C84-9FAC-4C33-A26F-C5ADE7DE501D}">
      <dgm:prSet/>
      <dgm:spPr/>
      <dgm:t>
        <a:bodyPr/>
        <a:lstStyle/>
        <a:p>
          <a:endParaRPr lang="en-US"/>
        </a:p>
      </dgm:t>
    </dgm:pt>
    <dgm:pt modelId="{7EA60555-0F83-49D9-B3CD-866D290854C5}" type="parTrans" cxnId="{8E6D4C84-9FAC-4C33-A26F-C5ADE7DE501D}">
      <dgm:prSet/>
      <dgm:spPr/>
      <dgm:t>
        <a:bodyPr/>
        <a:lstStyle/>
        <a:p>
          <a:endParaRPr lang="en-US"/>
        </a:p>
      </dgm:t>
    </dgm:pt>
    <dgm:pt modelId="{0A8B61A9-C571-4783-9C7B-BC45DD80B4F0}" type="pres">
      <dgm:prSet presAssocID="{30EA6711-CBF4-4388-B889-A26AA3BF118F}" presName="linear" presStyleCnt="0">
        <dgm:presLayoutVars>
          <dgm:animLvl val="lvl"/>
          <dgm:resizeHandles val="exact"/>
        </dgm:presLayoutVars>
      </dgm:prSet>
      <dgm:spPr/>
      <dgm:t>
        <a:bodyPr/>
        <a:lstStyle/>
        <a:p>
          <a:endParaRPr lang="en-US"/>
        </a:p>
      </dgm:t>
    </dgm:pt>
    <dgm:pt modelId="{15747AD2-C477-456A-9E0A-C257E5377D65}" type="pres">
      <dgm:prSet presAssocID="{540E29E5-A936-47E9-85D2-DBA29A4FB038}" presName="parentText" presStyleLbl="node1" presStyleIdx="0" presStyleCnt="3">
        <dgm:presLayoutVars>
          <dgm:chMax val="0"/>
          <dgm:bulletEnabled val="1"/>
        </dgm:presLayoutVars>
      </dgm:prSet>
      <dgm:spPr/>
      <dgm:t>
        <a:bodyPr/>
        <a:lstStyle/>
        <a:p>
          <a:endParaRPr lang="en-US"/>
        </a:p>
      </dgm:t>
    </dgm:pt>
    <dgm:pt modelId="{651CC214-81A3-48FB-83E6-2B1874F5AE12}" type="pres">
      <dgm:prSet presAssocID="{83D9BF44-BCF6-4256-9B92-BD5493ACF4A5}" presName="spacer" presStyleCnt="0"/>
      <dgm:spPr/>
    </dgm:pt>
    <dgm:pt modelId="{25FF553B-14BC-4EE2-B577-0115179BB6E5}" type="pres">
      <dgm:prSet presAssocID="{52FC4B43-D7C5-4F69-A5C9-5B06512BAADD}" presName="parentText" presStyleLbl="node1" presStyleIdx="1" presStyleCnt="3">
        <dgm:presLayoutVars>
          <dgm:chMax val="0"/>
          <dgm:bulletEnabled val="1"/>
        </dgm:presLayoutVars>
      </dgm:prSet>
      <dgm:spPr/>
      <dgm:t>
        <a:bodyPr/>
        <a:lstStyle/>
        <a:p>
          <a:endParaRPr lang="en-US"/>
        </a:p>
      </dgm:t>
    </dgm:pt>
    <dgm:pt modelId="{0F1F63D0-AA30-4084-B52A-8664100528EC}" type="pres">
      <dgm:prSet presAssocID="{3383D04D-5E52-42CE-97A5-2972EB7A35C2}" presName="spacer" presStyleCnt="0"/>
      <dgm:spPr/>
    </dgm:pt>
    <dgm:pt modelId="{03BE49B4-4A01-4701-ADE4-B702F32852AE}" type="pres">
      <dgm:prSet presAssocID="{3F2682C7-1B6F-4CE1-ADCA-364611982A1D}" presName="parentText" presStyleLbl="node1" presStyleIdx="2" presStyleCnt="3">
        <dgm:presLayoutVars>
          <dgm:chMax val="0"/>
          <dgm:bulletEnabled val="1"/>
        </dgm:presLayoutVars>
      </dgm:prSet>
      <dgm:spPr/>
      <dgm:t>
        <a:bodyPr/>
        <a:lstStyle/>
        <a:p>
          <a:endParaRPr lang="en-US"/>
        </a:p>
      </dgm:t>
    </dgm:pt>
  </dgm:ptLst>
  <dgm:cxnLst>
    <dgm:cxn modelId="{C67ECFBD-B3B4-421D-972D-66DAB389558A}" srcId="{30EA6711-CBF4-4388-B889-A26AA3BF118F}" destId="{540E29E5-A936-47E9-85D2-DBA29A4FB038}" srcOrd="0" destOrd="0" parTransId="{6250BBA6-AB37-4C9F-BBF2-204C11FE9271}" sibTransId="{83D9BF44-BCF6-4256-9B92-BD5493ACF4A5}"/>
    <dgm:cxn modelId="{CFE3E86D-7599-4A91-B074-9755016B760B}" type="presOf" srcId="{540E29E5-A936-47E9-85D2-DBA29A4FB038}" destId="{15747AD2-C477-456A-9E0A-C257E5377D65}" srcOrd="0" destOrd="0" presId="urn:microsoft.com/office/officeart/2005/8/layout/vList2"/>
    <dgm:cxn modelId="{8E6D4C84-9FAC-4C33-A26F-C5ADE7DE501D}" srcId="{30EA6711-CBF4-4388-B889-A26AA3BF118F}" destId="{3F2682C7-1B6F-4CE1-ADCA-364611982A1D}" srcOrd="2" destOrd="0" parTransId="{7EA60555-0F83-49D9-B3CD-866D290854C5}" sibTransId="{D999BAC3-1449-405E-AEB6-2F58DDF7A4D7}"/>
    <dgm:cxn modelId="{A2A752AB-5246-4633-9338-8125AB20B83E}" type="presOf" srcId="{30EA6711-CBF4-4388-B889-A26AA3BF118F}" destId="{0A8B61A9-C571-4783-9C7B-BC45DD80B4F0}" srcOrd="0" destOrd="0" presId="urn:microsoft.com/office/officeart/2005/8/layout/vList2"/>
    <dgm:cxn modelId="{97706DDD-C92C-460A-A2E9-3CA702706C68}" type="presOf" srcId="{52FC4B43-D7C5-4F69-A5C9-5B06512BAADD}" destId="{25FF553B-14BC-4EE2-B577-0115179BB6E5}" srcOrd="0" destOrd="0" presId="urn:microsoft.com/office/officeart/2005/8/layout/vList2"/>
    <dgm:cxn modelId="{9ADB0946-F4D0-4294-951E-5E86C9AD3939}" type="presOf" srcId="{3F2682C7-1B6F-4CE1-ADCA-364611982A1D}" destId="{03BE49B4-4A01-4701-ADE4-B702F32852AE}" srcOrd="0" destOrd="0" presId="urn:microsoft.com/office/officeart/2005/8/layout/vList2"/>
    <dgm:cxn modelId="{62D26157-3111-47F2-B3B7-B188E734C87B}" srcId="{30EA6711-CBF4-4388-B889-A26AA3BF118F}" destId="{52FC4B43-D7C5-4F69-A5C9-5B06512BAADD}" srcOrd="1" destOrd="0" parTransId="{19A0F589-F698-4090-A5CF-9C55FC067EC4}" sibTransId="{3383D04D-5E52-42CE-97A5-2972EB7A35C2}"/>
    <dgm:cxn modelId="{03353476-6C26-47A5-9497-84FFD18F496F}" type="presParOf" srcId="{0A8B61A9-C571-4783-9C7B-BC45DD80B4F0}" destId="{15747AD2-C477-456A-9E0A-C257E5377D65}" srcOrd="0" destOrd="0" presId="urn:microsoft.com/office/officeart/2005/8/layout/vList2"/>
    <dgm:cxn modelId="{9A8C7D81-1E5D-4C53-A16B-EB4E3EA0CDF8}" type="presParOf" srcId="{0A8B61A9-C571-4783-9C7B-BC45DD80B4F0}" destId="{651CC214-81A3-48FB-83E6-2B1874F5AE12}" srcOrd="1" destOrd="0" presId="urn:microsoft.com/office/officeart/2005/8/layout/vList2"/>
    <dgm:cxn modelId="{88E74506-1B98-4B76-8948-1E131247C4FD}" type="presParOf" srcId="{0A8B61A9-C571-4783-9C7B-BC45DD80B4F0}" destId="{25FF553B-14BC-4EE2-B577-0115179BB6E5}" srcOrd="2" destOrd="0" presId="urn:microsoft.com/office/officeart/2005/8/layout/vList2"/>
    <dgm:cxn modelId="{92E753D3-BDB7-44E0-AA47-B0E15B44F54E}" type="presParOf" srcId="{0A8B61A9-C571-4783-9C7B-BC45DD80B4F0}" destId="{0F1F63D0-AA30-4084-B52A-8664100528EC}" srcOrd="3" destOrd="0" presId="urn:microsoft.com/office/officeart/2005/8/layout/vList2"/>
    <dgm:cxn modelId="{902C754B-ADA2-4BEF-93BB-31552CD20444}" type="presParOf" srcId="{0A8B61A9-C571-4783-9C7B-BC45DD80B4F0}" destId="{03BE49B4-4A01-4701-ADE4-B702F32852A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47AD2-C477-456A-9E0A-C257E5377D65}">
      <dsp:nvSpPr>
        <dsp:cNvPr id="0" name=""/>
        <dsp:cNvSpPr/>
      </dsp:nvSpPr>
      <dsp:spPr>
        <a:xfrm>
          <a:off x="0" y="26254"/>
          <a:ext cx="6263640" cy="1591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Name the steps to a S.M.A.R.T. goal</a:t>
          </a:r>
        </a:p>
      </dsp:txBody>
      <dsp:txXfrm>
        <a:off x="77676" y="103930"/>
        <a:ext cx="6108288" cy="1435848"/>
      </dsp:txXfrm>
    </dsp:sp>
    <dsp:sp modelId="{25FF553B-14BC-4EE2-B577-0115179BB6E5}">
      <dsp:nvSpPr>
        <dsp:cNvPr id="0" name=""/>
        <dsp:cNvSpPr/>
      </dsp:nvSpPr>
      <dsp:spPr>
        <a:xfrm>
          <a:off x="0" y="1732654"/>
          <a:ext cx="6263640" cy="1591200"/>
        </a:xfrm>
        <a:prstGeom prst="roundRect">
          <a:avLst/>
        </a:prstGeom>
        <a:solidFill>
          <a:srgbClr val="5674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Identify appropriate goals to set</a:t>
          </a:r>
        </a:p>
      </dsp:txBody>
      <dsp:txXfrm>
        <a:off x="77676" y="1810330"/>
        <a:ext cx="6108288" cy="1435848"/>
      </dsp:txXfrm>
    </dsp:sp>
    <dsp:sp modelId="{03BE49B4-4A01-4701-ADE4-B702F32852AE}">
      <dsp:nvSpPr>
        <dsp:cNvPr id="0" name=""/>
        <dsp:cNvSpPr/>
      </dsp:nvSpPr>
      <dsp:spPr>
        <a:xfrm>
          <a:off x="0" y="3439054"/>
          <a:ext cx="6263640" cy="1591200"/>
        </a:xfrm>
        <a:prstGeom prst="roundRect">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Set a S.M.A.R.T. goal</a:t>
          </a:r>
        </a:p>
      </dsp:txBody>
      <dsp:txXfrm>
        <a:off x="77676" y="3516730"/>
        <a:ext cx="6108288" cy="14358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C0C3B-1F8F-45F6-BB92-A060A4C47D97}"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07D07-ABCF-4D4E-8981-474B303F824C}" type="slidenum">
              <a:rPr lang="en-US" smtClean="0"/>
              <a:t>‹#›</a:t>
            </a:fld>
            <a:endParaRPr lang="en-US"/>
          </a:p>
        </p:txBody>
      </p:sp>
    </p:spTree>
    <p:extLst>
      <p:ext uri="{BB962C8B-B14F-4D97-AF65-F5344CB8AC3E}">
        <p14:creationId xmlns:p14="http://schemas.microsoft.com/office/powerpoint/2010/main" val="71490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ids.kiddle.c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respond in writing to the prompt, then share answers with a partner.</a:t>
            </a:r>
            <a:endParaRPr lang="en-US" dirty="0"/>
          </a:p>
          <a:p>
            <a:r>
              <a:rPr lang="en-US" dirty="0"/>
              <a:t>Image http://clipart-library.com/clipart/goals-cliparts_8.htm</a:t>
            </a:r>
          </a:p>
        </p:txBody>
      </p:sp>
      <p:sp>
        <p:nvSpPr>
          <p:cNvPr id="4" name="Slide Number Placeholder 3"/>
          <p:cNvSpPr>
            <a:spLocks noGrp="1"/>
          </p:cNvSpPr>
          <p:nvPr>
            <p:ph type="sldNum" sz="quarter" idx="5"/>
          </p:nvPr>
        </p:nvSpPr>
        <p:spPr/>
        <p:txBody>
          <a:bodyPr/>
          <a:lstStyle/>
          <a:p>
            <a:fld id="{AB307D07-ABCF-4D4E-8981-474B303F824C}" type="slidenum">
              <a:rPr lang="en-US" smtClean="0"/>
              <a:t>1</a:t>
            </a:fld>
            <a:endParaRPr lang="en-US"/>
          </a:p>
        </p:txBody>
      </p:sp>
    </p:spTree>
    <p:extLst>
      <p:ext uri="{BB962C8B-B14F-4D97-AF65-F5344CB8AC3E}">
        <p14:creationId xmlns:p14="http://schemas.microsoft.com/office/powerpoint/2010/main" val="2174225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 </a:t>
            </a:r>
          </a:p>
          <a:p>
            <a:r>
              <a:rPr lang="en-US" dirty="0"/>
              <a:t>Then tell students that in this unit they have spent time considering how to get organized and how to study effectively. To close the unit, today’s lesson will focus on setting goals. Invite two or three student volunteers to share their “Do Now” answers with the class.</a:t>
            </a:r>
            <a:endParaRPr lang="en-US" dirty="0">
              <a:cs typeface="Calibri"/>
            </a:endParaRPr>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today’s lesson will include:</a:t>
            </a:r>
          </a:p>
          <a:p>
            <a:pPr marL="285750" indent="-285750">
              <a:buFont typeface="Symbol"/>
              <a:buChar char="•"/>
            </a:pPr>
            <a:r>
              <a:rPr lang="en-US" dirty="0"/>
              <a:t>The value of goal setting</a:t>
            </a:r>
            <a:endParaRPr lang="en-US" dirty="0">
              <a:cs typeface="Calibri"/>
            </a:endParaRPr>
          </a:p>
          <a:p>
            <a:pPr marL="285750" indent="-285750">
              <a:buFont typeface="Symbol"/>
              <a:buChar char="•"/>
            </a:pPr>
            <a:r>
              <a:rPr lang="en-US" dirty="0"/>
              <a:t>How to set a S.M.A.R.T. goal</a:t>
            </a:r>
            <a:endParaRPr lang="en-US" dirty="0">
              <a:cs typeface="Calibri"/>
            </a:endParaRPr>
          </a:p>
          <a:p>
            <a:pPr marL="285750" indent="-285750">
              <a:buFont typeface="Symbol"/>
              <a:buChar char="•"/>
            </a:pPr>
            <a:r>
              <a:rPr lang="en-US" dirty="0"/>
              <a:t>Time to set your own S.M.A.R.T. goal</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B307D07-ABCF-4D4E-8981-474B303F824C}" type="slidenum">
              <a:rPr lang="en-US" smtClean="0"/>
              <a:t>4</a:t>
            </a:fld>
            <a:endParaRPr lang="en-US"/>
          </a:p>
        </p:txBody>
      </p:sp>
    </p:spTree>
    <p:extLst>
      <p:ext uri="{BB962C8B-B14F-4D97-AF65-F5344CB8AC3E}">
        <p14:creationId xmlns:p14="http://schemas.microsoft.com/office/powerpoint/2010/main" val="105276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they will first consider the importance of goals by evaluating quotes from four famous individuals. </a:t>
            </a:r>
          </a:p>
          <a:p>
            <a:r>
              <a:rPr lang="en-US"/>
              <a:t>Divide the class into four groups. Assign each group a quote and associated biography. Either post the quotes/biographies provided throughout the room or have them printed and give a copy to each group. (</a:t>
            </a:r>
            <a:r>
              <a:rPr lang="en-US" b="1"/>
              <a:t>Note</a:t>
            </a:r>
            <a:r>
              <a:rPr lang="en-US"/>
              <a:t>: 8½ x 11" copies of the quotes and biographies are provided; however, you may want to consider printing these in a larger format.) Ask each group to be prepared to:</a:t>
            </a:r>
          </a:p>
          <a:p>
            <a:pPr marL="171450" indent="-171450">
              <a:buFont typeface="Symbol"/>
              <a:buChar char="•"/>
            </a:pPr>
            <a:r>
              <a:rPr lang="en-US"/>
              <a:t>Share a short summary of the biography</a:t>
            </a:r>
          </a:p>
          <a:p>
            <a:pPr marL="171450" indent="-171450">
              <a:buFont typeface="Symbol"/>
              <a:buChar char="•"/>
            </a:pPr>
            <a:r>
              <a:rPr lang="en-US"/>
              <a:t>Read the quote to the class</a:t>
            </a:r>
          </a:p>
          <a:p>
            <a:pPr marL="171450" indent="-171450">
              <a:buFont typeface="Symbol"/>
              <a:buChar char="•"/>
            </a:pPr>
            <a:r>
              <a:rPr lang="en-US" dirty="0"/>
              <a:t>State in their own words how they think the quote applies to goals and goal-setting</a:t>
            </a:r>
            <a:endParaRPr lang="en-US" dirty="0">
              <a:cs typeface="Calibri"/>
            </a:endParaRPr>
          </a:p>
          <a:p>
            <a:pPr marL="171450" indent="-171450">
              <a:buFont typeface="Arial"/>
              <a:buChar char="•"/>
            </a:pPr>
            <a:r>
              <a:rPr lang="en-US" dirty="0"/>
              <a:t>Give students time to review and discuss their materials. Then invite groups to share what they learned. </a:t>
            </a:r>
            <a:endParaRPr lang="en-US" dirty="0">
              <a:cs typeface="Calibri"/>
            </a:endParaRPr>
          </a:p>
          <a:p>
            <a:r>
              <a:rPr lang="en-US" dirty="0"/>
              <a:t>(Quotes are listed in the Teacher's Manual for your convenience; they are also provided as separate pages at the end of the lesson for you to print out. Biographical summaries are adapted from </a:t>
            </a:r>
            <a:r>
              <a:rPr lang="en-US" u="sng" dirty="0">
                <a:hlinkClick r:id="rId3"/>
              </a:rPr>
              <a:t>https://kids.kiddle.co/</a:t>
            </a:r>
            <a:r>
              <a:rPr lang="en-US" dirty="0"/>
              <a:t>.)</a:t>
            </a:r>
            <a:endParaRPr lang="en-US" dirty="0">
              <a:cs typeface="Calibri"/>
            </a:endParaRPr>
          </a:p>
          <a:p>
            <a:r>
              <a:rPr lang="en-US" dirty="0"/>
              <a:t>Images https://commons.wikimedia.org/wiki/File:Katie_Ledecky_Olympics_2016.jpg</a:t>
            </a:r>
            <a:endParaRPr lang="en-US" dirty="0">
              <a:cs typeface="Calibri" panose="020F0502020204030204"/>
            </a:endParaRPr>
          </a:p>
          <a:p>
            <a:r>
              <a:rPr lang="en-US" dirty="0"/>
              <a:t>https://commons.wikimedia.org/wiki/File:Venus_Williams_(14948553428).jpg</a:t>
            </a:r>
          </a:p>
          <a:p>
            <a:r>
              <a:rPr lang="en-US" dirty="0"/>
              <a:t>https://commons.wikimedia.org/wiki/File:Will_Smith_in_Berlin_(2011).jpg</a:t>
            </a:r>
          </a:p>
          <a:p>
            <a:r>
              <a:rPr lang="en-US" dirty="0"/>
              <a:t>https://pixabay.com/photos/thomas-alva-edison-inventor-1922-67763/</a:t>
            </a:r>
          </a:p>
        </p:txBody>
      </p:sp>
      <p:sp>
        <p:nvSpPr>
          <p:cNvPr id="4" name="Slide Number Placeholder 3"/>
          <p:cNvSpPr>
            <a:spLocks noGrp="1"/>
          </p:cNvSpPr>
          <p:nvPr>
            <p:ph type="sldNum" sz="quarter" idx="5"/>
          </p:nvPr>
        </p:nvSpPr>
        <p:spPr/>
        <p:txBody>
          <a:bodyPr/>
          <a:lstStyle/>
          <a:p>
            <a:fld id="{AB307D07-ABCF-4D4E-8981-474B303F824C}" type="slidenum">
              <a:rPr lang="en-US" smtClean="0"/>
              <a:t>5</a:t>
            </a:fld>
            <a:endParaRPr lang="en-US"/>
          </a:p>
        </p:txBody>
      </p:sp>
    </p:spTree>
    <p:extLst>
      <p:ext uri="{BB962C8B-B14F-4D97-AF65-F5344CB8AC3E}">
        <p14:creationId xmlns:p14="http://schemas.microsoft.com/office/powerpoint/2010/main" val="184632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read the handout “Setting Goals: Why and How.” Ask students to discuss with their partners:</a:t>
            </a:r>
          </a:p>
          <a:p>
            <a:pPr marL="285750" indent="-285750">
              <a:buFont typeface="Symbol"/>
              <a:buChar char="•"/>
            </a:pPr>
            <a:r>
              <a:rPr lang="en-US" dirty="0"/>
              <a:t>What is the value of goal setting?</a:t>
            </a:r>
            <a:endParaRPr lang="en-US" dirty="0">
              <a:cs typeface="Calibri"/>
            </a:endParaRPr>
          </a:p>
          <a:p>
            <a:pPr marL="285750" indent="-285750">
              <a:buFont typeface="Symbol"/>
              <a:buChar char="•"/>
            </a:pPr>
            <a:r>
              <a:rPr lang="en-US" dirty="0"/>
              <a:t>Why do we write down goals? </a:t>
            </a:r>
            <a:endParaRPr lang="en-US" dirty="0">
              <a:cs typeface="Calibri"/>
            </a:endParaRPr>
          </a:p>
          <a:p>
            <a:r>
              <a:rPr lang="en-US" dirty="0"/>
              <a:t>Then invite several students to share answers with the class.</a:t>
            </a:r>
            <a:endParaRPr lang="en-US" dirty="0">
              <a:cs typeface="Calibri"/>
            </a:endParaRPr>
          </a:p>
          <a:p>
            <a:r>
              <a:rPr lang="en-US" dirty="0"/>
              <a:t>Tell students that one way to help us achieve the purposes of goal setting is to be sure to use goals that are “S.M.A.R.T.” This is a popular acronym used to remember the steps of goal setting and to make sure that each goal is as helpful as possible. The five steps can be remembered using the letters to S.M.A.R.T.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B307D07-ABCF-4D4E-8981-474B303F824C}" type="slidenum">
              <a:rPr lang="en-US" smtClean="0"/>
              <a:t>6</a:t>
            </a:fld>
            <a:endParaRPr lang="en-US"/>
          </a:p>
        </p:txBody>
      </p:sp>
    </p:spTree>
    <p:extLst>
      <p:ext uri="{BB962C8B-B14F-4D97-AF65-F5344CB8AC3E}">
        <p14:creationId xmlns:p14="http://schemas.microsoft.com/office/powerpoint/2010/main" val="49322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Show slide 7, or write out the acronym S.M.A.R.T. vertically on the board and fill in each of the letters. Have students fill in their own acronym chart as you lead them in a whole class discussion of each word’s meaning and importance. </a:t>
            </a:r>
          </a:p>
          <a:p>
            <a:pPr marL="285750" indent="-285750">
              <a:buFont typeface="Arial"/>
              <a:buChar char="•"/>
              <a:defRPr/>
            </a:pPr>
            <a:r>
              <a:rPr lang="en-US"/>
              <a:t>Specific  – What do I want to achieve?</a:t>
            </a:r>
            <a:endParaRPr lang="en-US">
              <a:cs typeface="Calibri" panose="020F0502020204030204"/>
            </a:endParaRPr>
          </a:p>
          <a:p>
            <a:pPr marL="285750" indent="-285750">
              <a:buFont typeface="Arial"/>
              <a:buChar char="•"/>
              <a:defRPr/>
            </a:pPr>
            <a:r>
              <a:rPr lang="en-US"/>
              <a:t>Measurable  – How will I know I’ve achieved it?</a:t>
            </a:r>
            <a:endParaRPr lang="en-US">
              <a:cs typeface="Calibri" panose="020F0502020204030204"/>
            </a:endParaRPr>
          </a:p>
          <a:p>
            <a:pPr marL="285750" indent="-285750">
              <a:buFont typeface="Arial"/>
              <a:buChar char="•"/>
              <a:defRPr/>
            </a:pPr>
            <a:r>
              <a:rPr lang="en-US"/>
              <a:t>Attainable  – Is it challenging, yet still reachable?</a:t>
            </a:r>
            <a:endParaRPr lang="en-US">
              <a:cs typeface="Calibri" panose="020F0502020204030204"/>
            </a:endParaRPr>
          </a:p>
          <a:p>
            <a:pPr marL="285750" indent="-285750">
              <a:buFont typeface="Arial"/>
              <a:buChar char="•"/>
              <a:defRPr/>
            </a:pPr>
            <a:r>
              <a:rPr lang="en-US"/>
              <a:t>Relevant  – Why do I want to reach this goal? How will I feel?  </a:t>
            </a:r>
            <a:endParaRPr lang="en-US">
              <a:cs typeface="Calibri" panose="020F0502020204030204"/>
            </a:endParaRPr>
          </a:p>
          <a:p>
            <a:pPr marL="285750" indent="-285750">
              <a:buFont typeface="Arial"/>
              <a:buChar char="•"/>
              <a:defRPr/>
            </a:pPr>
            <a:r>
              <a:rPr lang="en-US"/>
              <a:t>Timely  –  When will I do this? What is my deadline or time limit?</a:t>
            </a:r>
            <a:endParaRPr lang="en-US">
              <a:cs typeface="Calibri" panose="020F0502020204030204"/>
            </a:endParaRPr>
          </a:p>
          <a:p>
            <a:pPr>
              <a:defRPr/>
            </a:pPr>
            <a:r>
              <a:rPr lang="en-US" dirty="0"/>
              <a:t>Ask students to provide examples and counter-examples to be sure they understand each word, prompting them with such questions as: “What is an example of a specific goal versus an unspecific goal? How do we measure goals? How do I know if it is attainable? Would becoming president of the United States tomorrow be attainable? How do I know if it is rewarding? When is a realistic deadline?” (Note: the image on slide 7 uses the term “time-bound’ rather than “timely”; assure students that this is simply an alternate terminology.) Students should add notes and examples for each characteristic in the right-hand column.</a:t>
            </a:r>
            <a:endParaRPr lang="en-US" dirty="0">
              <a:cs typeface="Calibri"/>
            </a:endParaRPr>
          </a:p>
          <a:p>
            <a:pPr>
              <a:defRPr/>
            </a:pPr>
            <a:endParaRPr lang="en-US" dirty="0">
              <a:cs typeface="Calibri"/>
            </a:endParaRPr>
          </a:p>
          <a:p>
            <a:pPr marL="0" marR="0" lvl="0" indent="0" algn="l" defTabSz="914400">
              <a:lnSpc>
                <a:spcPct val="100000"/>
              </a:lnSpc>
              <a:spcBef>
                <a:spcPts val="0"/>
              </a:spcBef>
              <a:spcAft>
                <a:spcPts val="0"/>
              </a:spcAft>
              <a:buClrTx/>
              <a:buSzTx/>
              <a:buFontTx/>
              <a:buNone/>
              <a:tabLst/>
              <a:defRPr/>
            </a:pPr>
            <a:r>
              <a:rPr lang="en-US" dirty="0"/>
              <a:t>Photo by Paula Nagle https://www.flickr.com/photos/plnaugle/8334714234 </a:t>
            </a:r>
            <a:r>
              <a:rPr lang="en-US" sz="1200" b="0" i="0" kern="1200" dirty="0">
                <a:solidFill>
                  <a:schemeClr val="tx1"/>
                </a:solidFill>
                <a:effectLst/>
                <a:latin typeface="+mn-lt"/>
                <a:ea typeface="+mn-ea"/>
                <a:cs typeface="+mn-cs"/>
              </a:rPr>
              <a:t>CC BY-NC-SA 2.0</a:t>
            </a:r>
            <a:endParaRPr lang="en-US" dirty="0">
              <a:cs typeface="Calibri"/>
            </a:endParaRPr>
          </a:p>
        </p:txBody>
      </p:sp>
      <p:sp>
        <p:nvSpPr>
          <p:cNvPr id="4" name="Slide Number Placeholder 3"/>
          <p:cNvSpPr>
            <a:spLocks noGrp="1"/>
          </p:cNvSpPr>
          <p:nvPr>
            <p:ph type="sldNum" sz="quarter" idx="5"/>
          </p:nvPr>
        </p:nvSpPr>
        <p:spPr/>
        <p:txBody>
          <a:bodyPr/>
          <a:lstStyle/>
          <a:p>
            <a:fld id="{AB307D07-ABCF-4D4E-8981-474B303F824C}" type="slidenum">
              <a:rPr lang="en-US" smtClean="0"/>
              <a:t>7</a:t>
            </a:fld>
            <a:endParaRPr lang="en-US"/>
          </a:p>
        </p:txBody>
      </p:sp>
    </p:spTree>
    <p:extLst>
      <p:ext uri="{BB962C8B-B14F-4D97-AF65-F5344CB8AC3E}">
        <p14:creationId xmlns:p14="http://schemas.microsoft.com/office/powerpoint/2010/main" val="205198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students with time to work either individually, or mostly individually with partner check-in, to fill in one or more goals on their S.M.A.R.T. Goals Planning Sheet (slide 8). Circulate through the room to provide additional support and feedback to students. If students finish early, encourage them to go back and edit, set an additional goal, write the goal in their planner, or help a partner.</a:t>
            </a:r>
          </a:p>
          <a:p>
            <a:r>
              <a:rPr lang="en-US" dirty="0"/>
              <a:t>Images http://clipart-library.com/clipart/calendar-clipart-25.htm</a:t>
            </a:r>
            <a:endParaRPr lang="en-US" dirty="0">
              <a:cs typeface="Calibri"/>
            </a:endParaRPr>
          </a:p>
          <a:p>
            <a:r>
              <a:rPr lang="en-US" dirty="0"/>
              <a:t>http://clipart-library.com/clipart/8iEb6jAyT.htm</a:t>
            </a:r>
          </a:p>
        </p:txBody>
      </p:sp>
      <p:sp>
        <p:nvSpPr>
          <p:cNvPr id="4" name="Slide Number Placeholder 3"/>
          <p:cNvSpPr>
            <a:spLocks noGrp="1"/>
          </p:cNvSpPr>
          <p:nvPr>
            <p:ph type="sldNum" sz="quarter" idx="5"/>
          </p:nvPr>
        </p:nvSpPr>
        <p:spPr/>
        <p:txBody>
          <a:bodyPr/>
          <a:lstStyle/>
          <a:p>
            <a:fld id="{AB307D07-ABCF-4D4E-8981-474B303F824C}" type="slidenum">
              <a:rPr lang="en-US" smtClean="0"/>
              <a:t>8</a:t>
            </a:fld>
            <a:endParaRPr lang="en-US"/>
          </a:p>
        </p:txBody>
      </p:sp>
    </p:spTree>
    <p:extLst>
      <p:ext uri="{BB962C8B-B14F-4D97-AF65-F5344CB8AC3E}">
        <p14:creationId xmlns:p14="http://schemas.microsoft.com/office/powerpoint/2010/main" val="363438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Provide students with time to share goals with their teams or with the class, depending on time. Have students finish the sentence: </a:t>
            </a:r>
          </a:p>
          <a:p>
            <a:pPr>
              <a:defRPr/>
            </a:pPr>
            <a:r>
              <a:rPr lang="en-US" dirty="0"/>
              <a:t>My first step to completing my S.M.A.R.T. goal is….</a:t>
            </a:r>
            <a:endParaRPr lang="en-US" dirty="0">
              <a:cs typeface="Calibri"/>
            </a:endParaRPr>
          </a:p>
          <a:p>
            <a:pPr>
              <a:defRPr/>
            </a:pPr>
            <a:endParaRPr lang="en-US" dirty="0">
              <a:cs typeface="Calibri"/>
            </a:endParaRPr>
          </a:p>
          <a:p>
            <a:pPr marL="0" marR="0" lvl="0" indent="0" algn="l" defTabSz="914400">
              <a:lnSpc>
                <a:spcPct val="100000"/>
              </a:lnSpc>
              <a:spcBef>
                <a:spcPts val="0"/>
              </a:spcBef>
              <a:spcAft>
                <a:spcPts val="0"/>
              </a:spcAft>
              <a:buClrTx/>
              <a:buSzTx/>
              <a:buFontTx/>
              <a:buNone/>
              <a:tabLst/>
              <a:defRPr/>
            </a:pPr>
            <a:r>
              <a:rPr lang="en-US" dirty="0"/>
              <a:t>Photo by Michael Cramer https://www.flickr.com/photos/mikewebkist/746823236/ </a:t>
            </a:r>
            <a:r>
              <a:rPr lang="en-US" sz="1200" b="0" i="0" kern="1200" dirty="0">
                <a:solidFill>
                  <a:schemeClr val="tx1"/>
                </a:solidFill>
                <a:effectLst/>
                <a:latin typeface="+mn-lt"/>
                <a:ea typeface="+mn-ea"/>
                <a:cs typeface="+mn-cs"/>
              </a:rPr>
              <a:t>CC BY-NC 2.0</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B307D07-ABCF-4D4E-8981-474B303F824C}" type="slidenum">
              <a:rPr lang="en-US" smtClean="0"/>
              <a:t>9</a:t>
            </a:fld>
            <a:endParaRPr lang="en-US"/>
          </a:p>
        </p:txBody>
      </p:sp>
    </p:spTree>
    <p:extLst>
      <p:ext uri="{BB962C8B-B14F-4D97-AF65-F5344CB8AC3E}">
        <p14:creationId xmlns:p14="http://schemas.microsoft.com/office/powerpoint/2010/main" val="211048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9750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8313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0103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82991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42719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3149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47167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4921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37779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07827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2030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A440B74D-A401-402A-A1CF-4A2DE2C4ECD4}"/>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125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78748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45666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9225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82935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04383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62297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22063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59298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43798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3420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74995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94690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18704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86044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45322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3935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3238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7237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0505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409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2318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6170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205313830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6"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55312076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4089093752"/>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clipart-library.com/clipart/goals-cliparts_8.htm"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hyperlink" Target="https://www.flickr.com/photos/_sk/427640027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F784C-947C-4240-B33F-0C62CA56CAF9}"/>
              </a:ext>
            </a:extLst>
          </p:cNvPr>
          <p:cNvSpPr>
            <a:spLocks noGrp="1"/>
          </p:cNvSpPr>
          <p:nvPr>
            <p:ph type="title"/>
          </p:nvPr>
        </p:nvSpPr>
        <p:spPr>
          <a:xfrm>
            <a:off x="1531600" y="351055"/>
            <a:ext cx="5006336" cy="1122145"/>
          </a:xfrm>
        </p:spPr>
        <p:txBody>
          <a:bodyPr>
            <a:normAutofit/>
          </a:bodyPr>
          <a:lstStyle/>
          <a:p>
            <a:r>
              <a:rPr lang="en-US" sz="5400" dirty="0">
                <a:solidFill>
                  <a:schemeClr val="bg2"/>
                </a:solidFill>
                <a:cs typeface="Calibri Light"/>
              </a:rPr>
              <a:t>Do Now</a:t>
            </a:r>
            <a:endParaRPr lang="en-US" sz="5400" dirty="0">
              <a:solidFill>
                <a:schemeClr val="bg2"/>
              </a:solidFill>
            </a:endParaRPr>
          </a:p>
        </p:txBody>
      </p:sp>
      <p:sp>
        <p:nvSpPr>
          <p:cNvPr id="3" name="Content Placeholder 2">
            <a:extLst>
              <a:ext uri="{FF2B5EF4-FFF2-40B4-BE49-F238E27FC236}">
                <a16:creationId xmlns:a16="http://schemas.microsoft.com/office/drawing/2014/main" id="{51B66CC3-0060-4902-A43B-156C6B7018A8}"/>
              </a:ext>
            </a:extLst>
          </p:cNvPr>
          <p:cNvSpPr>
            <a:spLocks noGrp="1"/>
          </p:cNvSpPr>
          <p:nvPr>
            <p:ph idx="1"/>
          </p:nvPr>
        </p:nvSpPr>
        <p:spPr>
          <a:xfrm>
            <a:off x="1435402" y="1816100"/>
            <a:ext cx="5623126" cy="4787900"/>
          </a:xfrm>
        </p:spPr>
        <p:txBody>
          <a:bodyPr vert="horz" lIns="91440" tIns="45720" rIns="91440" bIns="45720" rtlCol="0" anchor="t">
            <a:noAutofit/>
          </a:bodyPr>
          <a:lstStyle/>
          <a:p>
            <a:pPr>
              <a:spcAft>
                <a:spcPts val="1800"/>
              </a:spcAft>
            </a:pPr>
            <a:r>
              <a:rPr lang="en-US" sz="4000" dirty="0">
                <a:solidFill>
                  <a:schemeClr val="bg2"/>
                </a:solidFill>
                <a:ea typeface="+mn-lt"/>
                <a:cs typeface="+mn-lt"/>
              </a:rPr>
              <a:t>Have you ever set a goal for yourself and reached it? Or have you ever set a goal that was unrealistic? What happened?</a:t>
            </a:r>
          </a:p>
          <a:p>
            <a:pPr marL="0" indent="0">
              <a:buNone/>
            </a:pPr>
            <a:r>
              <a:rPr lang="en-US" sz="3200" i="1" dirty="0">
                <a:solidFill>
                  <a:schemeClr val="bg2"/>
                </a:solidFill>
                <a:ea typeface="+mn-lt"/>
                <a:cs typeface="+mn-lt"/>
              </a:rPr>
              <a:t>Write your answer, then share your response with a partner.</a:t>
            </a:r>
            <a:endParaRPr lang="en-US" i="1" dirty="0">
              <a:solidFill>
                <a:schemeClr val="bg2"/>
              </a:solidFill>
              <a:ea typeface="+mn-lt"/>
              <a:cs typeface="+mn-lt"/>
            </a:endParaRPr>
          </a:p>
        </p:txBody>
      </p:sp>
      <p:pic>
        <p:nvPicPr>
          <p:cNvPr id="4" name="Picture 4">
            <a:extLst>
              <a:ext uri="{FF2B5EF4-FFF2-40B4-BE49-F238E27FC236}">
                <a16:creationId xmlns:a16="http://schemas.microsoft.com/office/drawing/2014/main" id="{5AFF5961-3F65-427F-8A41-4892DE6BD65A}"/>
              </a:ext>
            </a:extLst>
          </p:cNvPr>
          <p:cNvPicPr>
            <a:picLocks noChangeAspect="1"/>
          </p:cNvPicPr>
          <p:nvPr/>
        </p:nvPicPr>
        <p:blipFill rotWithShape="1">
          <a:blip r:embed="rId3"/>
          <a:srcRect l="6454" t="-1" r="-1091" b="-1"/>
          <a:stretch/>
        </p:blipFill>
        <p:spPr>
          <a:xfrm>
            <a:off x="7349102" y="495310"/>
            <a:ext cx="4842898" cy="5079990"/>
          </a:xfrm>
          <a:prstGeom prst="roundRect">
            <a:avLst/>
          </a:prstGeom>
        </p:spPr>
      </p:pic>
      <p:sp>
        <p:nvSpPr>
          <p:cNvPr id="5" name="Rectangle 4">
            <a:extLst>
              <a:ext uri="{FF2B5EF4-FFF2-40B4-BE49-F238E27FC236}">
                <a16:creationId xmlns:a16="http://schemas.microsoft.com/office/drawing/2014/main" id="{1B509BF5-3319-484D-88FF-DF44EEB41E32}"/>
              </a:ext>
            </a:extLst>
          </p:cNvPr>
          <p:cNvSpPr/>
          <p:nvPr/>
        </p:nvSpPr>
        <p:spPr>
          <a:xfrm>
            <a:off x="76200" y="0"/>
            <a:ext cx="1164771"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9162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40824"/>
            <a:ext cx="11696700" cy="36009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Slides 1: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http://clipart-library.com/clipart/goals-cliparts_8.htm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400" dirty="0">
                <a:solidFill>
                  <a:prstClr val="black"/>
                </a:solidFill>
                <a:latin typeface="Calibri" panose="020F0502020204030204"/>
              </a:rPr>
              <a:t>Slide 2 and unit thumbnails: </a:t>
            </a:r>
            <a:r>
              <a:rPr lang="fr-FR" sz="1400" dirty="0">
                <a:solidFill>
                  <a:prstClr val="black"/>
                </a:solidFill>
              </a:rPr>
              <a:t>Image: </a:t>
            </a:r>
            <a:r>
              <a:rPr lang="fr-FR" sz="1400" dirty="0">
                <a:solidFill>
                  <a:prstClr val="black"/>
                </a:solidFill>
                <a:hlinkClick r:id="rId4"/>
              </a:rPr>
              <a:t>https://www.flickr.com/photos/_sk/4276400278</a:t>
            </a:r>
            <a:r>
              <a:rPr lang="fr-FR"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3: https://pixabay.com/id/illustrations/akses-banyak-tangan-933142/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4: https://commons.wikimedia.org/wiki/File:Katie_Ledecky_Olympics_2016.jpg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https://commons.wikimedia.org/wiki/File:Venus_Williams_(14948553428).jpg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https://commons.wikimedia.org/wiki/File:Will_Smith_in_Berlin_(2011).jpg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https://pixabay.com/photos/thomas-alva-edison-inventor-1922-67763/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7: </a:t>
            </a:r>
            <a:r>
              <a:rPr kumimoji="0" lang="pl-PL" sz="1400" b="0" i="0" u="none" strike="noStrike" kern="1200" cap="none" spc="0" normalizeH="0" baseline="0" noProof="0" dirty="0">
                <a:ln>
                  <a:noFill/>
                </a:ln>
                <a:solidFill>
                  <a:prstClr val="black"/>
                </a:solidFill>
                <a:effectLst/>
                <a:uLnTx/>
                <a:uFillTx/>
                <a:latin typeface="Calibri" panose="020F0502020204030204"/>
                <a:ea typeface="+mn-ea"/>
                <a:cs typeface="+mn-cs"/>
              </a:rPr>
              <a:t>Paula Nagle https://www.flickr.com/photos/plnaugle/8334714234 CC BY-NC-SA 2.0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8: http://clipart-library.com/clipart/calendar-clipart-25.htm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http://clipart-library.com/clipart/8iEb6jAyT.htm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9: Michael Cramer https://www.flickr.com/photos/mikewebkist/746823236/ CC BY-NC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730477"/>
            <a:ext cx="9144000" cy="1054780"/>
          </a:xfrm>
        </p:spPr>
        <p:txBody>
          <a:bodyPr anchor="t"/>
          <a:lstStyle/>
          <a:p>
            <a:r>
              <a:rPr lang="en-US" dirty="0">
                <a:latin typeface="Berlin Sans FB" panose="020E0602020502020306" pitchFamily="34" charset="0"/>
              </a:rPr>
              <a:t>Managing My Learning</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209800" y="1770743"/>
            <a:ext cx="9144000" cy="897391"/>
          </a:xfrm>
        </p:spPr>
        <p:txBody>
          <a:bodyPr>
            <a:normAutofit/>
          </a:bodyPr>
          <a:lstStyle/>
          <a:p>
            <a:r>
              <a:rPr lang="en-US" sz="4400" dirty="0">
                <a:latin typeface="Berlin Sans FB" panose="020E0602020502020306" pitchFamily="34" charset="0"/>
              </a:rPr>
              <a:t>Day 8: Setting S.M.A.R.T. </a:t>
            </a:r>
            <a:r>
              <a:rPr lang="en-US" sz="4400" dirty="0"/>
              <a:t>Goals</a:t>
            </a:r>
            <a:endParaRPr lang="en-US" sz="4400" dirty="0">
              <a:latin typeface="Berlin Sans FB" panose="020E0602020502020306" pitchFamily="34" charset="0"/>
            </a:endParaRPr>
          </a:p>
        </p:txBody>
      </p:sp>
      <p:sp>
        <p:nvSpPr>
          <p:cNvPr id="4" name="Rectangle 3">
            <a:extLst>
              <a:ext uri="{FF2B5EF4-FFF2-40B4-BE49-F238E27FC236}">
                <a16:creationId xmlns:a16="http://schemas.microsoft.com/office/drawing/2014/main" id="{C7D59026-E047-4150-AD42-0889B551E1E0}"/>
              </a:ext>
            </a:extLst>
          </p:cNvPr>
          <p:cNvSpPr/>
          <p:nvPr/>
        </p:nvSpPr>
        <p:spPr>
          <a:xfrm>
            <a:off x="3866606" y="2801255"/>
            <a:ext cx="6035040" cy="338328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E6EAAE-E936-491F-955B-84E21538B9B6}"/>
              </a:ext>
            </a:extLst>
          </p:cNvPr>
          <p:cNvSpPr/>
          <p:nvPr/>
        </p:nvSpPr>
        <p:spPr>
          <a:xfrm>
            <a:off x="76200" y="0"/>
            <a:ext cx="1164771"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Student Dedication</a:t>
            </a:r>
            <a:endParaRPr dirty="0">
              <a:solidFill>
                <a:schemeClr val="bg2"/>
              </a:solidFill>
            </a:endParaRPr>
          </a:p>
        </p:txBody>
      </p:sp>
      <p:sp>
        <p:nvSpPr>
          <p:cNvPr id="4" name="Rectangle 3">
            <a:extLst>
              <a:ext uri="{FF2B5EF4-FFF2-40B4-BE49-F238E27FC236}">
                <a16:creationId xmlns:a16="http://schemas.microsoft.com/office/drawing/2014/main" id="{61E77A71-A04B-4A5A-B4DE-63D9D833EA9F}"/>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7AE6-840B-4198-B0FA-B4F9B593BC07}"/>
              </a:ext>
            </a:extLst>
          </p:cNvPr>
          <p:cNvSpPr>
            <a:spLocks noGrp="1"/>
          </p:cNvSpPr>
          <p:nvPr>
            <p:ph type="title"/>
          </p:nvPr>
        </p:nvSpPr>
        <p:spPr>
          <a:xfrm>
            <a:off x="1464541" y="1068572"/>
            <a:ext cx="3808268" cy="5056508"/>
          </a:xfrm>
        </p:spPr>
        <p:txBody>
          <a:bodyPr anchor="t">
            <a:normAutofit/>
          </a:bodyPr>
          <a:lstStyle/>
          <a:p>
            <a:pPr>
              <a:spcBef>
                <a:spcPts val="3000"/>
              </a:spcBef>
            </a:pPr>
            <a:r>
              <a:rPr lang="en-US" sz="6000" dirty="0">
                <a:solidFill>
                  <a:schemeClr val="bg2"/>
                </a:solidFill>
                <a:cs typeface="Calibri Light"/>
              </a:rPr>
              <a:t>Agenda</a:t>
            </a:r>
            <a:br>
              <a:rPr lang="en-US" sz="6000" dirty="0">
                <a:solidFill>
                  <a:schemeClr val="bg2"/>
                </a:solidFill>
                <a:cs typeface="Calibri Light"/>
              </a:rPr>
            </a:br>
            <a:r>
              <a:rPr lang="en-US" sz="6000" dirty="0">
                <a:solidFill>
                  <a:schemeClr val="bg2"/>
                </a:solidFill>
                <a:cs typeface="Calibri Light"/>
              </a:rPr>
              <a:t/>
            </a:r>
            <a:br>
              <a:rPr lang="en-US" sz="6000" dirty="0">
                <a:solidFill>
                  <a:schemeClr val="bg2"/>
                </a:solidFill>
                <a:cs typeface="Calibri Light"/>
              </a:rPr>
            </a:br>
            <a:r>
              <a:rPr lang="en-US" sz="4800" dirty="0">
                <a:solidFill>
                  <a:schemeClr val="bg2"/>
                </a:solidFill>
                <a:latin typeface="+mn-lt"/>
                <a:cs typeface="Calibri Light"/>
              </a:rPr>
              <a:t>By the end of today's lesson you will be able to</a:t>
            </a:r>
            <a:endParaRPr lang="en-US" sz="6000" dirty="0">
              <a:solidFill>
                <a:schemeClr val="bg2"/>
              </a:solidFill>
              <a:latin typeface="+mn-lt"/>
            </a:endParaRPr>
          </a:p>
        </p:txBody>
      </p:sp>
      <p:graphicFrame>
        <p:nvGraphicFramePr>
          <p:cNvPr id="5" name="Content Placeholder 2">
            <a:extLst>
              <a:ext uri="{FF2B5EF4-FFF2-40B4-BE49-F238E27FC236}">
                <a16:creationId xmlns:a16="http://schemas.microsoft.com/office/drawing/2014/main" id="{7DB83825-64E3-4C14-BBA8-3734A619D1E0}"/>
              </a:ext>
            </a:extLst>
          </p:cNvPr>
          <p:cNvGraphicFramePr>
            <a:graphicFrameLocks noGrp="1"/>
          </p:cNvGraphicFramePr>
          <p:nvPr>
            <p:ph idx="1"/>
            <p:extLst>
              <p:ext uri="{D42A27DB-BD31-4B8C-83A1-F6EECF244321}">
                <p14:modId xmlns:p14="http://schemas.microsoft.com/office/powerpoint/2010/main" val="3336066321"/>
              </p:ext>
            </p:extLst>
          </p:nvPr>
        </p:nvGraphicFramePr>
        <p:xfrm>
          <a:off x="5569989" y="874392"/>
          <a:ext cx="6263640" cy="5056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81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EC960-1EC0-4E2B-9F38-E8E026454388}"/>
              </a:ext>
            </a:extLst>
          </p:cNvPr>
          <p:cNvSpPr>
            <a:spLocks noGrp="1"/>
          </p:cNvSpPr>
          <p:nvPr>
            <p:ph type="title"/>
          </p:nvPr>
        </p:nvSpPr>
        <p:spPr>
          <a:xfrm>
            <a:off x="5574135" y="3738283"/>
            <a:ext cx="2706982" cy="2243417"/>
          </a:xfrm>
        </p:spPr>
        <p:txBody>
          <a:bodyPr vert="horz" lIns="91440" tIns="45720" rIns="91440" bIns="45720" rtlCol="0" anchor="t">
            <a:normAutofit/>
          </a:bodyPr>
          <a:lstStyle/>
          <a:p>
            <a:r>
              <a:rPr lang="en-US" sz="4800" kern="1200" dirty="0">
                <a:solidFill>
                  <a:schemeClr val="bg2"/>
                </a:solidFill>
              </a:rPr>
              <a:t>The Value of Goals</a:t>
            </a:r>
          </a:p>
        </p:txBody>
      </p:sp>
      <p:pic>
        <p:nvPicPr>
          <p:cNvPr id="7" name="Picture 7" descr="A picture containing person, person, suit, old&#10;&#10;Description automatically generated">
            <a:extLst>
              <a:ext uri="{FF2B5EF4-FFF2-40B4-BE49-F238E27FC236}">
                <a16:creationId xmlns:a16="http://schemas.microsoft.com/office/drawing/2014/main" id="{1DB6615E-F48E-4D22-B455-9FD7C7A89265}"/>
              </a:ext>
            </a:extLst>
          </p:cNvPr>
          <p:cNvPicPr>
            <a:picLocks noChangeAspect="1"/>
          </p:cNvPicPr>
          <p:nvPr/>
        </p:nvPicPr>
        <p:blipFill rotWithShape="1">
          <a:blip r:embed="rId3"/>
          <a:srcRect l="312" r="-1" b="8336"/>
          <a:stretch/>
        </p:blipFill>
        <p:spPr>
          <a:xfrm>
            <a:off x="9383740" y="3043869"/>
            <a:ext cx="2500137" cy="2937831"/>
          </a:xfrm>
          <a:prstGeom prst="snipRoundRect">
            <a:avLst>
              <a:gd name="adj1" fmla="val 50000"/>
              <a:gd name="adj2" fmla="val 278"/>
            </a:avLst>
          </a:prstGeom>
        </p:spPr>
      </p:pic>
      <p:pic>
        <p:nvPicPr>
          <p:cNvPr id="1026" name="Picture 2" descr="File:Katie Ledecky Olympics 2016.jpg">
            <a:extLst>
              <a:ext uri="{FF2B5EF4-FFF2-40B4-BE49-F238E27FC236}">
                <a16:creationId xmlns:a16="http://schemas.microsoft.com/office/drawing/2014/main" id="{FEAFD468-A533-41C2-A888-21AD3A002A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81" r="845" b="28102"/>
          <a:stretch/>
        </p:blipFill>
        <p:spPr bwMode="auto">
          <a:xfrm>
            <a:off x="2493701" y="-410180"/>
            <a:ext cx="3345499" cy="3618965"/>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File:Venus Williams (14948553428).jpg">
            <a:extLst>
              <a:ext uri="{FF2B5EF4-FFF2-40B4-BE49-F238E27FC236}">
                <a16:creationId xmlns:a16="http://schemas.microsoft.com/office/drawing/2014/main" id="{FD4F3841-2320-4B1A-9F68-56F5476FE0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04" r="21782" b="24889"/>
          <a:stretch/>
        </p:blipFill>
        <p:spPr bwMode="auto">
          <a:xfrm>
            <a:off x="6710856" y="190500"/>
            <a:ext cx="3348351" cy="3547783"/>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File:Will Smith in Berlin (2011).jpg">
            <a:extLst>
              <a:ext uri="{FF2B5EF4-FFF2-40B4-BE49-F238E27FC236}">
                <a16:creationId xmlns:a16="http://schemas.microsoft.com/office/drawing/2014/main" id="{4D6F2DB5-88DA-4A35-8FD2-885B12EF95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8666"/>
          <a:stretch/>
        </p:blipFill>
        <p:spPr bwMode="auto">
          <a:xfrm>
            <a:off x="1599386" y="3679696"/>
            <a:ext cx="2960818" cy="3445434"/>
          </a:xfrm>
          <a:prstGeom prst="chord">
            <a:avLst>
              <a:gd name="adj1" fmla="val 7176479"/>
              <a:gd name="adj2" fmla="val 3673263"/>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1624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BC74-E596-497F-9D0D-AE3528C42A0E}"/>
              </a:ext>
            </a:extLst>
          </p:cNvPr>
          <p:cNvSpPr>
            <a:spLocks noGrp="1"/>
          </p:cNvSpPr>
          <p:nvPr>
            <p:ph type="title"/>
          </p:nvPr>
        </p:nvSpPr>
        <p:spPr>
          <a:xfrm>
            <a:off x="1915296" y="776498"/>
            <a:ext cx="9057503" cy="1188226"/>
          </a:xfrm>
        </p:spPr>
        <p:txBody>
          <a:bodyPr anchor="t">
            <a:noAutofit/>
          </a:bodyPr>
          <a:lstStyle/>
          <a:p>
            <a:pPr>
              <a:lnSpc>
                <a:spcPct val="100000"/>
              </a:lnSpc>
              <a:spcAft>
                <a:spcPts val="3600"/>
              </a:spcAft>
            </a:pPr>
            <a:r>
              <a:rPr lang="en-US" sz="4800" u="sng" dirty="0">
                <a:solidFill>
                  <a:schemeClr val="bg2"/>
                </a:solidFill>
                <a:cs typeface="Calibri Light"/>
              </a:rPr>
              <a:t>Partner Reading</a:t>
            </a:r>
            <a:r>
              <a:rPr lang="en-US" sz="4800" dirty="0">
                <a:solidFill>
                  <a:schemeClr val="bg2"/>
                </a:solidFill>
                <a:cs typeface="Calibri Light"/>
              </a:rPr>
              <a:t/>
            </a:r>
            <a:br>
              <a:rPr lang="en-US" sz="4800" dirty="0">
                <a:solidFill>
                  <a:schemeClr val="bg2"/>
                </a:solidFill>
                <a:cs typeface="Calibri Light"/>
              </a:rPr>
            </a:br>
            <a:r>
              <a:rPr lang="en-US" sz="1800" dirty="0">
                <a:solidFill>
                  <a:schemeClr val="bg2"/>
                </a:solidFill>
                <a:cs typeface="Calibri Light"/>
              </a:rPr>
              <a:t/>
            </a:r>
            <a:br>
              <a:rPr lang="en-US" sz="1800" dirty="0">
                <a:solidFill>
                  <a:schemeClr val="bg2"/>
                </a:solidFill>
                <a:cs typeface="Calibri Light"/>
              </a:rPr>
            </a:br>
            <a:r>
              <a:rPr lang="en-US" sz="4800" dirty="0">
                <a:solidFill>
                  <a:schemeClr val="bg2"/>
                </a:solidFill>
                <a:cs typeface="Calibri Light"/>
              </a:rPr>
              <a:t>“Goal Setting: Why and How”</a:t>
            </a:r>
            <a:endParaRPr lang="en-US" sz="4800" dirty="0">
              <a:solidFill>
                <a:schemeClr val="bg2"/>
              </a:solidFill>
            </a:endParaRPr>
          </a:p>
        </p:txBody>
      </p:sp>
      <p:sp>
        <p:nvSpPr>
          <p:cNvPr id="3" name="Content Placeholder 2">
            <a:extLst>
              <a:ext uri="{FF2B5EF4-FFF2-40B4-BE49-F238E27FC236}">
                <a16:creationId xmlns:a16="http://schemas.microsoft.com/office/drawing/2014/main" id="{FFE1F45F-7A48-49B4-B4BB-488B644575F0}"/>
              </a:ext>
            </a:extLst>
          </p:cNvPr>
          <p:cNvSpPr>
            <a:spLocks noGrp="1"/>
          </p:cNvSpPr>
          <p:nvPr>
            <p:ph idx="1"/>
          </p:nvPr>
        </p:nvSpPr>
        <p:spPr>
          <a:xfrm>
            <a:off x="1804086" y="2952277"/>
            <a:ext cx="9959545" cy="3905723"/>
          </a:xfrm>
        </p:spPr>
        <p:txBody>
          <a:bodyPr vert="horz" lIns="91440" tIns="45720" rIns="91440" bIns="45720" rtlCol="0" anchor="t">
            <a:normAutofit/>
          </a:bodyPr>
          <a:lstStyle/>
          <a:p>
            <a:pPr marL="173037" lvl="1" indent="0">
              <a:lnSpc>
                <a:spcPct val="100000"/>
              </a:lnSpc>
              <a:spcAft>
                <a:spcPts val="1800"/>
              </a:spcAft>
              <a:buNone/>
            </a:pPr>
            <a:r>
              <a:rPr lang="en-US" sz="3600" dirty="0">
                <a:solidFill>
                  <a:schemeClr val="bg2"/>
                </a:solidFill>
                <a:cs typeface="Calibri"/>
              </a:rPr>
              <a:t>With your partner, answer the following questions.</a:t>
            </a:r>
          </a:p>
          <a:p>
            <a:pPr lvl="1" indent="-512763">
              <a:lnSpc>
                <a:spcPct val="100000"/>
              </a:lnSpc>
              <a:spcAft>
                <a:spcPts val="1800"/>
              </a:spcAft>
            </a:pPr>
            <a:r>
              <a:rPr lang="en-US" sz="4800" dirty="0">
                <a:solidFill>
                  <a:schemeClr val="bg2"/>
                </a:solidFill>
                <a:cs typeface="Calibri"/>
              </a:rPr>
              <a:t>What is the value of goal setting?</a:t>
            </a:r>
          </a:p>
          <a:p>
            <a:pPr lvl="1" indent="-512763">
              <a:lnSpc>
                <a:spcPct val="100000"/>
              </a:lnSpc>
            </a:pPr>
            <a:r>
              <a:rPr lang="en-US" sz="4800" dirty="0">
                <a:solidFill>
                  <a:schemeClr val="bg2"/>
                </a:solidFill>
                <a:cs typeface="Calibri"/>
              </a:rPr>
              <a:t>Why do we write down our goals? </a:t>
            </a:r>
          </a:p>
        </p:txBody>
      </p:sp>
    </p:spTree>
    <p:extLst>
      <p:ext uri="{BB962C8B-B14F-4D97-AF65-F5344CB8AC3E}">
        <p14:creationId xmlns:p14="http://schemas.microsoft.com/office/powerpoint/2010/main" val="30183482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6B20CC-D518-4CD1-AFE0-AE8AA27E3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86" y="204337"/>
            <a:ext cx="4744112" cy="6449325"/>
          </a:xfrm>
          <a:prstGeom prst="rect">
            <a:avLst/>
          </a:prstGeom>
        </p:spPr>
      </p:pic>
      <p:sp>
        <p:nvSpPr>
          <p:cNvPr id="3" name="Title 1">
            <a:extLst>
              <a:ext uri="{FF2B5EF4-FFF2-40B4-BE49-F238E27FC236}">
                <a16:creationId xmlns:a16="http://schemas.microsoft.com/office/drawing/2014/main" id="{ABB5AE10-2D59-4ADE-9980-879B5C5C0EC4}"/>
              </a:ext>
            </a:extLst>
          </p:cNvPr>
          <p:cNvSpPr>
            <a:spLocks noGrp="1"/>
          </p:cNvSpPr>
          <p:nvPr>
            <p:ph type="title"/>
          </p:nvPr>
        </p:nvSpPr>
        <p:spPr>
          <a:xfrm>
            <a:off x="1711902" y="204337"/>
            <a:ext cx="4087306" cy="4875663"/>
          </a:xfrm>
        </p:spPr>
        <p:txBody>
          <a:bodyPr vert="horz" lIns="91440" tIns="45720" rIns="91440" bIns="45720" rtlCol="0" anchor="t">
            <a:normAutofit/>
          </a:bodyPr>
          <a:lstStyle/>
          <a:p>
            <a:r>
              <a:rPr lang="en-US" sz="6600" dirty="0">
                <a:solidFill>
                  <a:schemeClr val="bg2"/>
                </a:solidFill>
              </a:rPr>
              <a:t>S.M.A.R.T. goals </a:t>
            </a:r>
            <a:br>
              <a:rPr lang="en-US" sz="6600" dirty="0">
                <a:solidFill>
                  <a:schemeClr val="bg2"/>
                </a:solidFill>
              </a:rPr>
            </a:br>
            <a:r>
              <a:rPr lang="en-US" sz="6600" dirty="0">
                <a:solidFill>
                  <a:schemeClr val="bg2"/>
                </a:solidFill>
              </a:rPr>
              <a:t>are…</a:t>
            </a:r>
          </a:p>
        </p:txBody>
      </p:sp>
    </p:spTree>
    <p:extLst>
      <p:ext uri="{BB962C8B-B14F-4D97-AF65-F5344CB8AC3E}">
        <p14:creationId xmlns:p14="http://schemas.microsoft.com/office/powerpoint/2010/main" val="32428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ark your calendar clipart clipart 2">
            <a:extLst>
              <a:ext uri="{FF2B5EF4-FFF2-40B4-BE49-F238E27FC236}">
                <a16:creationId xmlns:a16="http://schemas.microsoft.com/office/drawing/2014/main" id="{68E18CFB-7A0D-484D-A792-BC8EC10E9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9784" y="200025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3687A3-81DC-4D4A-96D1-E31E1E50B905}"/>
              </a:ext>
            </a:extLst>
          </p:cNvPr>
          <p:cNvSpPr>
            <a:spLocks noGrp="1"/>
          </p:cNvSpPr>
          <p:nvPr>
            <p:ph type="title"/>
          </p:nvPr>
        </p:nvSpPr>
        <p:spPr>
          <a:xfrm>
            <a:off x="1848054" y="855661"/>
            <a:ext cx="4087306" cy="876284"/>
          </a:xfrm>
        </p:spPr>
        <p:txBody>
          <a:bodyPr vert="horz" lIns="91440" tIns="45720" rIns="91440" bIns="45720" rtlCol="0" anchor="b">
            <a:normAutofit fontScale="90000"/>
          </a:bodyPr>
          <a:lstStyle/>
          <a:p>
            <a:r>
              <a:rPr lang="en-US" sz="5400" dirty="0">
                <a:solidFill>
                  <a:schemeClr val="bg2"/>
                </a:solidFill>
              </a:rPr>
              <a:t>Planning Time</a:t>
            </a:r>
          </a:p>
        </p:txBody>
      </p:sp>
      <p:sp>
        <p:nvSpPr>
          <p:cNvPr id="3" name="Content Placeholder 2">
            <a:extLst>
              <a:ext uri="{FF2B5EF4-FFF2-40B4-BE49-F238E27FC236}">
                <a16:creationId xmlns:a16="http://schemas.microsoft.com/office/drawing/2014/main" id="{91DF9384-EEE3-4012-88BA-56B15A874169}"/>
              </a:ext>
            </a:extLst>
          </p:cNvPr>
          <p:cNvSpPr>
            <a:spLocks noGrp="1"/>
          </p:cNvSpPr>
          <p:nvPr>
            <p:ph idx="1"/>
          </p:nvPr>
        </p:nvSpPr>
        <p:spPr>
          <a:xfrm>
            <a:off x="1848052" y="2520779"/>
            <a:ext cx="4087305" cy="3481560"/>
          </a:xfrm>
        </p:spPr>
        <p:txBody>
          <a:bodyPr vert="horz" lIns="91440" tIns="45720" rIns="91440" bIns="45720" rtlCol="0" anchor="t">
            <a:noAutofit/>
          </a:bodyPr>
          <a:lstStyle/>
          <a:p>
            <a:pPr marL="0" indent="0">
              <a:buNone/>
            </a:pPr>
            <a:r>
              <a:rPr lang="en-US" sz="4800" dirty="0">
                <a:solidFill>
                  <a:schemeClr val="bg2"/>
                </a:solidFill>
              </a:rPr>
              <a:t>Take this time to fill out your S.M.A.R.T Goals Planning Sheet.</a:t>
            </a:r>
          </a:p>
        </p:txBody>
      </p:sp>
      <p:pic>
        <p:nvPicPr>
          <p:cNvPr id="2052" name="Picture 4" descr="Download High Quality Royalty Free Hourglass PowerPoint Graphics ">
            <a:extLst>
              <a:ext uri="{FF2B5EF4-FFF2-40B4-BE49-F238E27FC236}">
                <a16:creationId xmlns:a16="http://schemas.microsoft.com/office/drawing/2014/main" id="{EA320BDD-B8EC-4E04-BDF0-37DEA33338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88" b="97647" l="10000" r="97419">
                        <a14:foregroundMark x1="44839" y1="6765" x2="51613" y2="22353"/>
                        <a14:foregroundMark x1="51613" y1="22353" x2="47419" y2="55588"/>
                        <a14:foregroundMark x1="47419" y1="55588" x2="49677" y2="71765"/>
                        <a14:foregroundMark x1="49677" y1="71765" x2="46129" y2="90000"/>
                        <a14:foregroundMark x1="46129" y1="90000" x2="66129" y2="98529"/>
                        <a14:foregroundMark x1="66129" y1="98529" x2="82258" y2="94412"/>
                        <a14:foregroundMark x1="82258" y1="94412" x2="62581" y2="92941"/>
                        <a14:foregroundMark x1="62581" y1="92941" x2="78387" y2="89118"/>
                        <a14:foregroundMark x1="78387" y1="89118" x2="88710" y2="73824"/>
                        <a14:foregroundMark x1="88710" y1="73824" x2="87097" y2="24412"/>
                        <a14:foregroundMark x1="87097" y1="24412" x2="94516" y2="10882"/>
                        <a14:foregroundMark x1="94516" y1="10882" x2="77097" y2="5000"/>
                        <a14:foregroundMark x1="77097" y1="5000" x2="57419" y2="5588"/>
                        <a14:foregroundMark x1="57419" y1="5588" x2="72581" y2="12059"/>
                        <a14:foregroundMark x1="72581" y1="12059" x2="77419" y2="24412"/>
                        <a14:foregroundMark x1="60323" y1="2941" x2="77097" y2="2941"/>
                        <a14:foregroundMark x1="77097" y1="2941" x2="58710" y2="5588"/>
                        <a14:foregroundMark x1="58710" y1="5588" x2="77419" y2="4706"/>
                        <a14:foregroundMark x1="77419" y1="4706" x2="93548" y2="6176"/>
                        <a14:foregroundMark x1="93548" y1="6176" x2="81290" y2="14412"/>
                        <a14:foregroundMark x1="76129" y1="50000" x2="62258" y2="60882"/>
                        <a14:foregroundMark x1="56614" y1="74116" x2="55484" y2="76765"/>
                        <a14:foregroundMark x1="58495" y1="69706" x2="57937" y2="71014"/>
                        <a14:foregroundMark x1="62258" y1="60882" x2="58495" y2="69706"/>
                        <a14:foregroundMark x1="64233" y1="68955" x2="70968" y2="62941"/>
                        <a14:foregroundMark x1="55484" y1="76765" x2="59513" y2="73168"/>
                        <a14:foregroundMark x1="60766" y1="69706" x2="59627" y2="70461"/>
                        <a14:foregroundMark x1="70968" y1="62941" x2="60766" y2="69706"/>
                        <a14:foregroundMark x1="66704" y1="70816" x2="73871" y2="69706"/>
                        <a14:foregroundMark x1="73871" y1="69706" x2="56452" y2="75000"/>
                        <a14:foregroundMark x1="56452" y1="75000" x2="92258" y2="90882"/>
                        <a14:foregroundMark x1="92258" y1="90882" x2="76452" y2="96176"/>
                        <a14:foregroundMark x1="76452" y1="96176" x2="45161" y2="87941"/>
                        <a14:foregroundMark x1="45161" y1="87941" x2="28710" y2="94706"/>
                        <a14:foregroundMark x1="28710" y1="94706" x2="47097" y2="98235"/>
                        <a14:foregroundMark x1="47097" y1="98235" x2="52581" y2="96765"/>
                        <a14:foregroundMark x1="78710" y1="79412" x2="79355" y2="60588"/>
                        <a14:foregroundMark x1="60323" y1="882" x2="94194" y2="882"/>
                        <a14:foregroundMark x1="94194" y1="882" x2="95161" y2="2353"/>
                        <a14:foregroundMark x1="97419" y1="85882" x2="83871" y2="95000"/>
                        <a14:foregroundMark x1="83871" y1="95000" x2="66452" y2="95294"/>
                        <a14:foregroundMark x1="66452" y1="95294" x2="87742" y2="90588"/>
                        <a14:foregroundMark x1="87742" y1="90588" x2="83548" y2="86471"/>
                        <a14:backgroundMark x1="61935" y1="69706" x2="61935" y2="69706"/>
                        <a14:backgroundMark x1="61935" y1="69706" x2="62903" y2="72059"/>
                      </a14:backgroundRemoval>
                    </a14:imgEffect>
                  </a14:imgLayer>
                </a14:imgProps>
              </a:ext>
              <a:ext uri="{28A0092B-C50C-407E-A947-70E740481C1C}">
                <a14:useLocalDpi xmlns:a14="http://schemas.microsoft.com/office/drawing/2010/main" val="0"/>
              </a:ext>
            </a:extLst>
          </a:blip>
          <a:srcRect/>
          <a:stretch>
            <a:fillRect/>
          </a:stretch>
        </p:blipFill>
        <p:spPr bwMode="auto">
          <a:xfrm>
            <a:off x="5607479" y="2000250"/>
            <a:ext cx="295275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283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D2AD-4B52-4D90-B70A-B059E33A2F94}"/>
              </a:ext>
            </a:extLst>
          </p:cNvPr>
          <p:cNvSpPr>
            <a:spLocks noGrp="1"/>
          </p:cNvSpPr>
          <p:nvPr>
            <p:ph type="title"/>
          </p:nvPr>
        </p:nvSpPr>
        <p:spPr>
          <a:xfrm>
            <a:off x="1931824" y="749787"/>
            <a:ext cx="4819952" cy="1325563"/>
          </a:xfrm>
        </p:spPr>
        <p:txBody>
          <a:bodyPr>
            <a:normAutofit/>
          </a:bodyPr>
          <a:lstStyle/>
          <a:p>
            <a:r>
              <a:rPr lang="en-US" sz="6000" dirty="0">
                <a:solidFill>
                  <a:schemeClr val="bg2"/>
                </a:solidFill>
                <a:cs typeface="Calibri Light"/>
              </a:rPr>
              <a:t>Exit Ticket</a:t>
            </a:r>
          </a:p>
        </p:txBody>
      </p:sp>
      <p:sp>
        <p:nvSpPr>
          <p:cNvPr id="3" name="Content Placeholder 2">
            <a:extLst>
              <a:ext uri="{FF2B5EF4-FFF2-40B4-BE49-F238E27FC236}">
                <a16:creationId xmlns:a16="http://schemas.microsoft.com/office/drawing/2014/main" id="{EA0B8AA3-CB42-4C31-9170-E8211AED39E1}"/>
              </a:ext>
            </a:extLst>
          </p:cNvPr>
          <p:cNvSpPr>
            <a:spLocks noGrp="1"/>
          </p:cNvSpPr>
          <p:nvPr>
            <p:ph idx="1"/>
          </p:nvPr>
        </p:nvSpPr>
        <p:spPr>
          <a:xfrm>
            <a:off x="1931824" y="2800574"/>
            <a:ext cx="5581951" cy="3469231"/>
          </a:xfrm>
        </p:spPr>
        <p:txBody>
          <a:bodyPr vert="horz" lIns="91440" tIns="45720" rIns="91440" bIns="45720" rtlCol="0" anchor="t">
            <a:normAutofit/>
          </a:bodyPr>
          <a:lstStyle/>
          <a:p>
            <a:r>
              <a:rPr lang="en-US" sz="4000" dirty="0">
                <a:solidFill>
                  <a:schemeClr val="bg2"/>
                </a:solidFill>
                <a:cs typeface="Calibri"/>
              </a:rPr>
              <a:t>My first step to completing my S.M.A.R.T. goal is ______________</a:t>
            </a:r>
          </a:p>
          <a:p>
            <a:pPr marL="0" indent="0">
              <a:buNone/>
            </a:pPr>
            <a:endParaRPr lang="en-US" sz="1800" dirty="0">
              <a:solidFill>
                <a:schemeClr val="bg2"/>
              </a:solidFill>
              <a:cs typeface="Calibri"/>
            </a:endParaRPr>
          </a:p>
        </p:txBody>
      </p:sp>
      <p:pic>
        <p:nvPicPr>
          <p:cNvPr id="6" name="Picture 5">
            <a:extLst>
              <a:ext uri="{FF2B5EF4-FFF2-40B4-BE49-F238E27FC236}">
                <a16:creationId xmlns:a16="http://schemas.microsoft.com/office/drawing/2014/main" id="{1F2691B4-4EE3-4580-A673-A35752AD4AB4}"/>
              </a:ext>
            </a:extLst>
          </p:cNvPr>
          <p:cNvPicPr>
            <a:picLocks noChangeAspect="1"/>
          </p:cNvPicPr>
          <p:nvPr/>
        </p:nvPicPr>
        <p:blipFill rotWithShape="1">
          <a:blip r:embed="rId3">
            <a:extLst>
              <a:ext uri="{28A0092B-C50C-407E-A947-70E740481C1C}">
                <a14:useLocalDpi xmlns:a14="http://schemas.microsoft.com/office/drawing/2010/main" val="0"/>
              </a:ext>
            </a:extLst>
          </a:blip>
          <a:srcRect l="5387" t="17887" r="4731" b="22302"/>
          <a:stretch/>
        </p:blipFill>
        <p:spPr>
          <a:xfrm>
            <a:off x="7165614" y="1088724"/>
            <a:ext cx="4574929" cy="4546600"/>
          </a:xfrm>
          <a:prstGeom prst="rect">
            <a:avLst/>
          </a:prstGeom>
        </p:spPr>
      </p:pic>
    </p:spTree>
    <p:extLst>
      <p:ext uri="{BB962C8B-B14F-4D97-AF65-F5344CB8AC3E}">
        <p14:creationId xmlns:p14="http://schemas.microsoft.com/office/powerpoint/2010/main" val="62390921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TotalTime>
  <Words>497</Words>
  <Application>Microsoft Office PowerPoint</Application>
  <PresentationFormat>Widescreen</PresentationFormat>
  <Paragraphs>86</Paragraphs>
  <Slides>10</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Berlin Sans FB</vt:lpstr>
      <vt:lpstr>Berlin Sans FB Demi</vt:lpstr>
      <vt:lpstr>Calibri</vt:lpstr>
      <vt:lpstr>Calibri Light</vt:lpstr>
      <vt:lpstr>Symbol</vt:lpstr>
      <vt:lpstr>1_Office Theme</vt:lpstr>
      <vt:lpstr>Office Theme</vt:lpstr>
      <vt:lpstr>2_Office Theme</vt:lpstr>
      <vt:lpstr>Do Now</vt:lpstr>
      <vt:lpstr>Managing My Learning</vt:lpstr>
      <vt:lpstr>Student Dedication</vt:lpstr>
      <vt:lpstr>Agenda  By the end of today's lesson you will be able to</vt:lpstr>
      <vt:lpstr>The Value of Goals</vt:lpstr>
      <vt:lpstr>Partner Reading  “Goal Setting: Why and How”</vt:lpstr>
      <vt:lpstr>S.M.A.R.T. goals  are…</vt:lpstr>
      <vt:lpstr>Planning Time</vt:lpstr>
      <vt:lpstr>Exit Ticket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Maouyo</dc:creator>
  <cp:lastModifiedBy>Gregg</cp:lastModifiedBy>
  <cp:revision>121</cp:revision>
  <dcterms:created xsi:type="dcterms:W3CDTF">2021-05-28T00:49:22Z</dcterms:created>
  <dcterms:modified xsi:type="dcterms:W3CDTF">2025-05-28T15:35:16Z</dcterms:modified>
</cp:coreProperties>
</file>