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7" r:id="rId6"/>
  </p:sldMasterIdLst>
  <p:notesMasterIdLst>
    <p:notesMasterId r:id="rId31"/>
  </p:notesMasterIdLst>
  <p:sldIdLst>
    <p:sldId id="258" r:id="rId7"/>
    <p:sldId id="303" r:id="rId8"/>
    <p:sldId id="281" r:id="rId9"/>
    <p:sldId id="287" r:id="rId10"/>
    <p:sldId id="289" r:id="rId11"/>
    <p:sldId id="302" r:id="rId12"/>
    <p:sldId id="257" r:id="rId13"/>
    <p:sldId id="288" r:id="rId14"/>
    <p:sldId id="291" r:id="rId15"/>
    <p:sldId id="290" r:id="rId16"/>
    <p:sldId id="292" r:id="rId17"/>
    <p:sldId id="296" r:id="rId18"/>
    <p:sldId id="297" r:id="rId19"/>
    <p:sldId id="298" r:id="rId20"/>
    <p:sldId id="276" r:id="rId21"/>
    <p:sldId id="294" r:id="rId22"/>
    <p:sldId id="299" r:id="rId23"/>
    <p:sldId id="300" r:id="rId24"/>
    <p:sldId id="301" r:id="rId25"/>
    <p:sldId id="261" r:id="rId26"/>
    <p:sldId id="284" r:id="rId27"/>
    <p:sldId id="270" r:id="rId28"/>
    <p:sldId id="271"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FDDFC7"/>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2130AA-BF52-B885-231B-575979B8F5F2}" v="3" dt="2023-06-28T13:35:29.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52" autoAdjust="0"/>
    <p:restoredTop sz="87915" autoAdjust="0"/>
  </p:normalViewPr>
  <p:slideViewPr>
    <p:cSldViewPr snapToGrid="0">
      <p:cViewPr varScale="1">
        <p:scale>
          <a:sx n="61" d="100"/>
          <a:sy n="61" d="100"/>
        </p:scale>
        <p:origin x="906" y="66"/>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5/28/2025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lickr.com/photos/all4ed/35668669474/in/photostrea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jot down their responses to the prompts shown, then share their lists with partners.</a:t>
            </a:r>
          </a:p>
          <a:p>
            <a:r>
              <a:rPr lang="en-US" dirty="0"/>
              <a:t>https://thenounproject.com/term/lined-paper/1277808/</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 by telling students that useful notes need to provide the “just right” amount of information neatly presented (just as Goldilocks could not eat porridge that was too hot or too cold, people can’t study from notes that are too crowded or too sparse!). Tell students they will be learning about and practicing a note-taking method called “Cornell note-taking,” after the Cornell University professor who developed it back in 1941. High school and college students around the world have used this method to succeed for many years.</a:t>
            </a:r>
          </a:p>
          <a:p>
            <a:r>
              <a:rPr lang="en-US" dirty="0"/>
              <a:t>https://www.flickr.com/photos/hirosheridan/472864498</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3376745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slides 11-14, explaining and commenting on the four steps as you do so. Give students time to observe and ask questions at each step, or ask your own questions to check for understanding. </a:t>
            </a:r>
          </a:p>
          <a:p>
            <a:r>
              <a:rPr lang="en-US" dirty="0"/>
              <a:t>http://clipart-library.com/clipart/Lcd5Eoqni.htm</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380225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Ask students to suggest ways to identify main ideas (e.g., headings, paragraph spacing, transition words...).</a:t>
            </a:r>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06993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“Use personal shorthand,” ask students how the examples provided compare with the shortcuts people use when texting or tweeting.</a:t>
            </a: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1902560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"Cues" are short words or phrases to jog the memory, or to help you quiz yourself on the material. A summary is a short statement that captures the main idea(s).</a:t>
            </a:r>
            <a:endParaRPr lang="en-US" dirty="0"/>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1240114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that you are going to model the note-taking process using the short text “It’s Not Too Soon.” </a:t>
            </a: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3918523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this slide and ask students what you need to do first to set up your notes page. (</a:t>
            </a:r>
            <a:r>
              <a:rPr lang="en-US" i="1" dirty="0"/>
              <a:t>Answer: add the title, name, and date!</a:t>
            </a:r>
            <a:r>
              <a:rPr lang="en-US" dirty="0"/>
              <a:t>)</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160117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Begin reading the text aloud, inserting the notes on the page as you go. (</a:t>
            </a:r>
            <a:r>
              <a:rPr lang="en-US" i="1" dirty="0"/>
              <a:t>You may encourage students to follow along as you read, or you may prefer to have them just listen and focus their attention on the note-taking process. Also, the slideshow is formatted so that you can insert the prepared notes by clicking through as you read. However, you may also demonstrate the process using a whiteboard if you prefer</a:t>
            </a:r>
            <a:r>
              <a:rPr lang="en-US" dirty="0"/>
              <a:t>.) </a:t>
            </a:r>
          </a:p>
          <a:p>
            <a:r>
              <a:rPr lang="en-US" dirty="0"/>
              <a:t>After the reading, ask students to comment on ways that you followed the note-taking tips (for example, how you identified main ideas and used personal shorthand). Ask them what your next step should be. (</a:t>
            </a:r>
            <a:r>
              <a:rPr lang="en-US" i="1" dirty="0"/>
              <a:t>Answer: add cues in the side margin</a:t>
            </a:r>
            <a:r>
              <a:rPr lang="en-US" dirty="0"/>
              <a:t>.) Invite students to suggest possible key words, phrases, or questions that you might add.</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867661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 and add the cues.</a:t>
            </a:r>
          </a:p>
          <a:p>
            <a:r>
              <a:rPr lang="en-US"/>
              <a:t>Ask students what you still need to do at this point. (</a:t>
            </a:r>
            <a:r>
              <a:rPr lang="en-US" i="1"/>
              <a:t>Answer: add a summary at the bottom</a:t>
            </a:r>
            <a:r>
              <a:rPr lang="en-US"/>
              <a:t>.) Ask students to suggest possible ways to summarize the text.</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3400536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slide and click to add the summary.</a:t>
            </a:r>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1128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Tell students they will now practice Cornell note-taking using the student text “Becoming a Better Student.” Have students begin by setting up their note-taking page with the title, their name, and the date. (</a:t>
            </a:r>
            <a:r>
              <a:rPr lang="en-US" i="1" dirty="0"/>
              <a:t>Note: A sample pre-formatted page for Cornell note-taking is provided. However, you may have students use ordinary notebook paper so they can practice setting up the top, bottom, and side margins if you prefer.</a:t>
            </a:r>
            <a:r>
              <a:rPr lang="en-US" dirty="0"/>
              <a:t>) Tell students that they are to read the text aloud softly with their partner, but as they read, they should pause when necessary to take notes on main ideas (each student taking notes on his/her own page).</a:t>
            </a:r>
            <a:r>
              <a:rPr lang="en-US" sz="1200" kern="1200" dirty="0">
                <a:solidFill>
                  <a:schemeClr val="tx1"/>
                </a:solidFill>
                <a:effectLst/>
                <a:latin typeface="+mn-lt"/>
                <a:ea typeface="+mn-ea"/>
                <a:cs typeface="+mn-cs"/>
              </a:rPr>
              <a:t> </a:t>
            </a:r>
            <a:endParaRPr lang="en-US" dirty="0">
              <a:ea typeface="Calibri"/>
              <a:cs typeface="Calibri"/>
            </a:endParaRPr>
          </a:p>
          <a:p>
            <a:pPr>
              <a:defRPr/>
            </a:pPr>
            <a:r>
              <a:rPr lang="en-US" dirty="0"/>
              <a:t>Circulate among students as they read, making sure they are taking notes (not too many or too few!) and answering individual questions where necessary.</a:t>
            </a:r>
            <a:endParaRPr lang="en-US" dirty="0">
              <a:ea typeface="Calibri"/>
              <a:cs typeface="Calibri"/>
            </a:endParaRPr>
          </a:p>
          <a:p>
            <a:pPr>
              <a:defRPr/>
            </a:pPr>
            <a:r>
              <a:rPr lang="en-US" sz="1200" b="0" kern="1200">
                <a:solidFill>
                  <a:schemeClr val="tx1"/>
                </a:solidFill>
                <a:effectLst/>
                <a:latin typeface="+mn-lt"/>
                <a:ea typeface="+mn-ea"/>
                <a:cs typeface="+mn-cs"/>
              </a:rPr>
              <a:t>Photo by Allison Shelley/The Verbatim Agency for </a:t>
            </a:r>
            <a:r>
              <a:rPr lang="en-US" sz="1200" b="0" kern="1200" err="1">
                <a:solidFill>
                  <a:schemeClr val="tx1"/>
                </a:solidFill>
                <a:effectLst/>
                <a:latin typeface="+mn-lt"/>
                <a:ea typeface="+mn-ea"/>
                <a:cs typeface="+mn-cs"/>
              </a:rPr>
              <a:t>EDUimages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https://www.flickr.com/photos/all4ed/35668669474/in/photostream/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20</a:t>
            </a:fld>
            <a:endParaRPr lang="en-US"/>
          </a:p>
        </p:txBody>
      </p:sp>
    </p:spTree>
    <p:extLst>
      <p:ext uri="{BB962C8B-B14F-4D97-AF65-F5344CB8AC3E}">
        <p14:creationId xmlns:p14="http://schemas.microsoft.com/office/powerpoint/2010/main" val="2824244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read the text, have them discuss with their partners the notes they took and identify possible cues and summaries to add. Students add their individual cues and summaries.</a:t>
            </a:r>
          </a:p>
          <a:p>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https://www.flickr.com/photos/all4ed/35668664324/in/photostream/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21</a:t>
            </a:fld>
            <a:endParaRPr lang="en-US"/>
          </a:p>
        </p:txBody>
      </p:sp>
    </p:spTree>
    <p:extLst>
      <p:ext uri="{BB962C8B-B14F-4D97-AF65-F5344CB8AC3E}">
        <p14:creationId xmlns:p14="http://schemas.microsoft.com/office/powerpoint/2010/main" val="393594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they think Cornell notes can help them create graphic organizers and other study aids for assignments and tests.</a:t>
            </a:r>
          </a:p>
        </p:txBody>
      </p:sp>
      <p:sp>
        <p:nvSpPr>
          <p:cNvPr id="4" name="Slide Number Placeholder 3"/>
          <p:cNvSpPr>
            <a:spLocks noGrp="1"/>
          </p:cNvSpPr>
          <p:nvPr>
            <p:ph type="sldNum" sz="quarter" idx="5"/>
          </p:nvPr>
        </p:nvSpPr>
        <p:spPr/>
        <p:txBody>
          <a:bodyPr/>
          <a:lstStyle/>
          <a:p>
            <a:fld id="{E9BFC8C3-4040-461A-91E9-FB2BD49EA7A6}" type="slidenum">
              <a:rPr lang="en-US" smtClean="0"/>
              <a:t>22</a:t>
            </a:fld>
            <a:endParaRPr lang="en-US"/>
          </a:p>
        </p:txBody>
      </p:sp>
    </p:spTree>
    <p:extLst>
      <p:ext uri="{BB962C8B-B14F-4D97-AF65-F5344CB8AC3E}">
        <p14:creationId xmlns:p14="http://schemas.microsoft.com/office/powerpoint/2010/main" val="41166607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individual Cornell notes pages serve as an exit ticket. However, if you have them turn the pages in, make sure to return them so students can review the information (and use it if necessary for the homework assignment).</a:t>
            </a:r>
          </a:p>
        </p:txBody>
      </p:sp>
      <p:sp>
        <p:nvSpPr>
          <p:cNvPr id="4" name="Slide Number Placeholder 3"/>
          <p:cNvSpPr>
            <a:spLocks noGrp="1"/>
          </p:cNvSpPr>
          <p:nvPr>
            <p:ph type="sldNum" sz="quarter" idx="5"/>
          </p:nvPr>
        </p:nvSpPr>
        <p:spPr/>
        <p:txBody>
          <a:bodyPr/>
          <a:lstStyle/>
          <a:p>
            <a:fld id="{E9BFC8C3-4040-461A-91E9-FB2BD49EA7A6}" type="slidenum">
              <a:rPr lang="en-US" smtClean="0"/>
              <a:t>23</a:t>
            </a:fld>
            <a:endParaRPr lang="en-US"/>
          </a:p>
        </p:txBody>
      </p:sp>
    </p:spTree>
    <p:extLst>
      <p:ext uri="{BB962C8B-B14F-4D97-AF65-F5344CB8AC3E}">
        <p14:creationId xmlns:p14="http://schemas.microsoft.com/office/powerpoint/2010/main" val="17446744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a:t>
            </a:r>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suggest ways that note-taking can help in school. Listen for the following and add any that students miss. (Don’t show slide 5 until after students have offered suggestions!)</a:t>
            </a:r>
          </a:p>
          <a:p>
            <a:pPr marL="171450" indent="-171450">
              <a:buFont typeface="Century Schoolbook"/>
              <a:buChar char="•"/>
            </a:pPr>
            <a:r>
              <a:rPr lang="en-US" dirty="0"/>
              <a:t>Notes are required in some courses.</a:t>
            </a:r>
            <a:endParaRPr lang="en-US" dirty="0">
              <a:ea typeface="Calibri"/>
              <a:cs typeface="Calibri"/>
            </a:endParaRPr>
          </a:p>
          <a:p>
            <a:pPr marL="171450" indent="-171450">
              <a:buFont typeface="Century Schoolbook"/>
              <a:buChar char="•"/>
            </a:pPr>
            <a:r>
              <a:rPr lang="en-US" dirty="0"/>
              <a:t>Taking notes helps you stay focused and attentive.</a:t>
            </a:r>
            <a:endParaRPr lang="en-US" dirty="0">
              <a:ea typeface="Calibri"/>
              <a:cs typeface="Calibri"/>
            </a:endParaRPr>
          </a:p>
          <a:p>
            <a:pPr marL="171450" indent="-171450">
              <a:buFont typeface="Century Schoolbook"/>
              <a:buChar char="•"/>
            </a:pPr>
            <a:r>
              <a:rPr lang="en-US" dirty="0"/>
              <a:t>Writing information down (and reviewing it later) engages your hands and eyes, which strengthens memory.</a:t>
            </a:r>
            <a:endParaRPr lang="en-US" dirty="0">
              <a:ea typeface="Calibri"/>
              <a:cs typeface="Calibri"/>
            </a:endParaRPr>
          </a:p>
          <a:p>
            <a:pPr marL="171450" indent="-171450">
              <a:buFont typeface="Century Schoolbook"/>
              <a:buChar char="•"/>
            </a:pPr>
            <a:r>
              <a:rPr lang="en-US" dirty="0"/>
              <a:t>Notes make it easy to organize and review information for assignments and tests</a:t>
            </a: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3388347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Recap by reviewing the reasons listed. Tell students that </a:t>
            </a:r>
            <a:r>
              <a:rPr lang="en-US" dirty="0"/>
              <a:t>we need to take notes because we soon forget 80% of what we hear!</a:t>
            </a:r>
          </a:p>
          <a:p>
            <a:r>
              <a:rPr lang="en-US" dirty="0"/>
              <a:t>Then ask students to suggest life situations (outside of school) in which they may need to take notes, both now and as adults. These could include meetings of clubs, workplace staff, or neighborhood associations; trainings and workshops; and expert presentations on topics of interest to them.</a:t>
            </a:r>
            <a:endParaRPr lang="en-US" dirty="0">
              <a:ea typeface="Calibri"/>
              <a:cs typeface="Calibri"/>
            </a:endParaRPr>
          </a:p>
          <a:p>
            <a:r>
              <a:rPr lang="en-US" dirty="0"/>
              <a:t>Tell students that taking good notes is an essential skill to help them succeed in school, especially as they go on to high school and college, where they will be responsible for summarizing and learning increasingly complex subjects. The notes they take, whether from their reading or from class sessions, will provide content they can use to study using the tips they explored on Day 5.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88038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terms </a:t>
            </a:r>
            <a:r>
              <a:rPr lang="en-US" b="1" dirty="0"/>
              <a:t>key word</a:t>
            </a:r>
            <a:r>
              <a:rPr lang="en-US" dirty="0"/>
              <a:t>, </a:t>
            </a:r>
            <a:r>
              <a:rPr lang="en-US" b="1" dirty="0"/>
              <a:t>cues</a:t>
            </a:r>
            <a:r>
              <a:rPr lang="en-US" dirty="0"/>
              <a:t>, and </a:t>
            </a:r>
            <a:r>
              <a:rPr lang="en-US" b="1" dirty="0"/>
              <a:t>shorthand</a:t>
            </a:r>
            <a:r>
              <a:rPr lang="en-US" dirty="0"/>
              <a:t>. Provide examples of each and invite students to offer their own examples.</a:t>
            </a: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143786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for the lesson. Briefly review the activities indicated. </a:t>
            </a: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236557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slide, “How easy is it to study from a page of notes like this one?” Elicit student responses before clicking to the answer “Too Messy, Too Many Words.”</a:t>
            </a:r>
          </a:p>
          <a:p>
            <a:r>
              <a:rPr lang="en-US" dirty="0"/>
              <a:t>https://commons.wikimedia.org/wiki/File:Notes_on_medieval_English_nobility.jpg</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2818837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Follow the same process for this slide (wait for student responses before clicking through to the answer).</a:t>
            </a:r>
            <a:endParaRPr lang="en-US" dirty="0"/>
          </a:p>
          <a:p>
            <a:r>
              <a:rPr lang="en-US" dirty="0"/>
              <a:t>https://snappygoat.com/s/?q=bestof%3Ahand+writing+paper+ideas+pen+communication+letter#22f412f0fb448fc9caf47667caabfdf3839860c2,0,774.</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1622168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53969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0618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2866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
        <p:nvSpPr>
          <p:cNvPr id="7" name="Rectangle 6">
            <a:extLst>
              <a:ext uri="{FF2B5EF4-FFF2-40B4-BE49-F238E27FC236}">
                <a16:creationId xmlns:a16="http://schemas.microsoft.com/office/drawing/2014/main" id="{35DD61A1-A150-482C-A605-A7B57B76D603}"/>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84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266065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57332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28556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2863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36989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456920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0617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852040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20673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214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134478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173820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938393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823813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4445298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20146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11115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57890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594947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270766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99542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750145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852282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5/28/2025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5537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9020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5/28/2025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4870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5/28/2025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3267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5/28/2025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B0EC1ED0-733F-43E1-AD4F-7621115DAA25}"/>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3305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365261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5/28/2025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5625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317687920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pic>
        <p:nvPicPr>
          <p:cNvPr id="15" name="Picture 14"/>
          <p:cNvPicPr/>
          <p:nvPr userDrawn="1"/>
        </p:nvPicPr>
        <p:blipFill>
          <a:blip r:embed="rId16"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194997102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5/28/2025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pic>
        <p:nvPicPr>
          <p:cNvPr id="7" name="Picture 6"/>
          <p:cNvPicPr/>
          <p:nvPr userDrawn="1"/>
        </p:nvPicPr>
        <p:blipFill>
          <a:blip r:embed="rId13" cstate="print">
            <a:extLst>
              <a:ext uri="{28A0092B-C50C-407E-A947-70E740481C1C}">
                <a14:useLocalDpi xmlns:a14="http://schemas.microsoft.com/office/drawing/2010/main" val="0"/>
              </a:ext>
            </a:extLst>
          </a:blip>
          <a:stretch>
            <a:fillRect/>
          </a:stretch>
        </p:blipFill>
        <p:spPr>
          <a:xfrm>
            <a:off x="10586459" y="6344602"/>
            <a:ext cx="1319530" cy="388620"/>
          </a:xfrm>
          <a:prstGeom prst="rect">
            <a:avLst/>
          </a:prstGeom>
          <a:solidFill>
            <a:schemeClr val="tx1"/>
          </a:solidFill>
        </p:spPr>
      </p:pic>
    </p:spTree>
    <p:extLst>
      <p:ext uri="{BB962C8B-B14F-4D97-AF65-F5344CB8AC3E}">
        <p14:creationId xmlns:p14="http://schemas.microsoft.com/office/powerpoint/2010/main" val="4234083451"/>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clipart-library.com/clipart/Lcd5Eoqni.htm" TargetMode="External"/><Relationship Id="rId2" Type="http://schemas.openxmlformats.org/officeDocument/2006/relationships/notesSlide" Target="../notesSlides/notesSlide24.xml"/><Relationship Id="rId1" Type="http://schemas.openxmlformats.org/officeDocument/2006/relationships/slideLayout" Target="../slideLayouts/slideLayout30.xml"/><Relationship Id="rId5" Type="http://schemas.openxmlformats.org/officeDocument/2006/relationships/hyperlink" Target="https://www.flickr.com/photos/all4ed/35668664324/in/photostream/" TargetMode="External"/><Relationship Id="rId4" Type="http://schemas.openxmlformats.org/officeDocument/2006/relationships/hyperlink" Target="https://www.flickr.com/photos/all4ed/35668669474/in/photostr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29183" y="774821"/>
            <a:ext cx="9957969" cy="4078039"/>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Why Take Notes?</a:t>
            </a:r>
            <a:endParaRPr lang="en-US" sz="4000" dirty="0">
              <a:solidFill>
                <a:srgbClr val="700000"/>
              </a:solidFill>
              <a:latin typeface="Berlin Sans FB" panose="020E0602020502020306" pitchFamily="34" charset="0"/>
            </a:endParaRPr>
          </a:p>
          <a:p>
            <a:pPr>
              <a:spcBef>
                <a:spcPts val="3600"/>
              </a:spcBef>
            </a:pPr>
            <a:r>
              <a:rPr lang="en-US" sz="3600" b="1" dirty="0">
                <a:solidFill>
                  <a:schemeClr val="bg2"/>
                </a:solidFill>
                <a:ea typeface="Times New Roman" panose="02020603050405020304" pitchFamily="18" charset="0"/>
                <a:cs typeface="Times New Roman" panose="02020603050405020304" pitchFamily="18" charset="0"/>
              </a:rPr>
              <a:t>Quickly jot down</a:t>
            </a:r>
          </a:p>
          <a:p>
            <a:pPr marL="571500" indent="-571500">
              <a:spcBef>
                <a:spcPts val="1800"/>
              </a:spcBef>
              <a:buFont typeface="Arial" panose="020B0604020202020204" pitchFamily="34" charset="0"/>
              <a:buChar char="•"/>
            </a:pPr>
            <a:r>
              <a:rPr lang="en-US" sz="3600" b="1" dirty="0">
                <a:solidFill>
                  <a:schemeClr val="bg2"/>
                </a:solidFill>
              </a:rPr>
              <a:t>3 ways taking notes can help you </a:t>
            </a:r>
            <a:r>
              <a:rPr lang="en-US" sz="3600" b="1" dirty="0">
                <a:solidFill>
                  <a:srgbClr val="700000"/>
                </a:solidFill>
              </a:rPr>
              <a:t>in school</a:t>
            </a:r>
          </a:p>
          <a:p>
            <a:pPr marL="571500" indent="-571500">
              <a:spcBef>
                <a:spcPts val="1800"/>
              </a:spcBef>
              <a:buFont typeface="Arial" panose="020B0604020202020204" pitchFamily="34" charset="0"/>
              <a:buChar char="•"/>
            </a:pPr>
            <a:r>
              <a:rPr lang="en-US" sz="3600" b="1" dirty="0">
                <a:solidFill>
                  <a:schemeClr val="bg2"/>
                </a:solidFill>
              </a:rPr>
              <a:t>2 situations that require taking notes </a:t>
            </a:r>
            <a:r>
              <a:rPr lang="en-US" sz="3600" b="1" dirty="0">
                <a:solidFill>
                  <a:srgbClr val="700000"/>
                </a:solidFill>
              </a:rPr>
              <a:t>in life</a:t>
            </a:r>
          </a:p>
          <a:p>
            <a:pPr>
              <a:spcBef>
                <a:spcPts val="1800"/>
              </a:spcBef>
            </a:pPr>
            <a:r>
              <a:rPr lang="en-US" sz="3600" b="1" dirty="0">
                <a:solidFill>
                  <a:schemeClr val="bg2"/>
                </a:solidFill>
              </a:rPr>
              <a:t>Then share your list with a partner.</a:t>
            </a:r>
          </a:p>
        </p:txBody>
      </p:sp>
      <p:pic>
        <p:nvPicPr>
          <p:cNvPr id="1026" name="Picture 2" descr="Lined Paper Icons - Download Free Vector Icons | Noun Project">
            <a:extLst>
              <a:ext uri="{FF2B5EF4-FFF2-40B4-BE49-F238E27FC236}">
                <a16:creationId xmlns:a16="http://schemas.microsoft.com/office/drawing/2014/main" id="{7FCDE893-E16E-4F94-A17A-06D5408526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876730" y="43784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hand writing notes clipart">
            <a:extLst>
              <a:ext uri="{FF2B5EF4-FFF2-40B4-BE49-F238E27FC236}">
                <a16:creationId xmlns:a16="http://schemas.microsoft.com/office/drawing/2014/main" id="{E10F48B1-F367-4F0D-8AD3-7F1E2FC70C0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9424443" y="4758379"/>
            <a:ext cx="1378972" cy="986702"/>
          </a:xfrm>
          <a:prstGeom prst="rect">
            <a:avLst/>
          </a:prstGeom>
          <a:noFill/>
          <a:ln>
            <a:noFill/>
          </a:ln>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628227"/>
            <a:ext cx="9500839" cy="1569660"/>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What is the secret to “just-right” note-taking?</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pic>
        <p:nvPicPr>
          <p:cNvPr id="5" name="Picture 6" descr="goldilocks | Hiro Sheridan | Flickr">
            <a:extLst>
              <a:ext uri="{FF2B5EF4-FFF2-40B4-BE49-F238E27FC236}">
                <a16:creationId xmlns:a16="http://schemas.microsoft.com/office/drawing/2014/main" id="{BE4298B4-5A55-40DB-93AE-23308733AF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9149" y="484233"/>
            <a:ext cx="2182851" cy="1637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le:Notes on medieval English nobility.jpg">
            <a:extLst>
              <a:ext uri="{FF2B5EF4-FFF2-40B4-BE49-F238E27FC236}">
                <a16:creationId xmlns:a16="http://schemas.microsoft.com/office/drawing/2014/main" id="{F4A790FE-075B-4B49-9CF5-A8626C895D7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839022" y="2341881"/>
            <a:ext cx="3836020" cy="287701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pic>
        <p:nvPicPr>
          <p:cNvPr id="7" name="Picture 6" descr="Free Images : notebook, writing, work, pen, paper, brand, font, handwriting,  calligraphy, document, notes, ideas, fountain pens, brainstorm 4000x3000 -  - 571800 - Free stock photos - PxHere">
            <a:extLst>
              <a:ext uri="{FF2B5EF4-FFF2-40B4-BE49-F238E27FC236}">
                <a16:creationId xmlns:a16="http://schemas.microsoft.com/office/drawing/2014/main" id="{9D379707-1316-4F99-8452-69A54B18787A}"/>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16960" y="2341881"/>
            <a:ext cx="3840963" cy="2877015"/>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47D596B-30FE-4E7F-9785-504F873B8DED}"/>
              </a:ext>
            </a:extLst>
          </p:cNvPr>
          <p:cNvSpPr txBox="1"/>
          <p:nvPr/>
        </p:nvSpPr>
        <p:spPr>
          <a:xfrm>
            <a:off x="2284860" y="5443455"/>
            <a:ext cx="266628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TOO MUCH</a:t>
            </a:r>
            <a:endParaRPr lang="en-US" sz="3200" dirty="0"/>
          </a:p>
        </p:txBody>
      </p:sp>
      <p:sp>
        <p:nvSpPr>
          <p:cNvPr id="10" name="TextBox 9">
            <a:extLst>
              <a:ext uri="{FF2B5EF4-FFF2-40B4-BE49-F238E27FC236}">
                <a16:creationId xmlns:a16="http://schemas.microsoft.com/office/drawing/2014/main" id="{EB4F21F2-4CD4-405B-896A-C1A7ECD2CD95}"/>
              </a:ext>
            </a:extLst>
          </p:cNvPr>
          <p:cNvSpPr txBox="1"/>
          <p:nvPr/>
        </p:nvSpPr>
        <p:spPr>
          <a:xfrm>
            <a:off x="7009260" y="5443455"/>
            <a:ext cx="2666282"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TOO LITTLE</a:t>
            </a:r>
            <a:endParaRPr lang="en-US" sz="3200" dirty="0"/>
          </a:p>
        </p:txBody>
      </p:sp>
    </p:spTree>
    <p:extLst>
      <p:ext uri="{BB962C8B-B14F-4D97-AF65-F5344CB8AC3E}">
        <p14:creationId xmlns:p14="http://schemas.microsoft.com/office/powerpoint/2010/main" val="30132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goldilocks | Hiro Sheridan | Flickr">
            <a:extLst>
              <a:ext uri="{FF2B5EF4-FFF2-40B4-BE49-F238E27FC236}">
                <a16:creationId xmlns:a16="http://schemas.microsoft.com/office/drawing/2014/main" id="{BE4298B4-5A55-40DB-93AE-23308733AF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60" r="7698"/>
          <a:stretch/>
        </p:blipFill>
        <p:spPr bwMode="auto">
          <a:xfrm>
            <a:off x="10612899" y="620685"/>
            <a:ext cx="1503406" cy="14301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9F573ED-CDF6-45FD-AC0F-C1FD96AE75B4}"/>
              </a:ext>
            </a:extLst>
          </p:cNvPr>
          <p:cNvSpPr txBox="1"/>
          <p:nvPr/>
        </p:nvSpPr>
        <p:spPr>
          <a:xfrm>
            <a:off x="1345580" y="587072"/>
            <a:ext cx="9500839" cy="830997"/>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Secrets to “just-right” note-taking</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D988D0-5DE8-4807-86BE-EECFF9D382E7}"/>
              </a:ext>
            </a:extLst>
          </p:cNvPr>
          <p:cNvSpPr txBox="1"/>
          <p:nvPr/>
        </p:nvSpPr>
        <p:spPr>
          <a:xfrm>
            <a:off x="1590613" y="2059394"/>
            <a:ext cx="6222380" cy="2739211"/>
          </a:xfrm>
          <a:prstGeom prst="rect">
            <a:avLst/>
          </a:prstGeom>
          <a:noFill/>
        </p:spPr>
        <p:txBody>
          <a:bodyPr wrap="square" rtlCol="0">
            <a:spAutoFit/>
          </a:bodyPr>
          <a:lstStyle/>
          <a:p>
            <a:pPr marL="854075" indent="-742950">
              <a:buFont typeface="+mj-lt"/>
              <a:buAutoNum type="arabicPeriod"/>
            </a:pPr>
            <a:r>
              <a:rPr lang="en-US" sz="4400" dirty="0">
                <a:solidFill>
                  <a:schemeClr val="bg2"/>
                </a:solidFill>
              </a:rPr>
              <a:t>Organize the format</a:t>
            </a:r>
          </a:p>
          <a:p>
            <a:pPr marL="1146175" indent="-571500">
              <a:buFont typeface="Calibri" panose="020F0502020204030204" pitchFamily="34" charset="0"/>
              <a:buChar char="₋"/>
            </a:pPr>
            <a:r>
              <a:rPr lang="en-US" sz="3200" dirty="0">
                <a:solidFill>
                  <a:schemeClr val="bg2"/>
                </a:solidFill>
              </a:rPr>
              <a:t>2” top and bottom margins</a:t>
            </a:r>
          </a:p>
          <a:p>
            <a:pPr marL="1146175" indent="-571500">
              <a:buFont typeface="Calibri" panose="020F0502020204030204" pitchFamily="34" charset="0"/>
              <a:buChar char="₋"/>
            </a:pPr>
            <a:r>
              <a:rPr lang="en-US" sz="3200" dirty="0">
                <a:solidFill>
                  <a:schemeClr val="bg2"/>
                </a:solidFill>
              </a:rPr>
              <a:t>2” margin on the side</a:t>
            </a:r>
          </a:p>
          <a:p>
            <a:pPr marL="1146175" indent="-571500">
              <a:buFont typeface="Calibri" panose="020F0502020204030204" pitchFamily="34" charset="0"/>
              <a:buChar char="₋"/>
            </a:pPr>
            <a:r>
              <a:rPr lang="en-US" sz="3200" dirty="0">
                <a:solidFill>
                  <a:schemeClr val="bg2"/>
                </a:solidFill>
              </a:rPr>
              <a:t>Write your name &amp; the date</a:t>
            </a:r>
          </a:p>
          <a:p>
            <a:pPr marL="1146175" indent="-571500">
              <a:buFont typeface="Calibri" panose="020F0502020204030204" pitchFamily="34" charset="0"/>
              <a:buChar char="₋"/>
            </a:pPr>
            <a:r>
              <a:rPr lang="en-US" sz="3200" dirty="0">
                <a:solidFill>
                  <a:schemeClr val="bg2"/>
                </a:solidFill>
              </a:rPr>
              <a:t>Write the title at the top</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3631" y="2241798"/>
            <a:ext cx="3517308" cy="4212590"/>
          </a:xfrm>
          <a:prstGeom prst="rect">
            <a:avLst/>
          </a:prstGeom>
        </p:spPr>
      </p:pic>
    </p:spTree>
    <p:extLst>
      <p:ext uri="{BB962C8B-B14F-4D97-AF65-F5344CB8AC3E}">
        <p14:creationId xmlns:p14="http://schemas.microsoft.com/office/powerpoint/2010/main" val="127758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151588" y="761719"/>
            <a:ext cx="9500839" cy="830997"/>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Secrets to “just-right” note-taking</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D988D0-5DE8-4807-86BE-EECFF9D382E7}"/>
              </a:ext>
            </a:extLst>
          </p:cNvPr>
          <p:cNvSpPr txBox="1"/>
          <p:nvPr/>
        </p:nvSpPr>
        <p:spPr>
          <a:xfrm>
            <a:off x="1437000" y="2017183"/>
            <a:ext cx="6222380" cy="2246769"/>
          </a:xfrm>
          <a:prstGeom prst="rect">
            <a:avLst/>
          </a:prstGeom>
          <a:noFill/>
        </p:spPr>
        <p:txBody>
          <a:bodyPr wrap="square" rtlCol="0">
            <a:spAutoFit/>
          </a:bodyPr>
          <a:lstStyle/>
          <a:p>
            <a:pPr marL="854075" indent="-742950">
              <a:spcAft>
                <a:spcPts val="1200"/>
              </a:spcAft>
              <a:buFont typeface="+mj-lt"/>
              <a:buAutoNum type="arabicPeriod"/>
            </a:pPr>
            <a:r>
              <a:rPr lang="en-US" sz="4400" dirty="0">
                <a:solidFill>
                  <a:schemeClr val="bg2"/>
                </a:solidFill>
              </a:rPr>
              <a:t>Organize the format</a:t>
            </a:r>
          </a:p>
          <a:p>
            <a:pPr marL="854075" indent="-742950">
              <a:buFont typeface="+mj-lt"/>
              <a:buAutoNum type="arabicPeriod"/>
            </a:pPr>
            <a:r>
              <a:rPr lang="en-US" sz="4400" dirty="0">
                <a:solidFill>
                  <a:schemeClr val="bg2"/>
                </a:solidFill>
              </a:rPr>
              <a:t>Capture main ideas</a:t>
            </a:r>
          </a:p>
          <a:p>
            <a:pPr marL="857250">
              <a:spcBef>
                <a:spcPts val="1200"/>
              </a:spcBef>
            </a:pPr>
            <a:r>
              <a:rPr lang="en-US" sz="3200" b="1" dirty="0">
                <a:solidFill>
                  <a:schemeClr val="bg2"/>
                </a:solidFill>
              </a:rPr>
              <a:t>Don’t try to write everything!</a:t>
            </a:r>
            <a:endParaRPr lang="en-US" sz="4400" b="1" dirty="0">
              <a:solidFill>
                <a:schemeClr val="bg2"/>
              </a:solidFill>
            </a:endParaRP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3811" y="2017183"/>
            <a:ext cx="3517308" cy="4212590"/>
          </a:xfrm>
          <a:prstGeom prst="rect">
            <a:avLst/>
          </a:prstGeom>
        </p:spPr>
      </p:pic>
      <p:sp>
        <p:nvSpPr>
          <p:cNvPr id="3" name="Arrow: Curved Down 2">
            <a:extLst>
              <a:ext uri="{FF2B5EF4-FFF2-40B4-BE49-F238E27FC236}">
                <a16:creationId xmlns:a16="http://schemas.microsoft.com/office/drawing/2014/main" id="{470F8131-1E29-445A-A844-BDAEB9F9FA43}"/>
              </a:ext>
            </a:extLst>
          </p:cNvPr>
          <p:cNvSpPr/>
          <p:nvPr/>
        </p:nvSpPr>
        <p:spPr>
          <a:xfrm rot="659287">
            <a:off x="6719034" y="2601733"/>
            <a:ext cx="2646948" cy="719089"/>
          </a:xfrm>
          <a:prstGeom prst="curvedDownArrow">
            <a:avLst>
              <a:gd name="adj1" fmla="val 25000"/>
              <a:gd name="adj2" fmla="val 5464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0A8FB1D7-3273-42BD-8621-E6B010038BE9}"/>
              </a:ext>
            </a:extLst>
          </p:cNvPr>
          <p:cNvSpPr txBox="1"/>
          <p:nvPr/>
        </p:nvSpPr>
        <p:spPr>
          <a:xfrm>
            <a:off x="8843319" y="3297078"/>
            <a:ext cx="1928765" cy="1384995"/>
          </a:xfrm>
          <a:prstGeom prst="rect">
            <a:avLst/>
          </a:prstGeom>
          <a:noFill/>
        </p:spPr>
        <p:txBody>
          <a:bodyPr wrap="square" rtlCol="0">
            <a:spAutoFit/>
          </a:bodyPr>
          <a:lstStyle/>
          <a:p>
            <a:pPr algn="ctr"/>
            <a:r>
              <a:rPr lang="en-US" sz="2800" b="1" i="1" dirty="0">
                <a:solidFill>
                  <a:srgbClr val="700000"/>
                </a:solidFill>
              </a:rPr>
              <a:t>WRITE MAIN IDEAS HERE</a:t>
            </a:r>
          </a:p>
        </p:txBody>
      </p:sp>
    </p:spTree>
    <p:extLst>
      <p:ext uri="{BB962C8B-B14F-4D97-AF65-F5344CB8AC3E}">
        <p14:creationId xmlns:p14="http://schemas.microsoft.com/office/powerpoint/2010/main" val="397634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628227"/>
            <a:ext cx="9500839" cy="830997"/>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Secrets to “just-right” note-taking</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D988D0-5DE8-4807-86BE-EECFF9D382E7}"/>
              </a:ext>
            </a:extLst>
          </p:cNvPr>
          <p:cNvSpPr txBox="1"/>
          <p:nvPr/>
        </p:nvSpPr>
        <p:spPr>
          <a:xfrm>
            <a:off x="1456243" y="1705737"/>
            <a:ext cx="6617130" cy="4739759"/>
          </a:xfrm>
          <a:prstGeom prst="rect">
            <a:avLst/>
          </a:prstGeom>
          <a:noFill/>
        </p:spPr>
        <p:txBody>
          <a:bodyPr wrap="square" rtlCol="0">
            <a:spAutoFit/>
          </a:bodyPr>
          <a:lstStyle/>
          <a:p>
            <a:pPr marL="854075" indent="-742950">
              <a:spcAft>
                <a:spcPts val="1200"/>
              </a:spcAft>
              <a:buFont typeface="+mj-lt"/>
              <a:buAutoNum type="arabicPeriod"/>
            </a:pPr>
            <a:r>
              <a:rPr lang="en-US" sz="4400" dirty="0">
                <a:solidFill>
                  <a:schemeClr val="bg2"/>
                </a:solidFill>
              </a:rPr>
              <a:t>Organize the format</a:t>
            </a:r>
          </a:p>
          <a:p>
            <a:pPr marL="854075" indent="-742950">
              <a:spcAft>
                <a:spcPts val="1200"/>
              </a:spcAft>
              <a:buFont typeface="+mj-lt"/>
              <a:buAutoNum type="arabicPeriod"/>
            </a:pPr>
            <a:r>
              <a:rPr lang="en-US" sz="4400" dirty="0">
                <a:solidFill>
                  <a:schemeClr val="bg2"/>
                </a:solidFill>
              </a:rPr>
              <a:t>Capture main ideas</a:t>
            </a:r>
          </a:p>
          <a:p>
            <a:pPr marL="854075" indent="-742950">
              <a:spcAft>
                <a:spcPts val="1200"/>
              </a:spcAft>
              <a:buFont typeface="+mj-lt"/>
              <a:buAutoNum type="arabicPeriod"/>
            </a:pPr>
            <a:r>
              <a:rPr lang="en-US" sz="4400" dirty="0">
                <a:solidFill>
                  <a:schemeClr val="bg2"/>
                </a:solidFill>
              </a:rPr>
              <a:t>Use personal shorthand</a:t>
            </a:r>
          </a:p>
          <a:p>
            <a:pPr marL="798513">
              <a:tabLst>
                <a:tab pos="1260475" algn="l"/>
                <a:tab pos="3484563" algn="l"/>
              </a:tabLst>
            </a:pPr>
            <a:r>
              <a:rPr lang="en-US" sz="2800" dirty="0">
                <a:solidFill>
                  <a:schemeClr val="bg2"/>
                </a:solidFill>
              </a:rPr>
              <a:t> +	and	ex	for example</a:t>
            </a:r>
          </a:p>
          <a:p>
            <a:pPr marL="798513">
              <a:tabLst>
                <a:tab pos="1260475" algn="l"/>
                <a:tab pos="3484563" algn="l"/>
              </a:tabLst>
            </a:pPr>
            <a:r>
              <a:rPr lang="en-US" sz="2800" dirty="0">
                <a:solidFill>
                  <a:schemeClr val="bg2"/>
                </a:solidFill>
              </a:rPr>
              <a:t>@	at	?	     question</a:t>
            </a:r>
          </a:p>
          <a:p>
            <a:pPr marL="798513">
              <a:tabLst>
                <a:tab pos="1260475" algn="l"/>
                <a:tab pos="3484563" algn="l"/>
              </a:tabLst>
            </a:pPr>
            <a:r>
              <a:rPr lang="en-US" sz="2800" dirty="0">
                <a:solidFill>
                  <a:schemeClr val="bg2"/>
                </a:solidFill>
              </a:rPr>
              <a:t>=	is the same as	#	number</a:t>
            </a:r>
          </a:p>
          <a:p>
            <a:pPr marL="798513">
              <a:tabLst>
                <a:tab pos="1260475" algn="l"/>
                <a:tab pos="3484563" algn="l"/>
              </a:tabLst>
            </a:pPr>
            <a:r>
              <a:rPr lang="en-US" sz="2800" dirty="0">
                <a:solidFill>
                  <a:schemeClr val="bg2"/>
                </a:solidFill>
              </a:rPr>
              <a:t>w/  with	w/o without</a:t>
            </a:r>
          </a:p>
          <a:p>
            <a:pPr marL="798513">
              <a:tabLst>
                <a:tab pos="1260475" algn="l"/>
                <a:tab pos="3484563" algn="l"/>
              </a:tabLst>
            </a:pPr>
            <a:r>
              <a:rPr lang="en-US" sz="2800" dirty="0">
                <a:solidFill>
                  <a:schemeClr val="bg2"/>
                </a:solidFill>
                <a:sym typeface="Wingdings" panose="05000000000000000000" pitchFamily="2" charset="2"/>
              </a:rPr>
              <a:t></a:t>
            </a:r>
            <a:r>
              <a:rPr lang="en-US" sz="2800" dirty="0">
                <a:solidFill>
                  <a:schemeClr val="bg2"/>
                </a:solidFill>
              </a:rPr>
              <a:t>  important</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3373" y="2005327"/>
            <a:ext cx="3035111" cy="3635075"/>
          </a:xfrm>
          <a:prstGeom prst="rect">
            <a:avLst/>
          </a:prstGeom>
        </p:spPr>
      </p:pic>
      <p:sp>
        <p:nvSpPr>
          <p:cNvPr id="7" name="TextBox 6">
            <a:extLst>
              <a:ext uri="{FF2B5EF4-FFF2-40B4-BE49-F238E27FC236}">
                <a16:creationId xmlns:a16="http://schemas.microsoft.com/office/drawing/2014/main" id="{4B5E4E48-3999-4568-BFCA-107235019479}"/>
              </a:ext>
            </a:extLst>
          </p:cNvPr>
          <p:cNvSpPr txBox="1"/>
          <p:nvPr/>
        </p:nvSpPr>
        <p:spPr>
          <a:xfrm>
            <a:off x="9224757" y="3222699"/>
            <a:ext cx="1625378" cy="1200329"/>
          </a:xfrm>
          <a:prstGeom prst="rect">
            <a:avLst/>
          </a:prstGeom>
          <a:noFill/>
        </p:spPr>
        <p:txBody>
          <a:bodyPr wrap="square" rtlCol="0">
            <a:spAutoFit/>
          </a:bodyPr>
          <a:lstStyle/>
          <a:p>
            <a:pPr algn="ctr"/>
            <a:r>
              <a:rPr lang="en-US" sz="2400" b="1" i="1" dirty="0">
                <a:solidFill>
                  <a:srgbClr val="700000"/>
                </a:solidFill>
              </a:rPr>
              <a:t>MAIN IDEAS HERE</a:t>
            </a:r>
          </a:p>
        </p:txBody>
      </p:sp>
    </p:spTree>
    <p:extLst>
      <p:ext uri="{BB962C8B-B14F-4D97-AF65-F5344CB8AC3E}">
        <p14:creationId xmlns:p14="http://schemas.microsoft.com/office/powerpoint/2010/main" val="176166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F573ED-CDF6-45FD-AC0F-C1FD96AE75B4}"/>
              </a:ext>
            </a:extLst>
          </p:cNvPr>
          <p:cNvSpPr txBox="1"/>
          <p:nvPr/>
        </p:nvSpPr>
        <p:spPr>
          <a:xfrm>
            <a:off x="1349296" y="628227"/>
            <a:ext cx="9500839" cy="830997"/>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Secrets to “just-right” note-taking</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9AD988D0-5DE8-4807-86BE-EECFF9D382E7}"/>
              </a:ext>
            </a:extLst>
          </p:cNvPr>
          <p:cNvSpPr txBox="1"/>
          <p:nvPr/>
        </p:nvSpPr>
        <p:spPr>
          <a:xfrm>
            <a:off x="1694609" y="1850651"/>
            <a:ext cx="6617130" cy="3939540"/>
          </a:xfrm>
          <a:prstGeom prst="rect">
            <a:avLst/>
          </a:prstGeom>
          <a:noFill/>
        </p:spPr>
        <p:txBody>
          <a:bodyPr wrap="square" rtlCol="0">
            <a:spAutoFit/>
          </a:bodyPr>
          <a:lstStyle/>
          <a:p>
            <a:pPr marL="854075" indent="-742950">
              <a:spcAft>
                <a:spcPts val="1200"/>
              </a:spcAft>
              <a:buFont typeface="+mj-lt"/>
              <a:buAutoNum type="arabicPeriod"/>
            </a:pPr>
            <a:r>
              <a:rPr lang="en-US" sz="4400" dirty="0">
                <a:solidFill>
                  <a:schemeClr val="bg2"/>
                </a:solidFill>
              </a:rPr>
              <a:t>Organize the format</a:t>
            </a:r>
          </a:p>
          <a:p>
            <a:pPr marL="854075" indent="-742950">
              <a:spcAft>
                <a:spcPts val="1200"/>
              </a:spcAft>
              <a:buFont typeface="+mj-lt"/>
              <a:buAutoNum type="arabicPeriod"/>
            </a:pPr>
            <a:r>
              <a:rPr lang="en-US" sz="4400" dirty="0">
                <a:solidFill>
                  <a:schemeClr val="bg2"/>
                </a:solidFill>
              </a:rPr>
              <a:t>Capture main ideas</a:t>
            </a:r>
          </a:p>
          <a:p>
            <a:pPr marL="854075" indent="-742950">
              <a:spcAft>
                <a:spcPts val="1200"/>
              </a:spcAft>
              <a:buFont typeface="+mj-lt"/>
              <a:buAutoNum type="arabicPeriod"/>
            </a:pPr>
            <a:r>
              <a:rPr lang="en-US" sz="4400" dirty="0">
                <a:solidFill>
                  <a:schemeClr val="bg2"/>
                </a:solidFill>
              </a:rPr>
              <a:t>Use personal shorthand</a:t>
            </a:r>
          </a:p>
          <a:p>
            <a:pPr marL="854075" indent="-742950">
              <a:spcAft>
                <a:spcPts val="1200"/>
              </a:spcAft>
              <a:buFont typeface="+mj-lt"/>
              <a:buAutoNum type="arabicPeriod"/>
            </a:pPr>
            <a:r>
              <a:rPr lang="en-US" sz="4400" dirty="0">
                <a:solidFill>
                  <a:schemeClr val="bg2"/>
                </a:solidFill>
              </a:rPr>
              <a:t>Afterward, cue &amp; summarize</a:t>
            </a:r>
          </a:p>
        </p:txBody>
      </p:sp>
      <p:pic>
        <p:nvPicPr>
          <p:cNvPr id="12" name="Picture 11">
            <a:extLst>
              <a:ext uri="{FF2B5EF4-FFF2-40B4-BE49-F238E27FC236}">
                <a16:creationId xmlns:a16="http://schemas.microsoft.com/office/drawing/2014/main" id="{AEBDC835-8CBF-44A7-AC07-BFDE659B4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7107" y="2039538"/>
            <a:ext cx="3035111" cy="3635075"/>
          </a:xfrm>
          <a:prstGeom prst="rect">
            <a:avLst/>
          </a:prstGeom>
        </p:spPr>
      </p:pic>
      <p:sp>
        <p:nvSpPr>
          <p:cNvPr id="6" name="TextBox 5">
            <a:extLst>
              <a:ext uri="{FF2B5EF4-FFF2-40B4-BE49-F238E27FC236}">
                <a16:creationId xmlns:a16="http://schemas.microsoft.com/office/drawing/2014/main" id="{D02847F3-117F-46F6-94BA-829063423001}"/>
              </a:ext>
            </a:extLst>
          </p:cNvPr>
          <p:cNvSpPr txBox="1"/>
          <p:nvPr/>
        </p:nvSpPr>
        <p:spPr>
          <a:xfrm>
            <a:off x="8719266" y="5064819"/>
            <a:ext cx="2760398" cy="461665"/>
          </a:xfrm>
          <a:prstGeom prst="rect">
            <a:avLst/>
          </a:prstGeom>
          <a:noFill/>
        </p:spPr>
        <p:txBody>
          <a:bodyPr wrap="square" rtlCol="0">
            <a:spAutoFit/>
          </a:bodyPr>
          <a:lstStyle/>
          <a:p>
            <a:pPr algn="ctr"/>
            <a:r>
              <a:rPr lang="en-US" sz="2400" b="1" i="1" dirty="0">
                <a:solidFill>
                  <a:srgbClr val="700000"/>
                </a:solidFill>
              </a:rPr>
              <a:t>SUMMARY HERE</a:t>
            </a:r>
          </a:p>
        </p:txBody>
      </p:sp>
      <p:sp>
        <p:nvSpPr>
          <p:cNvPr id="9" name="Arrow: Curved Up 8">
            <a:extLst>
              <a:ext uri="{FF2B5EF4-FFF2-40B4-BE49-F238E27FC236}">
                <a16:creationId xmlns:a16="http://schemas.microsoft.com/office/drawing/2014/main" id="{16F5CF81-2272-4F9F-A6E5-7B32902A1E34}"/>
              </a:ext>
            </a:extLst>
          </p:cNvPr>
          <p:cNvSpPr/>
          <p:nvPr/>
        </p:nvSpPr>
        <p:spPr>
          <a:xfrm>
            <a:off x="4653118" y="5517407"/>
            <a:ext cx="5273218" cy="817791"/>
          </a:xfrm>
          <a:prstGeom prst="curvedUpArrow">
            <a:avLst>
              <a:gd name="adj1" fmla="val 25000"/>
              <a:gd name="adj2" fmla="val 8611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urved Down 9">
            <a:extLst>
              <a:ext uri="{FF2B5EF4-FFF2-40B4-BE49-F238E27FC236}">
                <a16:creationId xmlns:a16="http://schemas.microsoft.com/office/drawing/2014/main" id="{5A4034A0-BC98-476F-92F4-6D4A9568E017}"/>
              </a:ext>
            </a:extLst>
          </p:cNvPr>
          <p:cNvSpPr/>
          <p:nvPr/>
        </p:nvSpPr>
        <p:spPr>
          <a:xfrm rot="20547460">
            <a:off x="5603572" y="3559592"/>
            <a:ext cx="3265162" cy="58256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0CD9F19C-F135-4F0E-9F18-747AA30D9534}"/>
              </a:ext>
            </a:extLst>
          </p:cNvPr>
          <p:cNvSpPr txBox="1"/>
          <p:nvPr/>
        </p:nvSpPr>
        <p:spPr>
          <a:xfrm>
            <a:off x="10164234" y="3486312"/>
            <a:ext cx="1182616" cy="1200329"/>
          </a:xfrm>
          <a:prstGeom prst="rect">
            <a:avLst/>
          </a:prstGeom>
          <a:noFill/>
        </p:spPr>
        <p:txBody>
          <a:bodyPr wrap="square" rtlCol="0">
            <a:spAutoFit/>
          </a:bodyPr>
          <a:lstStyle/>
          <a:p>
            <a:pPr algn="ctr"/>
            <a:r>
              <a:rPr lang="en-US" sz="2400" b="1" i="1" dirty="0">
                <a:solidFill>
                  <a:srgbClr val="700000"/>
                </a:solidFill>
              </a:rPr>
              <a:t>MAIN IDEAS HERE</a:t>
            </a:r>
          </a:p>
        </p:txBody>
      </p:sp>
      <p:sp>
        <p:nvSpPr>
          <p:cNvPr id="14" name="TextBox 13">
            <a:extLst>
              <a:ext uri="{FF2B5EF4-FFF2-40B4-BE49-F238E27FC236}">
                <a16:creationId xmlns:a16="http://schemas.microsoft.com/office/drawing/2014/main" id="{EC26B68B-0238-4918-B8D8-AE3F942E1EA1}"/>
              </a:ext>
            </a:extLst>
          </p:cNvPr>
          <p:cNvSpPr txBox="1"/>
          <p:nvPr/>
        </p:nvSpPr>
        <p:spPr>
          <a:xfrm>
            <a:off x="8195819" y="3820421"/>
            <a:ext cx="1182616" cy="769441"/>
          </a:xfrm>
          <a:prstGeom prst="rect">
            <a:avLst/>
          </a:prstGeom>
          <a:noFill/>
        </p:spPr>
        <p:txBody>
          <a:bodyPr wrap="square" rtlCol="0">
            <a:spAutoFit/>
          </a:bodyPr>
          <a:lstStyle/>
          <a:p>
            <a:pPr algn="ctr"/>
            <a:r>
              <a:rPr lang="en-US" sz="2200" b="1" i="1" dirty="0">
                <a:solidFill>
                  <a:srgbClr val="700000"/>
                </a:solidFill>
              </a:rPr>
              <a:t>CUES HERE</a:t>
            </a:r>
          </a:p>
        </p:txBody>
      </p:sp>
    </p:spTree>
    <p:extLst>
      <p:ext uri="{BB962C8B-B14F-4D97-AF65-F5344CB8AC3E}">
        <p14:creationId xmlns:p14="http://schemas.microsoft.com/office/powerpoint/2010/main" val="3259894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36434" y="907103"/>
            <a:ext cx="10344838" cy="1877437"/>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Teacher Demo</a:t>
            </a:r>
          </a:p>
          <a:p>
            <a:pPr marL="457200" lvl="0" algn="ctr">
              <a:spcAft>
                <a:spcPts val="1200"/>
              </a:spcAft>
            </a:pPr>
            <a:r>
              <a:rPr lang="en-US" sz="4000" b="1" dirty="0">
                <a:solidFill>
                  <a:srgbClr val="700000"/>
                </a:solidFill>
                <a:ea typeface="Times New Roman" panose="02020603050405020304" pitchFamily="18" charset="0"/>
                <a:cs typeface="Times New Roman" panose="02020603050405020304" pitchFamily="18" charset="0"/>
              </a:rPr>
              <a:t>“It’s Not Too Soon”</a:t>
            </a:r>
          </a:p>
        </p:txBody>
      </p:sp>
      <p:pic>
        <p:nvPicPr>
          <p:cNvPr id="5" name="Picture 4">
            <a:extLst>
              <a:ext uri="{FF2B5EF4-FFF2-40B4-BE49-F238E27FC236}">
                <a16:creationId xmlns:a16="http://schemas.microsoft.com/office/drawing/2014/main" id="{D983539D-A48D-4EA1-9F40-C8A2FB0559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5248686" y="3522957"/>
            <a:ext cx="2135324" cy="2557423"/>
          </a:xfrm>
          <a:prstGeom prst="rect">
            <a:avLst/>
          </a:prstGeom>
        </p:spPr>
      </p:pic>
      <p:pic>
        <p:nvPicPr>
          <p:cNvPr id="7" name="Picture 6" descr="Image result for hand writing notes clipart">
            <a:extLst>
              <a:ext uri="{FF2B5EF4-FFF2-40B4-BE49-F238E27FC236}">
                <a16:creationId xmlns:a16="http://schemas.microsoft.com/office/drawing/2014/main" id="{67CA0ADA-FEDE-49AC-8F30-F5D63D00884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5996052" y="4034814"/>
            <a:ext cx="1860649" cy="1331358"/>
          </a:xfrm>
          <a:prstGeom prst="rect">
            <a:avLst/>
          </a:prstGeom>
          <a:noFill/>
          <a:ln>
            <a:noFill/>
          </a:ln>
        </p:spPr>
      </p:pic>
    </p:spTree>
    <p:extLst>
      <p:ext uri="{BB962C8B-B14F-4D97-AF65-F5344CB8AC3E}">
        <p14:creationId xmlns:p14="http://schemas.microsoft.com/office/powerpoint/2010/main" val="3254132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6918"/>
          <a:stretch/>
        </p:blipFill>
        <p:spPr>
          <a:xfrm>
            <a:off x="2171840" y="889223"/>
            <a:ext cx="8710864" cy="5836764"/>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414913" y="119782"/>
            <a:ext cx="9500839" cy="769441"/>
          </a:xfrm>
          <a:prstGeom prst="rect">
            <a:avLst/>
          </a:prstGeom>
          <a:noFill/>
        </p:spPr>
        <p:txBody>
          <a:bodyPr wrap="square" rtlCol="0">
            <a:spAutoFit/>
          </a:bodyPr>
          <a:lstStyle/>
          <a:p>
            <a:r>
              <a:rPr lang="en-US" sz="4400" dirty="0">
                <a:solidFill>
                  <a:srgbClr val="700000"/>
                </a:solidFill>
                <a:latin typeface="Berlin Sans FB" panose="020E0602020502020306" pitchFamily="34" charset="0"/>
              </a:rPr>
              <a:t>Sample Cornell Notes Page:</a:t>
            </a:r>
            <a:endParaRPr lang="en-US" sz="32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2614602" y="2894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2604976" y="3351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2604975" y="38088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2604975" y="4264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2614602" y="4715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2576805" y="557029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2614602" y="5154805"/>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9B4BEC1-EE4D-40B5-92C6-E2C9B8A9441A}"/>
              </a:ext>
            </a:extLst>
          </p:cNvPr>
          <p:cNvCxnSpPr/>
          <p:nvPr/>
        </p:nvCxnSpPr>
        <p:spPr>
          <a:xfrm>
            <a:off x="2576805" y="643879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DB9C702-6831-4978-BE8C-75BB2F5CFF0A}"/>
              </a:ext>
            </a:extLst>
          </p:cNvPr>
          <p:cNvCxnSpPr/>
          <p:nvPr/>
        </p:nvCxnSpPr>
        <p:spPr>
          <a:xfrm>
            <a:off x="2576805" y="6005462"/>
            <a:ext cx="7825339"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1459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4022"/>
          <a:stretch/>
        </p:blipFill>
        <p:spPr>
          <a:xfrm>
            <a:off x="1551324" y="735543"/>
            <a:ext cx="8710864" cy="6068121"/>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373232" y="88652"/>
            <a:ext cx="8221459" cy="646331"/>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Sample Cornell Notes Page:</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2202217" y="2675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2192591" y="3132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2192589" y="356099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2192590" y="4045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2202217" y="4496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2164420" y="535129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2202217" y="4935805"/>
            <a:ext cx="7825339"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F68C555-220E-405D-8A5B-B184FB0EA0B1}"/>
              </a:ext>
            </a:extLst>
          </p:cNvPr>
          <p:cNvSpPr txBox="1"/>
          <p:nvPr/>
        </p:nvSpPr>
        <p:spPr>
          <a:xfrm>
            <a:off x="7493765" y="808171"/>
            <a:ext cx="1780674"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Name</a:t>
            </a:r>
          </a:p>
          <a:p>
            <a:r>
              <a:rPr lang="en-US" sz="2400" b="1" dirty="0">
                <a:solidFill>
                  <a:schemeClr val="bg1"/>
                </a:solidFill>
                <a:latin typeface="Tempus Sans ITC" panose="04020404030D07020202" pitchFamily="82" charset="0"/>
              </a:rPr>
              <a:t>Date</a:t>
            </a:r>
          </a:p>
          <a:p>
            <a:r>
              <a:rPr lang="en-US" sz="2400" b="1" dirty="0">
                <a:solidFill>
                  <a:schemeClr val="bg1"/>
                </a:solidFill>
                <a:latin typeface="Tempus Sans ITC" panose="04020404030D07020202" pitchFamily="82" charset="0"/>
              </a:rPr>
              <a:t>Class period</a:t>
            </a:r>
          </a:p>
        </p:txBody>
      </p:sp>
      <p:sp>
        <p:nvSpPr>
          <p:cNvPr id="3" name="TextBox 2">
            <a:extLst>
              <a:ext uri="{FF2B5EF4-FFF2-40B4-BE49-F238E27FC236}">
                <a16:creationId xmlns:a16="http://schemas.microsoft.com/office/drawing/2014/main" id="{0CD2AEA7-5092-4F4A-92BA-544D69DD712B}"/>
              </a:ext>
            </a:extLst>
          </p:cNvPr>
          <p:cNvSpPr txBox="1"/>
          <p:nvPr/>
        </p:nvSpPr>
        <p:spPr>
          <a:xfrm>
            <a:off x="3448219" y="1779120"/>
            <a:ext cx="4831882" cy="523220"/>
          </a:xfrm>
          <a:prstGeom prst="rect">
            <a:avLst/>
          </a:prstGeom>
          <a:noFill/>
        </p:spPr>
        <p:txBody>
          <a:bodyPr wrap="square" rtlCol="0">
            <a:spAutoFit/>
          </a:bodyPr>
          <a:lstStyle/>
          <a:p>
            <a:r>
              <a:rPr lang="en-US" sz="2800" b="1" dirty="0">
                <a:solidFill>
                  <a:schemeClr val="bg1"/>
                </a:solidFill>
                <a:latin typeface="Tempus Sans ITC" panose="04020404030D07020202" pitchFamily="82" charset="0"/>
              </a:rPr>
              <a:t>Title: “It’s Not Too Soon”</a:t>
            </a:r>
          </a:p>
        </p:txBody>
      </p:sp>
      <p:cxnSp>
        <p:nvCxnSpPr>
          <p:cNvPr id="17" name="Straight Connector 16">
            <a:extLst>
              <a:ext uri="{FF2B5EF4-FFF2-40B4-BE49-F238E27FC236}">
                <a16:creationId xmlns:a16="http://schemas.microsoft.com/office/drawing/2014/main" id="{A254AB2F-2F0B-4FE3-9EFE-A263218C37B0}"/>
              </a:ext>
            </a:extLst>
          </p:cNvPr>
          <p:cNvCxnSpPr/>
          <p:nvPr/>
        </p:nvCxnSpPr>
        <p:spPr>
          <a:xfrm>
            <a:off x="2164420" y="631266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17B289B-9CC6-4AC6-B2BB-A56DBC7C272D}"/>
              </a:ext>
            </a:extLst>
          </p:cNvPr>
          <p:cNvCxnSpPr/>
          <p:nvPr/>
        </p:nvCxnSpPr>
        <p:spPr>
          <a:xfrm>
            <a:off x="2164420" y="58543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BDEFE5E-D3FB-4AD9-BE2D-60AD7344F2C0}"/>
              </a:ext>
            </a:extLst>
          </p:cNvPr>
          <p:cNvSpPr txBox="1"/>
          <p:nvPr/>
        </p:nvSpPr>
        <p:spPr>
          <a:xfrm>
            <a:off x="3706076" y="3634186"/>
            <a:ext cx="6773868" cy="830997"/>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Diff. today – most jobs require post-HS training – to succeed need certain skills</a:t>
            </a:r>
          </a:p>
        </p:txBody>
      </p:sp>
      <p:sp>
        <p:nvSpPr>
          <p:cNvPr id="19" name="TextBox 18">
            <a:extLst>
              <a:ext uri="{FF2B5EF4-FFF2-40B4-BE49-F238E27FC236}">
                <a16:creationId xmlns:a16="http://schemas.microsoft.com/office/drawing/2014/main" id="{B0142079-DEA7-43E9-814B-1FA96B0CC57E}"/>
              </a:ext>
            </a:extLst>
          </p:cNvPr>
          <p:cNvSpPr txBox="1"/>
          <p:nvPr/>
        </p:nvSpPr>
        <p:spPr>
          <a:xfrm>
            <a:off x="3706077" y="2729837"/>
            <a:ext cx="631185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Options – college, voc. school, military? Job?</a:t>
            </a:r>
          </a:p>
        </p:txBody>
      </p:sp>
      <p:sp>
        <p:nvSpPr>
          <p:cNvPr id="20" name="TextBox 19">
            <a:extLst>
              <a:ext uri="{FF2B5EF4-FFF2-40B4-BE49-F238E27FC236}">
                <a16:creationId xmlns:a16="http://schemas.microsoft.com/office/drawing/2014/main" id="{3DBE6C23-C711-413B-A805-34BF1980DE27}"/>
              </a:ext>
            </a:extLst>
          </p:cNvPr>
          <p:cNvSpPr txBox="1"/>
          <p:nvPr/>
        </p:nvSpPr>
        <p:spPr>
          <a:xfrm>
            <a:off x="3706076" y="3170359"/>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Past – many jobs w/ HS diploma</a:t>
            </a:r>
          </a:p>
        </p:txBody>
      </p:sp>
      <p:sp>
        <p:nvSpPr>
          <p:cNvPr id="21" name="TextBox 20">
            <a:extLst>
              <a:ext uri="{FF2B5EF4-FFF2-40B4-BE49-F238E27FC236}">
                <a16:creationId xmlns:a16="http://schemas.microsoft.com/office/drawing/2014/main" id="{23F9565E-FEFF-4432-BBE1-0E813D58205F}"/>
              </a:ext>
            </a:extLst>
          </p:cNvPr>
          <p:cNvSpPr txBox="1"/>
          <p:nvPr/>
        </p:nvSpPr>
        <p:spPr>
          <a:xfrm>
            <a:off x="3781358" y="2299059"/>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Imp. Think about future</a:t>
            </a:r>
          </a:p>
        </p:txBody>
      </p:sp>
      <p:sp>
        <p:nvSpPr>
          <p:cNvPr id="22" name="TextBox 21">
            <a:extLst>
              <a:ext uri="{FF2B5EF4-FFF2-40B4-BE49-F238E27FC236}">
                <a16:creationId xmlns:a16="http://schemas.microsoft.com/office/drawing/2014/main" id="{E9815F94-4C50-4098-BC0F-EB9D0778EC90}"/>
              </a:ext>
            </a:extLst>
          </p:cNvPr>
          <p:cNvSpPr txBox="1"/>
          <p:nvPr/>
        </p:nvSpPr>
        <p:spPr>
          <a:xfrm>
            <a:off x="3610597" y="4520963"/>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Note-taking: for now + future—secrets?</a:t>
            </a:r>
          </a:p>
        </p:txBody>
      </p:sp>
      <p:cxnSp>
        <p:nvCxnSpPr>
          <p:cNvPr id="23" name="Straight Connector 22">
            <a:extLst>
              <a:ext uri="{FF2B5EF4-FFF2-40B4-BE49-F238E27FC236}">
                <a16:creationId xmlns:a16="http://schemas.microsoft.com/office/drawing/2014/main" id="{34EE83D5-D780-4DE1-A02F-9B785217C953}"/>
              </a:ext>
            </a:extLst>
          </p:cNvPr>
          <p:cNvCxnSpPr/>
          <p:nvPr/>
        </p:nvCxnSpPr>
        <p:spPr>
          <a:xfrm>
            <a:off x="2164420" y="6733899"/>
            <a:ext cx="6639085" cy="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029152A-348A-4812-A834-323ECA00026E}"/>
              </a:ext>
            </a:extLst>
          </p:cNvPr>
          <p:cNvSpPr txBox="1"/>
          <p:nvPr/>
        </p:nvSpPr>
        <p:spPr>
          <a:xfrm>
            <a:off x="3890875" y="4924487"/>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Neat + organized</a:t>
            </a:r>
          </a:p>
        </p:txBody>
      </p:sp>
      <p:sp>
        <p:nvSpPr>
          <p:cNvPr id="27" name="TextBox 26">
            <a:extLst>
              <a:ext uri="{FF2B5EF4-FFF2-40B4-BE49-F238E27FC236}">
                <a16:creationId xmlns:a16="http://schemas.microsoft.com/office/drawing/2014/main" id="{2E6AF47E-93C5-4279-911B-FA2890C126EE}"/>
              </a:ext>
            </a:extLst>
          </p:cNvPr>
          <p:cNvSpPr txBox="1"/>
          <p:nvPr/>
        </p:nvSpPr>
        <p:spPr>
          <a:xfrm>
            <a:off x="3896144" y="5386152"/>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Identify main ideas</a:t>
            </a:r>
          </a:p>
        </p:txBody>
      </p:sp>
      <p:sp>
        <p:nvSpPr>
          <p:cNvPr id="28" name="TextBox 27">
            <a:extLst>
              <a:ext uri="{FF2B5EF4-FFF2-40B4-BE49-F238E27FC236}">
                <a16:creationId xmlns:a16="http://schemas.microsoft.com/office/drawing/2014/main" id="{FF78719F-43C9-4286-8275-EF706FF092A0}"/>
              </a:ext>
            </a:extLst>
          </p:cNvPr>
          <p:cNvSpPr txBox="1"/>
          <p:nvPr/>
        </p:nvSpPr>
        <p:spPr>
          <a:xfrm>
            <a:off x="3532340" y="6285476"/>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Add cues + summary after to help study</a:t>
            </a:r>
          </a:p>
        </p:txBody>
      </p:sp>
      <p:sp>
        <p:nvSpPr>
          <p:cNvPr id="29" name="TextBox 28">
            <a:extLst>
              <a:ext uri="{FF2B5EF4-FFF2-40B4-BE49-F238E27FC236}">
                <a16:creationId xmlns:a16="http://schemas.microsoft.com/office/drawing/2014/main" id="{2E6CAFFE-6584-4103-B76A-59401CCB942B}"/>
              </a:ext>
            </a:extLst>
          </p:cNvPr>
          <p:cNvSpPr txBox="1"/>
          <p:nvPr/>
        </p:nvSpPr>
        <p:spPr>
          <a:xfrm>
            <a:off x="3896145" y="5863820"/>
            <a:ext cx="613141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Pers. shorthand (abbrev. + symbols)—faster </a:t>
            </a:r>
          </a:p>
        </p:txBody>
      </p:sp>
    </p:spTree>
    <p:extLst>
      <p:ext uri="{BB962C8B-B14F-4D97-AF65-F5344CB8AC3E}">
        <p14:creationId xmlns:p14="http://schemas.microsoft.com/office/powerpoint/2010/main" val="180362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P spid="20" grpId="0"/>
      <p:bldP spid="21" grpId="0"/>
      <p:bldP spid="22"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5C81964-DD14-47E2-B44B-E25D32A47CB9}"/>
              </a:ext>
            </a:extLst>
          </p:cNvPr>
          <p:cNvPicPr>
            <a:picLocks noChangeAspect="1"/>
          </p:cNvPicPr>
          <p:nvPr/>
        </p:nvPicPr>
        <p:blipFill rotWithShape="1">
          <a:blip r:embed="rId3">
            <a:extLst>
              <a:ext uri="{28A0092B-C50C-407E-A947-70E740481C1C}">
                <a14:useLocalDpi xmlns:a14="http://schemas.microsoft.com/office/drawing/2010/main" val="0"/>
              </a:ext>
            </a:extLst>
          </a:blip>
          <a:srcRect b="24022"/>
          <a:stretch/>
        </p:blipFill>
        <p:spPr>
          <a:xfrm>
            <a:off x="1548355" y="665778"/>
            <a:ext cx="8710864" cy="6068121"/>
          </a:xfrm>
          <a:prstGeom prst="rect">
            <a:avLst/>
          </a:prstGeom>
        </p:spPr>
      </p:pic>
      <p:sp>
        <p:nvSpPr>
          <p:cNvPr id="7" name="TextBox 6">
            <a:extLst>
              <a:ext uri="{FF2B5EF4-FFF2-40B4-BE49-F238E27FC236}">
                <a16:creationId xmlns:a16="http://schemas.microsoft.com/office/drawing/2014/main" id="{EC4C6233-0A16-4A04-9C75-8B4C21624A39}"/>
              </a:ext>
            </a:extLst>
          </p:cNvPr>
          <p:cNvSpPr txBox="1"/>
          <p:nvPr/>
        </p:nvSpPr>
        <p:spPr>
          <a:xfrm>
            <a:off x="1437457" y="89212"/>
            <a:ext cx="8220679" cy="646331"/>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Sample Cornell Notes Page:</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EF52BCB2-847A-4600-893C-81E41C2A2C6F}"/>
              </a:ext>
            </a:extLst>
          </p:cNvPr>
          <p:cNvCxnSpPr/>
          <p:nvPr/>
        </p:nvCxnSpPr>
        <p:spPr>
          <a:xfrm>
            <a:off x="2149025" y="26754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23F3EAC-E204-4083-A4CB-23CE28CEC937}"/>
              </a:ext>
            </a:extLst>
          </p:cNvPr>
          <p:cNvCxnSpPr/>
          <p:nvPr/>
        </p:nvCxnSpPr>
        <p:spPr>
          <a:xfrm>
            <a:off x="2139399" y="3132672"/>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989B7D71-22B4-4D54-B1F8-38BE9C81C5EA}"/>
              </a:ext>
            </a:extLst>
          </p:cNvPr>
          <p:cNvCxnSpPr/>
          <p:nvPr/>
        </p:nvCxnSpPr>
        <p:spPr>
          <a:xfrm>
            <a:off x="2139397" y="356099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C792BB8F-428F-4CFB-B811-5F7D76063266}"/>
              </a:ext>
            </a:extLst>
          </p:cNvPr>
          <p:cNvCxnSpPr/>
          <p:nvPr/>
        </p:nvCxnSpPr>
        <p:spPr>
          <a:xfrm>
            <a:off x="2139398" y="4045468"/>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62A7565F-D60E-49C8-8274-D5FE28E52E59}"/>
              </a:ext>
            </a:extLst>
          </p:cNvPr>
          <p:cNvCxnSpPr/>
          <p:nvPr/>
        </p:nvCxnSpPr>
        <p:spPr>
          <a:xfrm>
            <a:off x="2149025" y="4496251"/>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E5F8B9B1-2B30-4030-BF0E-E8F709D9FEEF}"/>
              </a:ext>
            </a:extLst>
          </p:cNvPr>
          <p:cNvCxnSpPr/>
          <p:nvPr/>
        </p:nvCxnSpPr>
        <p:spPr>
          <a:xfrm>
            <a:off x="2111228" y="5321480"/>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3CF7FA98-51F3-433F-BC0A-F0092653F0F1}"/>
              </a:ext>
            </a:extLst>
          </p:cNvPr>
          <p:cNvCxnSpPr/>
          <p:nvPr/>
        </p:nvCxnSpPr>
        <p:spPr>
          <a:xfrm>
            <a:off x="2149025" y="4905989"/>
            <a:ext cx="7825339" cy="0"/>
          </a:xfrm>
          <a:prstGeom prst="line">
            <a:avLst/>
          </a:prstGeom>
        </p:spPr>
        <p:style>
          <a:lnRef idx="1">
            <a:schemeClr val="dk1"/>
          </a:lnRef>
          <a:fillRef idx="0">
            <a:schemeClr val="dk1"/>
          </a:fillRef>
          <a:effectRef idx="0">
            <a:schemeClr val="dk1"/>
          </a:effectRef>
          <a:fontRef idx="minor">
            <a:schemeClr val="tx1"/>
          </a:fontRef>
        </p:style>
      </p:cxnSp>
      <p:sp>
        <p:nvSpPr>
          <p:cNvPr id="2" name="TextBox 1">
            <a:extLst>
              <a:ext uri="{FF2B5EF4-FFF2-40B4-BE49-F238E27FC236}">
                <a16:creationId xmlns:a16="http://schemas.microsoft.com/office/drawing/2014/main" id="{AF68C555-220E-405D-8A5B-B184FB0EA0B1}"/>
              </a:ext>
            </a:extLst>
          </p:cNvPr>
          <p:cNvSpPr txBox="1"/>
          <p:nvPr/>
        </p:nvSpPr>
        <p:spPr>
          <a:xfrm>
            <a:off x="7131656" y="808171"/>
            <a:ext cx="1780674"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Name</a:t>
            </a:r>
          </a:p>
          <a:p>
            <a:r>
              <a:rPr lang="en-US" sz="2400" b="1" dirty="0">
                <a:solidFill>
                  <a:schemeClr val="bg1"/>
                </a:solidFill>
                <a:latin typeface="Tempus Sans ITC" panose="04020404030D07020202" pitchFamily="82" charset="0"/>
              </a:rPr>
              <a:t>Date</a:t>
            </a:r>
          </a:p>
          <a:p>
            <a:r>
              <a:rPr lang="en-US" sz="2400" b="1" dirty="0">
                <a:solidFill>
                  <a:schemeClr val="bg1"/>
                </a:solidFill>
                <a:latin typeface="Tempus Sans ITC" panose="04020404030D07020202" pitchFamily="82" charset="0"/>
              </a:rPr>
              <a:t>Class period</a:t>
            </a:r>
          </a:p>
        </p:txBody>
      </p:sp>
      <p:sp>
        <p:nvSpPr>
          <p:cNvPr id="3" name="TextBox 2">
            <a:extLst>
              <a:ext uri="{FF2B5EF4-FFF2-40B4-BE49-F238E27FC236}">
                <a16:creationId xmlns:a16="http://schemas.microsoft.com/office/drawing/2014/main" id="{0CD2AEA7-5092-4F4A-92BA-544D69DD712B}"/>
              </a:ext>
            </a:extLst>
          </p:cNvPr>
          <p:cNvSpPr txBox="1"/>
          <p:nvPr/>
        </p:nvSpPr>
        <p:spPr>
          <a:xfrm>
            <a:off x="3382672" y="1779120"/>
            <a:ext cx="4831882" cy="523220"/>
          </a:xfrm>
          <a:prstGeom prst="rect">
            <a:avLst/>
          </a:prstGeom>
          <a:noFill/>
        </p:spPr>
        <p:txBody>
          <a:bodyPr wrap="square" rtlCol="0">
            <a:spAutoFit/>
          </a:bodyPr>
          <a:lstStyle/>
          <a:p>
            <a:r>
              <a:rPr lang="en-US" sz="2800" b="1" dirty="0">
                <a:solidFill>
                  <a:schemeClr val="bg1"/>
                </a:solidFill>
                <a:latin typeface="Tempus Sans ITC" panose="04020404030D07020202" pitchFamily="82" charset="0"/>
              </a:rPr>
              <a:t>Title: “It’s Not Too Soon”</a:t>
            </a:r>
          </a:p>
        </p:txBody>
      </p:sp>
      <p:cxnSp>
        <p:nvCxnSpPr>
          <p:cNvPr id="17" name="Straight Connector 16">
            <a:extLst>
              <a:ext uri="{FF2B5EF4-FFF2-40B4-BE49-F238E27FC236}">
                <a16:creationId xmlns:a16="http://schemas.microsoft.com/office/drawing/2014/main" id="{A254AB2F-2F0B-4FE3-9EFE-A263218C37B0}"/>
              </a:ext>
            </a:extLst>
          </p:cNvPr>
          <p:cNvCxnSpPr/>
          <p:nvPr/>
        </p:nvCxnSpPr>
        <p:spPr>
          <a:xfrm>
            <a:off x="2111228" y="631266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17B289B-9CC6-4AC6-B2BB-A56DBC7C272D}"/>
              </a:ext>
            </a:extLst>
          </p:cNvPr>
          <p:cNvCxnSpPr/>
          <p:nvPr/>
        </p:nvCxnSpPr>
        <p:spPr>
          <a:xfrm>
            <a:off x="2111228" y="58543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BDEFE5E-D3FB-4AD9-BE2D-60AD7344F2C0}"/>
              </a:ext>
            </a:extLst>
          </p:cNvPr>
          <p:cNvSpPr txBox="1"/>
          <p:nvPr/>
        </p:nvSpPr>
        <p:spPr>
          <a:xfrm>
            <a:off x="3479897" y="3634186"/>
            <a:ext cx="6773868" cy="830997"/>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Diff. today – most jobs require post-HS training – to succeed need certain skills</a:t>
            </a:r>
          </a:p>
        </p:txBody>
      </p:sp>
      <p:sp>
        <p:nvSpPr>
          <p:cNvPr id="19" name="TextBox 18">
            <a:extLst>
              <a:ext uri="{FF2B5EF4-FFF2-40B4-BE49-F238E27FC236}">
                <a16:creationId xmlns:a16="http://schemas.microsoft.com/office/drawing/2014/main" id="{B0142079-DEA7-43E9-814B-1FA96B0CC57E}"/>
              </a:ext>
            </a:extLst>
          </p:cNvPr>
          <p:cNvSpPr txBox="1"/>
          <p:nvPr/>
        </p:nvSpPr>
        <p:spPr>
          <a:xfrm>
            <a:off x="3652885" y="2729837"/>
            <a:ext cx="631185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Options – college, voc. school, military? Job?</a:t>
            </a:r>
          </a:p>
        </p:txBody>
      </p:sp>
      <p:sp>
        <p:nvSpPr>
          <p:cNvPr id="20" name="TextBox 19">
            <a:extLst>
              <a:ext uri="{FF2B5EF4-FFF2-40B4-BE49-F238E27FC236}">
                <a16:creationId xmlns:a16="http://schemas.microsoft.com/office/drawing/2014/main" id="{3DBE6C23-C711-413B-A805-34BF1980DE27}"/>
              </a:ext>
            </a:extLst>
          </p:cNvPr>
          <p:cNvSpPr txBox="1"/>
          <p:nvPr/>
        </p:nvSpPr>
        <p:spPr>
          <a:xfrm>
            <a:off x="3652884" y="3170359"/>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Past – many jobs w/ HS diploma</a:t>
            </a:r>
          </a:p>
        </p:txBody>
      </p:sp>
      <p:sp>
        <p:nvSpPr>
          <p:cNvPr id="21" name="TextBox 20">
            <a:extLst>
              <a:ext uri="{FF2B5EF4-FFF2-40B4-BE49-F238E27FC236}">
                <a16:creationId xmlns:a16="http://schemas.microsoft.com/office/drawing/2014/main" id="{23F9565E-FEFF-4432-BBE1-0E813D58205F}"/>
              </a:ext>
            </a:extLst>
          </p:cNvPr>
          <p:cNvSpPr txBox="1"/>
          <p:nvPr/>
        </p:nvSpPr>
        <p:spPr>
          <a:xfrm>
            <a:off x="3518108" y="2299059"/>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Imp. Think about future</a:t>
            </a:r>
          </a:p>
        </p:txBody>
      </p:sp>
      <p:sp>
        <p:nvSpPr>
          <p:cNvPr id="22" name="TextBox 21">
            <a:extLst>
              <a:ext uri="{FF2B5EF4-FFF2-40B4-BE49-F238E27FC236}">
                <a16:creationId xmlns:a16="http://schemas.microsoft.com/office/drawing/2014/main" id="{E9815F94-4C50-4098-BC0F-EB9D0778EC90}"/>
              </a:ext>
            </a:extLst>
          </p:cNvPr>
          <p:cNvSpPr txBox="1"/>
          <p:nvPr/>
        </p:nvSpPr>
        <p:spPr>
          <a:xfrm>
            <a:off x="3557405" y="4520963"/>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Note-taking: for now + future—secrets?</a:t>
            </a:r>
          </a:p>
        </p:txBody>
      </p:sp>
      <p:cxnSp>
        <p:nvCxnSpPr>
          <p:cNvPr id="23" name="Straight Connector 22">
            <a:extLst>
              <a:ext uri="{FF2B5EF4-FFF2-40B4-BE49-F238E27FC236}">
                <a16:creationId xmlns:a16="http://schemas.microsoft.com/office/drawing/2014/main" id="{34EE83D5-D780-4DE1-A02F-9B785217C953}"/>
              </a:ext>
            </a:extLst>
          </p:cNvPr>
          <p:cNvCxnSpPr/>
          <p:nvPr/>
        </p:nvCxnSpPr>
        <p:spPr>
          <a:xfrm>
            <a:off x="2111228" y="6733899"/>
            <a:ext cx="7825339" cy="0"/>
          </a:xfrm>
          <a:prstGeom prst="line">
            <a:avLst/>
          </a:prstGeom>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029152A-348A-4812-A834-323ECA00026E}"/>
              </a:ext>
            </a:extLst>
          </p:cNvPr>
          <p:cNvSpPr txBox="1"/>
          <p:nvPr/>
        </p:nvSpPr>
        <p:spPr>
          <a:xfrm>
            <a:off x="3837683" y="4894671"/>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Neat + organized</a:t>
            </a:r>
          </a:p>
        </p:txBody>
      </p:sp>
      <p:sp>
        <p:nvSpPr>
          <p:cNvPr id="27" name="TextBox 26">
            <a:extLst>
              <a:ext uri="{FF2B5EF4-FFF2-40B4-BE49-F238E27FC236}">
                <a16:creationId xmlns:a16="http://schemas.microsoft.com/office/drawing/2014/main" id="{2E6AF47E-93C5-4279-911B-FA2890C126EE}"/>
              </a:ext>
            </a:extLst>
          </p:cNvPr>
          <p:cNvSpPr txBox="1"/>
          <p:nvPr/>
        </p:nvSpPr>
        <p:spPr>
          <a:xfrm>
            <a:off x="3842952" y="5356336"/>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Identify main ideas</a:t>
            </a:r>
          </a:p>
        </p:txBody>
      </p:sp>
      <p:sp>
        <p:nvSpPr>
          <p:cNvPr id="28" name="TextBox 27">
            <a:extLst>
              <a:ext uri="{FF2B5EF4-FFF2-40B4-BE49-F238E27FC236}">
                <a16:creationId xmlns:a16="http://schemas.microsoft.com/office/drawing/2014/main" id="{FF78719F-43C9-4286-8275-EF706FF092A0}"/>
              </a:ext>
            </a:extLst>
          </p:cNvPr>
          <p:cNvSpPr txBox="1"/>
          <p:nvPr/>
        </p:nvSpPr>
        <p:spPr>
          <a:xfrm>
            <a:off x="3862204" y="6285476"/>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Add cues + summary after to help study</a:t>
            </a:r>
          </a:p>
        </p:txBody>
      </p:sp>
      <p:sp>
        <p:nvSpPr>
          <p:cNvPr id="29" name="TextBox 28">
            <a:extLst>
              <a:ext uri="{FF2B5EF4-FFF2-40B4-BE49-F238E27FC236}">
                <a16:creationId xmlns:a16="http://schemas.microsoft.com/office/drawing/2014/main" id="{2E6CAFFE-6584-4103-B76A-59401CCB942B}"/>
              </a:ext>
            </a:extLst>
          </p:cNvPr>
          <p:cNvSpPr txBox="1"/>
          <p:nvPr/>
        </p:nvSpPr>
        <p:spPr>
          <a:xfrm>
            <a:off x="3842953" y="5834004"/>
            <a:ext cx="613141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Pers. shorthand (abbrev. + symbols)—faster </a:t>
            </a:r>
          </a:p>
        </p:txBody>
      </p:sp>
      <p:sp>
        <p:nvSpPr>
          <p:cNvPr id="5" name="TextBox 4">
            <a:extLst>
              <a:ext uri="{FF2B5EF4-FFF2-40B4-BE49-F238E27FC236}">
                <a16:creationId xmlns:a16="http://schemas.microsoft.com/office/drawing/2014/main" id="{414F8079-0CFB-4D73-AC44-78147F0C6D35}"/>
              </a:ext>
            </a:extLst>
          </p:cNvPr>
          <p:cNvSpPr txBox="1"/>
          <p:nvPr/>
        </p:nvSpPr>
        <p:spPr>
          <a:xfrm>
            <a:off x="1938967" y="2299059"/>
            <a:ext cx="1250472" cy="830997"/>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Future options</a:t>
            </a:r>
          </a:p>
        </p:txBody>
      </p:sp>
      <p:sp>
        <p:nvSpPr>
          <p:cNvPr id="30" name="TextBox 29">
            <a:extLst>
              <a:ext uri="{FF2B5EF4-FFF2-40B4-BE49-F238E27FC236}">
                <a16:creationId xmlns:a16="http://schemas.microsoft.com/office/drawing/2014/main" id="{E5DBE92C-46C5-421D-AAEE-AF02C69990EA}"/>
              </a:ext>
            </a:extLst>
          </p:cNvPr>
          <p:cNvSpPr txBox="1"/>
          <p:nvPr/>
        </p:nvSpPr>
        <p:spPr>
          <a:xfrm>
            <a:off x="1542901" y="3685074"/>
            <a:ext cx="1956208" cy="830997"/>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Why post-sec. training?</a:t>
            </a:r>
          </a:p>
        </p:txBody>
      </p:sp>
      <p:sp>
        <p:nvSpPr>
          <p:cNvPr id="31" name="TextBox 30">
            <a:extLst>
              <a:ext uri="{FF2B5EF4-FFF2-40B4-BE49-F238E27FC236}">
                <a16:creationId xmlns:a16="http://schemas.microsoft.com/office/drawing/2014/main" id="{F8E632DB-893C-4A56-8B6A-7E7BE905B985}"/>
              </a:ext>
            </a:extLst>
          </p:cNvPr>
          <p:cNvSpPr txBox="1"/>
          <p:nvPr/>
        </p:nvSpPr>
        <p:spPr>
          <a:xfrm>
            <a:off x="2017279" y="4967651"/>
            <a:ext cx="1510592"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4 note taking how-</a:t>
            </a:r>
            <a:r>
              <a:rPr lang="en-US" sz="2400" b="1" dirty="0" err="1">
                <a:solidFill>
                  <a:schemeClr val="bg1"/>
                </a:solidFill>
                <a:latin typeface="Tempus Sans ITC" panose="04020404030D07020202" pitchFamily="82" charset="0"/>
              </a:rPr>
              <a:t>tos</a:t>
            </a:r>
            <a:endParaRPr lang="en-US" sz="2400" b="1" dirty="0">
              <a:solidFill>
                <a:schemeClr val="bg1"/>
              </a:solidFill>
              <a:latin typeface="Tempus Sans ITC" panose="04020404030D07020202" pitchFamily="82" charset="0"/>
            </a:endParaRPr>
          </a:p>
        </p:txBody>
      </p:sp>
    </p:spTree>
    <p:extLst>
      <p:ext uri="{BB962C8B-B14F-4D97-AF65-F5344CB8AC3E}">
        <p14:creationId xmlns:p14="http://schemas.microsoft.com/office/powerpoint/2010/main" val="188639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D64344-5986-43B6-BF4B-0F086633F816}"/>
              </a:ext>
            </a:extLst>
          </p:cNvPr>
          <p:cNvPicPr>
            <a:picLocks noChangeAspect="1"/>
          </p:cNvPicPr>
          <p:nvPr/>
        </p:nvPicPr>
        <p:blipFill rotWithShape="1">
          <a:blip r:embed="rId3">
            <a:extLst>
              <a:ext uri="{28A0092B-C50C-407E-A947-70E740481C1C}">
                <a14:useLocalDpi xmlns:a14="http://schemas.microsoft.com/office/drawing/2010/main" val="0"/>
              </a:ext>
            </a:extLst>
          </a:blip>
          <a:srcRect t="30678" b="-3428"/>
          <a:stretch/>
        </p:blipFill>
        <p:spPr>
          <a:xfrm>
            <a:off x="1595825" y="980501"/>
            <a:ext cx="8710864" cy="5810321"/>
          </a:xfrm>
          <a:prstGeom prst="rect">
            <a:avLst/>
          </a:prstGeom>
        </p:spPr>
      </p:pic>
      <p:sp>
        <p:nvSpPr>
          <p:cNvPr id="3" name="TextBox 2">
            <a:extLst>
              <a:ext uri="{FF2B5EF4-FFF2-40B4-BE49-F238E27FC236}">
                <a16:creationId xmlns:a16="http://schemas.microsoft.com/office/drawing/2014/main" id="{2979E2EA-9B59-45FB-9E1E-A9AF2B85CFD5}"/>
              </a:ext>
            </a:extLst>
          </p:cNvPr>
          <p:cNvSpPr txBox="1"/>
          <p:nvPr/>
        </p:nvSpPr>
        <p:spPr>
          <a:xfrm>
            <a:off x="1608190" y="163328"/>
            <a:ext cx="9500839" cy="646331"/>
          </a:xfrm>
          <a:prstGeom prst="rect">
            <a:avLst/>
          </a:prstGeom>
          <a:noFill/>
        </p:spPr>
        <p:txBody>
          <a:bodyPr wrap="square" rtlCol="0">
            <a:spAutoFit/>
          </a:bodyPr>
          <a:lstStyle/>
          <a:p>
            <a:r>
              <a:rPr lang="en-US" sz="3600" dirty="0">
                <a:solidFill>
                  <a:srgbClr val="700000"/>
                </a:solidFill>
                <a:latin typeface="Berlin Sans FB" panose="020E0602020502020306" pitchFamily="34" charset="0"/>
              </a:rPr>
              <a:t>Sample Cornell Notes Page (bottom of page):</a:t>
            </a:r>
            <a:endParaRPr lang="en-US" sz="24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11D4958F-A870-427F-9618-E9B6411A43DD}"/>
              </a:ext>
            </a:extLst>
          </p:cNvPr>
          <p:cNvCxnSpPr/>
          <p:nvPr/>
        </p:nvCxnSpPr>
        <p:spPr>
          <a:xfrm>
            <a:off x="1608190" y="4814371"/>
            <a:ext cx="8710864" cy="0"/>
          </a:xfrm>
          <a:prstGeom prst="line">
            <a:avLst/>
          </a:prstGeom>
          <a:ln w="28575"/>
        </p:spPr>
        <p:style>
          <a:lnRef idx="1">
            <a:schemeClr val="dk1"/>
          </a:lnRef>
          <a:fillRef idx="0">
            <a:schemeClr val="dk1"/>
          </a:fillRef>
          <a:effectRef idx="0">
            <a:schemeClr val="dk1"/>
          </a:effectRef>
          <a:fontRef idx="minor">
            <a:schemeClr val="tx1"/>
          </a:fontRef>
        </p:style>
      </p:cxnSp>
      <p:sp>
        <p:nvSpPr>
          <p:cNvPr id="6" name="Oval 2">
            <a:extLst>
              <a:ext uri="{FF2B5EF4-FFF2-40B4-BE49-F238E27FC236}">
                <a16:creationId xmlns:a16="http://schemas.microsoft.com/office/drawing/2014/main" id="{28D29709-6EFF-4271-8F2D-3CD7FC67721A}"/>
              </a:ext>
            </a:extLst>
          </p:cNvPr>
          <p:cNvSpPr>
            <a:spLocks noChangeAspect="1" noChangeArrowheads="1"/>
          </p:cNvSpPr>
          <p:nvPr/>
        </p:nvSpPr>
        <p:spPr bwMode="auto">
          <a:xfrm>
            <a:off x="1744512" y="5182538"/>
            <a:ext cx="290148" cy="2286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a:extLst>
              <a:ext uri="{FF2B5EF4-FFF2-40B4-BE49-F238E27FC236}">
                <a16:creationId xmlns:a16="http://schemas.microsoft.com/office/drawing/2014/main" id="{97A661D9-2D1A-485B-9830-1438DDF0ECB4}"/>
              </a:ext>
            </a:extLst>
          </p:cNvPr>
          <p:cNvCxnSpPr/>
          <p:nvPr/>
        </p:nvCxnSpPr>
        <p:spPr>
          <a:xfrm>
            <a:off x="2045110" y="2930174"/>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103DBEA3-DE87-480D-98A1-52D020EFF289}"/>
              </a:ext>
            </a:extLst>
          </p:cNvPr>
          <p:cNvCxnSpPr/>
          <p:nvPr/>
        </p:nvCxnSpPr>
        <p:spPr>
          <a:xfrm>
            <a:off x="2082907" y="251468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D766AE77-90AF-4A83-AEF6-8679C4AA181A}"/>
              </a:ext>
            </a:extLst>
          </p:cNvPr>
          <p:cNvCxnSpPr/>
          <p:nvPr/>
        </p:nvCxnSpPr>
        <p:spPr>
          <a:xfrm>
            <a:off x="2045110" y="4342593"/>
            <a:ext cx="7825339" cy="0"/>
          </a:xfrm>
          <a:prstGeom prst="line">
            <a:avLst/>
          </a:prstGeom>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1A426535-BF14-456B-A360-8F251D7DEFAD}"/>
              </a:ext>
            </a:extLst>
          </p:cNvPr>
          <p:cNvSpPr txBox="1"/>
          <p:nvPr/>
        </p:nvSpPr>
        <p:spPr>
          <a:xfrm>
            <a:off x="3617327" y="2944042"/>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Neat + organized</a:t>
            </a:r>
          </a:p>
        </p:txBody>
      </p:sp>
      <p:sp>
        <p:nvSpPr>
          <p:cNvPr id="11" name="TextBox 10">
            <a:extLst>
              <a:ext uri="{FF2B5EF4-FFF2-40B4-BE49-F238E27FC236}">
                <a16:creationId xmlns:a16="http://schemas.microsoft.com/office/drawing/2014/main" id="{43394A32-FA49-46B8-865D-90AE31663B50}"/>
              </a:ext>
            </a:extLst>
          </p:cNvPr>
          <p:cNvSpPr txBox="1"/>
          <p:nvPr/>
        </p:nvSpPr>
        <p:spPr>
          <a:xfrm>
            <a:off x="3622596" y="3405707"/>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Identify main ideas</a:t>
            </a:r>
          </a:p>
        </p:txBody>
      </p:sp>
      <p:sp>
        <p:nvSpPr>
          <p:cNvPr id="12" name="TextBox 11">
            <a:extLst>
              <a:ext uri="{FF2B5EF4-FFF2-40B4-BE49-F238E27FC236}">
                <a16:creationId xmlns:a16="http://schemas.microsoft.com/office/drawing/2014/main" id="{B817261F-80DC-4162-B282-CF93C216D450}"/>
              </a:ext>
            </a:extLst>
          </p:cNvPr>
          <p:cNvSpPr txBox="1"/>
          <p:nvPr/>
        </p:nvSpPr>
        <p:spPr>
          <a:xfrm>
            <a:off x="3641848" y="4334847"/>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Add cues + summary after to help study</a:t>
            </a:r>
          </a:p>
        </p:txBody>
      </p:sp>
      <p:sp>
        <p:nvSpPr>
          <p:cNvPr id="13" name="TextBox 12">
            <a:extLst>
              <a:ext uri="{FF2B5EF4-FFF2-40B4-BE49-F238E27FC236}">
                <a16:creationId xmlns:a16="http://schemas.microsoft.com/office/drawing/2014/main" id="{7A806E26-7886-4584-97FB-243B13358597}"/>
              </a:ext>
            </a:extLst>
          </p:cNvPr>
          <p:cNvSpPr txBox="1"/>
          <p:nvPr/>
        </p:nvSpPr>
        <p:spPr>
          <a:xfrm>
            <a:off x="3622597" y="3883375"/>
            <a:ext cx="6131411"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Pers. shorthand (abbrev. + symbols)—faster </a:t>
            </a:r>
          </a:p>
        </p:txBody>
      </p:sp>
      <p:sp>
        <p:nvSpPr>
          <p:cNvPr id="14" name="TextBox 13">
            <a:extLst>
              <a:ext uri="{FF2B5EF4-FFF2-40B4-BE49-F238E27FC236}">
                <a16:creationId xmlns:a16="http://schemas.microsoft.com/office/drawing/2014/main" id="{3FD4DEE9-5D17-4933-8897-3C3F351252C0}"/>
              </a:ext>
            </a:extLst>
          </p:cNvPr>
          <p:cNvSpPr txBox="1"/>
          <p:nvPr/>
        </p:nvSpPr>
        <p:spPr>
          <a:xfrm>
            <a:off x="1932850" y="3017022"/>
            <a:ext cx="1510592"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4 note taking how-</a:t>
            </a:r>
            <a:r>
              <a:rPr lang="en-US" sz="2400" b="1" dirty="0" err="1">
                <a:solidFill>
                  <a:schemeClr val="bg1"/>
                </a:solidFill>
                <a:latin typeface="Tempus Sans ITC" panose="04020404030D07020202" pitchFamily="82" charset="0"/>
              </a:rPr>
              <a:t>tos</a:t>
            </a:r>
            <a:endParaRPr lang="en-US" sz="2400" b="1" dirty="0">
              <a:solidFill>
                <a:schemeClr val="bg1"/>
              </a:solidFill>
              <a:latin typeface="Tempus Sans ITC" panose="04020404030D07020202" pitchFamily="82" charset="0"/>
            </a:endParaRPr>
          </a:p>
        </p:txBody>
      </p:sp>
      <p:sp>
        <p:nvSpPr>
          <p:cNvPr id="23" name="TextBox 22">
            <a:extLst>
              <a:ext uri="{FF2B5EF4-FFF2-40B4-BE49-F238E27FC236}">
                <a16:creationId xmlns:a16="http://schemas.microsoft.com/office/drawing/2014/main" id="{42DE59D5-EC50-4690-A5C0-63E30E94A1D0}"/>
              </a:ext>
            </a:extLst>
          </p:cNvPr>
          <p:cNvSpPr txBox="1"/>
          <p:nvPr/>
        </p:nvSpPr>
        <p:spPr>
          <a:xfrm>
            <a:off x="3721492" y="1685628"/>
            <a:ext cx="6773868" cy="830997"/>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Diff. today – most jobs require post-HS training – to succeed need certain skills</a:t>
            </a:r>
          </a:p>
        </p:txBody>
      </p:sp>
      <p:sp>
        <p:nvSpPr>
          <p:cNvPr id="24" name="TextBox 23">
            <a:extLst>
              <a:ext uri="{FF2B5EF4-FFF2-40B4-BE49-F238E27FC236}">
                <a16:creationId xmlns:a16="http://schemas.microsoft.com/office/drawing/2014/main" id="{EC30A8B3-F958-44EE-8FFD-E6A5493F666F}"/>
              </a:ext>
            </a:extLst>
          </p:cNvPr>
          <p:cNvSpPr txBox="1"/>
          <p:nvPr/>
        </p:nvSpPr>
        <p:spPr>
          <a:xfrm>
            <a:off x="3527157" y="2539354"/>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Note-taking: for now + future—secrets?</a:t>
            </a:r>
          </a:p>
        </p:txBody>
      </p:sp>
      <p:sp>
        <p:nvSpPr>
          <p:cNvPr id="25" name="TextBox 24">
            <a:extLst>
              <a:ext uri="{FF2B5EF4-FFF2-40B4-BE49-F238E27FC236}">
                <a16:creationId xmlns:a16="http://schemas.microsoft.com/office/drawing/2014/main" id="{E0F4421A-1424-4515-A481-77695A8394A5}"/>
              </a:ext>
            </a:extLst>
          </p:cNvPr>
          <p:cNvSpPr txBox="1"/>
          <p:nvPr/>
        </p:nvSpPr>
        <p:spPr>
          <a:xfrm>
            <a:off x="1608190" y="1707060"/>
            <a:ext cx="1956208" cy="830997"/>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Why post-sec. training?</a:t>
            </a:r>
          </a:p>
        </p:txBody>
      </p:sp>
      <p:sp>
        <p:nvSpPr>
          <p:cNvPr id="29" name="TextBox 28">
            <a:extLst>
              <a:ext uri="{FF2B5EF4-FFF2-40B4-BE49-F238E27FC236}">
                <a16:creationId xmlns:a16="http://schemas.microsoft.com/office/drawing/2014/main" id="{D860495D-FD70-4E07-A272-E298FB91C773}"/>
              </a:ext>
            </a:extLst>
          </p:cNvPr>
          <p:cNvSpPr txBox="1"/>
          <p:nvPr/>
        </p:nvSpPr>
        <p:spPr>
          <a:xfrm>
            <a:off x="3641847" y="1165468"/>
            <a:ext cx="5640637" cy="461665"/>
          </a:xfrm>
          <a:prstGeom prst="rect">
            <a:avLst/>
          </a:prstGeom>
          <a:noFill/>
        </p:spPr>
        <p:txBody>
          <a:bodyPr wrap="square" rtlCol="0">
            <a:spAutoFit/>
          </a:bodyPr>
          <a:lstStyle/>
          <a:p>
            <a:r>
              <a:rPr lang="en-US" sz="2400" dirty="0">
                <a:solidFill>
                  <a:schemeClr val="bg1"/>
                </a:solidFill>
                <a:latin typeface="Tempus Sans ITC" panose="04020404030D07020202" pitchFamily="82" charset="0"/>
              </a:rPr>
              <a:t>Past – many jobs w/ HS diploma</a:t>
            </a:r>
          </a:p>
        </p:txBody>
      </p:sp>
      <p:cxnSp>
        <p:nvCxnSpPr>
          <p:cNvPr id="30" name="Straight Connector 29">
            <a:extLst>
              <a:ext uri="{FF2B5EF4-FFF2-40B4-BE49-F238E27FC236}">
                <a16:creationId xmlns:a16="http://schemas.microsoft.com/office/drawing/2014/main" id="{D2AE17B7-5B38-4971-8413-293D60CC8E96}"/>
              </a:ext>
            </a:extLst>
          </p:cNvPr>
          <p:cNvCxnSpPr/>
          <p:nvPr/>
        </p:nvCxnSpPr>
        <p:spPr>
          <a:xfrm>
            <a:off x="2045109" y="3863627"/>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E26AC80E-1251-4901-AA74-BB5A634C72DF}"/>
              </a:ext>
            </a:extLst>
          </p:cNvPr>
          <p:cNvCxnSpPr/>
          <p:nvPr/>
        </p:nvCxnSpPr>
        <p:spPr>
          <a:xfrm>
            <a:off x="2045108" y="211896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6A020A1-6A84-4F11-912A-48843B257A12}"/>
              </a:ext>
            </a:extLst>
          </p:cNvPr>
          <p:cNvCxnSpPr/>
          <p:nvPr/>
        </p:nvCxnSpPr>
        <p:spPr>
          <a:xfrm>
            <a:off x="1979009" y="3402146"/>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A35D6734-820A-4A8F-909D-08082FC1E4B7}"/>
              </a:ext>
            </a:extLst>
          </p:cNvPr>
          <p:cNvCxnSpPr/>
          <p:nvPr/>
        </p:nvCxnSpPr>
        <p:spPr>
          <a:xfrm>
            <a:off x="1979009" y="1627133"/>
            <a:ext cx="7825339"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193888EB-C3C5-42A2-A4EA-C34C4DD2DA67}"/>
              </a:ext>
            </a:extLst>
          </p:cNvPr>
          <p:cNvCxnSpPr/>
          <p:nvPr/>
        </p:nvCxnSpPr>
        <p:spPr>
          <a:xfrm>
            <a:off x="1979009" y="1165468"/>
            <a:ext cx="7825339" cy="0"/>
          </a:xfrm>
          <a:prstGeom prst="line">
            <a:avLst/>
          </a:prstGeom>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C3D28D44-F62A-47DB-B73E-611FEA67043C}"/>
              </a:ext>
            </a:extLst>
          </p:cNvPr>
          <p:cNvSpPr txBox="1"/>
          <p:nvPr/>
        </p:nvSpPr>
        <p:spPr>
          <a:xfrm>
            <a:off x="3663081" y="5031933"/>
            <a:ext cx="6773868" cy="1200329"/>
          </a:xfrm>
          <a:prstGeom prst="rect">
            <a:avLst/>
          </a:prstGeom>
          <a:noFill/>
        </p:spPr>
        <p:txBody>
          <a:bodyPr wrap="square" rtlCol="0">
            <a:spAutoFit/>
          </a:bodyPr>
          <a:lstStyle/>
          <a:p>
            <a:r>
              <a:rPr lang="en-US" sz="2400" b="1" dirty="0">
                <a:solidFill>
                  <a:schemeClr val="bg1"/>
                </a:solidFill>
                <a:latin typeface="Tempus Sans ITC" panose="04020404030D07020202" pitchFamily="82" charset="0"/>
              </a:rPr>
              <a:t>Summary</a:t>
            </a:r>
            <a:r>
              <a:rPr lang="en-US" sz="2400" dirty="0">
                <a:solidFill>
                  <a:schemeClr val="bg1"/>
                </a:solidFill>
                <a:latin typeface="Tempus Sans ITC" panose="04020404030D07020202" pitchFamily="82" charset="0"/>
              </a:rPr>
              <a:t>: I need to start thinking now about my future after high school! Note-taking skills will help me succeed now and prepare for the future.</a:t>
            </a:r>
          </a:p>
        </p:txBody>
      </p:sp>
    </p:spTree>
    <p:extLst>
      <p:ext uri="{BB962C8B-B14F-4D97-AF65-F5344CB8AC3E}">
        <p14:creationId xmlns:p14="http://schemas.microsoft.com/office/powerpoint/2010/main" val="34197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084540" y="543034"/>
            <a:ext cx="9144000" cy="1057166"/>
          </a:xfrm>
        </p:spPr>
        <p:txBody>
          <a:bodyPr anchor="t"/>
          <a:lstStyle/>
          <a:p>
            <a:r>
              <a:rPr lang="en-US" dirty="0">
                <a:latin typeface="Berlin Sans FB" panose="020E0602020502020306" pitchFamily="34" charset="0"/>
              </a:rPr>
              <a:t>Managing My Learning</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172222" y="1687882"/>
            <a:ext cx="9144000" cy="907332"/>
          </a:xfrm>
        </p:spPr>
        <p:txBody>
          <a:bodyPr anchor="t">
            <a:normAutofit/>
          </a:bodyPr>
          <a:lstStyle/>
          <a:p>
            <a:r>
              <a:rPr lang="en-US" sz="4400" dirty="0">
                <a:latin typeface="Berlin Sans FB" panose="020E0602020502020306" pitchFamily="34" charset="0"/>
              </a:rPr>
              <a:t>Day 6: Taking Useful Notes</a:t>
            </a:r>
          </a:p>
        </p:txBody>
      </p:sp>
      <p:sp>
        <p:nvSpPr>
          <p:cNvPr id="4" name="Rectangle 3">
            <a:extLst>
              <a:ext uri="{FF2B5EF4-FFF2-40B4-BE49-F238E27FC236}">
                <a16:creationId xmlns:a16="http://schemas.microsoft.com/office/drawing/2014/main" id="{F8645432-E8E5-4B9A-AB49-64BB19B81E61}"/>
              </a:ext>
            </a:extLst>
          </p:cNvPr>
          <p:cNvSpPr/>
          <p:nvPr/>
        </p:nvSpPr>
        <p:spPr>
          <a:xfrm>
            <a:off x="3816502" y="2834640"/>
            <a:ext cx="6035040" cy="338328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433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731195" y="587611"/>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Practice Round!</a:t>
            </a:r>
          </a:p>
        </p:txBody>
      </p:sp>
      <p:sp>
        <p:nvSpPr>
          <p:cNvPr id="5" name="TextBox 4">
            <a:extLst>
              <a:ext uri="{FF2B5EF4-FFF2-40B4-BE49-F238E27FC236}">
                <a16:creationId xmlns:a16="http://schemas.microsoft.com/office/drawing/2014/main" id="{EFA28138-701F-444E-9B30-815E935EE67C}"/>
              </a:ext>
            </a:extLst>
          </p:cNvPr>
          <p:cNvSpPr txBox="1"/>
          <p:nvPr/>
        </p:nvSpPr>
        <p:spPr>
          <a:xfrm>
            <a:off x="1151981" y="1902554"/>
            <a:ext cx="10631150" cy="3231654"/>
          </a:xfrm>
          <a:prstGeom prst="rect">
            <a:avLst/>
          </a:prstGeom>
          <a:noFill/>
        </p:spPr>
        <p:txBody>
          <a:bodyPr wrap="square" rtlCol="0">
            <a:spAutoFit/>
          </a:bodyPr>
          <a:lstStyle/>
          <a:p>
            <a:pPr marL="457200"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“Becoming a Better Student”</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First, set up your notes page by adding the title and your name.</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Then read the text with your partner, taking turns reading aloud.</a:t>
            </a:r>
          </a:p>
          <a:p>
            <a:pPr marL="457200" marR="0" algn="ctr">
              <a:spcBef>
                <a:spcPts val="0"/>
              </a:spcBef>
              <a:spcAft>
                <a:spcPts val="1200"/>
              </a:spcAft>
            </a:pPr>
            <a:r>
              <a:rPr lang="en-US" sz="2800" b="1" dirty="0">
                <a:solidFill>
                  <a:schemeClr val="bg2"/>
                </a:solidFill>
                <a:ea typeface="Times New Roman" panose="02020603050405020304" pitchFamily="18" charset="0"/>
                <a:cs typeface="Times New Roman" panose="02020603050405020304" pitchFamily="18" charset="0"/>
              </a:rPr>
              <a:t>As you read, take notes on the main ideas.</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6" name="Picture 5">
            <a:extLst>
              <a:ext uri="{FF2B5EF4-FFF2-40B4-BE49-F238E27FC236}">
                <a16:creationId xmlns:a16="http://schemas.microsoft.com/office/drawing/2014/main" id="{F3AC4AA4-FCA3-41F0-AE87-89DC7B0E6F4E}"/>
              </a:ext>
            </a:extLst>
          </p:cNvPr>
          <p:cNvPicPr/>
          <p:nvPr/>
        </p:nvPicPr>
        <p:blipFill rotWithShape="1">
          <a:blip r:embed="rId3">
            <a:extLst>
              <a:ext uri="{28A0092B-C50C-407E-A947-70E740481C1C}">
                <a14:useLocalDpi xmlns:a14="http://schemas.microsoft.com/office/drawing/2010/main" val="0"/>
              </a:ext>
            </a:extLst>
          </a:blip>
          <a:srcRect l="13398" t="18262" r="27404" b="23678"/>
          <a:stretch/>
        </p:blipFill>
        <p:spPr bwMode="auto">
          <a:xfrm>
            <a:off x="5019700" y="4558937"/>
            <a:ext cx="3340529" cy="209124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2911741" y="1043210"/>
            <a:ext cx="6368517" cy="1107996"/>
          </a:xfrm>
          <a:prstGeom prst="rect">
            <a:avLst/>
          </a:prstGeom>
        </p:spPr>
        <p:txBody>
          <a:bodyPr wrap="square">
            <a:spAutoFit/>
          </a:bodyPr>
          <a:lstStyle/>
          <a:p>
            <a:pPr lvl="0" algn="ctr">
              <a:spcAft>
                <a:spcPts val="1200"/>
              </a:spcAft>
            </a:pPr>
            <a:r>
              <a:rPr lang="en-US" sz="6600" u="sng" dirty="0">
                <a:solidFill>
                  <a:srgbClr val="700000"/>
                </a:solidFill>
                <a:latin typeface="Berlin Sans FB Demi" panose="020E0802020502020306" pitchFamily="34" charset="0"/>
              </a:rPr>
              <a:t>Pair and Share</a:t>
            </a:r>
          </a:p>
        </p:txBody>
      </p:sp>
      <p:sp>
        <p:nvSpPr>
          <p:cNvPr id="5" name="TextBox 4">
            <a:extLst>
              <a:ext uri="{FF2B5EF4-FFF2-40B4-BE49-F238E27FC236}">
                <a16:creationId xmlns:a16="http://schemas.microsoft.com/office/drawing/2014/main" id="{EFA28138-701F-444E-9B30-815E935EE67C}"/>
              </a:ext>
            </a:extLst>
          </p:cNvPr>
          <p:cNvSpPr txBox="1"/>
          <p:nvPr/>
        </p:nvSpPr>
        <p:spPr>
          <a:xfrm>
            <a:off x="1409018" y="2593786"/>
            <a:ext cx="6466911" cy="2862322"/>
          </a:xfrm>
          <a:prstGeom prst="rect">
            <a:avLst/>
          </a:prstGeom>
          <a:noFill/>
        </p:spPr>
        <p:txBody>
          <a:bodyPr wrap="square" rtlCol="0">
            <a:spAutoFit/>
          </a:bodyPr>
          <a:lstStyle/>
          <a:p>
            <a:pPr marR="0">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Discuss your notes with your partner.</a:t>
            </a:r>
          </a:p>
          <a:p>
            <a:pPr marR="0">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Brainstorm some possible cues to add, and how to summarize the text. </a:t>
            </a:r>
          </a:p>
          <a:p>
            <a:pPr marR="0">
              <a:spcBef>
                <a:spcPts val="0"/>
              </a:spcBef>
              <a:spcAft>
                <a:spcPts val="1200"/>
              </a:spcAft>
            </a:pPr>
            <a:r>
              <a:rPr lang="en-US" sz="3200" b="1" dirty="0">
                <a:solidFill>
                  <a:schemeClr val="bg2"/>
                </a:solidFill>
                <a:ea typeface="Times New Roman" panose="02020603050405020304" pitchFamily="18" charset="0"/>
                <a:cs typeface="Times New Roman" panose="02020603050405020304" pitchFamily="18" charset="0"/>
              </a:rPr>
              <a:t>Then, write your cues and summary on your notes page.</a:t>
            </a:r>
            <a:endParaRPr lang="en-US" sz="3200" dirty="0">
              <a:solidFill>
                <a:schemeClr val="bg2"/>
              </a:solidFill>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E73A21D-D9C4-4F0C-A3D2-8E0AE2E33AE9}"/>
              </a:ext>
            </a:extLst>
          </p:cNvPr>
          <p:cNvSpPr txBox="1"/>
          <p:nvPr/>
        </p:nvSpPr>
        <p:spPr>
          <a:xfrm>
            <a:off x="7875929" y="5025221"/>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pic>
        <p:nvPicPr>
          <p:cNvPr id="6" name="Picture 5">
            <a:extLst>
              <a:ext uri="{FF2B5EF4-FFF2-40B4-BE49-F238E27FC236}">
                <a16:creationId xmlns:a16="http://schemas.microsoft.com/office/drawing/2014/main" id="{8BAE3969-AC85-43CC-A90C-95B08AAF7315}"/>
              </a:ext>
            </a:extLst>
          </p:cNvPr>
          <p:cNvPicPr/>
          <p:nvPr/>
        </p:nvPicPr>
        <p:blipFill rotWithShape="1">
          <a:blip r:embed="rId3">
            <a:extLst>
              <a:ext uri="{28A0092B-C50C-407E-A947-70E740481C1C}">
                <a14:useLocalDpi xmlns:a14="http://schemas.microsoft.com/office/drawing/2010/main" val="0"/>
              </a:ext>
            </a:extLst>
          </a:blip>
          <a:srcRect l="28043" t="15643" r="6338" b="31000"/>
          <a:stretch/>
        </p:blipFill>
        <p:spPr bwMode="auto">
          <a:xfrm>
            <a:off x="7994690" y="2809456"/>
            <a:ext cx="3895106" cy="21129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454922" y="1110360"/>
            <a:ext cx="10344838" cy="1107996"/>
          </a:xfrm>
          <a:prstGeom prst="rect">
            <a:avLst/>
          </a:prstGeom>
        </p:spPr>
        <p:txBody>
          <a:bodyPr wrap="square">
            <a:spAutoFit/>
          </a:bodyPr>
          <a:lstStyle/>
          <a:p>
            <a:pPr algn="ctr">
              <a:spcAft>
                <a:spcPts val="1200"/>
              </a:spcAft>
            </a:pPr>
            <a:r>
              <a:rPr lang="en-US" sz="6600" u="sng" dirty="0">
                <a:solidFill>
                  <a:srgbClr val="700000"/>
                </a:solidFill>
                <a:latin typeface="Berlin Sans FB Demi" panose="020E0802020502020306" pitchFamily="34" charset="0"/>
              </a:rPr>
              <a:t>Whole Class Discussion</a:t>
            </a:r>
          </a:p>
        </p:txBody>
      </p:sp>
      <p:sp>
        <p:nvSpPr>
          <p:cNvPr id="3" name="TextBox 2">
            <a:extLst>
              <a:ext uri="{FF2B5EF4-FFF2-40B4-BE49-F238E27FC236}">
                <a16:creationId xmlns:a16="http://schemas.microsoft.com/office/drawing/2014/main" id="{E46DC14C-91AE-4E0D-88E8-12628AEA1635}"/>
              </a:ext>
            </a:extLst>
          </p:cNvPr>
          <p:cNvSpPr txBox="1"/>
          <p:nvPr/>
        </p:nvSpPr>
        <p:spPr>
          <a:xfrm>
            <a:off x="2074000" y="2938570"/>
            <a:ext cx="8846545" cy="2108269"/>
          </a:xfrm>
          <a:prstGeom prst="rect">
            <a:avLst/>
          </a:prstGeom>
          <a:noFill/>
        </p:spPr>
        <p:txBody>
          <a:bodyPr wrap="square" rtlCol="0">
            <a:spAutoFit/>
          </a:bodyPr>
          <a:lstStyle/>
          <a:p>
            <a:pPr marR="0" algn="ctr">
              <a:spcBef>
                <a:spcPts val="0"/>
              </a:spcBef>
              <a:spcAft>
                <a:spcPts val="1800"/>
              </a:spcAft>
            </a:pPr>
            <a:r>
              <a:rPr lang="en-US" sz="3200" b="1" dirty="0">
                <a:solidFill>
                  <a:schemeClr val="bg2"/>
                </a:solidFill>
                <a:ea typeface="Times New Roman" panose="02020603050405020304" pitchFamily="18" charset="0"/>
                <a:cs typeface="Times New Roman" panose="02020603050405020304" pitchFamily="18" charset="0"/>
              </a:rPr>
              <a:t>How can you use your Cornell notes to create graphic organizers and other study aids for assignments and tests?</a:t>
            </a: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67BE74D-D4B8-419D-A5D8-25EB46DEA1D7}"/>
              </a:ext>
            </a:extLst>
          </p:cNvPr>
          <p:cNvGrpSpPr/>
          <p:nvPr/>
        </p:nvGrpSpPr>
        <p:grpSpPr>
          <a:xfrm>
            <a:off x="9576486" y="4491364"/>
            <a:ext cx="1556952" cy="1625231"/>
            <a:chOff x="9294881" y="3811051"/>
            <a:chExt cx="2608013" cy="2557423"/>
          </a:xfrm>
        </p:grpSpPr>
        <p:pic>
          <p:nvPicPr>
            <p:cNvPr id="11" name="Picture 10">
              <a:extLst>
                <a:ext uri="{FF2B5EF4-FFF2-40B4-BE49-F238E27FC236}">
                  <a16:creationId xmlns:a16="http://schemas.microsoft.com/office/drawing/2014/main" id="{D30F0077-4FDC-4317-A3BF-3BD80D634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9294881" y="3811051"/>
              <a:ext cx="2135324" cy="2557423"/>
            </a:xfrm>
            <a:prstGeom prst="rect">
              <a:avLst/>
            </a:prstGeom>
          </p:spPr>
        </p:pic>
        <p:pic>
          <p:nvPicPr>
            <p:cNvPr id="12" name="Picture 11" descr="Image result for hand writing notes clipart">
              <a:extLst>
                <a:ext uri="{FF2B5EF4-FFF2-40B4-BE49-F238E27FC236}">
                  <a16:creationId xmlns:a16="http://schemas.microsoft.com/office/drawing/2014/main" id="{7699B8DC-3418-4800-958B-21C6EC960EC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10042244" y="4322908"/>
              <a:ext cx="1860650" cy="1331358"/>
            </a:xfrm>
            <a:prstGeom prst="rect">
              <a:avLst/>
            </a:prstGeom>
            <a:noFill/>
            <a:ln>
              <a:noFill/>
            </a:ln>
          </p:spPr>
        </p:pic>
      </p:grpSp>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68425" y="1525388"/>
            <a:ext cx="10344838" cy="2354491"/>
          </a:xfrm>
          <a:prstGeom prst="rect">
            <a:avLst/>
          </a:prstGeom>
        </p:spPr>
        <p:txBody>
          <a:bodyPr wrap="square">
            <a:spAutoFit/>
          </a:bodyPr>
          <a:lstStyle/>
          <a:p>
            <a:pPr algn="ctr">
              <a:spcAft>
                <a:spcPts val="5400"/>
              </a:spcAft>
            </a:pPr>
            <a:r>
              <a:rPr lang="en-US" sz="6600" u="sng" dirty="0">
                <a:solidFill>
                  <a:srgbClr val="700000"/>
                </a:solidFill>
                <a:latin typeface="Berlin Sans FB Demi" panose="020E0802020502020306" pitchFamily="34" charset="0"/>
              </a:rPr>
              <a:t>Exit Ticket</a:t>
            </a:r>
          </a:p>
          <a:p>
            <a:pPr marL="457200" lvl="0" algn="ctr">
              <a:spcAft>
                <a:spcPts val="1200"/>
              </a:spcAft>
            </a:pPr>
            <a:r>
              <a:rPr lang="en-US" sz="3600" b="1" dirty="0">
                <a:solidFill>
                  <a:schemeClr val="bg2"/>
                </a:solidFill>
                <a:ea typeface="Times New Roman" panose="02020603050405020304" pitchFamily="18" charset="0"/>
                <a:cs typeface="Times New Roman" panose="02020603050405020304" pitchFamily="18" charset="0"/>
              </a:rPr>
              <a:t>Your Cornell notes page is your exit ticket!</a:t>
            </a:r>
          </a:p>
        </p:txBody>
      </p:sp>
    </p:spTree>
    <p:extLst>
      <p:ext uri="{BB962C8B-B14F-4D97-AF65-F5344CB8AC3E}">
        <p14:creationId xmlns:p14="http://schemas.microsoft.com/office/powerpoint/2010/main" val="3685111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277" y="640824"/>
            <a:ext cx="11696700" cy="230832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https://commons.wikimedia.org/wiki/File:Notes_on_medieval_English_nobility.jpg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9: https://snappygoat.com/s/?q=bestof%3Ahand+writing+paper+ideas+pen+communication+letter#22f412f0fb448fc9caf47667caabfdf3839860c2,0,774.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http://clipart-library.com/clipart/Lcd5Eoqni.htm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20: </a:t>
            </a:r>
            <a:r>
              <a:rPr lang="en-US" sz="1400" dirty="0">
                <a:solidFill>
                  <a:schemeClr val="bg1"/>
                </a:solidFill>
              </a:rPr>
              <a:t>Allison Shelley/The Verbatim Agency for </a:t>
            </a:r>
            <a:r>
              <a:rPr lang="en-US" sz="1400" dirty="0" err="1">
                <a:solidFill>
                  <a:schemeClr val="bg1"/>
                </a:solidFill>
              </a:rPr>
              <a:t>EDUimages</a:t>
            </a:r>
            <a:r>
              <a:rPr lang="en-US" sz="1400" dirty="0">
                <a:solidFill>
                  <a:schemeClr val="bg1"/>
                </a:solidFill>
              </a:rPr>
              <a:t> </a:t>
            </a:r>
            <a:r>
              <a:rPr lang="en-US" sz="1400" u="sng" dirty="0">
                <a:hlinkClick r:id="rId4"/>
              </a:rPr>
              <a:t>https://www.flickr.com/photos/all4ed/35668669474/in/photostream/</a:t>
            </a:r>
            <a:r>
              <a:rPr lang="en-US" sz="1400" dirty="0"/>
              <a:t> </a:t>
            </a:r>
          </a:p>
          <a:p>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21: Allison Shelley/The Verbatim Agency for </a:t>
            </a:r>
            <a:r>
              <a:rPr lang="en-US" sz="1400" dirty="0" err="1">
                <a:solidFill>
                  <a:schemeClr val="bg1"/>
                </a:solidFill>
              </a:rPr>
              <a:t>EDUimages</a:t>
            </a:r>
            <a:r>
              <a:rPr lang="en-US" sz="1400" dirty="0">
                <a:solidFill>
                  <a:schemeClr val="bg1"/>
                </a:solidFill>
              </a:rPr>
              <a:t> </a:t>
            </a:r>
            <a:r>
              <a:rPr lang="en-US" sz="1400" dirty="0">
                <a:solidFill>
                  <a:schemeClr val="bg1"/>
                </a:solidFill>
                <a:hlinkClick r:id="rId5"/>
              </a:rPr>
              <a:t>https://www.flickr.com/photos/all4ed/35668664324/in/photostream/</a:t>
            </a:r>
            <a:r>
              <a:rPr lang="en-US" sz="1400" dirty="0">
                <a:solidFill>
                  <a:schemeClr val="bg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288280"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Student Dedication</a:t>
            </a:r>
            <a:endParaRPr dirty="0">
              <a:solidFill>
                <a:schemeClr val="bg2"/>
              </a:solidFill>
            </a:endParaRPr>
          </a:p>
        </p:txBody>
      </p:sp>
      <p:sp>
        <p:nvSpPr>
          <p:cNvPr id="4" name="Rectangle 3">
            <a:extLst>
              <a:ext uri="{FF2B5EF4-FFF2-40B4-BE49-F238E27FC236}">
                <a16:creationId xmlns:a16="http://schemas.microsoft.com/office/drawing/2014/main" id="{13855595-2450-44BF-BD6B-6C8C819E21B3}"/>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81278" y="890051"/>
            <a:ext cx="10157552" cy="3708708"/>
          </a:xfrm>
          <a:prstGeom prst="rect">
            <a:avLst/>
          </a:prstGeom>
          <a:noFill/>
        </p:spPr>
        <p:txBody>
          <a:bodyPr wrap="square" rtlCol="0">
            <a:spAutoFit/>
          </a:bodyPr>
          <a:lstStyle/>
          <a:p>
            <a:pPr algn="ctr"/>
            <a:r>
              <a:rPr lang="en-US" sz="4800" dirty="0">
                <a:solidFill>
                  <a:srgbClr val="700000"/>
                </a:solidFill>
                <a:latin typeface="Berlin Sans FB" panose="020E0602020502020306" pitchFamily="34" charset="0"/>
              </a:rPr>
              <a:t>Do Now: </a:t>
            </a:r>
            <a:r>
              <a:rPr lang="en-US" sz="4800" dirty="0">
                <a:solidFill>
                  <a:srgbClr val="700000"/>
                </a:solidFill>
                <a:latin typeface="Berlin Sans FB Demi" panose="020E0802020502020306" pitchFamily="34" charset="0"/>
              </a:rPr>
              <a:t>Why Take Notes?</a:t>
            </a:r>
            <a:endParaRPr lang="en-US" sz="4800" dirty="0">
              <a:solidFill>
                <a:srgbClr val="700000"/>
              </a:solidFill>
              <a:latin typeface="Berlin Sans FB" panose="020E0602020502020306" pitchFamily="34" charset="0"/>
            </a:endParaRPr>
          </a:p>
          <a:p>
            <a:pPr algn="ctr">
              <a:spcBef>
                <a:spcPts val="4800"/>
              </a:spcBef>
            </a:pPr>
            <a:r>
              <a:rPr lang="en-US" sz="4400" b="1" dirty="0">
                <a:solidFill>
                  <a:schemeClr val="bg2"/>
                </a:solidFill>
                <a:ea typeface="Times New Roman" panose="02020603050405020304" pitchFamily="18" charset="0"/>
                <a:cs typeface="Times New Roman" panose="02020603050405020304" pitchFamily="18" charset="0"/>
              </a:rPr>
              <a:t>How can </a:t>
            </a:r>
            <a:r>
              <a:rPr lang="en-US" sz="4400" b="1" dirty="0">
                <a:solidFill>
                  <a:schemeClr val="bg2"/>
                </a:solidFill>
              </a:rPr>
              <a:t>taking notes help you </a:t>
            </a:r>
            <a:r>
              <a:rPr lang="en-US" sz="4400" b="1" dirty="0">
                <a:solidFill>
                  <a:srgbClr val="700000"/>
                </a:solidFill>
              </a:rPr>
              <a:t>in school</a:t>
            </a:r>
            <a:r>
              <a:rPr lang="en-US" sz="4400" b="1" dirty="0">
                <a:solidFill>
                  <a:schemeClr val="bg2">
                    <a:lumMod val="75000"/>
                  </a:schemeClr>
                </a:solidFill>
              </a:rPr>
              <a:t>?</a:t>
            </a:r>
          </a:p>
          <a:p>
            <a:pPr algn="ctr">
              <a:spcBef>
                <a:spcPts val="1800"/>
              </a:spcBef>
            </a:pPr>
            <a:r>
              <a:rPr lang="en-US" sz="4400" b="1" dirty="0">
                <a:solidFill>
                  <a:schemeClr val="bg2"/>
                </a:solidFill>
              </a:rPr>
              <a:t>In what situations will you need to take notes </a:t>
            </a:r>
            <a:r>
              <a:rPr lang="en-US" sz="4400" b="1" dirty="0">
                <a:solidFill>
                  <a:srgbClr val="700000"/>
                </a:solidFill>
              </a:rPr>
              <a:t>in life</a:t>
            </a:r>
            <a:r>
              <a:rPr lang="en-US" sz="4400" b="1" dirty="0">
                <a:solidFill>
                  <a:schemeClr val="bg2">
                    <a:lumMod val="75000"/>
                  </a:schemeClr>
                </a:solidFill>
              </a:rPr>
              <a:t>?</a:t>
            </a:r>
            <a:endParaRPr lang="en-US" sz="4400" b="1" dirty="0">
              <a:solidFill>
                <a:srgbClr val="700000"/>
              </a:solidFill>
            </a:endParaRPr>
          </a:p>
        </p:txBody>
      </p:sp>
      <p:grpSp>
        <p:nvGrpSpPr>
          <p:cNvPr id="3" name="Group 2">
            <a:extLst>
              <a:ext uri="{FF2B5EF4-FFF2-40B4-BE49-F238E27FC236}">
                <a16:creationId xmlns:a16="http://schemas.microsoft.com/office/drawing/2014/main" id="{A22AC322-55B2-46B9-9067-81E08BF54AFA}"/>
              </a:ext>
            </a:extLst>
          </p:cNvPr>
          <p:cNvGrpSpPr/>
          <p:nvPr/>
        </p:nvGrpSpPr>
        <p:grpSpPr>
          <a:xfrm>
            <a:off x="8884037" y="4510757"/>
            <a:ext cx="1926685" cy="1905000"/>
            <a:chOff x="8382459" y="4625540"/>
            <a:chExt cx="1926685" cy="1905000"/>
          </a:xfrm>
        </p:grpSpPr>
        <p:pic>
          <p:nvPicPr>
            <p:cNvPr id="4" name="Picture 2" descr="Lined Paper Icons - Download Free Vector Icons | Noun Project">
              <a:extLst>
                <a:ext uri="{FF2B5EF4-FFF2-40B4-BE49-F238E27FC236}">
                  <a16:creationId xmlns:a16="http://schemas.microsoft.com/office/drawing/2014/main" id="{DA10402E-5E21-4CD5-8818-9665C7EC3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382459" y="46255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nd writing notes clipart">
              <a:extLst>
                <a:ext uri="{FF2B5EF4-FFF2-40B4-BE49-F238E27FC236}">
                  <a16:creationId xmlns:a16="http://schemas.microsoft.com/office/drawing/2014/main" id="{9E900E9E-BE88-424D-BEB5-33A247CE2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8930172" y="5005514"/>
              <a:ext cx="1378972" cy="986702"/>
            </a:xfrm>
            <a:prstGeom prst="rect">
              <a:avLst/>
            </a:prstGeom>
            <a:noFill/>
            <a:ln>
              <a:noFill/>
            </a:ln>
          </p:spPr>
        </p:pic>
      </p:grpSp>
    </p:spTree>
    <p:extLst>
      <p:ext uri="{BB962C8B-B14F-4D97-AF65-F5344CB8AC3E}">
        <p14:creationId xmlns:p14="http://schemas.microsoft.com/office/powerpoint/2010/main" val="350973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86923" y="940930"/>
            <a:ext cx="10605077" cy="4293483"/>
          </a:xfrm>
          <a:prstGeom prst="rect">
            <a:avLst/>
          </a:prstGeom>
          <a:noFill/>
        </p:spPr>
        <p:txBody>
          <a:bodyPr wrap="square" rtlCol="0">
            <a:spAutoFit/>
          </a:bodyPr>
          <a:lstStyle/>
          <a:p>
            <a:pPr algn="ctr"/>
            <a:r>
              <a:rPr lang="en-US" sz="4000" dirty="0">
                <a:solidFill>
                  <a:srgbClr val="700000"/>
                </a:solidFill>
                <a:latin typeface="Berlin Sans FB" panose="020E0602020502020306" pitchFamily="34" charset="0"/>
              </a:rPr>
              <a:t>Do Now: </a:t>
            </a:r>
            <a:r>
              <a:rPr lang="en-US" sz="4000" dirty="0">
                <a:solidFill>
                  <a:srgbClr val="700000"/>
                </a:solidFill>
                <a:latin typeface="Berlin Sans FB Demi" panose="020E0802020502020306" pitchFamily="34" charset="0"/>
              </a:rPr>
              <a:t>Why Take Notes?</a:t>
            </a:r>
            <a:endParaRPr lang="en-US" sz="4000" dirty="0">
              <a:solidFill>
                <a:srgbClr val="700000"/>
              </a:solidFill>
              <a:latin typeface="Berlin Sans FB" panose="020E0602020502020306" pitchFamily="34" charset="0"/>
            </a:endParaRPr>
          </a:p>
          <a:p>
            <a:pPr>
              <a:spcBef>
                <a:spcPts val="3000"/>
              </a:spcBef>
            </a:pPr>
            <a:r>
              <a:rPr lang="en-US" sz="4400" b="1" dirty="0">
                <a:solidFill>
                  <a:srgbClr val="700000"/>
                </a:solidFill>
              </a:rPr>
              <a:t>In school</a:t>
            </a:r>
            <a:r>
              <a:rPr lang="en-US" sz="4400" dirty="0">
                <a:solidFill>
                  <a:schemeClr val="bg2">
                    <a:lumMod val="75000"/>
                  </a:schemeClr>
                </a:solidFill>
                <a:ea typeface="Times New Roman" panose="02020603050405020304" pitchFamily="18" charset="0"/>
                <a:cs typeface="Times New Roman" panose="02020603050405020304" pitchFamily="18" charset="0"/>
              </a:rPr>
              <a:t>, </a:t>
            </a:r>
            <a:r>
              <a:rPr lang="en-US" sz="4400" dirty="0">
                <a:solidFill>
                  <a:schemeClr val="bg2">
                    <a:lumMod val="75000"/>
                  </a:schemeClr>
                </a:solidFill>
              </a:rPr>
              <a:t>taking notes </a:t>
            </a:r>
          </a:p>
          <a:p>
            <a:pPr marL="571500" indent="-571500">
              <a:spcBef>
                <a:spcPts val="600"/>
              </a:spcBef>
              <a:buFont typeface="Arial" panose="020B0604020202020204" pitchFamily="34" charset="0"/>
              <a:buChar char="•"/>
            </a:pPr>
            <a:r>
              <a:rPr lang="en-US" sz="3600" dirty="0">
                <a:solidFill>
                  <a:schemeClr val="bg2">
                    <a:lumMod val="75000"/>
                  </a:schemeClr>
                </a:solidFill>
              </a:rPr>
              <a:t>Is sometimes required</a:t>
            </a:r>
          </a:p>
          <a:p>
            <a:pPr marL="571500" indent="-571500">
              <a:spcBef>
                <a:spcPts val="600"/>
              </a:spcBef>
              <a:buFont typeface="Arial" panose="020B0604020202020204" pitchFamily="34" charset="0"/>
              <a:buChar char="•"/>
            </a:pPr>
            <a:r>
              <a:rPr lang="en-US" sz="3600" dirty="0">
                <a:solidFill>
                  <a:schemeClr val="bg2">
                    <a:lumMod val="75000"/>
                  </a:schemeClr>
                </a:solidFill>
              </a:rPr>
              <a:t>Helps you focus</a:t>
            </a:r>
          </a:p>
          <a:p>
            <a:pPr marL="571500" indent="-571500">
              <a:spcBef>
                <a:spcPts val="600"/>
              </a:spcBef>
              <a:buFont typeface="Arial" panose="020B0604020202020204" pitchFamily="34" charset="0"/>
              <a:buChar char="•"/>
            </a:pPr>
            <a:r>
              <a:rPr lang="en-US" sz="3600" dirty="0">
                <a:solidFill>
                  <a:schemeClr val="bg2">
                    <a:lumMod val="75000"/>
                  </a:schemeClr>
                </a:solidFill>
              </a:rPr>
              <a:t>Uses hands and eyes to strengthen memory</a:t>
            </a:r>
          </a:p>
          <a:p>
            <a:pPr marL="571500" indent="-571500">
              <a:spcBef>
                <a:spcPts val="600"/>
              </a:spcBef>
              <a:buFont typeface="Arial" panose="020B0604020202020204" pitchFamily="34" charset="0"/>
              <a:buChar char="•"/>
            </a:pPr>
            <a:r>
              <a:rPr lang="en-US" sz="3600" dirty="0">
                <a:solidFill>
                  <a:schemeClr val="bg2">
                    <a:lumMod val="75000"/>
                  </a:schemeClr>
                </a:solidFill>
              </a:rPr>
              <a:t>Makes it easy to organize and review information</a:t>
            </a:r>
          </a:p>
        </p:txBody>
      </p:sp>
      <p:grpSp>
        <p:nvGrpSpPr>
          <p:cNvPr id="3" name="Group 2">
            <a:extLst>
              <a:ext uri="{FF2B5EF4-FFF2-40B4-BE49-F238E27FC236}">
                <a16:creationId xmlns:a16="http://schemas.microsoft.com/office/drawing/2014/main" id="{A22AC322-55B2-46B9-9067-81E08BF54AFA}"/>
              </a:ext>
            </a:extLst>
          </p:cNvPr>
          <p:cNvGrpSpPr/>
          <p:nvPr/>
        </p:nvGrpSpPr>
        <p:grpSpPr>
          <a:xfrm>
            <a:off x="8844226" y="2006132"/>
            <a:ext cx="1926685" cy="1905000"/>
            <a:chOff x="8382459" y="4625540"/>
            <a:chExt cx="1926685" cy="1905000"/>
          </a:xfrm>
        </p:grpSpPr>
        <p:pic>
          <p:nvPicPr>
            <p:cNvPr id="4" name="Picture 2" descr="Lined Paper Icons - Download Free Vector Icons | Noun Project">
              <a:extLst>
                <a:ext uri="{FF2B5EF4-FFF2-40B4-BE49-F238E27FC236}">
                  <a16:creationId xmlns:a16="http://schemas.microsoft.com/office/drawing/2014/main" id="{DA10402E-5E21-4CD5-8818-9665C7EC3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40914">
              <a:off x="8382459" y="462554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hand writing notes clipart">
              <a:extLst>
                <a:ext uri="{FF2B5EF4-FFF2-40B4-BE49-F238E27FC236}">
                  <a16:creationId xmlns:a16="http://schemas.microsoft.com/office/drawing/2014/main" id="{9E900E9E-BE88-424D-BEB5-33A247CE23D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825272">
              <a:off x="8930172" y="5005514"/>
              <a:ext cx="1378972" cy="986702"/>
            </a:xfrm>
            <a:prstGeom prst="rect">
              <a:avLst/>
            </a:prstGeom>
            <a:noFill/>
            <a:ln>
              <a:noFill/>
            </a:ln>
          </p:spPr>
        </p:pic>
      </p:grpSp>
    </p:spTree>
    <p:extLst>
      <p:ext uri="{BB962C8B-B14F-4D97-AF65-F5344CB8AC3E}">
        <p14:creationId xmlns:p14="http://schemas.microsoft.com/office/powerpoint/2010/main" val="309228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456631" y="1340388"/>
            <a:ext cx="10735369" cy="5740033"/>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key word</a:t>
            </a:r>
            <a:r>
              <a:rPr lang="en-US" sz="4000" dirty="0">
                <a:solidFill>
                  <a:schemeClr val="bg2"/>
                </a:solidFill>
                <a:latin typeface="Cooper Black" panose="0208090404030B020404" pitchFamily="18" charset="0"/>
                <a:sym typeface="Wingdings" panose="05000000000000000000" pitchFamily="2" charset="2"/>
              </a:rPr>
              <a:t>:</a:t>
            </a:r>
          </a:p>
          <a:p>
            <a:pPr>
              <a:spcAft>
                <a:spcPts val="1200"/>
              </a:spcAft>
            </a:pPr>
            <a:r>
              <a:rPr lang="en-US" sz="3200" dirty="0">
                <a:solidFill>
                  <a:schemeClr val="bg2"/>
                </a:solidFill>
                <a:latin typeface="Berlin Sans FB" panose="020E0602020502020306" pitchFamily="34" charset="0"/>
              </a:rPr>
              <a:t>a word that represents an important idea</a:t>
            </a:r>
          </a:p>
          <a:p>
            <a:pPr>
              <a:spcAft>
                <a:spcPts val="600"/>
              </a:spcAft>
            </a:pPr>
            <a:r>
              <a:rPr lang="en-US" sz="4000" dirty="0">
                <a:solidFill>
                  <a:schemeClr val="bg2"/>
                </a:solidFill>
                <a:latin typeface="Cooper Black" panose="0208090404030B020404" pitchFamily="18" charset="0"/>
              </a:rPr>
              <a:t>cue</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n-US" sz="3200" dirty="0">
                <a:solidFill>
                  <a:schemeClr val="bg2"/>
                </a:solidFill>
                <a:latin typeface="Berlin Sans FB" panose="020E0602020502020306" pitchFamily="34" charset="0"/>
              </a:rPr>
              <a:t>a word, phrase, or question that you can use to review and test your memory</a:t>
            </a:r>
          </a:p>
          <a:p>
            <a:pPr>
              <a:spcAft>
                <a:spcPts val="600"/>
              </a:spcAft>
            </a:pPr>
            <a:r>
              <a:rPr lang="en-US" sz="4000" dirty="0">
                <a:solidFill>
                  <a:schemeClr val="bg2"/>
                </a:solidFill>
                <a:latin typeface="Cooper Black" panose="0208090404030B020404" pitchFamily="18" charset="0"/>
              </a:rPr>
              <a:t>shorthand</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n-US" sz="3200" dirty="0">
                <a:solidFill>
                  <a:schemeClr val="bg2"/>
                </a:solidFill>
                <a:latin typeface="Berlin Sans FB" panose="020E0602020502020306" pitchFamily="34" charset="0"/>
              </a:rPr>
              <a:t>abbreviations or symbols that people use to be able to write faster</a:t>
            </a:r>
          </a:p>
          <a:p>
            <a:pPr>
              <a:spcAft>
                <a:spcPts val="1800"/>
              </a:spcAft>
            </a:pPr>
            <a:endParaRPr lang="en-US" sz="3200" dirty="0">
              <a:solidFill>
                <a:schemeClr val="bg2"/>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9025181" y="516622"/>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9177893" y="652389"/>
            <a:ext cx="2393987" cy="2492990"/>
          </a:xfrm>
          <a:prstGeom prst="rect">
            <a:avLst/>
          </a:prstGeom>
          <a:noFill/>
        </p:spPr>
        <p:txBody>
          <a:bodyPr wrap="square" rtlCol="0">
            <a:spAutoFit/>
          </a:bodyPr>
          <a:lstStyle/>
          <a:p>
            <a:r>
              <a:rPr lang="en-US" sz="4000" b="1" dirty="0"/>
              <a:t>Useful</a:t>
            </a:r>
          </a:p>
          <a:p>
            <a:r>
              <a:rPr lang="en-US" sz="4000" b="1" dirty="0"/>
              <a:t>Terms to </a:t>
            </a:r>
          </a:p>
          <a:p>
            <a:r>
              <a:rPr lang="en-US" sz="4000" b="1" dirty="0"/>
              <a:t>Know</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4006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rot="5400000">
            <a:off x="3603803" y="3661446"/>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FF22F5CA-96A9-4C01-9299-C55AE272D1C6}"/>
              </a:ext>
            </a:extLst>
          </p:cNvPr>
          <p:cNvGrpSpPr/>
          <p:nvPr/>
        </p:nvGrpSpPr>
        <p:grpSpPr>
          <a:xfrm>
            <a:off x="2720445" y="4432294"/>
            <a:ext cx="2754217" cy="2303446"/>
            <a:chOff x="-1288864" y="5057101"/>
            <a:chExt cx="2754217" cy="2303446"/>
          </a:xfrm>
        </p:grpSpPr>
        <p:sp>
          <p:nvSpPr>
            <p:cNvPr id="2" name="Rectangle: Rounded Corners 1">
              <a:extLst>
                <a:ext uri="{FF2B5EF4-FFF2-40B4-BE49-F238E27FC236}">
                  <a16:creationId xmlns:a16="http://schemas.microsoft.com/office/drawing/2014/main" id="{63618801-1207-443C-B2FA-4938AAF0A26F}"/>
                </a:ext>
              </a:extLst>
            </p:cNvPr>
            <p:cNvSpPr/>
            <p:nvPr/>
          </p:nvSpPr>
          <p:spPr>
            <a:xfrm>
              <a:off x="-1288864" y="5057101"/>
              <a:ext cx="2754217" cy="1735668"/>
            </a:xfrm>
            <a:prstGeom prst="roundRect">
              <a:avLst>
                <a:gd name="adj" fmla="val 1640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274693" y="5113778"/>
              <a:ext cx="2725874" cy="2246769"/>
            </a:xfrm>
            <a:prstGeom prst="rect">
              <a:avLst/>
            </a:prstGeom>
            <a:noFill/>
          </p:spPr>
          <p:txBody>
            <a:bodyPr wrap="square" rtlCol="0">
              <a:spAutoFit/>
            </a:bodyPr>
            <a:lstStyle/>
            <a:p>
              <a:pPr algn="ctr"/>
              <a:r>
                <a:rPr lang="en-US" sz="2400" dirty="0"/>
                <a:t>2. </a:t>
              </a:r>
            </a:p>
            <a:p>
              <a:pPr algn="ctr"/>
              <a:r>
                <a:rPr lang="en-US" sz="2800" b="1" dirty="0"/>
                <a:t>Teacher Demo</a:t>
              </a:r>
              <a:r>
                <a:rPr lang="en-US" sz="2800" dirty="0"/>
                <a:t>: </a:t>
              </a:r>
            </a:p>
            <a:p>
              <a:pPr algn="ctr"/>
              <a:r>
                <a:rPr lang="en-US" sz="2800" dirty="0"/>
                <a:t>“It’s Not Too Soon”</a:t>
              </a:r>
            </a:p>
            <a:p>
              <a:pPr marL="457200" indent="-457200">
                <a:buFont typeface="Arial" panose="020B0604020202020204" pitchFamily="34" charset="0"/>
                <a:buChar char="•"/>
              </a:pPr>
              <a:endParaRPr lang="en-US" sz="2800" dirty="0"/>
            </a:p>
          </p:txBody>
        </p:sp>
      </p:grpSp>
      <p:grpSp>
        <p:nvGrpSpPr>
          <p:cNvPr id="23" name="Group 22">
            <a:extLst>
              <a:ext uri="{FF2B5EF4-FFF2-40B4-BE49-F238E27FC236}">
                <a16:creationId xmlns:a16="http://schemas.microsoft.com/office/drawing/2014/main" id="{C9DB9414-F788-4FE2-AE4F-1B2AF710832B}"/>
              </a:ext>
            </a:extLst>
          </p:cNvPr>
          <p:cNvGrpSpPr/>
          <p:nvPr/>
        </p:nvGrpSpPr>
        <p:grpSpPr>
          <a:xfrm>
            <a:off x="1640672" y="1219567"/>
            <a:ext cx="4886555" cy="2457512"/>
            <a:chOff x="5823141" y="1210100"/>
            <a:chExt cx="4886555" cy="2457512"/>
          </a:xfrm>
        </p:grpSpPr>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982984" y="1236177"/>
              <a:ext cx="4525443" cy="2431435"/>
            </a:xfrm>
            <a:prstGeom prst="rect">
              <a:avLst/>
            </a:prstGeom>
            <a:noFill/>
          </p:spPr>
          <p:txBody>
            <a:bodyPr wrap="square" rtlCol="0">
              <a:spAutoFit/>
            </a:bodyPr>
            <a:lstStyle/>
            <a:p>
              <a:pPr algn="ctr"/>
              <a:r>
                <a:rPr lang="en-US" sz="2400" dirty="0"/>
                <a:t>1. Learn About:</a:t>
              </a:r>
            </a:p>
            <a:p>
              <a:pPr algn="ctr"/>
              <a:r>
                <a:rPr lang="en-US" sz="2800" b="1" dirty="0"/>
                <a:t>Secrets to Successful Notes</a:t>
              </a:r>
              <a:endParaRPr lang="en-US" sz="2400" dirty="0"/>
            </a:p>
            <a:p>
              <a:pPr marL="1025525" indent="-457200">
                <a:buFont typeface="Arial" panose="020B0604020202020204" pitchFamily="34" charset="0"/>
                <a:buChar char="•"/>
              </a:pPr>
              <a:r>
                <a:rPr lang="en-US" sz="2400" dirty="0"/>
                <a:t>Organize the format</a:t>
              </a:r>
            </a:p>
            <a:p>
              <a:pPr marL="1025525" indent="-457200">
                <a:buFont typeface="Arial" panose="020B0604020202020204" pitchFamily="34" charset="0"/>
                <a:buChar char="•"/>
              </a:pPr>
              <a:r>
                <a:rPr lang="en-US" sz="2400" dirty="0"/>
                <a:t>Capture main ideas</a:t>
              </a:r>
            </a:p>
            <a:p>
              <a:pPr marL="1025525" indent="-457200">
                <a:buFont typeface="Arial" panose="020B0604020202020204" pitchFamily="34" charset="0"/>
                <a:buChar char="•"/>
              </a:pPr>
              <a:r>
                <a:rPr lang="en-US" sz="2400" dirty="0"/>
                <a:t>Use personal shorthand</a:t>
              </a:r>
            </a:p>
            <a:p>
              <a:pPr marL="1025525" indent="-457200">
                <a:buFont typeface="Arial" panose="020B0604020202020204" pitchFamily="34" charset="0"/>
                <a:buChar char="•"/>
              </a:pPr>
              <a:r>
                <a:rPr lang="en-US" sz="2400" dirty="0"/>
                <a:t>Cue &amp; summarize</a:t>
              </a:r>
            </a:p>
          </p:txBody>
        </p:sp>
      </p:grpSp>
      <p:sp>
        <p:nvSpPr>
          <p:cNvPr id="6" name="Arrow: Right 5">
            <a:extLst>
              <a:ext uri="{FF2B5EF4-FFF2-40B4-BE49-F238E27FC236}">
                <a16:creationId xmlns:a16="http://schemas.microsoft.com/office/drawing/2014/main" id="{F20A6B12-E9E0-4B89-8220-5CAFDE812801}"/>
              </a:ext>
            </a:extLst>
          </p:cNvPr>
          <p:cNvSpPr/>
          <p:nvPr/>
        </p:nvSpPr>
        <p:spPr>
          <a:xfrm>
            <a:off x="5488835" y="4903585"/>
            <a:ext cx="237428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640672" y="307043"/>
            <a:ext cx="10377543" cy="646331"/>
          </a:xfrm>
          <a:prstGeom prst="rect">
            <a:avLst/>
          </a:prstGeom>
          <a:noFill/>
        </p:spPr>
        <p:txBody>
          <a:bodyPr wrap="square" rtlCol="0">
            <a:spAutoFit/>
          </a:bodyPr>
          <a:lstStyle/>
          <a:p>
            <a:r>
              <a:rPr lang="en-US" sz="3600" dirty="0">
                <a:solidFill>
                  <a:schemeClr val="bg2"/>
                </a:solidFill>
                <a:latin typeface="Berlin Sans FB" panose="020E0602020502020306" pitchFamily="34" charset="0"/>
              </a:rPr>
              <a:t>Taking Useful Notes: Concept Map</a:t>
            </a:r>
          </a:p>
        </p:txBody>
      </p:sp>
      <p:sp>
        <p:nvSpPr>
          <p:cNvPr id="12" name="Rectangle: Rounded Corners 11">
            <a:extLst>
              <a:ext uri="{FF2B5EF4-FFF2-40B4-BE49-F238E27FC236}">
                <a16:creationId xmlns:a16="http://schemas.microsoft.com/office/drawing/2014/main" id="{A0CB8426-91B2-4DBD-8825-D611AAEB2842}"/>
              </a:ext>
            </a:extLst>
          </p:cNvPr>
          <p:cNvSpPr/>
          <p:nvPr/>
        </p:nvSpPr>
        <p:spPr>
          <a:xfrm>
            <a:off x="7877290" y="3677079"/>
            <a:ext cx="3017797" cy="2865863"/>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7577292" y="4045369"/>
            <a:ext cx="3617791" cy="1908215"/>
          </a:xfrm>
          <a:prstGeom prst="rect">
            <a:avLst/>
          </a:prstGeom>
          <a:noFill/>
        </p:spPr>
        <p:txBody>
          <a:bodyPr wrap="square" rtlCol="0">
            <a:spAutoFit/>
          </a:bodyPr>
          <a:lstStyle/>
          <a:p>
            <a:pPr algn="ctr"/>
            <a:r>
              <a:rPr lang="en-US" sz="2400" dirty="0"/>
              <a:t>3. </a:t>
            </a:r>
          </a:p>
          <a:p>
            <a:pPr algn="ctr">
              <a:spcAft>
                <a:spcPts val="1200"/>
              </a:spcAft>
            </a:pPr>
            <a:r>
              <a:rPr lang="en-US" sz="2800" b="1" dirty="0"/>
              <a:t>Practice Round:</a:t>
            </a:r>
          </a:p>
          <a:p>
            <a:pPr algn="ctr"/>
            <a:r>
              <a:rPr lang="en-US" sz="2800" dirty="0"/>
              <a:t>“Becoming a Better Student”</a:t>
            </a:r>
            <a:endParaRPr lang="en-US" sz="2400" dirty="0"/>
          </a:p>
        </p:txBody>
      </p:sp>
      <p:pic>
        <p:nvPicPr>
          <p:cNvPr id="14" name="Picture 13">
            <a:extLst>
              <a:ext uri="{FF2B5EF4-FFF2-40B4-BE49-F238E27FC236}">
                <a16:creationId xmlns:a16="http://schemas.microsoft.com/office/drawing/2014/main" id="{98CE00A3-03D1-4AEA-8B14-9F9D6115A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40044">
            <a:off x="8580801" y="844463"/>
            <a:ext cx="1917915" cy="2297038"/>
          </a:xfrm>
          <a:prstGeom prst="rect">
            <a:avLst/>
          </a:prstGeom>
        </p:spPr>
      </p:pic>
      <p:pic>
        <p:nvPicPr>
          <p:cNvPr id="15" name="Picture 14" descr="Image result for hand writing notes clipart">
            <a:extLst>
              <a:ext uri="{FF2B5EF4-FFF2-40B4-BE49-F238E27FC236}">
                <a16:creationId xmlns:a16="http://schemas.microsoft.com/office/drawing/2014/main" id="{ABCE422B-63C5-4757-8FFB-251DBD50B42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888546">
            <a:off x="9470444" y="1243573"/>
            <a:ext cx="1605264" cy="1148621"/>
          </a:xfrm>
          <a:prstGeom prst="rect">
            <a:avLst/>
          </a:prstGeom>
          <a:noFill/>
          <a:ln>
            <a:noFill/>
          </a:ln>
        </p:spPr>
      </p:pic>
    </p:spTree>
    <p:extLst>
      <p:ext uri="{BB962C8B-B14F-4D97-AF65-F5344CB8AC3E}">
        <p14:creationId xmlns:p14="http://schemas.microsoft.com/office/powerpoint/2010/main" val="983028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Notes on medieval English nobility.jpg">
            <a:extLst>
              <a:ext uri="{FF2B5EF4-FFF2-40B4-BE49-F238E27FC236}">
                <a16:creationId xmlns:a16="http://schemas.microsoft.com/office/drawing/2014/main" id="{C7D4D791-4B5E-43C6-BF8D-8F14488CB51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4605159" y="1884681"/>
            <a:ext cx="3836020" cy="2877015"/>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B7C2DE4-7147-4DCC-B26B-AFC47984B699}"/>
              </a:ext>
            </a:extLst>
          </p:cNvPr>
          <p:cNvSpPr txBox="1"/>
          <p:nvPr/>
        </p:nvSpPr>
        <p:spPr>
          <a:xfrm>
            <a:off x="2519880" y="624470"/>
            <a:ext cx="8062333" cy="1569660"/>
          </a:xfrm>
          <a:prstGeom prst="rect">
            <a:avLst/>
          </a:prstGeom>
          <a:noFill/>
        </p:spPr>
        <p:txBody>
          <a:bodyPr wrap="square" rtlCol="0">
            <a:spAutoFit/>
          </a:bodyPr>
          <a:lstStyle/>
          <a:p>
            <a:pPr algn="ctr"/>
            <a:r>
              <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How easy is it to study from a page of notes like this one? Why?</a:t>
            </a:r>
          </a:p>
          <a:p>
            <a:endParaRPr lang="en-US" sz="3200" dirty="0">
              <a:solidFill>
                <a:schemeClr val="bg2"/>
              </a:solidFill>
            </a:endParaRPr>
          </a:p>
        </p:txBody>
      </p:sp>
      <p:sp>
        <p:nvSpPr>
          <p:cNvPr id="3" name="TextBox 2">
            <a:extLst>
              <a:ext uri="{FF2B5EF4-FFF2-40B4-BE49-F238E27FC236}">
                <a16:creationId xmlns:a16="http://schemas.microsoft.com/office/drawing/2014/main" id="{60A6BA86-7117-4D0A-B0D4-6820222CFF6A}"/>
              </a:ext>
            </a:extLst>
          </p:cNvPr>
          <p:cNvSpPr txBox="1"/>
          <p:nvPr/>
        </p:nvSpPr>
        <p:spPr>
          <a:xfrm>
            <a:off x="4449046" y="5006897"/>
            <a:ext cx="418170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TOO MESSY</a:t>
            </a:r>
          </a:p>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TOO MANY WORDS</a:t>
            </a:r>
            <a:endParaRPr lang="en-US" sz="3200" dirty="0"/>
          </a:p>
        </p:txBody>
      </p:sp>
    </p:spTree>
    <p:extLst>
      <p:ext uri="{BB962C8B-B14F-4D97-AF65-F5344CB8AC3E}">
        <p14:creationId xmlns:p14="http://schemas.microsoft.com/office/powerpoint/2010/main" val="122221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7C2DE4-7147-4DCC-B26B-AFC47984B699}"/>
              </a:ext>
            </a:extLst>
          </p:cNvPr>
          <p:cNvSpPr txBox="1"/>
          <p:nvPr/>
        </p:nvSpPr>
        <p:spPr>
          <a:xfrm>
            <a:off x="2604852" y="624470"/>
            <a:ext cx="8062333" cy="1569660"/>
          </a:xfrm>
          <a:prstGeom prst="rect">
            <a:avLst/>
          </a:prstGeom>
          <a:noFill/>
        </p:spPr>
        <p:txBody>
          <a:bodyPr wrap="square" rtlCol="0">
            <a:spAutoFit/>
          </a:bodyPr>
          <a:lstStyle/>
          <a:p>
            <a:pPr algn="ctr"/>
            <a:r>
              <a:rPr lang="en-US" sz="32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How easy is it to study from a page of notes like this one? Why?</a:t>
            </a:r>
          </a:p>
          <a:p>
            <a:endParaRPr lang="en-US" sz="3200" dirty="0">
              <a:solidFill>
                <a:schemeClr val="bg2"/>
              </a:solidFill>
            </a:endParaRPr>
          </a:p>
        </p:txBody>
      </p:sp>
      <p:sp>
        <p:nvSpPr>
          <p:cNvPr id="3" name="TextBox 2">
            <a:extLst>
              <a:ext uri="{FF2B5EF4-FFF2-40B4-BE49-F238E27FC236}">
                <a16:creationId xmlns:a16="http://schemas.microsoft.com/office/drawing/2014/main" id="{60A6BA86-7117-4D0A-B0D4-6820222CFF6A}"/>
              </a:ext>
            </a:extLst>
          </p:cNvPr>
          <p:cNvSpPr txBox="1"/>
          <p:nvPr/>
        </p:nvSpPr>
        <p:spPr>
          <a:xfrm>
            <a:off x="4556398" y="4997407"/>
            <a:ext cx="4181708" cy="107721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700000"/>
                </a:solidFill>
                <a:latin typeface="Berlin Sans FB" panose="020E0602020502020306" pitchFamily="34" charset="0"/>
              </a:rPr>
              <a:t>NOT ENOUGH INFORMATION</a:t>
            </a:r>
            <a:endParaRPr lang="en-US" sz="3200" dirty="0"/>
          </a:p>
        </p:txBody>
      </p:sp>
      <p:pic>
        <p:nvPicPr>
          <p:cNvPr id="5" name="Picture 4" descr="Free Images : notebook, writing, work, pen, paper, brand, font, handwriting,  calligraphy, document, notes, ideas, fountain pens, brainstorm 4000x3000 -  - 571800 - Free stock photos - PxHere">
            <a:extLst>
              <a:ext uri="{FF2B5EF4-FFF2-40B4-BE49-F238E27FC236}">
                <a16:creationId xmlns:a16="http://schemas.microsoft.com/office/drawing/2014/main" id="{78805F88-AFA0-4BE7-9D0F-602B70E97E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34018" y="1851103"/>
            <a:ext cx="4001001" cy="2996889"/>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4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A11D87FC052884786D3B2D6E39BE7CA" ma:contentTypeVersion="13" ma:contentTypeDescription="Create a new document." ma:contentTypeScope="" ma:versionID="88ab9fec5910879f45c271b105c0c9a1">
  <xsd:schema xmlns:xsd="http://www.w3.org/2001/XMLSchema" xmlns:xs="http://www.w3.org/2001/XMLSchema" xmlns:p="http://schemas.microsoft.com/office/2006/metadata/properties" xmlns:ns3="d499b4b0-f0c5-48ee-b9a3-63e235bb58e6" xmlns:ns4="9af22a0b-e27b-4a3e-a6f7-92600da5dc72" targetNamespace="http://schemas.microsoft.com/office/2006/metadata/properties" ma:root="true" ma:fieldsID="f0fd4b1b6a6617a3e094388cc5a60321" ns3:_="" ns4:_="">
    <xsd:import namespace="d499b4b0-f0c5-48ee-b9a3-63e235bb58e6"/>
    <xsd:import namespace="9af22a0b-e27b-4a3e-a6f7-92600da5dc7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EventHashCode" minOccurs="0"/>
                <xsd:element ref="ns4:MediaServiceGenerationTim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99b4b0-f0c5-48ee-b9a3-63e235bb58e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f22a0b-e27b-4a3e-a6f7-92600da5dc7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69BE7C-72A9-4F49-A19F-ED39DE48E209}">
  <ds:schemaRef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9af22a0b-e27b-4a3e-a6f7-92600da5dc72"/>
    <ds:schemaRef ds:uri="d499b4b0-f0c5-48ee-b9a3-63e235bb58e6"/>
  </ds:schemaRefs>
</ds:datastoreItem>
</file>

<file path=customXml/itemProps2.xml><?xml version="1.0" encoding="utf-8"?>
<ds:datastoreItem xmlns:ds="http://schemas.openxmlformats.org/officeDocument/2006/customXml" ds:itemID="{C514AF95-604A-47FA-9F25-51A1A560FB0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99b4b0-f0c5-48ee-b9a3-63e235bb58e6"/>
    <ds:schemaRef ds:uri="9af22a0b-e27b-4a3e-a6f7-92600da5dc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CE8D2B-CD33-48CB-BDA7-075FB37F707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2863</TotalTime>
  <Words>1740</Words>
  <Application>Microsoft Office PowerPoint</Application>
  <PresentationFormat>Widescreen</PresentationFormat>
  <Paragraphs>208</Paragraphs>
  <Slides>24</Slides>
  <Notes>24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Berlin Sans FB</vt:lpstr>
      <vt:lpstr>Berlin Sans FB Demi</vt:lpstr>
      <vt:lpstr>Calibri</vt:lpstr>
      <vt:lpstr>Calibri Light</vt:lpstr>
      <vt:lpstr>Century Schoolbook</vt:lpstr>
      <vt:lpstr>Cooper Black</vt:lpstr>
      <vt:lpstr>Tempus Sans ITC</vt:lpstr>
      <vt:lpstr>Times New Roman</vt:lpstr>
      <vt:lpstr>Wingdings</vt:lpstr>
      <vt:lpstr>1_Office Theme</vt:lpstr>
      <vt:lpstr>Office Theme</vt:lpstr>
      <vt:lpstr>2_Office Theme</vt:lpstr>
      <vt:lpstr>PowerPoint Presentation</vt:lpstr>
      <vt:lpstr>Managing My Learning</vt:lpstr>
      <vt:lpstr>Student Dedication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Ann Maouyo</dc:creator>
  <cp:lastModifiedBy>Gregg</cp:lastModifiedBy>
  <cp:revision>181</cp:revision>
  <dcterms:created xsi:type="dcterms:W3CDTF">2021-02-22T16:29:21Z</dcterms:created>
  <dcterms:modified xsi:type="dcterms:W3CDTF">2025-05-28T15:31:22Z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0x010100DA11D87FC052884786D3B2D6E39BE7CA</vt:lpwstr>
  </property>
</Properties>
</file>