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7" r:id="rId6"/>
  </p:sldMasterIdLst>
  <p:notesMasterIdLst>
    <p:notesMasterId r:id="rId29"/>
  </p:notesMasterIdLst>
  <p:sldIdLst>
    <p:sldId id="258" r:id="rId7"/>
    <p:sldId id="288" r:id="rId8"/>
    <p:sldId id="290" r:id="rId9"/>
    <p:sldId id="272" r:id="rId10"/>
    <p:sldId id="273" r:id="rId11"/>
    <p:sldId id="274" r:id="rId12"/>
    <p:sldId id="275" r:id="rId13"/>
    <p:sldId id="257" r:id="rId14"/>
    <p:sldId id="276" r:id="rId15"/>
    <p:sldId id="277" r:id="rId16"/>
    <p:sldId id="289" r:id="rId17"/>
    <p:sldId id="281" r:id="rId18"/>
    <p:sldId id="280" r:id="rId19"/>
    <p:sldId id="285" r:id="rId20"/>
    <p:sldId id="286" r:id="rId21"/>
    <p:sldId id="267" r:id="rId22"/>
    <p:sldId id="261" r:id="rId23"/>
    <p:sldId id="283" r:id="rId24"/>
    <p:sldId id="284" r:id="rId25"/>
    <p:sldId id="270" r:id="rId26"/>
    <p:sldId id="271" r:id="rId27"/>
    <p:sldId id="29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FDDFC7"/>
    <a:srgbClr val="3A669C"/>
    <a:srgbClr val="7FA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A6B3E-16BE-BE71-4C8C-5961FF8FFA7E}" v="2" dt="2023-06-28T13:09:29.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0" autoAdjust="0"/>
    <p:restoredTop sz="93602" autoAdjust="0"/>
  </p:normalViewPr>
  <p:slideViewPr>
    <p:cSldViewPr snapToGrid="0">
      <p:cViewPr varScale="1">
        <p:scale>
          <a:sx n="65" d="100"/>
          <a:sy n="65" d="100"/>
        </p:scale>
        <p:origin x="750" y="72"/>
      </p:cViewPr>
      <p:guideLst/>
    </p:cSldViewPr>
  </p:slideViewPr>
  <p:notesTextViewPr>
    <p:cViewPr>
      <p:scale>
        <a:sx n="1" d="1"/>
        <a:sy n="1" d="1"/>
      </p:scale>
      <p:origin x="0" y="0"/>
    </p:cViewPr>
  </p:notesTextViewPr>
  <p:notesViewPr>
    <p:cSldViewPr snapToGrid="0">
      <p:cViewPr varScale="1">
        <p:scale>
          <a:sx n="47" d="100"/>
          <a:sy n="47" d="100"/>
        </p:scale>
        <p:origin x="266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Maouyo" userId="S::amaouyo1@jh.edu::857b460a-e918-4cf0-b95d-85f302da08c5" providerId="AD" clId="Web-{567A6B3E-16BE-BE71-4C8C-5961FF8FFA7E}"/>
    <pc:docChg chg="modSld">
      <pc:chgData name="Ann Maouyo" userId="S::amaouyo1@jh.edu::857b460a-e918-4cf0-b95d-85f302da08c5" providerId="AD" clId="Web-{567A6B3E-16BE-BE71-4C8C-5961FF8FFA7E}" dt="2023-06-28T13:17:04.643" v="132"/>
      <pc:docMkLst>
        <pc:docMk/>
      </pc:docMkLst>
      <pc:sldChg chg="modNotes">
        <pc:chgData name="Ann Maouyo" userId="S::amaouyo1@jh.edu::857b460a-e918-4cf0-b95d-85f302da08c5" providerId="AD" clId="Web-{567A6B3E-16BE-BE71-4C8C-5961FF8FFA7E}" dt="2023-06-28T13:06:33.264" v="38"/>
        <pc:sldMkLst>
          <pc:docMk/>
          <pc:sldMk cId="983028449" sldId="257"/>
        </pc:sldMkLst>
      </pc:sldChg>
      <pc:sldChg chg="modNotes">
        <pc:chgData name="Ann Maouyo" userId="S::amaouyo1@jh.edu::857b460a-e918-4cf0-b95d-85f302da08c5" providerId="AD" clId="Web-{567A6B3E-16BE-BE71-4C8C-5961FF8FFA7E}" dt="2023-06-28T13:14:11.872" v="107"/>
        <pc:sldMkLst>
          <pc:docMk/>
          <pc:sldMk cId="2084083883" sldId="261"/>
        </pc:sldMkLst>
      </pc:sldChg>
      <pc:sldChg chg="modNotes">
        <pc:chgData name="Ann Maouyo" userId="S::amaouyo1@jh.edu::857b460a-e918-4cf0-b95d-85f302da08c5" providerId="AD" clId="Web-{567A6B3E-16BE-BE71-4C8C-5961FF8FFA7E}" dt="2023-06-28T13:13:30.809" v="102"/>
        <pc:sldMkLst>
          <pc:docMk/>
          <pc:sldMk cId="2517632027" sldId="267"/>
        </pc:sldMkLst>
      </pc:sldChg>
      <pc:sldChg chg="modNotes">
        <pc:chgData name="Ann Maouyo" userId="S::amaouyo1@jh.edu::857b460a-e918-4cf0-b95d-85f302da08c5" providerId="AD" clId="Web-{567A6B3E-16BE-BE71-4C8C-5961FF8FFA7E}" dt="2023-06-28T13:16:34.377" v="125"/>
        <pc:sldMkLst>
          <pc:docMk/>
          <pc:sldMk cId="1124503412" sldId="270"/>
        </pc:sldMkLst>
      </pc:sldChg>
      <pc:sldChg chg="modNotes">
        <pc:chgData name="Ann Maouyo" userId="S::amaouyo1@jh.edu::857b460a-e918-4cf0-b95d-85f302da08c5" providerId="AD" clId="Web-{567A6B3E-16BE-BE71-4C8C-5961FF8FFA7E}" dt="2023-06-28T13:17:04.643" v="132"/>
        <pc:sldMkLst>
          <pc:docMk/>
          <pc:sldMk cId="3685111802" sldId="271"/>
        </pc:sldMkLst>
      </pc:sldChg>
      <pc:sldChg chg="modNotes">
        <pc:chgData name="Ann Maouyo" userId="S::amaouyo1@jh.edu::857b460a-e918-4cf0-b95d-85f302da08c5" providerId="AD" clId="Web-{567A6B3E-16BE-BE71-4C8C-5961FF8FFA7E}" dt="2023-06-28T13:03:44.806" v="4"/>
        <pc:sldMkLst>
          <pc:docMk/>
          <pc:sldMk cId="2212708236" sldId="272"/>
        </pc:sldMkLst>
      </pc:sldChg>
      <pc:sldChg chg="modNotes">
        <pc:chgData name="Ann Maouyo" userId="S::amaouyo1@jh.edu::857b460a-e918-4cf0-b95d-85f302da08c5" providerId="AD" clId="Web-{567A6B3E-16BE-BE71-4C8C-5961FF8FFA7E}" dt="2023-06-28T13:04:24.776" v="11"/>
        <pc:sldMkLst>
          <pc:docMk/>
          <pc:sldMk cId="1004724799" sldId="273"/>
        </pc:sldMkLst>
      </pc:sldChg>
      <pc:sldChg chg="modNotes">
        <pc:chgData name="Ann Maouyo" userId="S::amaouyo1@jh.edu::857b460a-e918-4cf0-b95d-85f302da08c5" providerId="AD" clId="Web-{567A6B3E-16BE-BE71-4C8C-5961FF8FFA7E}" dt="2023-06-28T13:05:01.840" v="18"/>
        <pc:sldMkLst>
          <pc:docMk/>
          <pc:sldMk cId="790525703" sldId="274"/>
        </pc:sldMkLst>
      </pc:sldChg>
      <pc:sldChg chg="modNotes">
        <pc:chgData name="Ann Maouyo" userId="S::amaouyo1@jh.edu::857b460a-e918-4cf0-b95d-85f302da08c5" providerId="AD" clId="Web-{567A6B3E-16BE-BE71-4C8C-5961FF8FFA7E}" dt="2023-06-28T13:06:14.826" v="33"/>
        <pc:sldMkLst>
          <pc:docMk/>
          <pc:sldMk cId="405052118" sldId="275"/>
        </pc:sldMkLst>
      </pc:sldChg>
      <pc:sldChg chg="modNotes">
        <pc:chgData name="Ann Maouyo" userId="S::amaouyo1@jh.edu::857b460a-e918-4cf0-b95d-85f302da08c5" providerId="AD" clId="Web-{567A6B3E-16BE-BE71-4C8C-5961FF8FFA7E}" dt="2023-06-28T13:07:48.595" v="44"/>
        <pc:sldMkLst>
          <pc:docMk/>
          <pc:sldMk cId="3254132507" sldId="276"/>
        </pc:sldMkLst>
      </pc:sldChg>
      <pc:sldChg chg="modNotes">
        <pc:chgData name="Ann Maouyo" userId="S::amaouyo1@jh.edu::857b460a-e918-4cf0-b95d-85f302da08c5" providerId="AD" clId="Web-{567A6B3E-16BE-BE71-4C8C-5961FF8FFA7E}" dt="2023-06-28T13:09:53.067" v="56"/>
        <pc:sldMkLst>
          <pc:docMk/>
          <pc:sldMk cId="4232260289" sldId="277"/>
        </pc:sldMkLst>
      </pc:sldChg>
      <pc:sldChg chg="modNotes">
        <pc:chgData name="Ann Maouyo" userId="S::amaouyo1@jh.edu::857b460a-e918-4cf0-b95d-85f302da08c5" providerId="AD" clId="Web-{567A6B3E-16BE-BE71-4C8C-5961FF8FFA7E}" dt="2023-06-28T13:11:13.867" v="61"/>
        <pc:sldMkLst>
          <pc:docMk/>
          <pc:sldMk cId="3511676086" sldId="280"/>
        </pc:sldMkLst>
      </pc:sldChg>
      <pc:sldChg chg="modNotes">
        <pc:chgData name="Ann Maouyo" userId="S::amaouyo1@jh.edu::857b460a-e918-4cf0-b95d-85f302da08c5" providerId="AD" clId="Web-{567A6B3E-16BE-BE71-4C8C-5961FF8FFA7E}" dt="2023-06-28T13:10:19.256" v="59"/>
        <pc:sldMkLst>
          <pc:docMk/>
          <pc:sldMk cId="2180854694" sldId="281"/>
        </pc:sldMkLst>
      </pc:sldChg>
      <pc:sldChg chg="modNotes">
        <pc:chgData name="Ann Maouyo" userId="S::amaouyo1@jh.edu::857b460a-e918-4cf0-b95d-85f302da08c5" providerId="AD" clId="Web-{567A6B3E-16BE-BE71-4C8C-5961FF8FFA7E}" dt="2023-06-28T13:14:49.889" v="113"/>
        <pc:sldMkLst>
          <pc:docMk/>
          <pc:sldMk cId="272370485" sldId="283"/>
        </pc:sldMkLst>
      </pc:sldChg>
      <pc:sldChg chg="modNotes">
        <pc:chgData name="Ann Maouyo" userId="S::amaouyo1@jh.edu::857b460a-e918-4cf0-b95d-85f302da08c5" providerId="AD" clId="Web-{567A6B3E-16BE-BE71-4C8C-5961FF8FFA7E}" dt="2023-06-28T13:16:03.001" v="122"/>
        <pc:sldMkLst>
          <pc:docMk/>
          <pc:sldMk cId="3218214832" sldId="284"/>
        </pc:sldMkLst>
      </pc:sldChg>
      <pc:sldChg chg="modNotes">
        <pc:chgData name="Ann Maouyo" userId="S::amaouyo1@jh.edu::857b460a-e918-4cf0-b95d-85f302da08c5" providerId="AD" clId="Web-{567A6B3E-16BE-BE71-4C8C-5961FF8FFA7E}" dt="2023-06-28T13:12:10.572" v="85"/>
        <pc:sldMkLst>
          <pc:docMk/>
          <pc:sldMk cId="2598725449" sldId="285"/>
        </pc:sldMkLst>
      </pc:sldChg>
      <pc:sldChg chg="modNotes">
        <pc:chgData name="Ann Maouyo" userId="S::amaouyo1@jh.edu::857b460a-e918-4cf0-b95d-85f302da08c5" providerId="AD" clId="Web-{567A6B3E-16BE-BE71-4C8C-5961FF8FFA7E}" dt="2023-06-28T13:13:03.808" v="98"/>
        <pc:sldMkLst>
          <pc:docMk/>
          <pc:sldMk cId="1556495440" sldId="286"/>
        </pc:sldMkLst>
      </pc:sldChg>
      <pc:sldChg chg="modNotes">
        <pc:chgData name="Ann Maouyo" userId="S::amaouyo1@jh.edu::857b460a-e918-4cf0-b95d-85f302da08c5" providerId="AD" clId="Web-{567A6B3E-16BE-BE71-4C8C-5961FF8FFA7E}" dt="2023-06-28T13:09:27.520" v="54"/>
        <pc:sldMkLst>
          <pc:docMk/>
          <pc:sldMk cId="3976063799"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C25E7-00E8-4C88-ADF8-7A35E49F69DA}"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C8C3-4040-461A-91E9-FB2BD49EA7A6}" type="slidenum">
              <a:rPr lang="en-US" smtClean="0"/>
              <a:t>‹#›</a:t>
            </a:fld>
            <a:endParaRPr lang="en-US"/>
          </a:p>
        </p:txBody>
      </p:sp>
    </p:spTree>
    <p:extLst>
      <p:ext uri="{BB962C8B-B14F-4D97-AF65-F5344CB8AC3E}">
        <p14:creationId xmlns:p14="http://schemas.microsoft.com/office/powerpoint/2010/main" val="116455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lickr.com/photos/all4ed/35668669474/in/photostrea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lickr.com/photos/all4ed/36335086302/in/photostrea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teams work together to respond to the prompt on the slide.</a:t>
            </a:r>
          </a:p>
          <a:p>
            <a:r>
              <a:rPr lang="en-US" dirty="0"/>
              <a:t>Image http://clipart-library.com/clip-art/camera-silhouette-clip-art-3.htm</a:t>
            </a:r>
            <a:endParaRPr lang="en-US" dirty="0">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417345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students’ attention to the four laminated posters placed in different corners of the room. Assign each team to one of the posters. Tell students that they are work together to present the information from the reading in the graphic organizer assigned to them. Give students time to move to the stations and work through entering the information on the poster. </a:t>
            </a:r>
          </a:p>
        </p:txBody>
      </p:sp>
      <p:sp>
        <p:nvSpPr>
          <p:cNvPr id="4" name="Slide Number Placeholder 3"/>
          <p:cNvSpPr>
            <a:spLocks noGrp="1"/>
          </p:cNvSpPr>
          <p:nvPr>
            <p:ph type="sldNum" sz="quarter" idx="5"/>
          </p:nvPr>
        </p:nvSpPr>
        <p:spPr/>
        <p:txBody>
          <a:bodyPr/>
          <a:lstStyle/>
          <a:p>
            <a:fld id="{E9BFC8C3-4040-461A-91E9-FB2BD49EA7A6}" type="slidenum">
              <a:rPr lang="en-US" smtClean="0"/>
              <a:t>10</a:t>
            </a:fld>
            <a:endParaRPr lang="en-US"/>
          </a:p>
        </p:txBody>
      </p:sp>
    </p:spTree>
    <p:extLst>
      <p:ext uri="{BB962C8B-B14F-4D97-AF65-F5344CB8AC3E}">
        <p14:creationId xmlns:p14="http://schemas.microsoft.com/office/powerpoint/2010/main" val="217719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students have completed the organizers, invite a spokesperson for each group to display their poster and explain why they filled it out as they did. Ask appropriate questions to elicit clarification or elaboration.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11</a:t>
            </a:fld>
            <a:endParaRPr lang="en-US"/>
          </a:p>
        </p:txBody>
      </p:sp>
    </p:spTree>
    <p:extLst>
      <p:ext uri="{BB962C8B-B14F-4D97-AF65-F5344CB8AC3E}">
        <p14:creationId xmlns:p14="http://schemas.microsoft.com/office/powerpoint/2010/main" val="2108417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other kinds of graphic organizers they have used in the past (e.g., Venn diagrams, timelines, story maps). Wait to display slide 13 </a:t>
            </a:r>
            <a:r>
              <a:rPr lang="en-US" b="1" i="1" dirty="0"/>
              <a:t>after</a:t>
            </a:r>
            <a:r>
              <a:rPr lang="en-US" dirty="0"/>
              <a:t> students have had a chance to respond.</a:t>
            </a:r>
          </a:p>
        </p:txBody>
      </p:sp>
      <p:sp>
        <p:nvSpPr>
          <p:cNvPr id="4" name="Slide Number Placeholder 3"/>
          <p:cNvSpPr>
            <a:spLocks noGrp="1"/>
          </p:cNvSpPr>
          <p:nvPr>
            <p:ph type="sldNum" sz="quarter" idx="5"/>
          </p:nvPr>
        </p:nvSpPr>
        <p:spPr/>
        <p:txBody>
          <a:bodyPr/>
          <a:lstStyle/>
          <a:p>
            <a:fld id="{E9BFC8C3-4040-461A-91E9-FB2BD49EA7A6}" type="slidenum">
              <a:rPr lang="en-US" smtClean="0"/>
              <a:t>12</a:t>
            </a:fld>
            <a:endParaRPr lang="en-US"/>
          </a:p>
        </p:txBody>
      </p:sp>
    </p:spTree>
    <p:extLst>
      <p:ext uri="{BB962C8B-B14F-4D97-AF65-F5344CB8AC3E}">
        <p14:creationId xmlns:p14="http://schemas.microsoft.com/office/powerpoint/2010/main" val="301750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for which subjects each type of organizer is most useful (for example, timelines are particularly useful for history classes, character webs for studying literature, etc.)</a:t>
            </a:r>
          </a:p>
        </p:txBody>
      </p:sp>
      <p:sp>
        <p:nvSpPr>
          <p:cNvPr id="4" name="Slide Number Placeholder 3"/>
          <p:cNvSpPr>
            <a:spLocks noGrp="1"/>
          </p:cNvSpPr>
          <p:nvPr>
            <p:ph type="sldNum" sz="quarter" idx="5"/>
          </p:nvPr>
        </p:nvSpPr>
        <p:spPr/>
        <p:txBody>
          <a:bodyPr/>
          <a:lstStyle/>
          <a:p>
            <a:fld id="{E9BFC8C3-4040-461A-91E9-FB2BD49EA7A6}" type="slidenum">
              <a:rPr lang="en-US" smtClean="0"/>
              <a:t>13</a:t>
            </a:fld>
            <a:endParaRPr lang="en-US"/>
          </a:p>
        </p:txBody>
      </p:sp>
    </p:spTree>
    <p:extLst>
      <p:ext uri="{BB962C8B-B14F-4D97-AF65-F5344CB8AC3E}">
        <p14:creationId xmlns:p14="http://schemas.microsoft.com/office/powerpoint/2010/main" val="3240372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graphic organizers are just one way to help our memories work better. You are going to explore some other strategies now as well.</a:t>
            </a:r>
          </a:p>
          <a:p>
            <a:r>
              <a:rPr lang="en-US" dirty="0"/>
              <a:t>https://commons.wikimedia.org/wiki/File:Confused_young_woman.jpg</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14</a:t>
            </a:fld>
            <a:endParaRPr lang="en-US"/>
          </a:p>
        </p:txBody>
      </p:sp>
    </p:spTree>
    <p:extLst>
      <p:ext uri="{BB962C8B-B14F-4D97-AF65-F5344CB8AC3E}">
        <p14:creationId xmlns:p14="http://schemas.microsoft.com/office/powerpoint/2010/main" val="2102821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read this slide silently. Ask them what they think it means.</a:t>
            </a:r>
          </a:p>
          <a:p>
            <a:r>
              <a:rPr lang="en-US" dirty="0"/>
              <a:t>Then, tell students they will partner read a text about how the memory works—and how we can help it work better.</a:t>
            </a:r>
            <a:endParaRPr lang="en-US" dirty="0">
              <a:ea typeface="Calibri" panose="020F0502020204030204"/>
              <a:cs typeface="Calibri" panose="020F0502020204030204"/>
            </a:endParaRPr>
          </a:p>
          <a:p>
            <a:endParaRPr lang="en-US">
              <a:ea typeface="Calibri" panose="020F0502020204030204"/>
              <a:cs typeface="Calibri" panose="020F0502020204030204"/>
            </a:endParaRPr>
          </a:p>
          <a:p>
            <a:r>
              <a:rPr lang="en-US" dirty="0"/>
              <a:t>https://www.pinclipart.com/pindetail/ibmbmhw_skit-clipart-png-download/</a:t>
            </a:r>
            <a:endParaRPr lang="en-US" dirty="0">
              <a:ea typeface="Calibri"/>
              <a:cs typeface="Calibri"/>
            </a:endParaRPr>
          </a:p>
          <a:p>
            <a:r>
              <a:rPr lang="en-US" dirty="0"/>
              <a:t>http://getdrawings.com/get-clipart#card-clipart-1.jpg</a:t>
            </a:r>
          </a:p>
        </p:txBody>
      </p:sp>
      <p:sp>
        <p:nvSpPr>
          <p:cNvPr id="4" name="Slide Number Placeholder 3"/>
          <p:cNvSpPr>
            <a:spLocks noGrp="1"/>
          </p:cNvSpPr>
          <p:nvPr>
            <p:ph type="sldNum" sz="quarter" idx="5"/>
          </p:nvPr>
        </p:nvSpPr>
        <p:spPr/>
        <p:txBody>
          <a:bodyPr/>
          <a:lstStyle/>
          <a:p>
            <a:fld id="{E9BFC8C3-4040-461A-91E9-FB2BD49EA7A6}" type="slidenum">
              <a:rPr lang="en-US" smtClean="0"/>
              <a:t>15</a:t>
            </a:fld>
            <a:endParaRPr lang="en-US"/>
          </a:p>
        </p:txBody>
      </p:sp>
    </p:spTree>
    <p:extLst>
      <p:ext uri="{BB962C8B-B14F-4D97-AF65-F5344CB8AC3E}">
        <p14:creationId xmlns:p14="http://schemas.microsoft.com/office/powerpoint/2010/main" val="353671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vocabulary terms </a:t>
            </a:r>
            <a:r>
              <a:rPr lang="en-US" b="1" dirty="0"/>
              <a:t>working memory</a:t>
            </a:r>
            <a:r>
              <a:rPr lang="en-US" dirty="0"/>
              <a:t>, </a:t>
            </a:r>
            <a:r>
              <a:rPr lang="en-US" b="1" dirty="0"/>
              <a:t>long-term memory</a:t>
            </a:r>
            <a:r>
              <a:rPr lang="en-US" dirty="0"/>
              <a:t>, and </a:t>
            </a:r>
            <a:r>
              <a:rPr lang="en-US" b="1" dirty="0"/>
              <a:t>mnemonics</a:t>
            </a:r>
            <a:r>
              <a:rPr lang="en-US" dirty="0"/>
              <a:t> to students, clicking through this slide to show each term.</a:t>
            </a:r>
          </a:p>
        </p:txBody>
      </p:sp>
      <p:sp>
        <p:nvSpPr>
          <p:cNvPr id="4" name="Slide Number Placeholder 3"/>
          <p:cNvSpPr>
            <a:spLocks noGrp="1"/>
          </p:cNvSpPr>
          <p:nvPr>
            <p:ph type="sldNum" sz="quarter" idx="5"/>
          </p:nvPr>
        </p:nvSpPr>
        <p:spPr/>
        <p:txBody>
          <a:bodyPr/>
          <a:lstStyle/>
          <a:p>
            <a:fld id="{E9BFC8C3-4040-461A-91E9-FB2BD49EA7A6}" type="slidenum">
              <a:rPr lang="en-US" smtClean="0"/>
              <a:t>16</a:t>
            </a:fld>
            <a:endParaRPr lang="en-US"/>
          </a:p>
        </p:txBody>
      </p:sp>
    </p:spTree>
    <p:extLst>
      <p:ext uri="{BB962C8B-B14F-4D97-AF65-F5344CB8AC3E}">
        <p14:creationId xmlns:p14="http://schemas.microsoft.com/office/powerpoint/2010/main" val="239827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Direct students to the text “Help Your Memory Work Smarter, Not Harder.” Instruct them to partner read this text aloud softly, taking turns. Advise them to pay close attention, as they will be using the information to create a graphic organizer of their choice after reading. Circulate among students as they read.</a:t>
            </a:r>
          </a:p>
          <a:p>
            <a:pPr>
              <a:defRPr/>
            </a:pPr>
            <a:r>
              <a:rPr lang="en-US" sz="1200" b="0" kern="1200" dirty="0">
                <a:solidFill>
                  <a:schemeClr val="tx1"/>
                </a:solidFill>
                <a:effectLst/>
                <a:latin typeface="+mn-lt"/>
                <a:ea typeface="+mn-ea"/>
                <a:cs typeface="+mn-cs"/>
              </a:rPr>
              <a:t>Photo by Allison Shelley/The Verbatim Agency for </a:t>
            </a:r>
            <a:r>
              <a:rPr lang="en-US" sz="1200" b="0" kern="1200" dirty="0" err="1">
                <a:solidFill>
                  <a:schemeClr val="tx1"/>
                </a:solidFill>
                <a:effectLst/>
                <a:latin typeface="+mn-lt"/>
                <a:ea typeface="+mn-ea"/>
                <a:cs typeface="+mn-cs"/>
              </a:rPr>
              <a:t>EDUimages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https://www.flickr.com/photos/all4ed/35668669474/in/photostream/</a:t>
            </a:r>
            <a:r>
              <a:rPr lang="en-US" dirty="0"/>
              <a:t> </a:t>
            </a:r>
            <a:endParaRPr lang="en-US">
              <a:ea typeface="+mn-ea"/>
              <a:cs typeface="+mn-cs"/>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17</a:t>
            </a:fld>
            <a:endParaRPr lang="en-US"/>
          </a:p>
        </p:txBody>
      </p:sp>
    </p:spTree>
    <p:extLst>
      <p:ext uri="{BB962C8B-B14F-4D97-AF65-F5344CB8AC3E}">
        <p14:creationId xmlns:p14="http://schemas.microsoft.com/office/powerpoint/2010/main" val="1172883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students read the text, have each one create a mind map, graphic organizer, or other visual representation of the content of the text, using the “Your Turn” activity sheet provided. Students should decide what type of organizer they wish to create.</a:t>
            </a:r>
          </a:p>
          <a:p>
            <a:r>
              <a:rPr lang="en-US" dirty="0"/>
              <a:t>https://www.flickr.com/photos/ucdaviscoe/8406545040</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18</a:t>
            </a:fld>
            <a:endParaRPr lang="en-US"/>
          </a:p>
        </p:txBody>
      </p:sp>
    </p:spTree>
    <p:extLst>
      <p:ext uri="{BB962C8B-B14F-4D97-AF65-F5344CB8AC3E}">
        <p14:creationId xmlns:p14="http://schemas.microsoft.com/office/powerpoint/2010/main" val="410012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creating their graphic organizers, students share them with their partners and explain why they chose to organize and represent the information as they did. </a:t>
            </a:r>
          </a:p>
          <a:p>
            <a:r>
              <a:rPr lang="en-US" dirty="0"/>
              <a:t>Photo: Allison Shelley/The Verbatim Agency for American Education.  </a:t>
            </a:r>
            <a:r>
              <a:rPr lang="en-US" dirty="0">
                <a:hlinkClick r:id="rId3"/>
              </a:rPr>
              <a:t>https://www.flickr.com/photos/all4ed/36335086302/in/photostream/</a:t>
            </a:r>
            <a:r>
              <a:rPr lang="en-US" dirty="0"/>
              <a:t> </a:t>
            </a:r>
            <a:endParaRPr lang="en-US" dirty="0">
              <a:ea typeface="Calibri"/>
              <a:cs typeface="Calibri"/>
            </a:endParaRPr>
          </a:p>
          <a:p>
            <a:endParaRPr lang="en-US" sz="1200" u="sng" kern="1200" dirty="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19</a:t>
            </a:fld>
            <a:endParaRPr lang="en-US"/>
          </a:p>
        </p:txBody>
      </p:sp>
    </p:spTree>
    <p:extLst>
      <p:ext uri="{BB962C8B-B14F-4D97-AF65-F5344CB8AC3E}">
        <p14:creationId xmlns:p14="http://schemas.microsoft.com/office/powerpoint/2010/main" val="422610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how the information they learned today will help them study and learn in the future.</a:t>
            </a:r>
          </a:p>
        </p:txBody>
      </p:sp>
      <p:sp>
        <p:nvSpPr>
          <p:cNvPr id="4" name="Slide Number Placeholder 3"/>
          <p:cNvSpPr>
            <a:spLocks noGrp="1"/>
          </p:cNvSpPr>
          <p:nvPr>
            <p:ph type="sldNum" sz="quarter" idx="5"/>
          </p:nvPr>
        </p:nvSpPr>
        <p:spPr/>
        <p:txBody>
          <a:bodyPr/>
          <a:lstStyle/>
          <a:p>
            <a:fld id="{E9BFC8C3-4040-461A-91E9-FB2BD49EA7A6}" type="slidenum">
              <a:rPr lang="en-US" smtClean="0"/>
              <a:t>20</a:t>
            </a:fld>
            <a:endParaRPr lang="en-US"/>
          </a:p>
        </p:txBody>
      </p:sp>
    </p:spTree>
    <p:extLst>
      <p:ext uri="{BB962C8B-B14F-4D97-AF65-F5344CB8AC3E}">
        <p14:creationId xmlns:p14="http://schemas.microsoft.com/office/powerpoint/2010/main" val="2448116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individual graphic organizers can serve as an exit ticket. (If you have them turn the organizers in, make sure to return them to students promptly so that they can refer to the learning strategies given.)</a:t>
            </a:r>
          </a:p>
        </p:txBody>
      </p:sp>
      <p:sp>
        <p:nvSpPr>
          <p:cNvPr id="4" name="Slide Number Placeholder 3"/>
          <p:cNvSpPr>
            <a:spLocks noGrp="1"/>
          </p:cNvSpPr>
          <p:nvPr>
            <p:ph type="sldNum" sz="quarter" idx="5"/>
          </p:nvPr>
        </p:nvSpPr>
        <p:spPr/>
        <p:txBody>
          <a:bodyPr/>
          <a:lstStyle/>
          <a:p>
            <a:fld id="{E9BFC8C3-4040-461A-91E9-FB2BD49EA7A6}" type="slidenum">
              <a:rPr lang="en-US" smtClean="0"/>
              <a:t>21</a:t>
            </a:fld>
            <a:endParaRPr lang="en-US"/>
          </a:p>
        </p:txBody>
      </p:sp>
    </p:spTree>
    <p:extLst>
      <p:ext uri="{BB962C8B-B14F-4D97-AF65-F5344CB8AC3E}">
        <p14:creationId xmlns:p14="http://schemas.microsoft.com/office/powerpoint/2010/main" val="2067781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 </a:t>
            </a:r>
            <a:endParaRPr lang="en-US"/>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 reporter from each team to share the team list . Write the ideas on the white board, smart board, or chart paper. Create a simple numbered list as all teams report. Do not use a graphic organizer yet.</a:t>
            </a:r>
          </a:p>
          <a:p>
            <a:r>
              <a:rPr lang="en-US" dirty="0"/>
              <a:t>After all teams have reported, ask students if they can identify several broad categories or themes within the list (for example, sports personalities, rules and regulations, important sports events, etc.). Make a separate list of themes.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4</a:t>
            </a:fld>
            <a:endParaRPr lang="en-US"/>
          </a:p>
        </p:txBody>
      </p:sp>
    </p:spTree>
    <p:extLst>
      <p:ext uri="{BB962C8B-B14F-4D97-AF65-F5344CB8AC3E}">
        <p14:creationId xmlns:p14="http://schemas.microsoft.com/office/powerpoint/2010/main" val="192019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 Mind Map graphic organizer you have prepared on the board or chart paper (see above). Write “sports topics” in the center circle of the organizer. Write key themes identified from students’ list in the boxes around the center. If desired, you can also show students how to go to an additional level of detail. </a:t>
            </a:r>
          </a:p>
        </p:txBody>
      </p:sp>
      <p:sp>
        <p:nvSpPr>
          <p:cNvPr id="4" name="Slide Number Placeholder 3"/>
          <p:cNvSpPr>
            <a:spLocks noGrp="1"/>
          </p:cNvSpPr>
          <p:nvPr>
            <p:ph type="sldNum" sz="quarter" idx="5"/>
          </p:nvPr>
        </p:nvSpPr>
        <p:spPr/>
        <p:txBody>
          <a:bodyPr/>
          <a:lstStyle/>
          <a:p>
            <a:fld id="{E9BFC8C3-4040-461A-91E9-FB2BD49EA7A6}" type="slidenum">
              <a:rPr lang="en-US" smtClean="0"/>
              <a:t>5</a:t>
            </a:fld>
            <a:endParaRPr lang="en-US"/>
          </a:p>
        </p:txBody>
      </p:sp>
    </p:spTree>
    <p:extLst>
      <p:ext uri="{BB962C8B-B14F-4D97-AF65-F5344CB8AC3E}">
        <p14:creationId xmlns:p14="http://schemas.microsoft.com/office/powerpoint/2010/main" val="253334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a:t>
            </a:r>
            <a:r>
              <a:rPr lang="en-US" i="1" dirty="0"/>
              <a:t>How might using an organizer like this one help the producer?</a:t>
            </a:r>
            <a:r>
              <a:rPr lang="en-US" dirty="0"/>
              <a:t> </a:t>
            </a:r>
            <a:endParaRPr lang="en-US">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6</a:t>
            </a:fld>
            <a:endParaRPr lang="en-US"/>
          </a:p>
        </p:txBody>
      </p:sp>
    </p:spTree>
    <p:extLst>
      <p:ext uri="{BB962C8B-B14F-4D97-AF65-F5344CB8AC3E}">
        <p14:creationId xmlns:p14="http://schemas.microsoft.com/office/powerpoint/2010/main" val="282541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ask, </a:t>
            </a:r>
            <a:r>
              <a:rPr lang="en-US" i="1" dirty="0"/>
              <a:t>How might using an organizer like this one help you in your studies?</a:t>
            </a:r>
            <a:r>
              <a:rPr lang="en-US" dirty="0"/>
              <a:t> </a:t>
            </a:r>
          </a:p>
          <a:p>
            <a:r>
              <a:rPr lang="en-US" dirty="0">
                <a:ea typeface="Calibri"/>
                <a:cs typeface="Calibri"/>
              </a:rPr>
              <a:t>After students have answered, </a:t>
            </a:r>
            <a:r>
              <a:rPr lang="en-US" dirty="0"/>
              <a:t>explain that using graphic organizers can help them understand, organize, categorize, and recall information. Organizers can make their writing, note taking, and studying time more effective. Graphic organizers can help them identify and recall main ideas and supporting details. Organizing information is an important pre-writing step in creating essays, reports, and research papers.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7</a:t>
            </a:fld>
            <a:endParaRPr lang="en-US"/>
          </a:p>
        </p:txBody>
      </p:sp>
    </p:spTree>
    <p:extLst>
      <p:ext uri="{BB962C8B-B14F-4D97-AF65-F5344CB8AC3E}">
        <p14:creationId xmlns:p14="http://schemas.microsoft.com/office/powerpoint/2010/main" val="3870836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 concept map slide for the lesson. Briefly review the activities indicated. Point out to students that this concept map (and others they have seen introducing previous lessons and units) is one kind of graphic organizer.</a:t>
            </a:r>
          </a:p>
          <a:p>
            <a:endParaRPr lang="en-US" dirty="0"/>
          </a:p>
          <a:p>
            <a:r>
              <a:rPr lang="en-US" dirty="0"/>
              <a:t>https://pixabay.com/vectors/music-note-musical-notes-musicale-25659/</a:t>
            </a:r>
            <a:endParaRPr lang="en-US"/>
          </a:p>
          <a:p>
            <a:r>
              <a:rPr lang="en-US" dirty="0"/>
              <a:t>https://www.pinterest.com/pin/428123508319862594/</a:t>
            </a:r>
          </a:p>
          <a:p>
            <a:r>
              <a:rPr lang="en-US" dirty="0"/>
              <a:t>https://pixy.org/1257131/</a:t>
            </a:r>
          </a:p>
        </p:txBody>
      </p:sp>
      <p:sp>
        <p:nvSpPr>
          <p:cNvPr id="4" name="Slide Number Placeholder 3"/>
          <p:cNvSpPr>
            <a:spLocks noGrp="1"/>
          </p:cNvSpPr>
          <p:nvPr>
            <p:ph type="sldNum" sz="quarter" idx="5"/>
          </p:nvPr>
        </p:nvSpPr>
        <p:spPr/>
        <p:txBody>
          <a:bodyPr/>
          <a:lstStyle/>
          <a:p>
            <a:fld id="{E9BFC8C3-4040-461A-91E9-FB2BD49EA7A6}" type="slidenum">
              <a:rPr lang="en-US" smtClean="0"/>
              <a:t>8</a:t>
            </a:fld>
            <a:endParaRPr lang="en-US"/>
          </a:p>
        </p:txBody>
      </p:sp>
    </p:spTree>
    <p:extLst>
      <p:ext uri="{BB962C8B-B14F-4D97-AF65-F5344CB8AC3E}">
        <p14:creationId xmlns:p14="http://schemas.microsoft.com/office/powerpoint/2010/main" val="344325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students’ attention to the text “Make the Most of Your Reading with SQ3R.” Tell students that this text will recall some of the ideas addressed in yesterday’s lesson on pre- and during-reading strategies, but will also introduce what to do </a:t>
            </a:r>
            <a:r>
              <a:rPr lang="en-US" i="1" dirty="0"/>
              <a:t>after</a:t>
            </a:r>
            <a:r>
              <a:rPr lang="en-US" dirty="0"/>
              <a:t> reading. Tell students to pay attention and follow along as you read, since they will be organizing the information in various ways afterwards.</a:t>
            </a:r>
          </a:p>
          <a:p>
            <a:r>
              <a:rPr lang="en-US"/>
              <a:t>Read the selection aloud (you can also invite student volunteers to read some paragraphs, if you wish). </a:t>
            </a:r>
            <a:endParaRPr lang="en-US">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9</a:t>
            </a:fld>
            <a:endParaRPr lang="en-US"/>
          </a:p>
        </p:txBody>
      </p:sp>
    </p:spTree>
    <p:extLst>
      <p:ext uri="{BB962C8B-B14F-4D97-AF65-F5344CB8AC3E}">
        <p14:creationId xmlns:p14="http://schemas.microsoft.com/office/powerpoint/2010/main" val="422130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0683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2202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38431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16664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5999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0328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35037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46607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97338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8747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7371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52041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9393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14190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85873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184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27396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1428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3442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72201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01497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1511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88626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58824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46742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80521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4361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2657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7331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7666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4327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E41AB78C-4D57-41CE-BD07-B4D6AD6B4296}"/>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9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8232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7355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57036461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4"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184129175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3035264612"/>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ucdaviscoe/8406545040" TargetMode="External"/><Relationship Id="rId3" Type="http://schemas.openxmlformats.org/officeDocument/2006/relationships/hyperlink" Target="http://clipart-library.com/clip-art/camera-silhouette-clip-art-3.htm" TargetMode="External"/><Relationship Id="rId7" Type="http://schemas.openxmlformats.org/officeDocument/2006/relationships/hyperlink" Target="https://www.flickr.com/photos/all4ed/35668669474/in/photostream/" TargetMode="External"/><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hyperlink" Target="http://getdrawings.com/get-clipart#card-clipart-1.jpg" TargetMode="External"/><Relationship Id="rId5" Type="http://schemas.openxmlformats.org/officeDocument/2006/relationships/hyperlink" Target="https://www.pinclipart.com/pindetail/ibmbmhw_skit-clipart-png-download/" TargetMode="External"/><Relationship Id="rId4" Type="http://schemas.openxmlformats.org/officeDocument/2006/relationships/hyperlink" Target="http://clipart-library.com/clipart/1304570.htm" TargetMode="External"/><Relationship Id="rId9" Type="http://schemas.openxmlformats.org/officeDocument/2006/relationships/hyperlink" Target="https://www.flickr.com/photos/all4ed/36335086302/in/photostre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573966" y="852528"/>
            <a:ext cx="10263377" cy="5539978"/>
          </a:xfrm>
          <a:prstGeom prst="rect">
            <a:avLst/>
          </a:prstGeom>
          <a:noFill/>
        </p:spPr>
        <p:txBody>
          <a:bodyPr wrap="square" rtlCol="0">
            <a:spAutoFit/>
          </a:bodyPr>
          <a:lstStyle/>
          <a:p>
            <a:r>
              <a:rPr lang="en-US" sz="4400" dirty="0">
                <a:solidFill>
                  <a:srgbClr val="700000"/>
                </a:solidFill>
                <a:latin typeface="Berlin Sans FB" panose="020E0602020502020306" pitchFamily="34" charset="0"/>
              </a:rPr>
              <a:t>Do Now: </a:t>
            </a:r>
            <a:r>
              <a:rPr lang="en-US" sz="4400" dirty="0">
                <a:solidFill>
                  <a:srgbClr val="700000"/>
                </a:solidFill>
                <a:latin typeface="Berlin Sans FB Demi" panose="020E0802020502020306" pitchFamily="34" charset="0"/>
              </a:rPr>
              <a:t>You’re the Producer</a:t>
            </a:r>
            <a:r>
              <a:rPr lang="en-US" sz="4400" dirty="0">
                <a:solidFill>
                  <a:srgbClr val="700000"/>
                </a:solidFill>
                <a:latin typeface="Berlin Sans FB" panose="020E0602020502020306" pitchFamily="34" charset="0"/>
              </a:rPr>
              <a:t>!</a:t>
            </a:r>
          </a:p>
          <a:p>
            <a:pPr>
              <a:spcBef>
                <a:spcPts val="3600"/>
              </a:spcBef>
            </a:pPr>
            <a:r>
              <a:rPr lang="en-US"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You are the producer of a </a:t>
            </a:r>
            <a:r>
              <a:rPr lang="en-US" sz="4000" dirty="0">
                <a:solidFill>
                  <a:srgbClr val="700000"/>
                </a:solidFill>
                <a:latin typeface="Berlin Sans FB Demi" panose="020E0802020502020306" pitchFamily="34" charset="0"/>
                <a:ea typeface="Times New Roman" panose="02020603050405020304" pitchFamily="18" charset="0"/>
                <a:cs typeface="Times New Roman" panose="02020603050405020304" pitchFamily="18" charset="0"/>
              </a:rPr>
              <a:t>new television series </a:t>
            </a:r>
            <a:r>
              <a:rPr lang="en-US"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about </a:t>
            </a:r>
            <a:r>
              <a:rPr lang="en-US" sz="4000" dirty="0">
                <a:solidFill>
                  <a:srgbClr val="700000"/>
                </a:solidFill>
                <a:latin typeface="Berlin Sans FB Demi" panose="020E0802020502020306" pitchFamily="34" charset="0"/>
                <a:ea typeface="Times New Roman" panose="02020603050405020304" pitchFamily="18" charset="0"/>
                <a:cs typeface="Times New Roman" panose="02020603050405020304" pitchFamily="18" charset="0"/>
              </a:rPr>
              <a:t>professional sports</a:t>
            </a:r>
            <a:r>
              <a:rPr lang="en-US"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It is your job to think of </a:t>
            </a:r>
            <a:r>
              <a:rPr lang="en-US" sz="4000" dirty="0">
                <a:solidFill>
                  <a:srgbClr val="700000"/>
                </a:solidFill>
                <a:latin typeface="Berlin Sans FB Demi" panose="020E0802020502020306" pitchFamily="34" charset="0"/>
                <a:ea typeface="Times New Roman" panose="02020603050405020304" pitchFamily="18" charset="0"/>
                <a:cs typeface="Times New Roman" panose="02020603050405020304" pitchFamily="18" charset="0"/>
              </a:rPr>
              <a:t>interesting topics </a:t>
            </a:r>
            <a:r>
              <a:rPr lang="en-US"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to explore on your show. With your teammates, brainstorm as many topics as you can think of on the theme of professional sports. One member of your team should act as recorder.</a:t>
            </a:r>
            <a:endParaRPr lang="en-US" sz="4000" dirty="0">
              <a:solidFill>
                <a:schemeClr val="bg2">
                  <a:lumMod val="75000"/>
                </a:schemeClr>
              </a:solidFill>
              <a:latin typeface="Berlin Sans FB" panose="020E0602020502020306" pitchFamily="34" charset="0"/>
            </a:endParaRPr>
          </a:p>
        </p:txBody>
      </p:sp>
      <p:pic>
        <p:nvPicPr>
          <p:cNvPr id="1026" name="Picture 2" descr="silhouette video camera clipart&#10;">
            <a:extLst>
              <a:ext uri="{FF2B5EF4-FFF2-40B4-BE49-F238E27FC236}">
                <a16:creationId xmlns:a16="http://schemas.microsoft.com/office/drawing/2014/main" id="{41428351-E0A1-4512-B584-811CFD07DB6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9831692" y="465494"/>
            <a:ext cx="1242900" cy="146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05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373887" y="327265"/>
            <a:ext cx="10344838" cy="1477328"/>
          </a:xfrm>
          <a:prstGeom prst="rect">
            <a:avLst/>
          </a:prstGeom>
        </p:spPr>
        <p:txBody>
          <a:bodyPr wrap="square">
            <a:spAutoFit/>
          </a:bodyPr>
          <a:lstStyle/>
          <a:p>
            <a:pPr algn="ctr">
              <a:spcAft>
                <a:spcPts val="1200"/>
              </a:spcAft>
            </a:pPr>
            <a:r>
              <a:rPr lang="en-US" sz="4800" u="sng" dirty="0">
                <a:solidFill>
                  <a:schemeClr val="bg2"/>
                </a:solidFill>
                <a:latin typeface="Berlin Sans FB Demi" panose="020E0802020502020306" pitchFamily="34" charset="0"/>
              </a:rPr>
              <a:t>Practice with Graphic Organizers</a:t>
            </a:r>
          </a:p>
          <a:p>
            <a:pPr marL="457200" lvl="0" algn="ctr">
              <a:spcAft>
                <a:spcPts val="1200"/>
              </a:spcAft>
            </a:pPr>
            <a:r>
              <a:rPr lang="en-US" sz="3200" b="1" dirty="0">
                <a:solidFill>
                  <a:srgbClr val="700000"/>
                </a:solidFill>
                <a:ea typeface="Times New Roman" panose="02020603050405020304" pitchFamily="18" charset="0"/>
                <a:cs typeface="Times New Roman" panose="02020603050405020304" pitchFamily="18" charset="0"/>
              </a:rPr>
              <a:t>“Make the Most of Your Reading with SQ3R”</a:t>
            </a:r>
          </a:p>
        </p:txBody>
      </p:sp>
      <p:sp>
        <p:nvSpPr>
          <p:cNvPr id="3" name="TextBox 2">
            <a:extLst>
              <a:ext uri="{FF2B5EF4-FFF2-40B4-BE49-F238E27FC236}">
                <a16:creationId xmlns:a16="http://schemas.microsoft.com/office/drawing/2014/main" id="{E46DC14C-91AE-4E0D-88E8-12628AEA1635}"/>
              </a:ext>
            </a:extLst>
          </p:cNvPr>
          <p:cNvSpPr txBox="1"/>
          <p:nvPr/>
        </p:nvSpPr>
        <p:spPr>
          <a:xfrm>
            <a:off x="1955462" y="1852145"/>
            <a:ext cx="10344838" cy="954107"/>
          </a:xfrm>
          <a:prstGeom prst="rect">
            <a:avLst/>
          </a:prstGeom>
          <a:noFill/>
        </p:spPr>
        <p:txBody>
          <a:bodyPr wrap="square" rtlCol="0">
            <a:spAutoFit/>
          </a:bodyPr>
          <a:lstStyle/>
          <a:p>
            <a:pPr marR="0">
              <a:spcBef>
                <a:spcPts val="0"/>
              </a:spcBef>
              <a:spcAft>
                <a:spcPts val="1800"/>
              </a:spcAft>
            </a:pPr>
            <a:r>
              <a:rPr lang="en-US" sz="2800" b="1" dirty="0">
                <a:solidFill>
                  <a:schemeClr val="bg2"/>
                </a:solidFill>
                <a:ea typeface="Times New Roman" panose="02020603050405020304" pitchFamily="18" charset="0"/>
                <a:cs typeface="Times New Roman" panose="02020603050405020304" pitchFamily="18" charset="0"/>
              </a:rPr>
              <a:t>Each team will organize information on SQ3R using a different graphic organizer:</a:t>
            </a:r>
          </a:p>
        </p:txBody>
      </p:sp>
      <p:grpSp>
        <p:nvGrpSpPr>
          <p:cNvPr id="5" name="Group 4">
            <a:extLst>
              <a:ext uri="{FF2B5EF4-FFF2-40B4-BE49-F238E27FC236}">
                <a16:creationId xmlns:a16="http://schemas.microsoft.com/office/drawing/2014/main" id="{EF946768-C953-4D6C-BF1F-8429A0633433}"/>
              </a:ext>
            </a:extLst>
          </p:cNvPr>
          <p:cNvGrpSpPr>
            <a:grpSpLocks/>
          </p:cNvGrpSpPr>
          <p:nvPr/>
        </p:nvGrpSpPr>
        <p:grpSpPr bwMode="auto">
          <a:xfrm rot="10800000">
            <a:off x="4107141" y="2827584"/>
            <a:ext cx="2623980" cy="1522179"/>
            <a:chOff x="621" y="2524"/>
            <a:chExt cx="11160" cy="11700"/>
          </a:xfrm>
        </p:grpSpPr>
        <p:cxnSp>
          <p:nvCxnSpPr>
            <p:cNvPr id="7" name="Line 3">
              <a:extLst>
                <a:ext uri="{FF2B5EF4-FFF2-40B4-BE49-F238E27FC236}">
                  <a16:creationId xmlns:a16="http://schemas.microsoft.com/office/drawing/2014/main" id="{4A0D032D-F8C8-489C-B328-5650D5D83312}"/>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4">
              <a:extLst>
                <a:ext uri="{FF2B5EF4-FFF2-40B4-BE49-F238E27FC236}">
                  <a16:creationId xmlns:a16="http://schemas.microsoft.com/office/drawing/2014/main" id="{97034F4F-AC53-4643-8BB8-84C41853D399}"/>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5">
              <a:extLst>
                <a:ext uri="{FF2B5EF4-FFF2-40B4-BE49-F238E27FC236}">
                  <a16:creationId xmlns:a16="http://schemas.microsoft.com/office/drawing/2014/main" id="{39A756A0-A829-465B-B77E-CC7293977268}"/>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6">
              <a:extLst>
                <a:ext uri="{FF2B5EF4-FFF2-40B4-BE49-F238E27FC236}">
                  <a16:creationId xmlns:a16="http://schemas.microsoft.com/office/drawing/2014/main" id="{F1A5D81D-3F78-4F84-B1EE-C4310002738B}"/>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7">
              <a:extLst>
                <a:ext uri="{FF2B5EF4-FFF2-40B4-BE49-F238E27FC236}">
                  <a16:creationId xmlns:a16="http://schemas.microsoft.com/office/drawing/2014/main" id="{2ACED247-4A28-4820-8B1D-950BBB025AD5}"/>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8">
              <a:extLst>
                <a:ext uri="{FF2B5EF4-FFF2-40B4-BE49-F238E27FC236}">
                  <a16:creationId xmlns:a16="http://schemas.microsoft.com/office/drawing/2014/main" id="{E6F15DCD-908B-4E63-987F-B25BFC7D470E}"/>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9">
              <a:extLst>
                <a:ext uri="{FF2B5EF4-FFF2-40B4-BE49-F238E27FC236}">
                  <a16:creationId xmlns:a16="http://schemas.microsoft.com/office/drawing/2014/main" id="{34BCCE2D-9F54-4A65-B142-A3B3560BA30B}"/>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10">
              <a:extLst>
                <a:ext uri="{FF2B5EF4-FFF2-40B4-BE49-F238E27FC236}">
                  <a16:creationId xmlns:a16="http://schemas.microsoft.com/office/drawing/2014/main" id="{150E9588-5D91-44DA-9585-138868761C82}"/>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11">
              <a:extLst>
                <a:ext uri="{FF2B5EF4-FFF2-40B4-BE49-F238E27FC236}">
                  <a16:creationId xmlns:a16="http://schemas.microsoft.com/office/drawing/2014/main" id="{C644AA9E-A2E6-4606-AD4A-14E2D2973CB1}"/>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6" name="Oval 15">
              <a:extLst>
                <a:ext uri="{FF2B5EF4-FFF2-40B4-BE49-F238E27FC236}">
                  <a16:creationId xmlns:a16="http://schemas.microsoft.com/office/drawing/2014/main" id="{453DBBA1-25D1-4515-B447-FEF94273E2A3}"/>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Rectangle 16">
              <a:extLst>
                <a:ext uri="{FF2B5EF4-FFF2-40B4-BE49-F238E27FC236}">
                  <a16:creationId xmlns:a16="http://schemas.microsoft.com/office/drawing/2014/main" id="{73C263DF-2876-4CBE-8553-81EA87F5AEF5}"/>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8" name="Oval 17">
              <a:extLst>
                <a:ext uri="{FF2B5EF4-FFF2-40B4-BE49-F238E27FC236}">
                  <a16:creationId xmlns:a16="http://schemas.microsoft.com/office/drawing/2014/main" id="{D570CA75-444D-46CB-A752-F4C5162D67C2}"/>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9" name="Oval 18">
              <a:extLst>
                <a:ext uri="{FF2B5EF4-FFF2-40B4-BE49-F238E27FC236}">
                  <a16:creationId xmlns:a16="http://schemas.microsoft.com/office/drawing/2014/main" id="{4CE574AB-AE5F-42A6-AE80-8E0D00B95ACC}"/>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0" name="Oval 19">
              <a:extLst>
                <a:ext uri="{FF2B5EF4-FFF2-40B4-BE49-F238E27FC236}">
                  <a16:creationId xmlns:a16="http://schemas.microsoft.com/office/drawing/2014/main" id="{CC1A3357-E943-4009-A89B-4E6B13DDEB17}"/>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Oval 20">
              <a:extLst>
                <a:ext uri="{FF2B5EF4-FFF2-40B4-BE49-F238E27FC236}">
                  <a16:creationId xmlns:a16="http://schemas.microsoft.com/office/drawing/2014/main" id="{42E1E9C3-30FB-4AD2-9974-2CA0FFDB5789}"/>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37DDA91D-D9D6-4361-A421-49EDCA3075CC}"/>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0ED6951F-32C1-43CB-BB59-951B95E9603E}"/>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D59E3927-9C2E-48FC-8D81-06D7E12997A6}"/>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91B56AA1-4697-4EBC-A11E-CEDE6F278F6D}"/>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B5280304-5267-419C-BB09-5BF21EA0F748}"/>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Oval 26">
              <a:extLst>
                <a:ext uri="{FF2B5EF4-FFF2-40B4-BE49-F238E27FC236}">
                  <a16:creationId xmlns:a16="http://schemas.microsoft.com/office/drawing/2014/main" id="{AE3E139E-4481-4CF4-8E1E-F116AA7F3433}"/>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8" name="Oval 27">
              <a:extLst>
                <a:ext uri="{FF2B5EF4-FFF2-40B4-BE49-F238E27FC236}">
                  <a16:creationId xmlns:a16="http://schemas.microsoft.com/office/drawing/2014/main" id="{CDCFA002-C52D-43F6-B55B-07554093FF78}"/>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Oval 28">
              <a:extLst>
                <a:ext uri="{FF2B5EF4-FFF2-40B4-BE49-F238E27FC236}">
                  <a16:creationId xmlns:a16="http://schemas.microsoft.com/office/drawing/2014/main" id="{610E5A6C-1A5B-467D-AA00-C2C823008FF3}"/>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0" name="Rectangle 29">
              <a:extLst>
                <a:ext uri="{FF2B5EF4-FFF2-40B4-BE49-F238E27FC236}">
                  <a16:creationId xmlns:a16="http://schemas.microsoft.com/office/drawing/2014/main" id="{BC5B9BA4-0876-4276-9F5E-84AA54CC9ED7}"/>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1" name="Rectangle 30">
              <a:extLst>
                <a:ext uri="{FF2B5EF4-FFF2-40B4-BE49-F238E27FC236}">
                  <a16:creationId xmlns:a16="http://schemas.microsoft.com/office/drawing/2014/main" id="{C54989FB-E9CF-45BC-B07B-6C18409AB97D}"/>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32" name="Line 28">
              <a:extLst>
                <a:ext uri="{FF2B5EF4-FFF2-40B4-BE49-F238E27FC236}">
                  <a16:creationId xmlns:a16="http://schemas.microsoft.com/office/drawing/2014/main" id="{0629DEC9-6D21-4A25-B613-6F8C7DB72C2A}"/>
                </a:ext>
              </a:extLst>
            </p:cNvPr>
            <p:cNvCxnSpPr>
              <a:cxnSpLocks noChangeShapeType="1"/>
              <a:endCxn id="20"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Line 29">
              <a:extLst>
                <a:ext uri="{FF2B5EF4-FFF2-40B4-BE49-F238E27FC236}">
                  <a16:creationId xmlns:a16="http://schemas.microsoft.com/office/drawing/2014/main" id="{AAF44A18-78AC-4638-85B4-261EBB42F133}"/>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30">
              <a:extLst>
                <a:ext uri="{FF2B5EF4-FFF2-40B4-BE49-F238E27FC236}">
                  <a16:creationId xmlns:a16="http://schemas.microsoft.com/office/drawing/2014/main" id="{8EE32976-8CBC-4EA2-9ADC-40980753A884}"/>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31">
              <a:extLst>
                <a:ext uri="{FF2B5EF4-FFF2-40B4-BE49-F238E27FC236}">
                  <a16:creationId xmlns:a16="http://schemas.microsoft.com/office/drawing/2014/main" id="{66F7B66E-D7F2-403F-872E-552E6FD5A2C5}"/>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32">
              <a:extLst>
                <a:ext uri="{FF2B5EF4-FFF2-40B4-BE49-F238E27FC236}">
                  <a16:creationId xmlns:a16="http://schemas.microsoft.com/office/drawing/2014/main" id="{E6E2205E-A787-4F8E-8191-4F97A5C1C6C1}"/>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33">
              <a:extLst>
                <a:ext uri="{FF2B5EF4-FFF2-40B4-BE49-F238E27FC236}">
                  <a16:creationId xmlns:a16="http://schemas.microsoft.com/office/drawing/2014/main" id="{82C2577C-1BF7-42CA-86A8-742BA3D7706E}"/>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34">
              <a:extLst>
                <a:ext uri="{FF2B5EF4-FFF2-40B4-BE49-F238E27FC236}">
                  <a16:creationId xmlns:a16="http://schemas.microsoft.com/office/drawing/2014/main" id="{202C51D2-2AA2-4104-B1B8-BBCD26CF2C75}"/>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9" name="Text Box 35">
              <a:extLst>
                <a:ext uri="{FF2B5EF4-FFF2-40B4-BE49-F238E27FC236}">
                  <a16:creationId xmlns:a16="http://schemas.microsoft.com/office/drawing/2014/main" id="{013430E9-1BEF-4C3A-8A3D-90CF7E877CFD}"/>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grpSp>
        <p:nvGrpSpPr>
          <p:cNvPr id="6" name="Group 5">
            <a:extLst>
              <a:ext uri="{FF2B5EF4-FFF2-40B4-BE49-F238E27FC236}">
                <a16:creationId xmlns:a16="http://schemas.microsoft.com/office/drawing/2014/main" id="{72A3BE7C-1498-47D2-9663-653E35F4A625}"/>
              </a:ext>
            </a:extLst>
          </p:cNvPr>
          <p:cNvGrpSpPr/>
          <p:nvPr/>
        </p:nvGrpSpPr>
        <p:grpSpPr>
          <a:xfrm>
            <a:off x="2149769" y="4513586"/>
            <a:ext cx="2058944" cy="450549"/>
            <a:chOff x="1360377" y="4470125"/>
            <a:chExt cx="2058944" cy="450549"/>
          </a:xfrm>
        </p:grpSpPr>
        <p:sp>
          <p:nvSpPr>
            <p:cNvPr id="41" name="Rectangle 40">
              <a:extLst>
                <a:ext uri="{FF2B5EF4-FFF2-40B4-BE49-F238E27FC236}">
                  <a16:creationId xmlns:a16="http://schemas.microsoft.com/office/drawing/2014/main" id="{4274A94B-A365-4C80-A31D-16903EEF73F5}"/>
                </a:ext>
              </a:extLst>
            </p:cNvPr>
            <p:cNvSpPr/>
            <p:nvPr/>
          </p:nvSpPr>
          <p:spPr>
            <a:xfrm>
              <a:off x="1360377" y="4490242"/>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F5664EEC-6155-454C-A81E-880E922FAE3F}"/>
                </a:ext>
              </a:extLst>
            </p:cNvPr>
            <p:cNvSpPr/>
            <p:nvPr/>
          </p:nvSpPr>
          <p:spPr>
            <a:xfrm>
              <a:off x="2677324" y="4470125"/>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CDF47CA7-24D1-4E02-89F8-9AB25D4FAE68}"/>
                </a:ext>
              </a:extLst>
            </p:cNvPr>
            <p:cNvSpPr/>
            <p:nvPr/>
          </p:nvSpPr>
          <p:spPr>
            <a:xfrm>
              <a:off x="2168279" y="4559927"/>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47186325-3228-432F-B9FC-FB810F4FD6A6}"/>
              </a:ext>
            </a:extLst>
          </p:cNvPr>
          <p:cNvGrpSpPr/>
          <p:nvPr/>
        </p:nvGrpSpPr>
        <p:grpSpPr>
          <a:xfrm>
            <a:off x="2149769" y="5610520"/>
            <a:ext cx="2058944" cy="450969"/>
            <a:chOff x="1360377" y="5567059"/>
            <a:chExt cx="2058944" cy="450969"/>
          </a:xfrm>
        </p:grpSpPr>
        <p:sp>
          <p:nvSpPr>
            <p:cNvPr id="43" name="Rectangle 42">
              <a:extLst>
                <a:ext uri="{FF2B5EF4-FFF2-40B4-BE49-F238E27FC236}">
                  <a16:creationId xmlns:a16="http://schemas.microsoft.com/office/drawing/2014/main" id="{16B641C7-D7F0-4B5D-8983-F7CF5D0A9512}"/>
                </a:ext>
              </a:extLst>
            </p:cNvPr>
            <p:cNvSpPr/>
            <p:nvPr/>
          </p:nvSpPr>
          <p:spPr>
            <a:xfrm>
              <a:off x="1360377" y="5587596"/>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2D5446AB-F2C1-4088-8B8C-A7C53635B0A0}"/>
                </a:ext>
              </a:extLst>
            </p:cNvPr>
            <p:cNvSpPr/>
            <p:nvPr/>
          </p:nvSpPr>
          <p:spPr>
            <a:xfrm>
              <a:off x="2677324" y="5567059"/>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1D76C43D-313C-400D-AF05-04195613A943}"/>
                </a:ext>
              </a:extLst>
            </p:cNvPr>
            <p:cNvSpPr/>
            <p:nvPr/>
          </p:nvSpPr>
          <p:spPr>
            <a:xfrm>
              <a:off x="2166023" y="5632027"/>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6E04C8F1-47C8-46D4-A037-BD8F8858795F}"/>
              </a:ext>
            </a:extLst>
          </p:cNvPr>
          <p:cNvGrpSpPr/>
          <p:nvPr/>
        </p:nvGrpSpPr>
        <p:grpSpPr>
          <a:xfrm>
            <a:off x="2149769" y="5059532"/>
            <a:ext cx="2058944" cy="445600"/>
            <a:chOff x="1360377" y="5016071"/>
            <a:chExt cx="2058944" cy="445600"/>
          </a:xfrm>
        </p:grpSpPr>
        <p:sp>
          <p:nvSpPr>
            <p:cNvPr id="42" name="Rectangle 41">
              <a:extLst>
                <a:ext uri="{FF2B5EF4-FFF2-40B4-BE49-F238E27FC236}">
                  <a16:creationId xmlns:a16="http://schemas.microsoft.com/office/drawing/2014/main" id="{3626996F-1332-40A2-86A7-813B018FD39D}"/>
                </a:ext>
              </a:extLst>
            </p:cNvPr>
            <p:cNvSpPr/>
            <p:nvPr/>
          </p:nvSpPr>
          <p:spPr>
            <a:xfrm>
              <a:off x="1360377" y="5031239"/>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567A42F3-46D5-47A6-B875-50D3D9F7507E}"/>
                </a:ext>
              </a:extLst>
            </p:cNvPr>
            <p:cNvSpPr/>
            <p:nvPr/>
          </p:nvSpPr>
          <p:spPr>
            <a:xfrm>
              <a:off x="2677324" y="5016071"/>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EF48E36C-6289-4427-9C75-6EB01000FE0A}"/>
                </a:ext>
              </a:extLst>
            </p:cNvPr>
            <p:cNvSpPr/>
            <p:nvPr/>
          </p:nvSpPr>
          <p:spPr>
            <a:xfrm>
              <a:off x="2168279" y="5086929"/>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10DD8242-8019-43E1-8B38-16D99810F03F}"/>
              </a:ext>
            </a:extLst>
          </p:cNvPr>
          <p:cNvGrpSpPr/>
          <p:nvPr/>
        </p:nvGrpSpPr>
        <p:grpSpPr>
          <a:xfrm>
            <a:off x="8972402" y="2734595"/>
            <a:ext cx="2165703" cy="1627765"/>
            <a:chOff x="6994204" y="2964352"/>
            <a:chExt cx="2165703" cy="1627765"/>
          </a:xfrm>
        </p:grpSpPr>
        <p:sp>
          <p:nvSpPr>
            <p:cNvPr id="4" name="Arrow: Down 3">
              <a:extLst>
                <a:ext uri="{FF2B5EF4-FFF2-40B4-BE49-F238E27FC236}">
                  <a16:creationId xmlns:a16="http://schemas.microsoft.com/office/drawing/2014/main" id="{0BE7C7AE-DACA-46DE-99BC-FD7D268F2997}"/>
                </a:ext>
              </a:extLst>
            </p:cNvPr>
            <p:cNvSpPr/>
            <p:nvPr/>
          </p:nvSpPr>
          <p:spPr>
            <a:xfrm>
              <a:off x="7219503" y="3394784"/>
              <a:ext cx="222898"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75AE8212-AD38-4842-ACED-727E13C503C4}"/>
                </a:ext>
              </a:extLst>
            </p:cNvPr>
            <p:cNvGrpSpPr/>
            <p:nvPr/>
          </p:nvGrpSpPr>
          <p:grpSpPr>
            <a:xfrm>
              <a:off x="6994204" y="2964352"/>
              <a:ext cx="2165703" cy="1627765"/>
              <a:chOff x="6994204" y="2964352"/>
              <a:chExt cx="2165703" cy="1627765"/>
            </a:xfrm>
          </p:grpSpPr>
          <p:sp>
            <p:nvSpPr>
              <p:cNvPr id="50" name="Rectangle 49">
                <a:extLst>
                  <a:ext uri="{FF2B5EF4-FFF2-40B4-BE49-F238E27FC236}">
                    <a16:creationId xmlns:a16="http://schemas.microsoft.com/office/drawing/2014/main" id="{0A0DA0B9-524D-4BAD-A682-D22CD3027662}"/>
                  </a:ext>
                </a:extLst>
              </p:cNvPr>
              <p:cNvSpPr/>
              <p:nvPr/>
            </p:nvSpPr>
            <p:spPr>
              <a:xfrm>
                <a:off x="6994204" y="2964352"/>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B254205-174B-42EF-B0DB-CF9906F871A6}"/>
                  </a:ext>
                </a:extLst>
              </p:cNvPr>
              <p:cNvSpPr/>
              <p:nvPr/>
            </p:nvSpPr>
            <p:spPr>
              <a:xfrm>
                <a:off x="8374962" y="3662418"/>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8596D95-A153-4558-A285-FDC0F71035A6}"/>
                  </a:ext>
                </a:extLst>
              </p:cNvPr>
              <p:cNvSpPr/>
              <p:nvPr/>
            </p:nvSpPr>
            <p:spPr>
              <a:xfrm>
                <a:off x="8374960" y="2977385"/>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55">
                <a:extLst>
                  <a:ext uri="{FF2B5EF4-FFF2-40B4-BE49-F238E27FC236}">
                    <a16:creationId xmlns:a16="http://schemas.microsoft.com/office/drawing/2014/main" id="{FA61B779-EAE3-45E1-B32E-67B038695682}"/>
                  </a:ext>
                </a:extLst>
              </p:cNvPr>
              <p:cNvSpPr/>
              <p:nvPr/>
            </p:nvSpPr>
            <p:spPr>
              <a:xfrm>
                <a:off x="8685323" y="3407816"/>
                <a:ext cx="222898"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rrow: Bent 57">
                <a:extLst>
                  <a:ext uri="{FF2B5EF4-FFF2-40B4-BE49-F238E27FC236}">
                    <a16:creationId xmlns:a16="http://schemas.microsoft.com/office/drawing/2014/main" id="{BFB8ECEF-1407-4FB9-85E0-8DFCE2608712}"/>
                  </a:ext>
                </a:extLst>
              </p:cNvPr>
              <p:cNvSpPr/>
              <p:nvPr/>
            </p:nvSpPr>
            <p:spPr>
              <a:xfrm flipV="1">
                <a:off x="7262035" y="4070349"/>
                <a:ext cx="429572" cy="430432"/>
              </a:xfrm>
              <a:prstGeom prst="bentArrow">
                <a:avLst>
                  <a:gd name="adj1" fmla="val 28826"/>
                  <a:gd name="adj2" fmla="val 27450"/>
                  <a:gd name="adj3" fmla="val 50000"/>
                  <a:gd name="adj4" fmla="val 64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a:extLst>
                  <a:ext uri="{FF2B5EF4-FFF2-40B4-BE49-F238E27FC236}">
                    <a16:creationId xmlns:a16="http://schemas.microsoft.com/office/drawing/2014/main" id="{6B026B90-E76A-4C32-90E2-466DA35E223A}"/>
                  </a:ext>
                </a:extLst>
              </p:cNvPr>
              <p:cNvSpPr/>
              <p:nvPr/>
            </p:nvSpPr>
            <p:spPr>
              <a:xfrm>
                <a:off x="6994204" y="3664844"/>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Bent 58">
                <a:extLst>
                  <a:ext uri="{FF2B5EF4-FFF2-40B4-BE49-F238E27FC236}">
                    <a16:creationId xmlns:a16="http://schemas.microsoft.com/office/drawing/2014/main" id="{79252047-8B81-4884-B346-906DEA59BFE7}"/>
                  </a:ext>
                </a:extLst>
              </p:cNvPr>
              <p:cNvSpPr/>
              <p:nvPr/>
            </p:nvSpPr>
            <p:spPr>
              <a:xfrm rot="16200000" flipV="1">
                <a:off x="8486429" y="4061796"/>
                <a:ext cx="386227" cy="430432"/>
              </a:xfrm>
              <a:prstGeom prst="bentArrow">
                <a:avLst>
                  <a:gd name="adj1" fmla="val 28826"/>
                  <a:gd name="adj2" fmla="val 27450"/>
                  <a:gd name="adj3" fmla="val 50000"/>
                  <a:gd name="adj4" fmla="val 64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51">
                <a:extLst>
                  <a:ext uri="{FF2B5EF4-FFF2-40B4-BE49-F238E27FC236}">
                    <a16:creationId xmlns:a16="http://schemas.microsoft.com/office/drawing/2014/main" id="{861F1D45-0AB2-4EA8-8C2F-F937A87B4DAA}"/>
                  </a:ext>
                </a:extLst>
              </p:cNvPr>
              <p:cNvSpPr/>
              <p:nvPr/>
            </p:nvSpPr>
            <p:spPr>
              <a:xfrm>
                <a:off x="7696346" y="4161685"/>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a:extLst>
              <a:ext uri="{FF2B5EF4-FFF2-40B4-BE49-F238E27FC236}">
                <a16:creationId xmlns:a16="http://schemas.microsoft.com/office/drawing/2014/main" id="{66CF035F-35C5-481C-8F21-1415A88368E2}"/>
              </a:ext>
            </a:extLst>
          </p:cNvPr>
          <p:cNvGrpSpPr/>
          <p:nvPr/>
        </p:nvGrpSpPr>
        <p:grpSpPr>
          <a:xfrm>
            <a:off x="6908805" y="4559927"/>
            <a:ext cx="2091070" cy="1511651"/>
            <a:chOff x="6096000" y="4855893"/>
            <a:chExt cx="2091070" cy="1511651"/>
          </a:xfrm>
        </p:grpSpPr>
        <p:sp>
          <p:nvSpPr>
            <p:cNvPr id="60" name="Rectangle 59">
              <a:extLst>
                <a:ext uri="{FF2B5EF4-FFF2-40B4-BE49-F238E27FC236}">
                  <a16:creationId xmlns:a16="http://schemas.microsoft.com/office/drawing/2014/main" id="{989F189E-AFC7-4097-8873-3771975097DE}"/>
                </a:ext>
              </a:extLst>
            </p:cNvPr>
            <p:cNvSpPr/>
            <p:nvPr/>
          </p:nvSpPr>
          <p:spPr>
            <a:xfrm>
              <a:off x="6096000" y="4855893"/>
              <a:ext cx="2091070" cy="15116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86303F5A-F8FC-4ED9-9311-BF2AA1475616}"/>
                </a:ext>
              </a:extLst>
            </p:cNvPr>
            <p:cNvCxnSpPr>
              <a:stCxn id="60" idx="0"/>
              <a:endCxn id="60" idx="2"/>
            </p:cNvCxnSpPr>
            <p:nvPr/>
          </p:nvCxnSpPr>
          <p:spPr>
            <a:xfrm>
              <a:off x="7141535" y="4855893"/>
              <a:ext cx="0" cy="1511651"/>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791989A-AF17-4A77-ACE5-7D2A29234464}"/>
                </a:ext>
              </a:extLst>
            </p:cNvPr>
            <p:cNvCxnSpPr>
              <a:stCxn id="60" idx="1"/>
              <a:endCxn id="60" idx="3"/>
            </p:cNvCxnSpPr>
            <p:nvPr/>
          </p:nvCxnSpPr>
          <p:spPr>
            <a:xfrm>
              <a:off x="6096000" y="5611719"/>
              <a:ext cx="2091070" cy="0"/>
            </a:xfrm>
            <a:prstGeom prst="line">
              <a:avLst/>
            </a:prstGeom>
          </p:spPr>
          <p:style>
            <a:lnRef idx="1">
              <a:schemeClr val="dk1"/>
            </a:lnRef>
            <a:fillRef idx="0">
              <a:schemeClr val="dk1"/>
            </a:fillRef>
            <a:effectRef idx="0">
              <a:schemeClr val="dk1"/>
            </a:effectRef>
            <a:fontRef idx="minor">
              <a:schemeClr val="tx1"/>
            </a:fontRef>
          </p:style>
        </p:cxnSp>
      </p:grpSp>
      <p:sp>
        <p:nvSpPr>
          <p:cNvPr id="68" name="TextBox 67">
            <a:extLst>
              <a:ext uri="{FF2B5EF4-FFF2-40B4-BE49-F238E27FC236}">
                <a16:creationId xmlns:a16="http://schemas.microsoft.com/office/drawing/2014/main" id="{F4E6423E-2775-4B44-A542-44DE9C1F3D76}"/>
              </a:ext>
            </a:extLst>
          </p:cNvPr>
          <p:cNvSpPr txBox="1"/>
          <p:nvPr/>
        </p:nvSpPr>
        <p:spPr>
          <a:xfrm>
            <a:off x="2446163" y="3550577"/>
            <a:ext cx="1789109" cy="461665"/>
          </a:xfrm>
          <a:prstGeom prst="rect">
            <a:avLst/>
          </a:prstGeom>
          <a:noFill/>
        </p:spPr>
        <p:txBody>
          <a:bodyPr wrap="square" rtlCol="0">
            <a:spAutoFit/>
          </a:bodyPr>
          <a:lstStyle/>
          <a:p>
            <a:r>
              <a:rPr lang="en-US" sz="2400" b="1" dirty="0">
                <a:solidFill>
                  <a:srgbClr val="700000"/>
                </a:solidFill>
              </a:rPr>
              <a:t>Mind Map</a:t>
            </a:r>
          </a:p>
        </p:txBody>
      </p:sp>
      <p:sp>
        <p:nvSpPr>
          <p:cNvPr id="69" name="TextBox 68">
            <a:extLst>
              <a:ext uri="{FF2B5EF4-FFF2-40B4-BE49-F238E27FC236}">
                <a16:creationId xmlns:a16="http://schemas.microsoft.com/office/drawing/2014/main" id="{CB35F7FE-C196-4C9E-B43B-D98DC2A46415}"/>
              </a:ext>
            </a:extLst>
          </p:cNvPr>
          <p:cNvSpPr txBox="1"/>
          <p:nvPr/>
        </p:nvSpPr>
        <p:spPr>
          <a:xfrm>
            <a:off x="7352582" y="3249735"/>
            <a:ext cx="1474184" cy="830997"/>
          </a:xfrm>
          <a:prstGeom prst="rect">
            <a:avLst/>
          </a:prstGeom>
          <a:noFill/>
        </p:spPr>
        <p:txBody>
          <a:bodyPr wrap="square" rtlCol="0">
            <a:spAutoFit/>
          </a:bodyPr>
          <a:lstStyle/>
          <a:p>
            <a:pPr algn="r"/>
            <a:r>
              <a:rPr lang="en-US" sz="2400" b="1" dirty="0">
                <a:solidFill>
                  <a:srgbClr val="700000"/>
                </a:solidFill>
              </a:rPr>
              <a:t>Sequence Chain</a:t>
            </a:r>
          </a:p>
        </p:txBody>
      </p:sp>
      <p:sp>
        <p:nvSpPr>
          <p:cNvPr id="70" name="TextBox 69">
            <a:extLst>
              <a:ext uri="{FF2B5EF4-FFF2-40B4-BE49-F238E27FC236}">
                <a16:creationId xmlns:a16="http://schemas.microsoft.com/office/drawing/2014/main" id="{81E6E865-8CD0-441B-BA34-636FCED5FB9F}"/>
              </a:ext>
            </a:extLst>
          </p:cNvPr>
          <p:cNvSpPr txBox="1"/>
          <p:nvPr/>
        </p:nvSpPr>
        <p:spPr>
          <a:xfrm>
            <a:off x="9150855" y="5170362"/>
            <a:ext cx="1789109" cy="461665"/>
          </a:xfrm>
          <a:prstGeom prst="rect">
            <a:avLst/>
          </a:prstGeom>
          <a:noFill/>
        </p:spPr>
        <p:txBody>
          <a:bodyPr wrap="square" rtlCol="0">
            <a:spAutoFit/>
          </a:bodyPr>
          <a:lstStyle/>
          <a:p>
            <a:r>
              <a:rPr lang="en-US" sz="2400" b="1" dirty="0">
                <a:solidFill>
                  <a:srgbClr val="700000"/>
                </a:solidFill>
              </a:rPr>
              <a:t>Picture It</a:t>
            </a:r>
          </a:p>
        </p:txBody>
      </p:sp>
      <p:sp>
        <p:nvSpPr>
          <p:cNvPr id="71" name="TextBox 70">
            <a:extLst>
              <a:ext uri="{FF2B5EF4-FFF2-40B4-BE49-F238E27FC236}">
                <a16:creationId xmlns:a16="http://schemas.microsoft.com/office/drawing/2014/main" id="{B5AFF8D5-E8DC-412E-BDD0-56AF3987AAEE}"/>
              </a:ext>
            </a:extLst>
          </p:cNvPr>
          <p:cNvSpPr txBox="1"/>
          <p:nvPr/>
        </p:nvSpPr>
        <p:spPr>
          <a:xfrm>
            <a:off x="4455210" y="5161762"/>
            <a:ext cx="1789109" cy="830997"/>
          </a:xfrm>
          <a:prstGeom prst="rect">
            <a:avLst/>
          </a:prstGeom>
          <a:noFill/>
        </p:spPr>
        <p:txBody>
          <a:bodyPr wrap="square" rtlCol="0">
            <a:spAutoFit/>
          </a:bodyPr>
          <a:lstStyle/>
          <a:p>
            <a:r>
              <a:rPr lang="en-US" sz="2400" b="1" dirty="0">
                <a:solidFill>
                  <a:srgbClr val="700000"/>
                </a:solidFill>
              </a:rPr>
              <a:t>Cause &amp; Effect</a:t>
            </a:r>
          </a:p>
        </p:txBody>
      </p:sp>
    </p:spTree>
    <p:extLst>
      <p:ext uri="{BB962C8B-B14F-4D97-AF65-F5344CB8AC3E}">
        <p14:creationId xmlns:p14="http://schemas.microsoft.com/office/powerpoint/2010/main" val="423226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341230" y="316494"/>
            <a:ext cx="10344838" cy="1477328"/>
          </a:xfrm>
          <a:prstGeom prst="rect">
            <a:avLst/>
          </a:prstGeom>
        </p:spPr>
        <p:txBody>
          <a:bodyPr wrap="square">
            <a:spAutoFit/>
          </a:bodyPr>
          <a:lstStyle/>
          <a:p>
            <a:pPr algn="ctr">
              <a:spcAft>
                <a:spcPts val="1200"/>
              </a:spcAft>
            </a:pPr>
            <a:r>
              <a:rPr lang="en-US" sz="4800" u="sng" dirty="0">
                <a:solidFill>
                  <a:schemeClr val="bg2"/>
                </a:solidFill>
                <a:latin typeface="Berlin Sans FB Demi" panose="020E0802020502020306" pitchFamily="34" charset="0"/>
              </a:rPr>
              <a:t>Practice with Graphic Organizers</a:t>
            </a:r>
          </a:p>
          <a:p>
            <a:pPr marL="457200" lvl="0" algn="ctr">
              <a:spcAft>
                <a:spcPts val="1200"/>
              </a:spcAft>
            </a:pPr>
            <a:r>
              <a:rPr lang="en-US" sz="3200" b="1" dirty="0">
                <a:solidFill>
                  <a:srgbClr val="700000"/>
                </a:solidFill>
                <a:ea typeface="Times New Roman" panose="02020603050405020304" pitchFamily="18" charset="0"/>
                <a:cs typeface="Times New Roman" panose="02020603050405020304" pitchFamily="18" charset="0"/>
              </a:rPr>
              <a:t>“Make the Most of Your Reading with SQ3R”</a:t>
            </a:r>
          </a:p>
        </p:txBody>
      </p:sp>
      <p:sp>
        <p:nvSpPr>
          <p:cNvPr id="3" name="TextBox 2">
            <a:extLst>
              <a:ext uri="{FF2B5EF4-FFF2-40B4-BE49-F238E27FC236}">
                <a16:creationId xmlns:a16="http://schemas.microsoft.com/office/drawing/2014/main" id="{E46DC14C-91AE-4E0D-88E8-12628AEA1635}"/>
              </a:ext>
            </a:extLst>
          </p:cNvPr>
          <p:cNvSpPr txBox="1"/>
          <p:nvPr/>
        </p:nvSpPr>
        <p:spPr>
          <a:xfrm>
            <a:off x="1922805" y="1841374"/>
            <a:ext cx="10344838" cy="954107"/>
          </a:xfrm>
          <a:prstGeom prst="rect">
            <a:avLst/>
          </a:prstGeom>
          <a:noFill/>
        </p:spPr>
        <p:txBody>
          <a:bodyPr wrap="square" rtlCol="0">
            <a:spAutoFit/>
          </a:bodyPr>
          <a:lstStyle/>
          <a:p>
            <a:pPr marR="0">
              <a:spcBef>
                <a:spcPts val="0"/>
              </a:spcBef>
              <a:spcAft>
                <a:spcPts val="1800"/>
              </a:spcAft>
            </a:pPr>
            <a:r>
              <a:rPr lang="en-US" sz="2800" b="1" dirty="0">
                <a:solidFill>
                  <a:schemeClr val="bg2"/>
                </a:solidFill>
                <a:ea typeface="Times New Roman" panose="02020603050405020304" pitchFamily="18" charset="0"/>
                <a:cs typeface="Times New Roman" panose="02020603050405020304" pitchFamily="18" charset="0"/>
              </a:rPr>
              <a:t>How did </a:t>
            </a:r>
            <a:r>
              <a:rPr lang="en-US" sz="2800" b="1" dirty="0">
                <a:solidFill>
                  <a:srgbClr val="700000"/>
                </a:solidFill>
                <a:ea typeface="Times New Roman" panose="02020603050405020304" pitchFamily="18" charset="0"/>
                <a:cs typeface="Times New Roman" panose="02020603050405020304" pitchFamily="18" charset="0"/>
              </a:rPr>
              <a:t>YOUR</a:t>
            </a:r>
            <a:r>
              <a:rPr lang="en-US" sz="2800" b="1" dirty="0">
                <a:solidFill>
                  <a:schemeClr val="bg2">
                    <a:lumMod val="75000"/>
                  </a:schemeClr>
                </a:solidFill>
                <a:ea typeface="Times New Roman" panose="02020603050405020304" pitchFamily="18" charset="0"/>
                <a:cs typeface="Times New Roman" panose="02020603050405020304" pitchFamily="18" charset="0"/>
              </a:rPr>
              <a:t> </a:t>
            </a:r>
            <a:r>
              <a:rPr lang="en-US" sz="2800" b="1" dirty="0">
                <a:solidFill>
                  <a:schemeClr val="bg2"/>
                </a:solidFill>
                <a:ea typeface="Times New Roman" panose="02020603050405020304" pitchFamily="18" charset="0"/>
                <a:cs typeface="Times New Roman" panose="02020603050405020304" pitchFamily="18" charset="0"/>
              </a:rPr>
              <a:t>team present the information on its graphic organizer?</a:t>
            </a:r>
          </a:p>
        </p:txBody>
      </p:sp>
      <p:grpSp>
        <p:nvGrpSpPr>
          <p:cNvPr id="5" name="Group 4">
            <a:extLst>
              <a:ext uri="{FF2B5EF4-FFF2-40B4-BE49-F238E27FC236}">
                <a16:creationId xmlns:a16="http://schemas.microsoft.com/office/drawing/2014/main" id="{EF946768-C953-4D6C-BF1F-8429A0633433}"/>
              </a:ext>
            </a:extLst>
          </p:cNvPr>
          <p:cNvGrpSpPr>
            <a:grpSpLocks/>
          </p:cNvGrpSpPr>
          <p:nvPr/>
        </p:nvGrpSpPr>
        <p:grpSpPr bwMode="auto">
          <a:xfrm rot="10800000">
            <a:off x="4074484" y="2816813"/>
            <a:ext cx="2623980" cy="1522179"/>
            <a:chOff x="621" y="2524"/>
            <a:chExt cx="11160" cy="11700"/>
          </a:xfrm>
        </p:grpSpPr>
        <p:cxnSp>
          <p:nvCxnSpPr>
            <p:cNvPr id="7" name="Line 3">
              <a:extLst>
                <a:ext uri="{FF2B5EF4-FFF2-40B4-BE49-F238E27FC236}">
                  <a16:creationId xmlns:a16="http://schemas.microsoft.com/office/drawing/2014/main" id="{4A0D032D-F8C8-489C-B328-5650D5D83312}"/>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4">
              <a:extLst>
                <a:ext uri="{FF2B5EF4-FFF2-40B4-BE49-F238E27FC236}">
                  <a16:creationId xmlns:a16="http://schemas.microsoft.com/office/drawing/2014/main" id="{97034F4F-AC53-4643-8BB8-84C41853D399}"/>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5">
              <a:extLst>
                <a:ext uri="{FF2B5EF4-FFF2-40B4-BE49-F238E27FC236}">
                  <a16:creationId xmlns:a16="http://schemas.microsoft.com/office/drawing/2014/main" id="{39A756A0-A829-465B-B77E-CC7293977268}"/>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6">
              <a:extLst>
                <a:ext uri="{FF2B5EF4-FFF2-40B4-BE49-F238E27FC236}">
                  <a16:creationId xmlns:a16="http://schemas.microsoft.com/office/drawing/2014/main" id="{F1A5D81D-3F78-4F84-B1EE-C4310002738B}"/>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7">
              <a:extLst>
                <a:ext uri="{FF2B5EF4-FFF2-40B4-BE49-F238E27FC236}">
                  <a16:creationId xmlns:a16="http://schemas.microsoft.com/office/drawing/2014/main" id="{2ACED247-4A28-4820-8B1D-950BBB025AD5}"/>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8">
              <a:extLst>
                <a:ext uri="{FF2B5EF4-FFF2-40B4-BE49-F238E27FC236}">
                  <a16:creationId xmlns:a16="http://schemas.microsoft.com/office/drawing/2014/main" id="{E6F15DCD-908B-4E63-987F-B25BFC7D470E}"/>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9">
              <a:extLst>
                <a:ext uri="{FF2B5EF4-FFF2-40B4-BE49-F238E27FC236}">
                  <a16:creationId xmlns:a16="http://schemas.microsoft.com/office/drawing/2014/main" id="{34BCCE2D-9F54-4A65-B142-A3B3560BA30B}"/>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10">
              <a:extLst>
                <a:ext uri="{FF2B5EF4-FFF2-40B4-BE49-F238E27FC236}">
                  <a16:creationId xmlns:a16="http://schemas.microsoft.com/office/drawing/2014/main" id="{150E9588-5D91-44DA-9585-138868761C82}"/>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11">
              <a:extLst>
                <a:ext uri="{FF2B5EF4-FFF2-40B4-BE49-F238E27FC236}">
                  <a16:creationId xmlns:a16="http://schemas.microsoft.com/office/drawing/2014/main" id="{C644AA9E-A2E6-4606-AD4A-14E2D2973CB1}"/>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6" name="Oval 15">
              <a:extLst>
                <a:ext uri="{FF2B5EF4-FFF2-40B4-BE49-F238E27FC236}">
                  <a16:creationId xmlns:a16="http://schemas.microsoft.com/office/drawing/2014/main" id="{453DBBA1-25D1-4515-B447-FEF94273E2A3}"/>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Rectangle 16">
              <a:extLst>
                <a:ext uri="{FF2B5EF4-FFF2-40B4-BE49-F238E27FC236}">
                  <a16:creationId xmlns:a16="http://schemas.microsoft.com/office/drawing/2014/main" id="{73C263DF-2876-4CBE-8553-81EA87F5AEF5}"/>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8" name="Oval 17">
              <a:extLst>
                <a:ext uri="{FF2B5EF4-FFF2-40B4-BE49-F238E27FC236}">
                  <a16:creationId xmlns:a16="http://schemas.microsoft.com/office/drawing/2014/main" id="{D570CA75-444D-46CB-A752-F4C5162D67C2}"/>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9" name="Oval 18">
              <a:extLst>
                <a:ext uri="{FF2B5EF4-FFF2-40B4-BE49-F238E27FC236}">
                  <a16:creationId xmlns:a16="http://schemas.microsoft.com/office/drawing/2014/main" id="{4CE574AB-AE5F-42A6-AE80-8E0D00B95ACC}"/>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0" name="Oval 19">
              <a:extLst>
                <a:ext uri="{FF2B5EF4-FFF2-40B4-BE49-F238E27FC236}">
                  <a16:creationId xmlns:a16="http://schemas.microsoft.com/office/drawing/2014/main" id="{CC1A3357-E943-4009-A89B-4E6B13DDEB17}"/>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Oval 20">
              <a:extLst>
                <a:ext uri="{FF2B5EF4-FFF2-40B4-BE49-F238E27FC236}">
                  <a16:creationId xmlns:a16="http://schemas.microsoft.com/office/drawing/2014/main" id="{42E1E9C3-30FB-4AD2-9974-2CA0FFDB5789}"/>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37DDA91D-D9D6-4361-A421-49EDCA3075CC}"/>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0ED6951F-32C1-43CB-BB59-951B95E9603E}"/>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D59E3927-9C2E-48FC-8D81-06D7E12997A6}"/>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91B56AA1-4697-4EBC-A11E-CEDE6F278F6D}"/>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B5280304-5267-419C-BB09-5BF21EA0F748}"/>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Oval 26">
              <a:extLst>
                <a:ext uri="{FF2B5EF4-FFF2-40B4-BE49-F238E27FC236}">
                  <a16:creationId xmlns:a16="http://schemas.microsoft.com/office/drawing/2014/main" id="{AE3E139E-4481-4CF4-8E1E-F116AA7F3433}"/>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8" name="Oval 27">
              <a:extLst>
                <a:ext uri="{FF2B5EF4-FFF2-40B4-BE49-F238E27FC236}">
                  <a16:creationId xmlns:a16="http://schemas.microsoft.com/office/drawing/2014/main" id="{CDCFA002-C52D-43F6-B55B-07554093FF78}"/>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Oval 28">
              <a:extLst>
                <a:ext uri="{FF2B5EF4-FFF2-40B4-BE49-F238E27FC236}">
                  <a16:creationId xmlns:a16="http://schemas.microsoft.com/office/drawing/2014/main" id="{610E5A6C-1A5B-467D-AA00-C2C823008FF3}"/>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0" name="Rectangle 29">
              <a:extLst>
                <a:ext uri="{FF2B5EF4-FFF2-40B4-BE49-F238E27FC236}">
                  <a16:creationId xmlns:a16="http://schemas.microsoft.com/office/drawing/2014/main" id="{BC5B9BA4-0876-4276-9F5E-84AA54CC9ED7}"/>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1" name="Rectangle 30">
              <a:extLst>
                <a:ext uri="{FF2B5EF4-FFF2-40B4-BE49-F238E27FC236}">
                  <a16:creationId xmlns:a16="http://schemas.microsoft.com/office/drawing/2014/main" id="{C54989FB-E9CF-45BC-B07B-6C18409AB97D}"/>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32" name="Line 28">
              <a:extLst>
                <a:ext uri="{FF2B5EF4-FFF2-40B4-BE49-F238E27FC236}">
                  <a16:creationId xmlns:a16="http://schemas.microsoft.com/office/drawing/2014/main" id="{0629DEC9-6D21-4A25-B613-6F8C7DB72C2A}"/>
                </a:ext>
              </a:extLst>
            </p:cNvPr>
            <p:cNvCxnSpPr>
              <a:cxnSpLocks noChangeShapeType="1"/>
              <a:endCxn id="20"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Line 29">
              <a:extLst>
                <a:ext uri="{FF2B5EF4-FFF2-40B4-BE49-F238E27FC236}">
                  <a16:creationId xmlns:a16="http://schemas.microsoft.com/office/drawing/2014/main" id="{AAF44A18-78AC-4638-85B4-261EBB42F133}"/>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30">
              <a:extLst>
                <a:ext uri="{FF2B5EF4-FFF2-40B4-BE49-F238E27FC236}">
                  <a16:creationId xmlns:a16="http://schemas.microsoft.com/office/drawing/2014/main" id="{8EE32976-8CBC-4EA2-9ADC-40980753A884}"/>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31">
              <a:extLst>
                <a:ext uri="{FF2B5EF4-FFF2-40B4-BE49-F238E27FC236}">
                  <a16:creationId xmlns:a16="http://schemas.microsoft.com/office/drawing/2014/main" id="{66F7B66E-D7F2-403F-872E-552E6FD5A2C5}"/>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32">
              <a:extLst>
                <a:ext uri="{FF2B5EF4-FFF2-40B4-BE49-F238E27FC236}">
                  <a16:creationId xmlns:a16="http://schemas.microsoft.com/office/drawing/2014/main" id="{E6E2205E-A787-4F8E-8191-4F97A5C1C6C1}"/>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33">
              <a:extLst>
                <a:ext uri="{FF2B5EF4-FFF2-40B4-BE49-F238E27FC236}">
                  <a16:creationId xmlns:a16="http://schemas.microsoft.com/office/drawing/2014/main" id="{82C2577C-1BF7-42CA-86A8-742BA3D7706E}"/>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34">
              <a:extLst>
                <a:ext uri="{FF2B5EF4-FFF2-40B4-BE49-F238E27FC236}">
                  <a16:creationId xmlns:a16="http://schemas.microsoft.com/office/drawing/2014/main" id="{202C51D2-2AA2-4104-B1B8-BBCD26CF2C75}"/>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9" name="Text Box 35">
              <a:extLst>
                <a:ext uri="{FF2B5EF4-FFF2-40B4-BE49-F238E27FC236}">
                  <a16:creationId xmlns:a16="http://schemas.microsoft.com/office/drawing/2014/main" id="{013430E9-1BEF-4C3A-8A3D-90CF7E877CFD}"/>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grpSp>
        <p:nvGrpSpPr>
          <p:cNvPr id="6" name="Group 5">
            <a:extLst>
              <a:ext uri="{FF2B5EF4-FFF2-40B4-BE49-F238E27FC236}">
                <a16:creationId xmlns:a16="http://schemas.microsoft.com/office/drawing/2014/main" id="{72A3BE7C-1498-47D2-9663-653E35F4A625}"/>
              </a:ext>
            </a:extLst>
          </p:cNvPr>
          <p:cNvGrpSpPr/>
          <p:nvPr/>
        </p:nvGrpSpPr>
        <p:grpSpPr>
          <a:xfrm>
            <a:off x="2117112" y="4500886"/>
            <a:ext cx="2058944" cy="450549"/>
            <a:chOff x="1360377" y="4470125"/>
            <a:chExt cx="2058944" cy="450549"/>
          </a:xfrm>
        </p:grpSpPr>
        <p:sp>
          <p:nvSpPr>
            <p:cNvPr id="41" name="Rectangle 40">
              <a:extLst>
                <a:ext uri="{FF2B5EF4-FFF2-40B4-BE49-F238E27FC236}">
                  <a16:creationId xmlns:a16="http://schemas.microsoft.com/office/drawing/2014/main" id="{4274A94B-A365-4C80-A31D-16903EEF73F5}"/>
                </a:ext>
              </a:extLst>
            </p:cNvPr>
            <p:cNvSpPr/>
            <p:nvPr/>
          </p:nvSpPr>
          <p:spPr>
            <a:xfrm>
              <a:off x="1360377" y="4490242"/>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F5664EEC-6155-454C-A81E-880E922FAE3F}"/>
                </a:ext>
              </a:extLst>
            </p:cNvPr>
            <p:cNvSpPr/>
            <p:nvPr/>
          </p:nvSpPr>
          <p:spPr>
            <a:xfrm>
              <a:off x="2677324" y="4470125"/>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CDF47CA7-24D1-4E02-89F8-9AB25D4FAE68}"/>
                </a:ext>
              </a:extLst>
            </p:cNvPr>
            <p:cNvSpPr/>
            <p:nvPr/>
          </p:nvSpPr>
          <p:spPr>
            <a:xfrm>
              <a:off x="2168279" y="4559927"/>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47186325-3228-432F-B9FC-FB810F4FD6A6}"/>
              </a:ext>
            </a:extLst>
          </p:cNvPr>
          <p:cNvGrpSpPr/>
          <p:nvPr/>
        </p:nvGrpSpPr>
        <p:grpSpPr>
          <a:xfrm>
            <a:off x="2117112" y="5597820"/>
            <a:ext cx="2058944" cy="450969"/>
            <a:chOff x="1360377" y="5567059"/>
            <a:chExt cx="2058944" cy="450969"/>
          </a:xfrm>
        </p:grpSpPr>
        <p:sp>
          <p:nvSpPr>
            <p:cNvPr id="43" name="Rectangle 42">
              <a:extLst>
                <a:ext uri="{FF2B5EF4-FFF2-40B4-BE49-F238E27FC236}">
                  <a16:creationId xmlns:a16="http://schemas.microsoft.com/office/drawing/2014/main" id="{16B641C7-D7F0-4B5D-8983-F7CF5D0A9512}"/>
                </a:ext>
              </a:extLst>
            </p:cNvPr>
            <p:cNvSpPr/>
            <p:nvPr/>
          </p:nvSpPr>
          <p:spPr>
            <a:xfrm>
              <a:off x="1360377" y="5587596"/>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2D5446AB-F2C1-4088-8B8C-A7C53635B0A0}"/>
                </a:ext>
              </a:extLst>
            </p:cNvPr>
            <p:cNvSpPr/>
            <p:nvPr/>
          </p:nvSpPr>
          <p:spPr>
            <a:xfrm>
              <a:off x="2677324" y="5567059"/>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1D76C43D-313C-400D-AF05-04195613A943}"/>
                </a:ext>
              </a:extLst>
            </p:cNvPr>
            <p:cNvSpPr/>
            <p:nvPr/>
          </p:nvSpPr>
          <p:spPr>
            <a:xfrm>
              <a:off x="2166023" y="5632027"/>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6E04C8F1-47C8-46D4-A037-BD8F8858795F}"/>
              </a:ext>
            </a:extLst>
          </p:cNvPr>
          <p:cNvGrpSpPr/>
          <p:nvPr/>
        </p:nvGrpSpPr>
        <p:grpSpPr>
          <a:xfrm>
            <a:off x="2117112" y="5046832"/>
            <a:ext cx="2058944" cy="445600"/>
            <a:chOff x="1360377" y="5016071"/>
            <a:chExt cx="2058944" cy="445600"/>
          </a:xfrm>
        </p:grpSpPr>
        <p:sp>
          <p:nvSpPr>
            <p:cNvPr id="42" name="Rectangle 41">
              <a:extLst>
                <a:ext uri="{FF2B5EF4-FFF2-40B4-BE49-F238E27FC236}">
                  <a16:creationId xmlns:a16="http://schemas.microsoft.com/office/drawing/2014/main" id="{3626996F-1332-40A2-86A7-813B018FD39D}"/>
                </a:ext>
              </a:extLst>
            </p:cNvPr>
            <p:cNvSpPr/>
            <p:nvPr/>
          </p:nvSpPr>
          <p:spPr>
            <a:xfrm>
              <a:off x="1360377" y="5031239"/>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567A42F3-46D5-47A6-B875-50D3D9F7507E}"/>
                </a:ext>
              </a:extLst>
            </p:cNvPr>
            <p:cNvSpPr/>
            <p:nvPr/>
          </p:nvSpPr>
          <p:spPr>
            <a:xfrm>
              <a:off x="2677324" y="5016071"/>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EF48E36C-6289-4427-9C75-6EB01000FE0A}"/>
                </a:ext>
              </a:extLst>
            </p:cNvPr>
            <p:cNvSpPr/>
            <p:nvPr/>
          </p:nvSpPr>
          <p:spPr>
            <a:xfrm>
              <a:off x="2168279" y="5086929"/>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10DD8242-8019-43E1-8B38-16D99810F03F}"/>
              </a:ext>
            </a:extLst>
          </p:cNvPr>
          <p:cNvGrpSpPr/>
          <p:nvPr/>
        </p:nvGrpSpPr>
        <p:grpSpPr>
          <a:xfrm>
            <a:off x="8939745" y="2721895"/>
            <a:ext cx="2165703" cy="1627765"/>
            <a:chOff x="6994204" y="2964352"/>
            <a:chExt cx="2165703" cy="1627765"/>
          </a:xfrm>
        </p:grpSpPr>
        <p:sp>
          <p:nvSpPr>
            <p:cNvPr id="4" name="Arrow: Down 3">
              <a:extLst>
                <a:ext uri="{FF2B5EF4-FFF2-40B4-BE49-F238E27FC236}">
                  <a16:creationId xmlns:a16="http://schemas.microsoft.com/office/drawing/2014/main" id="{0BE7C7AE-DACA-46DE-99BC-FD7D268F2997}"/>
                </a:ext>
              </a:extLst>
            </p:cNvPr>
            <p:cNvSpPr/>
            <p:nvPr/>
          </p:nvSpPr>
          <p:spPr>
            <a:xfrm>
              <a:off x="7219503" y="3394784"/>
              <a:ext cx="222898"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75AE8212-AD38-4842-ACED-727E13C503C4}"/>
                </a:ext>
              </a:extLst>
            </p:cNvPr>
            <p:cNvGrpSpPr/>
            <p:nvPr/>
          </p:nvGrpSpPr>
          <p:grpSpPr>
            <a:xfrm>
              <a:off x="6994204" y="2964352"/>
              <a:ext cx="2165703" cy="1627765"/>
              <a:chOff x="6994204" y="2964352"/>
              <a:chExt cx="2165703" cy="1627765"/>
            </a:xfrm>
          </p:grpSpPr>
          <p:sp>
            <p:nvSpPr>
              <p:cNvPr id="50" name="Rectangle 49">
                <a:extLst>
                  <a:ext uri="{FF2B5EF4-FFF2-40B4-BE49-F238E27FC236}">
                    <a16:creationId xmlns:a16="http://schemas.microsoft.com/office/drawing/2014/main" id="{0A0DA0B9-524D-4BAD-A682-D22CD3027662}"/>
                  </a:ext>
                </a:extLst>
              </p:cNvPr>
              <p:cNvSpPr/>
              <p:nvPr/>
            </p:nvSpPr>
            <p:spPr>
              <a:xfrm>
                <a:off x="6994204" y="2964352"/>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B254205-174B-42EF-B0DB-CF9906F871A6}"/>
                  </a:ext>
                </a:extLst>
              </p:cNvPr>
              <p:cNvSpPr/>
              <p:nvPr/>
            </p:nvSpPr>
            <p:spPr>
              <a:xfrm>
                <a:off x="8374962" y="3662418"/>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8596D95-A153-4558-A285-FDC0F71035A6}"/>
                  </a:ext>
                </a:extLst>
              </p:cNvPr>
              <p:cNvSpPr/>
              <p:nvPr/>
            </p:nvSpPr>
            <p:spPr>
              <a:xfrm>
                <a:off x="8374960" y="2977385"/>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55">
                <a:extLst>
                  <a:ext uri="{FF2B5EF4-FFF2-40B4-BE49-F238E27FC236}">
                    <a16:creationId xmlns:a16="http://schemas.microsoft.com/office/drawing/2014/main" id="{FA61B779-EAE3-45E1-B32E-67B038695682}"/>
                  </a:ext>
                </a:extLst>
              </p:cNvPr>
              <p:cNvSpPr/>
              <p:nvPr/>
            </p:nvSpPr>
            <p:spPr>
              <a:xfrm>
                <a:off x="8685323" y="3407816"/>
                <a:ext cx="222898"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rrow: Bent 57">
                <a:extLst>
                  <a:ext uri="{FF2B5EF4-FFF2-40B4-BE49-F238E27FC236}">
                    <a16:creationId xmlns:a16="http://schemas.microsoft.com/office/drawing/2014/main" id="{BFB8ECEF-1407-4FB9-85E0-8DFCE2608712}"/>
                  </a:ext>
                </a:extLst>
              </p:cNvPr>
              <p:cNvSpPr/>
              <p:nvPr/>
            </p:nvSpPr>
            <p:spPr>
              <a:xfrm flipV="1">
                <a:off x="7262035" y="4070349"/>
                <a:ext cx="429572" cy="430432"/>
              </a:xfrm>
              <a:prstGeom prst="bentArrow">
                <a:avLst>
                  <a:gd name="adj1" fmla="val 28826"/>
                  <a:gd name="adj2" fmla="val 27450"/>
                  <a:gd name="adj3" fmla="val 50000"/>
                  <a:gd name="adj4" fmla="val 64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a:extLst>
                  <a:ext uri="{FF2B5EF4-FFF2-40B4-BE49-F238E27FC236}">
                    <a16:creationId xmlns:a16="http://schemas.microsoft.com/office/drawing/2014/main" id="{6B026B90-E76A-4C32-90E2-466DA35E223A}"/>
                  </a:ext>
                </a:extLst>
              </p:cNvPr>
              <p:cNvSpPr/>
              <p:nvPr/>
            </p:nvSpPr>
            <p:spPr>
              <a:xfrm>
                <a:off x="6994204" y="3664844"/>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Bent 58">
                <a:extLst>
                  <a:ext uri="{FF2B5EF4-FFF2-40B4-BE49-F238E27FC236}">
                    <a16:creationId xmlns:a16="http://schemas.microsoft.com/office/drawing/2014/main" id="{79252047-8B81-4884-B346-906DEA59BFE7}"/>
                  </a:ext>
                </a:extLst>
              </p:cNvPr>
              <p:cNvSpPr/>
              <p:nvPr/>
            </p:nvSpPr>
            <p:spPr>
              <a:xfrm rot="16200000" flipV="1">
                <a:off x="8486429" y="4061796"/>
                <a:ext cx="386227" cy="430432"/>
              </a:xfrm>
              <a:prstGeom prst="bentArrow">
                <a:avLst>
                  <a:gd name="adj1" fmla="val 28826"/>
                  <a:gd name="adj2" fmla="val 27450"/>
                  <a:gd name="adj3" fmla="val 50000"/>
                  <a:gd name="adj4" fmla="val 64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51">
                <a:extLst>
                  <a:ext uri="{FF2B5EF4-FFF2-40B4-BE49-F238E27FC236}">
                    <a16:creationId xmlns:a16="http://schemas.microsoft.com/office/drawing/2014/main" id="{861F1D45-0AB2-4EA8-8C2F-F937A87B4DAA}"/>
                  </a:ext>
                </a:extLst>
              </p:cNvPr>
              <p:cNvSpPr/>
              <p:nvPr/>
            </p:nvSpPr>
            <p:spPr>
              <a:xfrm>
                <a:off x="7696346" y="4161685"/>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a:extLst>
              <a:ext uri="{FF2B5EF4-FFF2-40B4-BE49-F238E27FC236}">
                <a16:creationId xmlns:a16="http://schemas.microsoft.com/office/drawing/2014/main" id="{66CF035F-35C5-481C-8F21-1415A88368E2}"/>
              </a:ext>
            </a:extLst>
          </p:cNvPr>
          <p:cNvGrpSpPr/>
          <p:nvPr/>
        </p:nvGrpSpPr>
        <p:grpSpPr>
          <a:xfrm>
            <a:off x="6876148" y="4547227"/>
            <a:ext cx="2091070" cy="1511651"/>
            <a:chOff x="6096000" y="4855893"/>
            <a:chExt cx="2091070" cy="1511651"/>
          </a:xfrm>
        </p:grpSpPr>
        <p:sp>
          <p:nvSpPr>
            <p:cNvPr id="60" name="Rectangle 59">
              <a:extLst>
                <a:ext uri="{FF2B5EF4-FFF2-40B4-BE49-F238E27FC236}">
                  <a16:creationId xmlns:a16="http://schemas.microsoft.com/office/drawing/2014/main" id="{989F189E-AFC7-4097-8873-3771975097DE}"/>
                </a:ext>
              </a:extLst>
            </p:cNvPr>
            <p:cNvSpPr/>
            <p:nvPr/>
          </p:nvSpPr>
          <p:spPr>
            <a:xfrm>
              <a:off x="6096000" y="4855893"/>
              <a:ext cx="2091070" cy="15116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86303F5A-F8FC-4ED9-9311-BF2AA1475616}"/>
                </a:ext>
              </a:extLst>
            </p:cNvPr>
            <p:cNvCxnSpPr>
              <a:stCxn id="60" idx="0"/>
              <a:endCxn id="60" idx="2"/>
            </p:cNvCxnSpPr>
            <p:nvPr/>
          </p:nvCxnSpPr>
          <p:spPr>
            <a:xfrm>
              <a:off x="7141535" y="4855893"/>
              <a:ext cx="0" cy="1511651"/>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791989A-AF17-4A77-ACE5-7D2A29234464}"/>
                </a:ext>
              </a:extLst>
            </p:cNvPr>
            <p:cNvCxnSpPr>
              <a:stCxn id="60" idx="1"/>
              <a:endCxn id="60" idx="3"/>
            </p:cNvCxnSpPr>
            <p:nvPr/>
          </p:nvCxnSpPr>
          <p:spPr>
            <a:xfrm>
              <a:off x="6096000" y="5611719"/>
              <a:ext cx="2091070" cy="0"/>
            </a:xfrm>
            <a:prstGeom prst="line">
              <a:avLst/>
            </a:prstGeom>
          </p:spPr>
          <p:style>
            <a:lnRef idx="1">
              <a:schemeClr val="dk1"/>
            </a:lnRef>
            <a:fillRef idx="0">
              <a:schemeClr val="dk1"/>
            </a:fillRef>
            <a:effectRef idx="0">
              <a:schemeClr val="dk1"/>
            </a:effectRef>
            <a:fontRef idx="minor">
              <a:schemeClr val="tx1"/>
            </a:fontRef>
          </p:style>
        </p:cxnSp>
      </p:grpSp>
      <p:sp>
        <p:nvSpPr>
          <p:cNvPr id="68" name="TextBox 67">
            <a:extLst>
              <a:ext uri="{FF2B5EF4-FFF2-40B4-BE49-F238E27FC236}">
                <a16:creationId xmlns:a16="http://schemas.microsoft.com/office/drawing/2014/main" id="{F4E6423E-2775-4B44-A542-44DE9C1F3D76}"/>
              </a:ext>
            </a:extLst>
          </p:cNvPr>
          <p:cNvSpPr txBox="1"/>
          <p:nvPr/>
        </p:nvSpPr>
        <p:spPr>
          <a:xfrm>
            <a:off x="2413506" y="3539806"/>
            <a:ext cx="1789109" cy="461665"/>
          </a:xfrm>
          <a:prstGeom prst="rect">
            <a:avLst/>
          </a:prstGeom>
          <a:noFill/>
        </p:spPr>
        <p:txBody>
          <a:bodyPr wrap="square" rtlCol="0">
            <a:spAutoFit/>
          </a:bodyPr>
          <a:lstStyle/>
          <a:p>
            <a:r>
              <a:rPr lang="en-US" sz="2400" b="1" dirty="0">
                <a:solidFill>
                  <a:srgbClr val="700000"/>
                </a:solidFill>
              </a:rPr>
              <a:t>Mind Map</a:t>
            </a:r>
          </a:p>
        </p:txBody>
      </p:sp>
      <p:sp>
        <p:nvSpPr>
          <p:cNvPr id="69" name="TextBox 68">
            <a:extLst>
              <a:ext uri="{FF2B5EF4-FFF2-40B4-BE49-F238E27FC236}">
                <a16:creationId xmlns:a16="http://schemas.microsoft.com/office/drawing/2014/main" id="{CB35F7FE-C196-4C9E-B43B-D98DC2A46415}"/>
              </a:ext>
            </a:extLst>
          </p:cNvPr>
          <p:cNvSpPr txBox="1"/>
          <p:nvPr/>
        </p:nvSpPr>
        <p:spPr>
          <a:xfrm>
            <a:off x="7319925" y="3238964"/>
            <a:ext cx="1474184" cy="830997"/>
          </a:xfrm>
          <a:prstGeom prst="rect">
            <a:avLst/>
          </a:prstGeom>
          <a:noFill/>
        </p:spPr>
        <p:txBody>
          <a:bodyPr wrap="square" rtlCol="0">
            <a:spAutoFit/>
          </a:bodyPr>
          <a:lstStyle/>
          <a:p>
            <a:pPr algn="r"/>
            <a:r>
              <a:rPr lang="en-US" sz="2400" b="1" dirty="0">
                <a:solidFill>
                  <a:srgbClr val="700000"/>
                </a:solidFill>
              </a:rPr>
              <a:t>Sequence Chain</a:t>
            </a:r>
          </a:p>
        </p:txBody>
      </p:sp>
      <p:sp>
        <p:nvSpPr>
          <p:cNvPr id="70" name="TextBox 69">
            <a:extLst>
              <a:ext uri="{FF2B5EF4-FFF2-40B4-BE49-F238E27FC236}">
                <a16:creationId xmlns:a16="http://schemas.microsoft.com/office/drawing/2014/main" id="{81E6E865-8CD0-441B-BA34-636FCED5FB9F}"/>
              </a:ext>
            </a:extLst>
          </p:cNvPr>
          <p:cNvSpPr txBox="1"/>
          <p:nvPr/>
        </p:nvSpPr>
        <p:spPr>
          <a:xfrm>
            <a:off x="9118198" y="5157662"/>
            <a:ext cx="1789109" cy="461665"/>
          </a:xfrm>
          <a:prstGeom prst="rect">
            <a:avLst/>
          </a:prstGeom>
          <a:noFill/>
        </p:spPr>
        <p:txBody>
          <a:bodyPr wrap="square" rtlCol="0">
            <a:spAutoFit/>
          </a:bodyPr>
          <a:lstStyle/>
          <a:p>
            <a:r>
              <a:rPr lang="en-US" sz="2400" b="1" dirty="0">
                <a:solidFill>
                  <a:srgbClr val="700000"/>
                </a:solidFill>
              </a:rPr>
              <a:t>Picture It</a:t>
            </a:r>
          </a:p>
        </p:txBody>
      </p:sp>
      <p:sp>
        <p:nvSpPr>
          <p:cNvPr id="71" name="TextBox 70">
            <a:extLst>
              <a:ext uri="{FF2B5EF4-FFF2-40B4-BE49-F238E27FC236}">
                <a16:creationId xmlns:a16="http://schemas.microsoft.com/office/drawing/2014/main" id="{B5AFF8D5-E8DC-412E-BDD0-56AF3987AAEE}"/>
              </a:ext>
            </a:extLst>
          </p:cNvPr>
          <p:cNvSpPr txBox="1"/>
          <p:nvPr/>
        </p:nvSpPr>
        <p:spPr>
          <a:xfrm>
            <a:off x="4422553" y="5149062"/>
            <a:ext cx="1789109" cy="830997"/>
          </a:xfrm>
          <a:prstGeom prst="rect">
            <a:avLst/>
          </a:prstGeom>
          <a:noFill/>
        </p:spPr>
        <p:txBody>
          <a:bodyPr wrap="square" rtlCol="0">
            <a:spAutoFit/>
          </a:bodyPr>
          <a:lstStyle/>
          <a:p>
            <a:r>
              <a:rPr lang="en-US" sz="2400" b="1" dirty="0">
                <a:solidFill>
                  <a:srgbClr val="700000"/>
                </a:solidFill>
              </a:rPr>
              <a:t>Cause &amp; Effect</a:t>
            </a:r>
          </a:p>
        </p:txBody>
      </p:sp>
    </p:spTree>
    <p:extLst>
      <p:ext uri="{BB962C8B-B14F-4D97-AF65-F5344CB8AC3E}">
        <p14:creationId xmlns:p14="http://schemas.microsoft.com/office/powerpoint/2010/main" val="397606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923581" y="490456"/>
            <a:ext cx="10344838" cy="830997"/>
          </a:xfrm>
          <a:prstGeom prst="rect">
            <a:avLst/>
          </a:prstGeom>
        </p:spPr>
        <p:txBody>
          <a:bodyPr wrap="square">
            <a:spAutoFit/>
          </a:bodyPr>
          <a:lstStyle/>
          <a:p>
            <a:pPr algn="ctr">
              <a:spcAft>
                <a:spcPts val="1200"/>
              </a:spcAft>
            </a:pPr>
            <a:r>
              <a:rPr lang="en-US" sz="4800" u="sng" dirty="0">
                <a:solidFill>
                  <a:schemeClr val="bg2"/>
                </a:solidFill>
                <a:latin typeface="Berlin Sans FB Demi" panose="020E0802020502020306" pitchFamily="34" charset="0"/>
              </a:rPr>
              <a:t>More About Graphic Organizers</a:t>
            </a:r>
          </a:p>
        </p:txBody>
      </p:sp>
      <p:sp>
        <p:nvSpPr>
          <p:cNvPr id="3" name="TextBox 2">
            <a:extLst>
              <a:ext uri="{FF2B5EF4-FFF2-40B4-BE49-F238E27FC236}">
                <a16:creationId xmlns:a16="http://schemas.microsoft.com/office/drawing/2014/main" id="{E46DC14C-91AE-4E0D-88E8-12628AEA1635}"/>
              </a:ext>
            </a:extLst>
          </p:cNvPr>
          <p:cNvSpPr txBox="1"/>
          <p:nvPr/>
        </p:nvSpPr>
        <p:spPr>
          <a:xfrm>
            <a:off x="1820858" y="1672718"/>
            <a:ext cx="10774497" cy="523220"/>
          </a:xfrm>
          <a:prstGeom prst="rect">
            <a:avLst/>
          </a:prstGeom>
          <a:noFill/>
        </p:spPr>
        <p:txBody>
          <a:bodyPr wrap="square" rtlCol="0">
            <a:spAutoFit/>
          </a:bodyPr>
          <a:lstStyle/>
          <a:p>
            <a:pPr marR="0">
              <a:spcBef>
                <a:spcPts val="0"/>
              </a:spcBef>
              <a:spcAft>
                <a:spcPts val="1800"/>
              </a:spcAft>
            </a:pPr>
            <a:r>
              <a:rPr lang="en-US" sz="2800" b="1" dirty="0">
                <a:solidFill>
                  <a:srgbClr val="700000"/>
                </a:solidFill>
                <a:ea typeface="Times New Roman" panose="02020603050405020304" pitchFamily="18" charset="0"/>
                <a:cs typeface="Times New Roman" panose="02020603050405020304" pitchFamily="18" charset="0"/>
              </a:rPr>
              <a:t>What OTHER kinds of graphic organizers have you used?</a:t>
            </a:r>
          </a:p>
        </p:txBody>
      </p:sp>
    </p:spTree>
    <p:extLst>
      <p:ext uri="{BB962C8B-B14F-4D97-AF65-F5344CB8AC3E}">
        <p14:creationId xmlns:p14="http://schemas.microsoft.com/office/powerpoint/2010/main" val="218085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923581" y="490456"/>
            <a:ext cx="10344838" cy="830997"/>
          </a:xfrm>
          <a:prstGeom prst="rect">
            <a:avLst/>
          </a:prstGeom>
        </p:spPr>
        <p:txBody>
          <a:bodyPr wrap="square">
            <a:spAutoFit/>
          </a:bodyPr>
          <a:lstStyle/>
          <a:p>
            <a:pPr algn="ctr">
              <a:spcAft>
                <a:spcPts val="1200"/>
              </a:spcAft>
            </a:pPr>
            <a:r>
              <a:rPr lang="en-US" sz="4800" u="sng" dirty="0">
                <a:solidFill>
                  <a:schemeClr val="bg2"/>
                </a:solidFill>
                <a:latin typeface="Berlin Sans FB Demi" panose="020E0802020502020306" pitchFamily="34" charset="0"/>
              </a:rPr>
              <a:t>More About Graphic Organizers</a:t>
            </a:r>
          </a:p>
        </p:txBody>
      </p:sp>
      <p:sp>
        <p:nvSpPr>
          <p:cNvPr id="3" name="TextBox 2">
            <a:extLst>
              <a:ext uri="{FF2B5EF4-FFF2-40B4-BE49-F238E27FC236}">
                <a16:creationId xmlns:a16="http://schemas.microsoft.com/office/drawing/2014/main" id="{E46DC14C-91AE-4E0D-88E8-12628AEA1635}"/>
              </a:ext>
            </a:extLst>
          </p:cNvPr>
          <p:cNvSpPr txBox="1"/>
          <p:nvPr/>
        </p:nvSpPr>
        <p:spPr>
          <a:xfrm>
            <a:off x="1820858" y="1672718"/>
            <a:ext cx="10774497" cy="523220"/>
          </a:xfrm>
          <a:prstGeom prst="rect">
            <a:avLst/>
          </a:prstGeom>
          <a:noFill/>
        </p:spPr>
        <p:txBody>
          <a:bodyPr wrap="square" rtlCol="0">
            <a:spAutoFit/>
          </a:bodyPr>
          <a:lstStyle/>
          <a:p>
            <a:pPr marR="0">
              <a:spcBef>
                <a:spcPts val="0"/>
              </a:spcBef>
              <a:spcAft>
                <a:spcPts val="1800"/>
              </a:spcAft>
            </a:pPr>
            <a:r>
              <a:rPr lang="en-US" sz="2800" b="1" dirty="0">
                <a:solidFill>
                  <a:srgbClr val="700000"/>
                </a:solidFill>
                <a:ea typeface="Times New Roman" panose="02020603050405020304" pitchFamily="18" charset="0"/>
                <a:cs typeface="Times New Roman" panose="02020603050405020304" pitchFamily="18" charset="0"/>
              </a:rPr>
              <a:t>What OTHER kinds of graphic organizers have you used?</a:t>
            </a:r>
          </a:p>
        </p:txBody>
      </p:sp>
      <p:grpSp>
        <p:nvGrpSpPr>
          <p:cNvPr id="35" name="Group 34">
            <a:extLst>
              <a:ext uri="{FF2B5EF4-FFF2-40B4-BE49-F238E27FC236}">
                <a16:creationId xmlns:a16="http://schemas.microsoft.com/office/drawing/2014/main" id="{86999509-CB66-4C7F-BAFA-336FEC963D0D}"/>
              </a:ext>
            </a:extLst>
          </p:cNvPr>
          <p:cNvGrpSpPr/>
          <p:nvPr/>
        </p:nvGrpSpPr>
        <p:grpSpPr>
          <a:xfrm>
            <a:off x="1756956" y="2709499"/>
            <a:ext cx="2304119" cy="1358968"/>
            <a:chOff x="1401641" y="3108327"/>
            <a:chExt cx="2304119" cy="1358968"/>
          </a:xfrm>
        </p:grpSpPr>
        <p:sp>
          <p:nvSpPr>
            <p:cNvPr id="4" name="Flowchart: Connector 3">
              <a:extLst>
                <a:ext uri="{FF2B5EF4-FFF2-40B4-BE49-F238E27FC236}">
                  <a16:creationId xmlns:a16="http://schemas.microsoft.com/office/drawing/2014/main" id="{33FC039F-CA39-4D24-B864-5CB0DCD408E1}"/>
                </a:ext>
              </a:extLst>
            </p:cNvPr>
            <p:cNvSpPr/>
            <p:nvPr/>
          </p:nvSpPr>
          <p:spPr>
            <a:xfrm rot="16200000">
              <a:off x="1479177" y="3030791"/>
              <a:ext cx="1358968" cy="1514039"/>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F0D34F35-963E-42E6-8842-C462DC0AD5C3}"/>
                </a:ext>
              </a:extLst>
            </p:cNvPr>
            <p:cNvSpPr/>
            <p:nvPr/>
          </p:nvSpPr>
          <p:spPr>
            <a:xfrm rot="16200000">
              <a:off x="2269257" y="3030791"/>
              <a:ext cx="1358968" cy="1514039"/>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3AE46305-C761-4D73-B947-35E62BA4371B}"/>
              </a:ext>
            </a:extLst>
          </p:cNvPr>
          <p:cNvGrpSpPr>
            <a:grpSpLocks/>
          </p:cNvGrpSpPr>
          <p:nvPr/>
        </p:nvGrpSpPr>
        <p:grpSpPr bwMode="auto">
          <a:xfrm>
            <a:off x="8124254" y="2487129"/>
            <a:ext cx="1520710" cy="1715531"/>
            <a:chOff x="1296" y="2449"/>
            <a:chExt cx="9936" cy="11952"/>
          </a:xfrm>
        </p:grpSpPr>
        <p:sp>
          <p:nvSpPr>
            <p:cNvPr id="7" name="Rectangle 6">
              <a:extLst>
                <a:ext uri="{FF2B5EF4-FFF2-40B4-BE49-F238E27FC236}">
                  <a16:creationId xmlns:a16="http://schemas.microsoft.com/office/drawing/2014/main" id="{45913141-6202-4C52-A2E3-56F17DF36797}"/>
                </a:ext>
              </a:extLst>
            </p:cNvPr>
            <p:cNvSpPr>
              <a:spLocks noChangeArrowheads="1"/>
            </p:cNvSpPr>
            <p:nvPr/>
          </p:nvSpPr>
          <p:spPr bwMode="auto">
            <a:xfrm>
              <a:off x="2016" y="2449"/>
              <a:ext cx="8640" cy="278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8" name="Group 7">
              <a:extLst>
                <a:ext uri="{FF2B5EF4-FFF2-40B4-BE49-F238E27FC236}">
                  <a16:creationId xmlns:a16="http://schemas.microsoft.com/office/drawing/2014/main" id="{5683B983-3DF6-4F67-94C3-29FED35DF79E}"/>
                </a:ext>
              </a:extLst>
            </p:cNvPr>
            <p:cNvGrpSpPr>
              <a:grpSpLocks/>
            </p:cNvGrpSpPr>
            <p:nvPr/>
          </p:nvGrpSpPr>
          <p:grpSpPr bwMode="auto">
            <a:xfrm>
              <a:off x="1296" y="5249"/>
              <a:ext cx="9936" cy="9152"/>
              <a:chOff x="1296" y="5249"/>
              <a:chExt cx="9936" cy="9152"/>
            </a:xfrm>
          </p:grpSpPr>
          <p:sp>
            <p:nvSpPr>
              <p:cNvPr id="9" name="Rectangle 8">
                <a:extLst>
                  <a:ext uri="{FF2B5EF4-FFF2-40B4-BE49-F238E27FC236}">
                    <a16:creationId xmlns:a16="http://schemas.microsoft.com/office/drawing/2014/main" id="{941B6B73-59B0-4451-BE69-C72ECA852729}"/>
                  </a:ext>
                </a:extLst>
              </p:cNvPr>
              <p:cNvSpPr>
                <a:spLocks noChangeArrowheads="1"/>
              </p:cNvSpPr>
              <p:nvPr/>
            </p:nvSpPr>
            <p:spPr bwMode="auto">
              <a:xfrm>
                <a:off x="1296" y="6481"/>
                <a:ext cx="3024" cy="4896"/>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Rectangle 9">
                <a:extLst>
                  <a:ext uri="{FF2B5EF4-FFF2-40B4-BE49-F238E27FC236}">
                    <a16:creationId xmlns:a16="http://schemas.microsoft.com/office/drawing/2014/main" id="{5613047E-880A-4713-BE16-FF218E4C7426}"/>
                  </a:ext>
                </a:extLst>
              </p:cNvPr>
              <p:cNvSpPr>
                <a:spLocks noChangeArrowheads="1"/>
              </p:cNvSpPr>
              <p:nvPr/>
            </p:nvSpPr>
            <p:spPr bwMode="auto">
              <a:xfrm>
                <a:off x="4752" y="6481"/>
                <a:ext cx="3024" cy="4896"/>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1" name="Rectangle 10">
                <a:extLst>
                  <a:ext uri="{FF2B5EF4-FFF2-40B4-BE49-F238E27FC236}">
                    <a16:creationId xmlns:a16="http://schemas.microsoft.com/office/drawing/2014/main" id="{3D422A5C-5C0F-4174-9054-34E14B8A78D8}"/>
                  </a:ext>
                </a:extLst>
              </p:cNvPr>
              <p:cNvSpPr>
                <a:spLocks noChangeArrowheads="1"/>
              </p:cNvSpPr>
              <p:nvPr/>
            </p:nvSpPr>
            <p:spPr bwMode="auto">
              <a:xfrm>
                <a:off x="8208" y="6481"/>
                <a:ext cx="3024" cy="4896"/>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2" name="Rectangle 11">
                <a:extLst>
                  <a:ext uri="{FF2B5EF4-FFF2-40B4-BE49-F238E27FC236}">
                    <a16:creationId xmlns:a16="http://schemas.microsoft.com/office/drawing/2014/main" id="{00BFDDF1-7298-4D6D-A201-A5AF55141AB4}"/>
                  </a:ext>
                </a:extLst>
              </p:cNvPr>
              <p:cNvSpPr>
                <a:spLocks noChangeArrowheads="1"/>
              </p:cNvSpPr>
              <p:nvPr/>
            </p:nvSpPr>
            <p:spPr bwMode="auto">
              <a:xfrm>
                <a:off x="1296" y="11953"/>
                <a:ext cx="9792" cy="2448"/>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13" name="Line 9">
                <a:extLst>
                  <a:ext uri="{FF2B5EF4-FFF2-40B4-BE49-F238E27FC236}">
                    <a16:creationId xmlns:a16="http://schemas.microsoft.com/office/drawing/2014/main" id="{77442A7F-190C-46F4-A82A-A76AD10B5017}"/>
                  </a:ext>
                </a:extLst>
              </p:cNvPr>
              <p:cNvCxnSpPr>
                <a:cxnSpLocks noChangeShapeType="1"/>
              </p:cNvCxnSpPr>
              <p:nvPr/>
            </p:nvCxnSpPr>
            <p:spPr bwMode="auto">
              <a:xfrm>
                <a:off x="2736" y="11377"/>
                <a:ext cx="3456"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10">
                <a:extLst>
                  <a:ext uri="{FF2B5EF4-FFF2-40B4-BE49-F238E27FC236}">
                    <a16:creationId xmlns:a16="http://schemas.microsoft.com/office/drawing/2014/main" id="{CAFE440B-57A0-4F3B-A90E-E48759935A52}"/>
                  </a:ext>
                </a:extLst>
              </p:cNvPr>
              <p:cNvCxnSpPr>
                <a:cxnSpLocks noChangeShapeType="1"/>
              </p:cNvCxnSpPr>
              <p:nvPr/>
            </p:nvCxnSpPr>
            <p:spPr bwMode="auto">
              <a:xfrm>
                <a:off x="6192" y="11377"/>
                <a:ext cx="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11">
                <a:extLst>
                  <a:ext uri="{FF2B5EF4-FFF2-40B4-BE49-F238E27FC236}">
                    <a16:creationId xmlns:a16="http://schemas.microsoft.com/office/drawing/2014/main" id="{4F5D77B3-3858-43F1-8F7B-401ABFAA6459}"/>
                  </a:ext>
                </a:extLst>
              </p:cNvPr>
              <p:cNvCxnSpPr>
                <a:cxnSpLocks noChangeShapeType="1"/>
              </p:cNvCxnSpPr>
              <p:nvPr/>
            </p:nvCxnSpPr>
            <p:spPr bwMode="auto">
              <a:xfrm flipH="1">
                <a:off x="6048" y="11377"/>
                <a:ext cx="360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12">
                <a:extLst>
                  <a:ext uri="{FF2B5EF4-FFF2-40B4-BE49-F238E27FC236}">
                    <a16:creationId xmlns:a16="http://schemas.microsoft.com/office/drawing/2014/main" id="{67F3BB37-0477-4B3E-BC9B-A5C934A93FEB}"/>
                  </a:ext>
                </a:extLst>
              </p:cNvPr>
              <p:cNvCxnSpPr>
                <a:cxnSpLocks noChangeShapeType="1"/>
              </p:cNvCxnSpPr>
              <p:nvPr/>
            </p:nvCxnSpPr>
            <p:spPr bwMode="auto">
              <a:xfrm flipV="1">
                <a:off x="2592" y="5329"/>
                <a:ext cx="3456"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24AA3B36-C8AD-4B9E-8534-9FF5DD7ED302}"/>
                  </a:ext>
                </a:extLst>
              </p:cNvPr>
              <p:cNvCxnSpPr>
                <a:cxnSpLocks noChangeShapeType="1"/>
              </p:cNvCxnSpPr>
              <p:nvPr/>
            </p:nvCxnSpPr>
            <p:spPr bwMode="auto">
              <a:xfrm>
                <a:off x="6048" y="5329"/>
                <a:ext cx="3744"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5">
                <a:extLst>
                  <a:ext uri="{FF2B5EF4-FFF2-40B4-BE49-F238E27FC236}">
                    <a16:creationId xmlns:a16="http://schemas.microsoft.com/office/drawing/2014/main" id="{63343849-07F7-4255-8F41-7AFB465578C1}"/>
                  </a:ext>
                </a:extLst>
              </p:cNvPr>
              <p:cNvCxnSpPr>
                <a:cxnSpLocks noChangeShapeType="1"/>
              </p:cNvCxnSpPr>
              <p:nvPr/>
            </p:nvCxnSpPr>
            <p:spPr bwMode="auto">
              <a:xfrm flipH="1">
                <a:off x="6048" y="5249"/>
                <a:ext cx="18" cy="12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20" name="Group 19">
            <a:extLst>
              <a:ext uri="{FF2B5EF4-FFF2-40B4-BE49-F238E27FC236}">
                <a16:creationId xmlns:a16="http://schemas.microsoft.com/office/drawing/2014/main" id="{8FD4DBAD-5C9B-43B6-B686-610338B202CF}"/>
              </a:ext>
            </a:extLst>
          </p:cNvPr>
          <p:cNvGrpSpPr>
            <a:grpSpLocks/>
          </p:cNvGrpSpPr>
          <p:nvPr/>
        </p:nvGrpSpPr>
        <p:grpSpPr bwMode="auto">
          <a:xfrm>
            <a:off x="5011496" y="2482852"/>
            <a:ext cx="1785210" cy="1678477"/>
            <a:chOff x="1584" y="2884"/>
            <a:chExt cx="9360" cy="9936"/>
          </a:xfrm>
        </p:grpSpPr>
        <p:sp>
          <p:nvSpPr>
            <p:cNvPr id="21" name="AutoShape 17">
              <a:extLst>
                <a:ext uri="{FF2B5EF4-FFF2-40B4-BE49-F238E27FC236}">
                  <a16:creationId xmlns:a16="http://schemas.microsoft.com/office/drawing/2014/main" id="{9AA4F98E-D211-4D33-8BBB-8178C763308B}"/>
                </a:ext>
              </a:extLst>
            </p:cNvPr>
            <p:cNvSpPr>
              <a:spLocks noChangeArrowheads="1"/>
            </p:cNvSpPr>
            <p:nvPr/>
          </p:nvSpPr>
          <p:spPr bwMode="auto">
            <a:xfrm>
              <a:off x="4464" y="5899"/>
              <a:ext cx="4032" cy="4176"/>
            </a:xfrm>
            <a:prstGeom prst="bevel">
              <a:avLst>
                <a:gd name="adj" fmla="val 12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2" name="Line 18">
              <a:extLst>
                <a:ext uri="{FF2B5EF4-FFF2-40B4-BE49-F238E27FC236}">
                  <a16:creationId xmlns:a16="http://schemas.microsoft.com/office/drawing/2014/main" id="{C51003B0-E0CD-4CEF-95DF-DC3C0E6921BE}"/>
                </a:ext>
              </a:extLst>
            </p:cNvPr>
            <p:cNvCxnSpPr>
              <a:cxnSpLocks noChangeShapeType="1"/>
            </p:cNvCxnSpPr>
            <p:nvPr/>
          </p:nvCxnSpPr>
          <p:spPr bwMode="auto">
            <a:xfrm flipH="1">
              <a:off x="7641" y="2884"/>
              <a:ext cx="2016" cy="30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Line 19">
              <a:extLst>
                <a:ext uri="{FF2B5EF4-FFF2-40B4-BE49-F238E27FC236}">
                  <a16:creationId xmlns:a16="http://schemas.microsoft.com/office/drawing/2014/main" id="{B7D83C22-1EC8-41EE-9F1F-3B7AC89FF266}"/>
                </a:ext>
              </a:extLst>
            </p:cNvPr>
            <p:cNvCxnSpPr>
              <a:cxnSpLocks noChangeShapeType="1"/>
            </p:cNvCxnSpPr>
            <p:nvPr/>
          </p:nvCxnSpPr>
          <p:spPr bwMode="auto">
            <a:xfrm flipH="1">
              <a:off x="3681" y="10084"/>
              <a:ext cx="2016" cy="25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20">
              <a:extLst>
                <a:ext uri="{FF2B5EF4-FFF2-40B4-BE49-F238E27FC236}">
                  <a16:creationId xmlns:a16="http://schemas.microsoft.com/office/drawing/2014/main" id="{D00126FA-A9A1-4A7B-AC2B-B66F7EE66749}"/>
                </a:ext>
              </a:extLst>
            </p:cNvPr>
            <p:cNvCxnSpPr>
              <a:cxnSpLocks noChangeShapeType="1"/>
            </p:cNvCxnSpPr>
            <p:nvPr/>
          </p:nvCxnSpPr>
          <p:spPr bwMode="auto">
            <a:xfrm>
              <a:off x="8496" y="7846"/>
              <a:ext cx="244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Line 21">
              <a:extLst>
                <a:ext uri="{FF2B5EF4-FFF2-40B4-BE49-F238E27FC236}">
                  <a16:creationId xmlns:a16="http://schemas.microsoft.com/office/drawing/2014/main" id="{A2DD8484-199D-43E5-9F9B-A78FF37C1145}"/>
                </a:ext>
              </a:extLst>
            </p:cNvPr>
            <p:cNvCxnSpPr>
              <a:cxnSpLocks noChangeShapeType="1"/>
            </p:cNvCxnSpPr>
            <p:nvPr/>
          </p:nvCxnSpPr>
          <p:spPr bwMode="auto">
            <a:xfrm flipH="1">
              <a:off x="1584" y="7846"/>
              <a:ext cx="28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Line 22">
              <a:extLst>
                <a:ext uri="{FF2B5EF4-FFF2-40B4-BE49-F238E27FC236}">
                  <a16:creationId xmlns:a16="http://schemas.microsoft.com/office/drawing/2014/main" id="{981409D5-1C74-481F-BCEE-04C941F1C077}"/>
                </a:ext>
              </a:extLst>
            </p:cNvPr>
            <p:cNvCxnSpPr>
              <a:cxnSpLocks noChangeShapeType="1"/>
            </p:cNvCxnSpPr>
            <p:nvPr/>
          </p:nvCxnSpPr>
          <p:spPr bwMode="auto">
            <a:xfrm flipH="1" flipV="1">
              <a:off x="3321" y="3064"/>
              <a:ext cx="1872" cy="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 name="Line 23">
              <a:extLst>
                <a:ext uri="{FF2B5EF4-FFF2-40B4-BE49-F238E27FC236}">
                  <a16:creationId xmlns:a16="http://schemas.microsoft.com/office/drawing/2014/main" id="{12AF66AF-4D90-49FB-8D16-059FC59E3D69}"/>
                </a:ext>
              </a:extLst>
            </p:cNvPr>
            <p:cNvCxnSpPr>
              <a:cxnSpLocks noChangeShapeType="1"/>
            </p:cNvCxnSpPr>
            <p:nvPr/>
          </p:nvCxnSpPr>
          <p:spPr bwMode="auto">
            <a:xfrm>
              <a:off x="7281" y="10084"/>
              <a:ext cx="2160" cy="27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34" name="Group 33">
            <a:extLst>
              <a:ext uri="{FF2B5EF4-FFF2-40B4-BE49-F238E27FC236}">
                <a16:creationId xmlns:a16="http://schemas.microsoft.com/office/drawing/2014/main" id="{C2AC276F-25B0-44FA-BCED-AC0B0AAE5493}"/>
              </a:ext>
            </a:extLst>
          </p:cNvPr>
          <p:cNvGrpSpPr/>
          <p:nvPr/>
        </p:nvGrpSpPr>
        <p:grpSpPr>
          <a:xfrm>
            <a:off x="1958039" y="5022172"/>
            <a:ext cx="7291331" cy="205740"/>
            <a:chOff x="1880684" y="5337734"/>
            <a:chExt cx="7291331" cy="205740"/>
          </a:xfrm>
        </p:grpSpPr>
        <p:cxnSp>
          <p:nvCxnSpPr>
            <p:cNvPr id="29" name="Straight Arrow Connector 28">
              <a:extLst>
                <a:ext uri="{FF2B5EF4-FFF2-40B4-BE49-F238E27FC236}">
                  <a16:creationId xmlns:a16="http://schemas.microsoft.com/office/drawing/2014/main" id="{FDD1A401-036C-4B64-9BA7-DEAC24941A42}"/>
                </a:ext>
              </a:extLst>
            </p:cNvPr>
            <p:cNvCxnSpPr/>
            <p:nvPr/>
          </p:nvCxnSpPr>
          <p:spPr>
            <a:xfrm>
              <a:off x="1914974" y="5440603"/>
              <a:ext cx="7257041" cy="0"/>
            </a:xfrm>
            <a:prstGeom prst="straightConnector1">
              <a:avLst/>
            </a:prstGeom>
            <a:ln w="28575">
              <a:tailEnd type="triangle" w="lg" len="med"/>
            </a:ln>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521DB339-87CB-4E44-A20B-A74F88A65714}"/>
                </a:ext>
              </a:extLst>
            </p:cNvPr>
            <p:cNvSpPr/>
            <p:nvPr/>
          </p:nvSpPr>
          <p:spPr>
            <a:xfrm>
              <a:off x="1880684" y="5337734"/>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95660B-40AC-4541-A254-FC0D246AE5CE}"/>
                </a:ext>
              </a:extLst>
            </p:cNvPr>
            <p:cNvSpPr/>
            <p:nvPr/>
          </p:nvSpPr>
          <p:spPr>
            <a:xfrm>
              <a:off x="3705760" y="5360594"/>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69AA5E1-7307-45CD-901E-22765AD9BF78}"/>
                </a:ext>
              </a:extLst>
            </p:cNvPr>
            <p:cNvSpPr/>
            <p:nvPr/>
          </p:nvSpPr>
          <p:spPr>
            <a:xfrm>
              <a:off x="5373557" y="5360594"/>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3F8CDC1-5B8B-4E08-B773-CBFB86614EE6}"/>
                </a:ext>
              </a:extLst>
            </p:cNvPr>
            <p:cNvSpPr/>
            <p:nvPr/>
          </p:nvSpPr>
          <p:spPr>
            <a:xfrm>
              <a:off x="7275644" y="5360594"/>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DA6C9EC3-0481-47E9-9BEC-A1B81B6D9400}"/>
              </a:ext>
            </a:extLst>
          </p:cNvPr>
          <p:cNvSpPr txBox="1"/>
          <p:nvPr/>
        </p:nvSpPr>
        <p:spPr>
          <a:xfrm>
            <a:off x="1786568" y="4161329"/>
            <a:ext cx="2145137" cy="400110"/>
          </a:xfrm>
          <a:prstGeom prst="rect">
            <a:avLst/>
          </a:prstGeom>
          <a:noFill/>
        </p:spPr>
        <p:txBody>
          <a:bodyPr wrap="square" rtlCol="0">
            <a:spAutoFit/>
          </a:bodyPr>
          <a:lstStyle/>
          <a:p>
            <a:pPr algn="ctr"/>
            <a:r>
              <a:rPr lang="en-US" sz="2000" b="1" dirty="0">
                <a:solidFill>
                  <a:schemeClr val="bg1"/>
                </a:solidFill>
              </a:rPr>
              <a:t>Venn Diagram</a:t>
            </a:r>
          </a:p>
        </p:txBody>
      </p:sp>
      <p:sp>
        <p:nvSpPr>
          <p:cNvPr id="37" name="TextBox 36">
            <a:extLst>
              <a:ext uri="{FF2B5EF4-FFF2-40B4-BE49-F238E27FC236}">
                <a16:creationId xmlns:a16="http://schemas.microsoft.com/office/drawing/2014/main" id="{89D5F595-6DBE-4A28-B641-F36035D94940}"/>
              </a:ext>
            </a:extLst>
          </p:cNvPr>
          <p:cNvSpPr txBox="1"/>
          <p:nvPr/>
        </p:nvSpPr>
        <p:spPr>
          <a:xfrm>
            <a:off x="1890451" y="5330781"/>
            <a:ext cx="2145137" cy="400110"/>
          </a:xfrm>
          <a:prstGeom prst="rect">
            <a:avLst/>
          </a:prstGeom>
          <a:noFill/>
        </p:spPr>
        <p:txBody>
          <a:bodyPr wrap="square" rtlCol="0">
            <a:spAutoFit/>
          </a:bodyPr>
          <a:lstStyle/>
          <a:p>
            <a:r>
              <a:rPr lang="en-US" sz="2000" b="1" dirty="0">
                <a:solidFill>
                  <a:schemeClr val="bg1"/>
                </a:solidFill>
              </a:rPr>
              <a:t>Timeline</a:t>
            </a:r>
          </a:p>
        </p:txBody>
      </p:sp>
      <p:sp>
        <p:nvSpPr>
          <p:cNvPr id="38" name="TextBox 37">
            <a:extLst>
              <a:ext uri="{FF2B5EF4-FFF2-40B4-BE49-F238E27FC236}">
                <a16:creationId xmlns:a16="http://schemas.microsoft.com/office/drawing/2014/main" id="{17578C14-0CCD-457C-B1F1-E71523285FD5}"/>
              </a:ext>
            </a:extLst>
          </p:cNvPr>
          <p:cNvSpPr txBox="1"/>
          <p:nvPr/>
        </p:nvSpPr>
        <p:spPr>
          <a:xfrm>
            <a:off x="7778981" y="4238424"/>
            <a:ext cx="2145137" cy="400110"/>
          </a:xfrm>
          <a:prstGeom prst="rect">
            <a:avLst/>
          </a:prstGeom>
          <a:noFill/>
        </p:spPr>
        <p:txBody>
          <a:bodyPr wrap="square" rtlCol="0">
            <a:spAutoFit/>
          </a:bodyPr>
          <a:lstStyle/>
          <a:p>
            <a:pPr algn="ctr"/>
            <a:r>
              <a:rPr lang="en-US" sz="2000" b="1" dirty="0">
                <a:solidFill>
                  <a:schemeClr val="bg1"/>
                </a:solidFill>
              </a:rPr>
              <a:t>Essay Organizer</a:t>
            </a:r>
          </a:p>
        </p:txBody>
      </p:sp>
      <p:sp>
        <p:nvSpPr>
          <p:cNvPr id="39" name="TextBox 38">
            <a:extLst>
              <a:ext uri="{FF2B5EF4-FFF2-40B4-BE49-F238E27FC236}">
                <a16:creationId xmlns:a16="http://schemas.microsoft.com/office/drawing/2014/main" id="{1DC61C16-5586-40CD-85A0-924DB7B0F57D}"/>
              </a:ext>
            </a:extLst>
          </p:cNvPr>
          <p:cNvSpPr txBox="1"/>
          <p:nvPr/>
        </p:nvSpPr>
        <p:spPr>
          <a:xfrm>
            <a:off x="4924443" y="4184039"/>
            <a:ext cx="2145137" cy="400110"/>
          </a:xfrm>
          <a:prstGeom prst="rect">
            <a:avLst/>
          </a:prstGeom>
          <a:noFill/>
        </p:spPr>
        <p:txBody>
          <a:bodyPr wrap="square" rtlCol="0">
            <a:spAutoFit/>
          </a:bodyPr>
          <a:lstStyle/>
          <a:p>
            <a:pPr algn="ctr"/>
            <a:r>
              <a:rPr lang="en-US" sz="2000" b="1" dirty="0">
                <a:solidFill>
                  <a:schemeClr val="bg1"/>
                </a:solidFill>
              </a:rPr>
              <a:t>Character Web</a:t>
            </a:r>
          </a:p>
        </p:txBody>
      </p:sp>
      <p:sp>
        <p:nvSpPr>
          <p:cNvPr id="40" name="TextBox 39">
            <a:extLst>
              <a:ext uri="{FF2B5EF4-FFF2-40B4-BE49-F238E27FC236}">
                <a16:creationId xmlns:a16="http://schemas.microsoft.com/office/drawing/2014/main" id="{78B512CE-6C5B-4601-BB22-20C4A08E666B}"/>
              </a:ext>
            </a:extLst>
          </p:cNvPr>
          <p:cNvSpPr txBox="1"/>
          <p:nvPr/>
        </p:nvSpPr>
        <p:spPr>
          <a:xfrm>
            <a:off x="1756956" y="5849343"/>
            <a:ext cx="8949690" cy="523220"/>
          </a:xfrm>
          <a:prstGeom prst="rect">
            <a:avLst/>
          </a:prstGeom>
          <a:noFill/>
          <a:ln w="19050">
            <a:solidFill>
              <a:srgbClr val="700000"/>
            </a:solidFill>
          </a:ln>
        </p:spPr>
        <p:txBody>
          <a:bodyPr wrap="square" rtlCol="0">
            <a:spAutoFit/>
          </a:bodyPr>
          <a:lstStyle/>
          <a:p>
            <a:r>
              <a:rPr lang="en-US" sz="2800" dirty="0">
                <a:solidFill>
                  <a:schemeClr val="bg2"/>
                </a:solidFill>
                <a:latin typeface="Berlin Sans FB" panose="020E0602020502020306" pitchFamily="34" charset="0"/>
              </a:rPr>
              <a:t>For which subjects might you use each of these organizers?</a:t>
            </a:r>
          </a:p>
        </p:txBody>
      </p:sp>
    </p:spTree>
    <p:extLst>
      <p:ext uri="{BB962C8B-B14F-4D97-AF65-F5344CB8AC3E}">
        <p14:creationId xmlns:p14="http://schemas.microsoft.com/office/powerpoint/2010/main" val="351167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Confused young woman.jpg">
            <a:extLst>
              <a:ext uri="{FF2B5EF4-FFF2-40B4-BE49-F238E27FC236}">
                <a16:creationId xmlns:a16="http://schemas.microsoft.com/office/drawing/2014/main" id="{7D3F4F8B-F09C-4550-BB63-F46068E6AE93}"/>
              </a:ext>
            </a:extLst>
          </p:cNvPr>
          <p:cNvPicPr/>
          <p:nvPr/>
        </p:nvPicPr>
        <p:blipFill rotWithShape="1">
          <a:blip r:embed="rId3">
            <a:extLst>
              <a:ext uri="{28A0092B-C50C-407E-A947-70E740481C1C}">
                <a14:useLocalDpi xmlns:a14="http://schemas.microsoft.com/office/drawing/2010/main" val="0"/>
              </a:ext>
            </a:extLst>
          </a:blip>
          <a:srcRect l="18697" t="1282" r="23183" b="30609"/>
          <a:stretch/>
        </p:blipFill>
        <p:spPr bwMode="auto">
          <a:xfrm>
            <a:off x="1552819" y="3919803"/>
            <a:ext cx="3454400" cy="2698750"/>
          </a:xfrm>
          <a:prstGeom prst="rect">
            <a:avLst/>
          </a:prstGeom>
          <a:noFill/>
          <a:ln>
            <a:noFill/>
          </a:ln>
          <a:extLst>
            <a:ext uri="{53640926-AAD7-44D8-BBD7-CCE9431645EC}">
              <a14:shadowObscured xmlns:a14="http://schemas.microsoft.com/office/drawing/2010/main"/>
            </a:ext>
          </a:extLst>
        </p:spPr>
      </p:pic>
      <p:sp>
        <p:nvSpPr>
          <p:cNvPr id="4" name="Thought Bubble: Cloud 3">
            <a:extLst>
              <a:ext uri="{FF2B5EF4-FFF2-40B4-BE49-F238E27FC236}">
                <a16:creationId xmlns:a16="http://schemas.microsoft.com/office/drawing/2014/main" id="{DA6A7BF3-51FF-488A-B4C8-64C853A5D4E6}"/>
              </a:ext>
            </a:extLst>
          </p:cNvPr>
          <p:cNvSpPr/>
          <p:nvPr/>
        </p:nvSpPr>
        <p:spPr>
          <a:xfrm>
            <a:off x="4122295" y="407624"/>
            <a:ext cx="7842023" cy="4269307"/>
          </a:xfrm>
          <a:prstGeom prst="cloudCallout">
            <a:avLst>
              <a:gd name="adj1" fmla="val -50229"/>
              <a:gd name="adj2" fmla="val 45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FE097A9-1891-42D7-AFC7-0791140BCBB5}"/>
              </a:ext>
            </a:extLst>
          </p:cNvPr>
          <p:cNvSpPr txBox="1"/>
          <p:nvPr/>
        </p:nvSpPr>
        <p:spPr>
          <a:xfrm>
            <a:off x="4754952" y="1162155"/>
            <a:ext cx="7028762" cy="2760243"/>
          </a:xfrm>
          <a:prstGeom prst="rect">
            <a:avLst/>
          </a:prstGeom>
          <a:noFill/>
        </p:spPr>
        <p:txBody>
          <a:bodyPr wrap="square" rtlCol="0">
            <a:spAutoFit/>
          </a:bodyPr>
          <a:lstStyle/>
          <a:p>
            <a:pPr algn="ctr">
              <a:lnSpc>
                <a:spcPct val="150000"/>
              </a:lnSpc>
            </a:pPr>
            <a:r>
              <a:rPr lang="en-US" sz="4000" dirty="0">
                <a:solidFill>
                  <a:srgbClr val="FDDFC7"/>
                </a:solidFill>
                <a:latin typeface="Comic Sans MS" panose="030F0702030302020204" pitchFamily="66" charset="0"/>
              </a:rPr>
              <a:t>How does my memory work, anyway? And how can I help it work better?</a:t>
            </a:r>
          </a:p>
        </p:txBody>
      </p:sp>
    </p:spTree>
    <p:extLst>
      <p:ext uri="{BB962C8B-B14F-4D97-AF65-F5344CB8AC3E}">
        <p14:creationId xmlns:p14="http://schemas.microsoft.com/office/powerpoint/2010/main" val="259872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2C9CC-0B75-450A-899A-AA78D8EB34AD}"/>
              </a:ext>
            </a:extLst>
          </p:cNvPr>
          <p:cNvSpPr txBox="1"/>
          <p:nvPr/>
        </p:nvSpPr>
        <p:spPr>
          <a:xfrm>
            <a:off x="1452487" y="1894285"/>
            <a:ext cx="9782978" cy="2585323"/>
          </a:xfrm>
          <a:prstGeom prst="rect">
            <a:avLst/>
          </a:prstGeom>
          <a:noFill/>
        </p:spPr>
        <p:txBody>
          <a:bodyPr wrap="square" rtlCol="0">
            <a:spAutoFit/>
          </a:bodyPr>
          <a:lstStyle/>
          <a:p>
            <a:r>
              <a:rPr lang="en-US" sz="5400" dirty="0">
                <a:solidFill>
                  <a:schemeClr val="bg2"/>
                </a:solidFill>
                <a:latin typeface="Berlin Sans FB" panose="020E0602020502020306" pitchFamily="34" charset="0"/>
              </a:rPr>
              <a:t>Your memory works best when </a:t>
            </a:r>
          </a:p>
          <a:p>
            <a:pPr algn="ctr"/>
            <a:r>
              <a:rPr lang="en-US" sz="5400" dirty="0">
                <a:solidFill>
                  <a:srgbClr val="700000"/>
                </a:solidFill>
                <a:latin typeface="Berlin Sans FB Demi" panose="020E0802020502020306" pitchFamily="34" charset="0"/>
              </a:rPr>
              <a:t>ALL </a:t>
            </a:r>
            <a:r>
              <a:rPr lang="en-US" sz="5400" dirty="0">
                <a:solidFill>
                  <a:schemeClr val="bg2"/>
                </a:solidFill>
                <a:latin typeface="Berlin Sans FB" panose="020E0602020502020306" pitchFamily="34" charset="0"/>
              </a:rPr>
              <a:t>of your senses are involved!</a:t>
            </a:r>
          </a:p>
          <a:p>
            <a:pPr algn="ctr"/>
            <a:r>
              <a:rPr lang="en-US" sz="5400" dirty="0">
                <a:solidFill>
                  <a:schemeClr val="bg2"/>
                </a:solidFill>
                <a:latin typeface="Berlin Sans FB" panose="020E0602020502020306" pitchFamily="34" charset="0"/>
              </a:rPr>
              <a:t>Let’s find out more.</a:t>
            </a:r>
          </a:p>
        </p:txBody>
      </p:sp>
      <p:sp>
        <p:nvSpPr>
          <p:cNvPr id="3" name="TextBox 2">
            <a:extLst>
              <a:ext uri="{FF2B5EF4-FFF2-40B4-BE49-F238E27FC236}">
                <a16:creationId xmlns:a16="http://schemas.microsoft.com/office/drawing/2014/main" id="{51A2CD7B-D5B1-490A-9A55-06394C46F46A}"/>
              </a:ext>
            </a:extLst>
          </p:cNvPr>
          <p:cNvSpPr txBox="1"/>
          <p:nvPr/>
        </p:nvSpPr>
        <p:spPr>
          <a:xfrm>
            <a:off x="1261529" y="529596"/>
            <a:ext cx="10018004" cy="1200329"/>
          </a:xfrm>
          <a:prstGeom prst="rect">
            <a:avLst/>
          </a:prstGeom>
          <a:noFill/>
        </p:spPr>
        <p:txBody>
          <a:bodyPr wrap="square" rtlCol="0">
            <a:spAutoFit/>
          </a:bodyPr>
          <a:lstStyle/>
          <a:p>
            <a:pPr algn="ctr"/>
            <a:r>
              <a:rPr lang="en-US" sz="7200" dirty="0">
                <a:solidFill>
                  <a:srgbClr val="700000"/>
                </a:solidFill>
                <a:latin typeface="Berlin Sans FB Demi" panose="020E0802020502020306" pitchFamily="34" charset="0"/>
              </a:rPr>
              <a:t>ALL HANDS ON DECK</a:t>
            </a:r>
          </a:p>
        </p:txBody>
      </p:sp>
      <p:pic>
        <p:nvPicPr>
          <p:cNvPr id="4" name="Picture 3" descr="Image result for musical notes">
            <a:extLst>
              <a:ext uri="{FF2B5EF4-FFF2-40B4-BE49-F238E27FC236}">
                <a16:creationId xmlns:a16="http://schemas.microsoft.com/office/drawing/2014/main" id="{4BE35A84-4E9B-48C1-95B0-858A33F5B7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47765">
            <a:off x="10839175" y="1836082"/>
            <a:ext cx="880716" cy="1022978"/>
          </a:xfrm>
          <a:prstGeom prst="rect">
            <a:avLst/>
          </a:prstGeom>
          <a:noFill/>
          <a:ln>
            <a:noFill/>
          </a:ln>
        </p:spPr>
      </p:pic>
      <p:grpSp>
        <p:nvGrpSpPr>
          <p:cNvPr id="5" name="Group 4">
            <a:extLst>
              <a:ext uri="{FF2B5EF4-FFF2-40B4-BE49-F238E27FC236}">
                <a16:creationId xmlns:a16="http://schemas.microsoft.com/office/drawing/2014/main" id="{21BF54D6-A8FE-4FF4-980B-A3ED4CBD99F2}"/>
              </a:ext>
            </a:extLst>
          </p:cNvPr>
          <p:cNvGrpSpPr/>
          <p:nvPr/>
        </p:nvGrpSpPr>
        <p:grpSpPr>
          <a:xfrm rot="21393785">
            <a:off x="5367598" y="4994968"/>
            <a:ext cx="2386192" cy="1378143"/>
            <a:chOff x="0" y="0"/>
            <a:chExt cx="763608" cy="554717"/>
          </a:xfrm>
        </p:grpSpPr>
        <p:sp>
          <p:nvSpPr>
            <p:cNvPr id="6" name="Rectangle 5">
              <a:extLst>
                <a:ext uri="{FF2B5EF4-FFF2-40B4-BE49-F238E27FC236}">
                  <a16:creationId xmlns:a16="http://schemas.microsoft.com/office/drawing/2014/main" id="{EEF6955B-6D88-4C07-92BC-779EAC9393D3}"/>
                </a:ext>
              </a:extLst>
            </p:cNvPr>
            <p:cNvSpPr/>
            <p:nvPr/>
          </p:nvSpPr>
          <p:spPr>
            <a:xfrm rot="20255510">
              <a:off x="0" y="0"/>
              <a:ext cx="471554" cy="330753"/>
            </a:xfrm>
            <a:prstGeom prst="rect">
              <a:avLst/>
            </a:prstGeom>
            <a:solidFill>
              <a:srgbClr val="FFC000">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descr="Image result for hand writing notes clipart">
              <a:extLst>
                <a:ext uri="{FF2B5EF4-FFF2-40B4-BE49-F238E27FC236}">
                  <a16:creationId xmlns:a16="http://schemas.microsoft.com/office/drawing/2014/main" id="{9B654338-B992-4A68-92A5-7D564817FC1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408" y="28937"/>
              <a:ext cx="584200" cy="525780"/>
            </a:xfrm>
            <a:prstGeom prst="rect">
              <a:avLst/>
            </a:prstGeom>
            <a:noFill/>
            <a:ln>
              <a:noFill/>
            </a:ln>
          </p:spPr>
        </p:pic>
      </p:grpSp>
      <p:pic>
        <p:nvPicPr>
          <p:cNvPr id="8" name="Picture 7" descr="Image result for skit">
            <a:extLst>
              <a:ext uri="{FF2B5EF4-FFF2-40B4-BE49-F238E27FC236}">
                <a16:creationId xmlns:a16="http://schemas.microsoft.com/office/drawing/2014/main" id="{CB8D64A3-7907-4DB1-B92C-F985130E33B9}"/>
              </a:ext>
            </a:extLst>
          </p:cNvPr>
          <p:cNvPicPr/>
          <p:nvPr/>
        </p:nvPicPr>
        <p:blipFill>
          <a:blip r:embed="rId5" cstate="print">
            <a:extLst>
              <a:ext uri="{BEBA8EAE-BF5A-486C-A8C5-ECC9F3942E4B}">
                <a14:imgProps xmlns:a14="http://schemas.microsoft.com/office/drawing/2010/main">
                  <a14:imgLayer r:embed="rId6">
                    <a14:imgEffect>
                      <a14:backgroundRemoval t="9471" b="89833" l="6591" r="90000">
                        <a14:foregroundMark x1="18523" y1="29944" x2="33409" y2="45265"/>
                        <a14:foregroundMark x1="39318" y1="74513" x2="47045" y2="75905"/>
                        <a14:foregroundMark x1="61932" y1="79666" x2="80455" y2="76741"/>
                        <a14:foregroundMark x1="67273" y1="46797" x2="70341" y2="59192"/>
                        <a14:foregroundMark x1="51250" y1="43872" x2="56591" y2="56267"/>
                        <a14:foregroundMark x1="24432" y1="56267" x2="17273" y2="85376"/>
                        <a14:foregroundMark x1="6591" y1="44568" x2="9545" y2="45265"/>
                        <a14:foregroundMark x1="44091" y1="9471" x2="49432" y2="11003"/>
                        <a14:foregroundMark x1="37500" y1="15320" x2="36364" y2="13928"/>
                      </a14:backgroundRemoval>
                    </a14:imgEffect>
                  </a14:imgLayer>
                </a14:imgProps>
              </a:ext>
              <a:ext uri="{28A0092B-C50C-407E-A947-70E740481C1C}">
                <a14:useLocalDpi xmlns:a14="http://schemas.microsoft.com/office/drawing/2010/main" val="0"/>
              </a:ext>
            </a:extLst>
          </a:blip>
          <a:srcRect/>
          <a:stretch>
            <a:fillRect/>
          </a:stretch>
        </p:blipFill>
        <p:spPr bwMode="auto">
          <a:xfrm>
            <a:off x="8984801" y="3898015"/>
            <a:ext cx="2896706" cy="2053335"/>
          </a:xfrm>
          <a:prstGeom prst="rect">
            <a:avLst/>
          </a:prstGeom>
          <a:noFill/>
          <a:ln>
            <a:noFill/>
          </a:ln>
        </p:spPr>
      </p:pic>
      <p:pic>
        <p:nvPicPr>
          <p:cNvPr id="9" name="Picture 8" descr="Image result for photo album">
            <a:extLst>
              <a:ext uri="{FF2B5EF4-FFF2-40B4-BE49-F238E27FC236}">
                <a16:creationId xmlns:a16="http://schemas.microsoft.com/office/drawing/2014/main" id="{9A3F1749-70BF-4036-8229-D16C704A7C4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057804">
            <a:off x="2039823" y="4803437"/>
            <a:ext cx="1766294" cy="1260496"/>
          </a:xfrm>
          <a:prstGeom prst="rect">
            <a:avLst/>
          </a:prstGeom>
          <a:noFill/>
          <a:ln>
            <a:noFill/>
          </a:ln>
        </p:spPr>
      </p:pic>
    </p:spTree>
    <p:extLst>
      <p:ext uri="{BB962C8B-B14F-4D97-AF65-F5344CB8AC3E}">
        <p14:creationId xmlns:p14="http://schemas.microsoft.com/office/powerpoint/2010/main" val="155649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BB906-8236-437D-9BE1-57D21287568F}"/>
              </a:ext>
            </a:extLst>
          </p:cNvPr>
          <p:cNvSpPr txBox="1"/>
          <p:nvPr/>
        </p:nvSpPr>
        <p:spPr>
          <a:xfrm>
            <a:off x="1456631" y="722096"/>
            <a:ext cx="10735369" cy="5093702"/>
          </a:xfrm>
          <a:prstGeom prst="rect">
            <a:avLst/>
          </a:prstGeom>
          <a:noFill/>
        </p:spPr>
        <p:txBody>
          <a:bodyPr wrap="square" rtlCol="0">
            <a:spAutoFit/>
          </a:bodyPr>
          <a:lstStyle/>
          <a:p>
            <a:pPr>
              <a:spcAft>
                <a:spcPts val="600"/>
              </a:spcAft>
            </a:pPr>
            <a:r>
              <a:rPr lang="en-US" sz="4000" dirty="0">
                <a:solidFill>
                  <a:schemeClr val="bg2"/>
                </a:solidFill>
                <a:latin typeface="Cooper Black" panose="0208090404030B020404" pitchFamily="18" charset="0"/>
              </a:rPr>
              <a:t>working memory</a:t>
            </a:r>
            <a:r>
              <a:rPr lang="en-US" sz="4000" dirty="0">
                <a:solidFill>
                  <a:schemeClr val="bg2"/>
                </a:solidFill>
                <a:latin typeface="Cooper Black" panose="0208090404030B020404" pitchFamily="18" charset="0"/>
                <a:sym typeface="Wingdings" panose="05000000000000000000" pitchFamily="2" charset="2"/>
              </a:rPr>
              <a:t>:</a:t>
            </a:r>
          </a:p>
          <a:p>
            <a:r>
              <a:rPr lang="en-US" sz="3200" dirty="0">
                <a:solidFill>
                  <a:schemeClr val="bg2"/>
                </a:solidFill>
                <a:latin typeface="Berlin Sans FB" panose="020E0602020502020306" pitchFamily="34" charset="0"/>
              </a:rPr>
              <a:t>the ability to remember information for </a:t>
            </a:r>
          </a:p>
          <a:p>
            <a:pPr>
              <a:spcAft>
                <a:spcPts val="1800"/>
              </a:spcAft>
            </a:pPr>
            <a:r>
              <a:rPr lang="en-US" sz="3200" dirty="0">
                <a:solidFill>
                  <a:schemeClr val="bg2"/>
                </a:solidFill>
                <a:latin typeface="Berlin Sans FB" panose="020E0602020502020306" pitchFamily="34" charset="0"/>
              </a:rPr>
              <a:t>a short time, just long enough to use it</a:t>
            </a:r>
          </a:p>
          <a:p>
            <a:pPr>
              <a:spcAft>
                <a:spcPts val="600"/>
              </a:spcAft>
            </a:pPr>
            <a:r>
              <a:rPr lang="en-US" sz="4000" dirty="0">
                <a:solidFill>
                  <a:schemeClr val="bg2"/>
                </a:solidFill>
                <a:latin typeface="Cooper Black" panose="0208090404030B020404" pitchFamily="18" charset="0"/>
              </a:rPr>
              <a:t>long-term memory</a:t>
            </a:r>
            <a:r>
              <a:rPr lang="en-US" sz="4000" dirty="0">
                <a:solidFill>
                  <a:schemeClr val="bg2"/>
                </a:solidFill>
                <a:latin typeface="Cooper Black" panose="0208090404030B020404" pitchFamily="18" charset="0"/>
                <a:sym typeface="Wingdings" panose="05000000000000000000" pitchFamily="2" charset="2"/>
              </a:rPr>
              <a:t>:</a:t>
            </a:r>
          </a:p>
          <a:p>
            <a:pPr>
              <a:spcAft>
                <a:spcPts val="1800"/>
              </a:spcAft>
            </a:pPr>
            <a:r>
              <a:rPr lang="en-US" sz="3200" dirty="0">
                <a:solidFill>
                  <a:schemeClr val="bg2"/>
                </a:solidFill>
                <a:latin typeface="Berlin Sans FB" panose="020E0602020502020306" pitchFamily="34" charset="0"/>
              </a:rPr>
              <a:t>the storage of information such that you can recall it over a long period of time</a:t>
            </a:r>
          </a:p>
          <a:p>
            <a:pPr>
              <a:spcAft>
                <a:spcPts val="600"/>
              </a:spcAft>
            </a:pPr>
            <a:r>
              <a:rPr lang="en-US" sz="4000" dirty="0">
                <a:solidFill>
                  <a:schemeClr val="bg2"/>
                </a:solidFill>
                <a:latin typeface="Cooper Black" panose="0208090404030B020404" pitchFamily="18" charset="0"/>
              </a:rPr>
              <a:t>mnemonics</a:t>
            </a:r>
            <a:r>
              <a:rPr lang="en-US" sz="4000" dirty="0">
                <a:solidFill>
                  <a:schemeClr val="bg2"/>
                </a:solidFill>
                <a:latin typeface="Cooper Black" panose="0208090404030B020404" pitchFamily="18" charset="0"/>
                <a:sym typeface="Wingdings" panose="05000000000000000000" pitchFamily="2" charset="2"/>
              </a:rPr>
              <a:t>:</a:t>
            </a:r>
          </a:p>
          <a:p>
            <a:r>
              <a:rPr lang="en-US" sz="3200" dirty="0">
                <a:solidFill>
                  <a:schemeClr val="bg2"/>
                </a:solidFill>
                <a:latin typeface="Berlin Sans FB" panose="020E0602020502020306" pitchFamily="34" charset="0"/>
              </a:rPr>
              <a:t>special techniques to help you remember things</a:t>
            </a:r>
          </a:p>
        </p:txBody>
      </p:sp>
      <p:sp>
        <p:nvSpPr>
          <p:cNvPr id="3" name="Rectangle: Rounded Corners 2">
            <a:extLst>
              <a:ext uri="{FF2B5EF4-FFF2-40B4-BE49-F238E27FC236}">
                <a16:creationId xmlns:a16="http://schemas.microsoft.com/office/drawing/2014/main" id="{4EDD6599-275E-4D55-9C29-D750AC012647}"/>
              </a:ext>
            </a:extLst>
          </p:cNvPr>
          <p:cNvSpPr/>
          <p:nvPr/>
        </p:nvSpPr>
        <p:spPr>
          <a:xfrm>
            <a:off x="8691551" y="603119"/>
            <a:ext cx="2393987" cy="2282808"/>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ED5596-161F-42AC-9407-26A19D3A5E5F}"/>
              </a:ext>
            </a:extLst>
          </p:cNvPr>
          <p:cNvSpPr txBox="1"/>
          <p:nvPr/>
        </p:nvSpPr>
        <p:spPr>
          <a:xfrm>
            <a:off x="8881333" y="775957"/>
            <a:ext cx="2393987" cy="2492990"/>
          </a:xfrm>
          <a:prstGeom prst="rect">
            <a:avLst/>
          </a:prstGeom>
          <a:noFill/>
        </p:spPr>
        <p:txBody>
          <a:bodyPr wrap="square" rtlCol="0">
            <a:spAutoFit/>
          </a:bodyPr>
          <a:lstStyle/>
          <a:p>
            <a:r>
              <a:rPr lang="en-US" sz="4000" b="1" dirty="0"/>
              <a:t>Useful</a:t>
            </a:r>
          </a:p>
          <a:p>
            <a:r>
              <a:rPr lang="en-US" sz="4000" b="1" dirty="0"/>
              <a:t>Terms to </a:t>
            </a:r>
          </a:p>
          <a:p>
            <a:r>
              <a:rPr lang="en-US" sz="4000" b="1" dirty="0"/>
              <a:t>Know</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51763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1678222" y="653712"/>
            <a:ext cx="9718158"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Dig Deeper</a:t>
            </a:r>
          </a:p>
        </p:txBody>
      </p:sp>
      <p:sp>
        <p:nvSpPr>
          <p:cNvPr id="5" name="TextBox 4">
            <a:extLst>
              <a:ext uri="{FF2B5EF4-FFF2-40B4-BE49-F238E27FC236}">
                <a16:creationId xmlns:a16="http://schemas.microsoft.com/office/drawing/2014/main" id="{EFA28138-701F-444E-9B30-815E935EE67C}"/>
              </a:ext>
            </a:extLst>
          </p:cNvPr>
          <p:cNvSpPr txBox="1"/>
          <p:nvPr/>
        </p:nvSpPr>
        <p:spPr>
          <a:xfrm>
            <a:off x="1100623" y="2206649"/>
            <a:ext cx="10774497" cy="2646878"/>
          </a:xfrm>
          <a:prstGeom prst="rect">
            <a:avLst/>
          </a:prstGeom>
          <a:noFill/>
        </p:spPr>
        <p:txBody>
          <a:bodyPr wrap="square" rtlCol="0">
            <a:spAutoFit/>
          </a:bodyPr>
          <a:lstStyle/>
          <a:p>
            <a:pPr marL="457200" marR="0" algn="ctr">
              <a:spcBef>
                <a:spcPts val="0"/>
              </a:spcBef>
              <a:spcAft>
                <a:spcPts val="1200"/>
              </a:spcAft>
            </a:pPr>
            <a:r>
              <a:rPr lang="en-US" sz="4000" b="1" dirty="0">
                <a:solidFill>
                  <a:srgbClr val="700000"/>
                </a:solidFill>
                <a:ea typeface="Times New Roman" panose="02020603050405020304" pitchFamily="18" charset="0"/>
                <a:cs typeface="Times New Roman" panose="02020603050405020304" pitchFamily="18" charset="0"/>
              </a:rPr>
              <a:t>“Help Your Memory Work Smarter, Not Harder”</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Read the text with your partner, taking turns reading aloud.</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As you read, think about ways you could organize this information.</a:t>
            </a:r>
            <a:endParaRPr lang="en-US" sz="2800" dirty="0">
              <a:solidFill>
                <a:schemeClr val="bg2"/>
              </a:solidFill>
              <a:ea typeface="Times New Roman" panose="02020603050405020304" pitchFamily="18" charset="0"/>
              <a:cs typeface="Times New Roman" panose="02020603050405020304" pitchFamily="18" charset="0"/>
            </a:endParaRPr>
          </a:p>
          <a:p>
            <a:endParaRPr lang="en-US" sz="4000" dirty="0">
              <a:solidFill>
                <a:srgbClr val="700000"/>
              </a:solidFill>
            </a:endParaRPr>
          </a:p>
        </p:txBody>
      </p:sp>
      <p:pic>
        <p:nvPicPr>
          <p:cNvPr id="6" name="Picture 5">
            <a:extLst>
              <a:ext uri="{FF2B5EF4-FFF2-40B4-BE49-F238E27FC236}">
                <a16:creationId xmlns:a16="http://schemas.microsoft.com/office/drawing/2014/main" id="{2703A721-1719-40E2-887A-EAF69DB9CEE6}"/>
              </a:ext>
            </a:extLst>
          </p:cNvPr>
          <p:cNvPicPr/>
          <p:nvPr/>
        </p:nvPicPr>
        <p:blipFill rotWithShape="1">
          <a:blip r:embed="rId3">
            <a:extLst>
              <a:ext uri="{28A0092B-C50C-407E-A947-70E740481C1C}">
                <a14:useLocalDpi xmlns:a14="http://schemas.microsoft.com/office/drawing/2010/main" val="0"/>
              </a:ext>
            </a:extLst>
          </a:blip>
          <a:srcRect l="13398" t="18262" r="27404" b="23678"/>
          <a:stretch/>
        </p:blipFill>
        <p:spPr bwMode="auto">
          <a:xfrm>
            <a:off x="4924697" y="4148936"/>
            <a:ext cx="3513909" cy="22990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408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4583016" y="653712"/>
            <a:ext cx="6368517" cy="5878532"/>
          </a:xfrm>
          <a:prstGeom prst="rect">
            <a:avLst/>
          </a:prstGeom>
        </p:spPr>
        <p:txBody>
          <a:bodyPr wrap="square">
            <a:spAutoFit/>
          </a:bodyPr>
          <a:lstStyle/>
          <a:p>
            <a:pPr marL="457200" lvl="0" algn="ctr">
              <a:spcAft>
                <a:spcPts val="1200"/>
              </a:spcAft>
            </a:pPr>
            <a:r>
              <a:rPr lang="en-US" sz="6600" u="sng" dirty="0">
                <a:solidFill>
                  <a:schemeClr val="bg2"/>
                </a:solidFill>
                <a:latin typeface="Berlin Sans FB Demi" panose="020E0802020502020306" pitchFamily="34" charset="0"/>
              </a:rPr>
              <a:t>Your Turn</a:t>
            </a:r>
          </a:p>
          <a:p>
            <a:pPr marL="457200" lvl="0" algn="ctr">
              <a:spcAft>
                <a:spcPts val="1200"/>
              </a:spcAft>
            </a:pPr>
            <a:r>
              <a:rPr lang="en-US" sz="3600" b="1" dirty="0">
                <a:solidFill>
                  <a:srgbClr val="700000"/>
                </a:solidFill>
                <a:ea typeface="Times New Roman" panose="02020603050405020304" pitchFamily="18" charset="0"/>
                <a:cs typeface="Times New Roman" panose="02020603050405020304" pitchFamily="18" charset="0"/>
              </a:rPr>
              <a:t>“Help Your Memory Work Smarter, Not Harder”</a:t>
            </a:r>
          </a:p>
          <a:p>
            <a:pPr algn="ctr">
              <a:spcAft>
                <a:spcPts val="1200"/>
              </a:spcAft>
            </a:pPr>
            <a:endParaRPr lang="en-US" sz="6600" u="sng" dirty="0">
              <a:solidFill>
                <a:schemeClr val="bg2">
                  <a:lumMod val="75000"/>
                </a:schemeClr>
              </a:solidFill>
              <a:latin typeface="Berlin Sans FB Demi" panose="020E0802020502020306" pitchFamily="34" charset="0"/>
            </a:endParaRPr>
          </a:p>
          <a:p>
            <a:pPr algn="ctr">
              <a:spcAft>
                <a:spcPts val="1200"/>
              </a:spcAft>
            </a:pPr>
            <a:endParaRPr lang="en-US" sz="6600" u="sng" dirty="0">
              <a:solidFill>
                <a:schemeClr val="bg2">
                  <a:lumMod val="75000"/>
                </a:schemeClr>
              </a:solidFill>
              <a:latin typeface="Berlin Sans FB Demi" panose="020E0802020502020306" pitchFamily="34" charset="0"/>
            </a:endParaRPr>
          </a:p>
          <a:p>
            <a:pPr algn="ctr">
              <a:spcAft>
                <a:spcPts val="1200"/>
              </a:spcAft>
            </a:pPr>
            <a:endParaRPr lang="en-US" sz="6600" u="sng" dirty="0">
              <a:solidFill>
                <a:srgbClr val="700000"/>
              </a:solidFill>
              <a:latin typeface="Berlin Sans FB Demi" panose="020E0802020502020306" pitchFamily="34" charset="0"/>
            </a:endParaRPr>
          </a:p>
        </p:txBody>
      </p:sp>
      <p:sp>
        <p:nvSpPr>
          <p:cNvPr id="5" name="TextBox 4">
            <a:extLst>
              <a:ext uri="{FF2B5EF4-FFF2-40B4-BE49-F238E27FC236}">
                <a16:creationId xmlns:a16="http://schemas.microsoft.com/office/drawing/2014/main" id="{EFA28138-701F-444E-9B30-815E935EE67C}"/>
              </a:ext>
            </a:extLst>
          </p:cNvPr>
          <p:cNvSpPr txBox="1"/>
          <p:nvPr/>
        </p:nvSpPr>
        <p:spPr>
          <a:xfrm>
            <a:off x="3900289" y="3230697"/>
            <a:ext cx="7733969" cy="2708434"/>
          </a:xfrm>
          <a:prstGeom prst="rect">
            <a:avLst/>
          </a:prstGeom>
          <a:noFill/>
        </p:spPr>
        <p:txBody>
          <a:bodyPr wrap="square" rtlCol="0">
            <a:spAutoFit/>
          </a:bodyPr>
          <a:lstStyle/>
          <a:p>
            <a:pPr marL="457200" marR="0" algn="ctr">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How would YOU organize the information in this text to learn and master it?</a:t>
            </a:r>
          </a:p>
          <a:p>
            <a:pPr marL="457200" marR="0" algn="ctr">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Use the blank activity sheet to create your own mind map or another graphic way to represent this information.</a:t>
            </a:r>
          </a:p>
        </p:txBody>
      </p:sp>
      <p:pic>
        <p:nvPicPr>
          <p:cNvPr id="6" name="Picture 5" descr="LEADR Student Center | The Leadership in Engineering Advance… | Flickr">
            <a:extLst>
              <a:ext uri="{FF2B5EF4-FFF2-40B4-BE49-F238E27FC236}">
                <a16:creationId xmlns:a16="http://schemas.microsoft.com/office/drawing/2014/main" id="{36053FFA-0764-4DF1-83FF-24415E606765}"/>
              </a:ext>
            </a:extLst>
          </p:cNvPr>
          <p:cNvPicPr/>
          <p:nvPr/>
        </p:nvPicPr>
        <p:blipFill rotWithShape="1">
          <a:blip r:embed="rId3">
            <a:extLst>
              <a:ext uri="{28A0092B-C50C-407E-A947-70E740481C1C}">
                <a14:useLocalDpi xmlns:a14="http://schemas.microsoft.com/office/drawing/2010/main" val="0"/>
              </a:ext>
            </a:extLst>
          </a:blip>
          <a:srcRect l="50534" t="19222" r="13011" b="21183"/>
          <a:stretch/>
        </p:blipFill>
        <p:spPr bwMode="auto">
          <a:xfrm>
            <a:off x="1734939" y="1263370"/>
            <a:ext cx="2165350" cy="23296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37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2911741" y="1043210"/>
            <a:ext cx="6368517" cy="1107996"/>
          </a:xfrm>
          <a:prstGeom prst="rect">
            <a:avLst/>
          </a:prstGeom>
        </p:spPr>
        <p:txBody>
          <a:bodyPr wrap="square">
            <a:spAutoFit/>
          </a:bodyPr>
          <a:lstStyle/>
          <a:p>
            <a:pPr lvl="0" algn="ctr">
              <a:spcAft>
                <a:spcPts val="1200"/>
              </a:spcAft>
            </a:pPr>
            <a:r>
              <a:rPr lang="en-US" sz="6600" u="sng" dirty="0">
                <a:solidFill>
                  <a:schemeClr val="bg2"/>
                </a:solidFill>
                <a:latin typeface="Berlin Sans FB Demi" panose="020E0802020502020306" pitchFamily="34" charset="0"/>
              </a:rPr>
              <a:t>Pair and Share</a:t>
            </a:r>
          </a:p>
        </p:txBody>
      </p:sp>
      <p:sp>
        <p:nvSpPr>
          <p:cNvPr id="5" name="TextBox 4">
            <a:extLst>
              <a:ext uri="{FF2B5EF4-FFF2-40B4-BE49-F238E27FC236}">
                <a16:creationId xmlns:a16="http://schemas.microsoft.com/office/drawing/2014/main" id="{EFA28138-701F-444E-9B30-815E935EE67C}"/>
              </a:ext>
            </a:extLst>
          </p:cNvPr>
          <p:cNvSpPr txBox="1"/>
          <p:nvPr/>
        </p:nvSpPr>
        <p:spPr>
          <a:xfrm>
            <a:off x="1059014" y="2945649"/>
            <a:ext cx="6466911" cy="2215991"/>
          </a:xfrm>
          <a:prstGeom prst="rect">
            <a:avLst/>
          </a:prstGeom>
          <a:noFill/>
        </p:spPr>
        <p:txBody>
          <a:bodyPr wrap="square" rtlCol="0">
            <a:spAutoFit/>
          </a:bodyPr>
          <a:lstStyle/>
          <a:p>
            <a:pPr marR="0" algn="ctr">
              <a:spcBef>
                <a:spcPts val="0"/>
              </a:spcBef>
              <a:spcAft>
                <a:spcPts val="1200"/>
              </a:spcAft>
            </a:pPr>
            <a:r>
              <a:rPr lang="en-US" sz="3200" b="1" dirty="0">
                <a:solidFill>
                  <a:srgbClr val="700000"/>
                </a:solidFill>
                <a:ea typeface="Times New Roman" panose="02020603050405020304" pitchFamily="18" charset="0"/>
                <a:cs typeface="Times New Roman" panose="02020603050405020304" pitchFamily="18" charset="0"/>
              </a:rPr>
              <a:t>Share your graphic organizer with your partner or teammates.</a:t>
            </a:r>
          </a:p>
          <a:p>
            <a:pPr marR="0" algn="ctr">
              <a:spcBef>
                <a:spcPts val="0"/>
              </a:spcBef>
              <a:spcAft>
                <a:spcPts val="1200"/>
              </a:spcAft>
            </a:pPr>
            <a:r>
              <a:rPr lang="en-US" sz="3200" b="1" dirty="0">
                <a:solidFill>
                  <a:srgbClr val="700000"/>
                </a:solidFill>
                <a:ea typeface="Times New Roman" panose="02020603050405020304" pitchFamily="18" charset="0"/>
                <a:cs typeface="Times New Roman" panose="02020603050405020304" pitchFamily="18" charset="0"/>
              </a:rPr>
              <a:t>Explain why you organized the information the way you did.</a:t>
            </a:r>
            <a:endParaRPr lang="en-US" sz="3200" dirty="0">
              <a:solidFill>
                <a:srgbClr val="700000"/>
              </a:solidFill>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73A21D-D9C4-4F0C-A3D2-8E0AE2E33AE9}"/>
              </a:ext>
            </a:extLst>
          </p:cNvPr>
          <p:cNvSpPr txBox="1"/>
          <p:nvPr/>
        </p:nvSpPr>
        <p:spPr>
          <a:xfrm>
            <a:off x="7344588" y="5161640"/>
            <a:ext cx="4013867" cy="430887"/>
          </a:xfrm>
          <a:prstGeom prst="rect">
            <a:avLst/>
          </a:prstGeom>
          <a:noFill/>
        </p:spPr>
        <p:txBody>
          <a:bodyPr wrap="square" rtlCol="0">
            <a:spAutoFit/>
          </a:bodyPr>
          <a:lstStyle/>
          <a:p>
            <a:pPr algn="ctr"/>
            <a:r>
              <a:rPr lang="en-US" sz="1050" dirty="0">
                <a:solidFill>
                  <a:schemeClr val="bg1"/>
                </a:solidFill>
              </a:rPr>
              <a:t>Courtesy Allison Shelley/The Verbatim Agency for American Education: Images of Teachers and Students in Action</a:t>
            </a:r>
          </a:p>
        </p:txBody>
      </p:sp>
      <p:pic>
        <p:nvPicPr>
          <p:cNvPr id="6" name="Picture 5">
            <a:extLst>
              <a:ext uri="{FF2B5EF4-FFF2-40B4-BE49-F238E27FC236}">
                <a16:creationId xmlns:a16="http://schemas.microsoft.com/office/drawing/2014/main" id="{397B18B1-9859-4CFE-AB79-41449FF6684A}"/>
              </a:ext>
            </a:extLst>
          </p:cNvPr>
          <p:cNvPicPr/>
          <p:nvPr/>
        </p:nvPicPr>
        <p:blipFill rotWithShape="1">
          <a:blip r:embed="rId3">
            <a:extLst>
              <a:ext uri="{28A0092B-C50C-407E-A947-70E740481C1C}">
                <a14:useLocalDpi xmlns:a14="http://schemas.microsoft.com/office/drawing/2010/main" val="0"/>
              </a:ext>
            </a:extLst>
          </a:blip>
          <a:srcRect l="5253" r="9033" b="16536"/>
          <a:stretch/>
        </p:blipFill>
        <p:spPr bwMode="auto">
          <a:xfrm>
            <a:off x="7446521" y="2514762"/>
            <a:ext cx="3810000" cy="2475055"/>
          </a:xfrm>
          <a:prstGeom prst="rect">
            <a:avLst/>
          </a:prstGeom>
          <a:noFill/>
          <a:ln>
            <a:noFill/>
          </a:ln>
        </p:spPr>
      </p:pic>
    </p:spTree>
    <p:extLst>
      <p:ext uri="{BB962C8B-B14F-4D97-AF65-F5344CB8AC3E}">
        <p14:creationId xmlns:p14="http://schemas.microsoft.com/office/powerpoint/2010/main" val="321821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706727"/>
            <a:ext cx="9144000" cy="1080510"/>
          </a:xfrm>
        </p:spPr>
        <p:txBody>
          <a:bodyPr anchor="t"/>
          <a:lstStyle/>
          <a:p>
            <a:r>
              <a:rPr lang="en-US" dirty="0">
                <a:latin typeface="Berlin Sans FB" panose="020E0602020502020306" pitchFamily="34" charset="0"/>
              </a:rPr>
              <a:t>Managing My Learning</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209800" y="1787237"/>
            <a:ext cx="9144000" cy="872980"/>
          </a:xfrm>
        </p:spPr>
        <p:txBody>
          <a:bodyPr>
            <a:normAutofit/>
          </a:bodyPr>
          <a:lstStyle/>
          <a:p>
            <a:r>
              <a:rPr lang="en-US" sz="4400" dirty="0">
                <a:latin typeface="Berlin Sans FB" panose="020E0602020502020306" pitchFamily="34" charset="0"/>
              </a:rPr>
              <a:t>Day 5: Learning How to Learn</a:t>
            </a:r>
          </a:p>
        </p:txBody>
      </p:sp>
      <p:sp>
        <p:nvSpPr>
          <p:cNvPr id="4" name="Rectangle 3">
            <a:extLst>
              <a:ext uri="{FF2B5EF4-FFF2-40B4-BE49-F238E27FC236}">
                <a16:creationId xmlns:a16="http://schemas.microsoft.com/office/drawing/2014/main" id="{9706B9AB-F9A4-428C-A158-9DC8F667508B}"/>
              </a:ext>
            </a:extLst>
          </p:cNvPr>
          <p:cNvSpPr/>
          <p:nvPr/>
        </p:nvSpPr>
        <p:spPr>
          <a:xfrm>
            <a:off x="76200" y="0"/>
            <a:ext cx="1164771"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D57462-D0D4-45C8-836D-49FD8D20910B}"/>
              </a:ext>
            </a:extLst>
          </p:cNvPr>
          <p:cNvSpPr/>
          <p:nvPr/>
        </p:nvSpPr>
        <p:spPr>
          <a:xfrm>
            <a:off x="3811186" y="2834640"/>
            <a:ext cx="6035040" cy="338328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15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319497" y="907103"/>
            <a:ext cx="10344838" cy="175432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Whole Class Discussion</a:t>
            </a:r>
          </a:p>
          <a:p>
            <a:pPr marR="0" algn="ctr">
              <a:spcBef>
                <a:spcPts val="0"/>
              </a:spcBef>
              <a:spcAft>
                <a:spcPts val="1200"/>
              </a:spcAft>
            </a:pPr>
            <a:r>
              <a:rPr lang="en-US" sz="3200" b="1" dirty="0">
                <a:solidFill>
                  <a:srgbClr val="700000"/>
                </a:solidFill>
                <a:ea typeface="Times New Roman" panose="02020603050405020304" pitchFamily="18" charset="0"/>
                <a:cs typeface="Times New Roman" panose="02020603050405020304" pitchFamily="18" charset="0"/>
              </a:rPr>
              <a:t>“Help Your Memory Work Smarter, Not Harder”</a:t>
            </a:r>
          </a:p>
        </p:txBody>
      </p:sp>
      <p:sp>
        <p:nvSpPr>
          <p:cNvPr id="3" name="TextBox 2">
            <a:extLst>
              <a:ext uri="{FF2B5EF4-FFF2-40B4-BE49-F238E27FC236}">
                <a16:creationId xmlns:a16="http://schemas.microsoft.com/office/drawing/2014/main" id="{E46DC14C-91AE-4E0D-88E8-12628AEA1635}"/>
              </a:ext>
            </a:extLst>
          </p:cNvPr>
          <p:cNvSpPr txBox="1"/>
          <p:nvPr/>
        </p:nvSpPr>
        <p:spPr>
          <a:xfrm>
            <a:off x="2024576" y="3043575"/>
            <a:ext cx="8846545" cy="2262158"/>
          </a:xfrm>
          <a:prstGeom prst="rect">
            <a:avLst/>
          </a:prstGeom>
          <a:noFill/>
        </p:spPr>
        <p:txBody>
          <a:bodyPr wrap="square" rtlCol="0">
            <a:spAutoFit/>
          </a:bodyPr>
          <a:lstStyle/>
          <a:p>
            <a:pPr marR="0" algn="ctr">
              <a:spcBef>
                <a:spcPts val="0"/>
              </a:spcBef>
              <a:spcAft>
                <a:spcPts val="1800"/>
              </a:spcAft>
            </a:pPr>
            <a:r>
              <a:rPr lang="en-US" sz="3200" b="1" dirty="0">
                <a:solidFill>
                  <a:schemeClr val="bg2"/>
                </a:solidFill>
                <a:ea typeface="Times New Roman" panose="02020603050405020304" pitchFamily="18" charset="0"/>
                <a:cs typeface="Times New Roman" panose="02020603050405020304" pitchFamily="18" charset="0"/>
              </a:rPr>
              <a:t>How can what you learned today help you manage your learning?</a:t>
            </a:r>
          </a:p>
          <a:p>
            <a:pPr marR="0" algn="ctr">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What changes will you make in your study habits?</a:t>
            </a:r>
          </a:p>
          <a:p>
            <a:pPr marL="342900" marR="0" lvl="0" indent="-342900">
              <a:spcBef>
                <a:spcPts val="0"/>
              </a:spcBef>
              <a:spcAft>
                <a:spcPts val="0"/>
              </a:spcAft>
              <a:buFont typeface="+mj-lt"/>
              <a:buAutoNum type="arabicPeriod"/>
            </a:pPr>
            <a:endParaRPr lang="en-US" sz="2000" dirty="0">
              <a:solidFill>
                <a:schemeClr val="bg2"/>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descr="Image result for musical notes">
            <a:extLst>
              <a:ext uri="{FF2B5EF4-FFF2-40B4-BE49-F238E27FC236}">
                <a16:creationId xmlns:a16="http://schemas.microsoft.com/office/drawing/2014/main" id="{AB4F723D-FF14-467B-ACF9-ADAFDF769E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47765">
            <a:off x="8430063" y="5125124"/>
            <a:ext cx="949928" cy="1022978"/>
          </a:xfrm>
          <a:prstGeom prst="rect">
            <a:avLst/>
          </a:prstGeom>
          <a:noFill/>
          <a:ln>
            <a:noFill/>
          </a:ln>
        </p:spPr>
      </p:pic>
      <p:grpSp>
        <p:nvGrpSpPr>
          <p:cNvPr id="7" name="Group 6">
            <a:extLst>
              <a:ext uri="{FF2B5EF4-FFF2-40B4-BE49-F238E27FC236}">
                <a16:creationId xmlns:a16="http://schemas.microsoft.com/office/drawing/2014/main" id="{BFD8603D-448C-46C3-93D8-C225BF3F7185}"/>
              </a:ext>
            </a:extLst>
          </p:cNvPr>
          <p:cNvGrpSpPr/>
          <p:nvPr/>
        </p:nvGrpSpPr>
        <p:grpSpPr>
          <a:xfrm rot="21393785">
            <a:off x="5987603" y="5307855"/>
            <a:ext cx="2193324" cy="1227037"/>
            <a:chOff x="0" y="0"/>
            <a:chExt cx="763608" cy="554717"/>
          </a:xfrm>
        </p:grpSpPr>
        <p:sp>
          <p:nvSpPr>
            <p:cNvPr id="8" name="Rectangle 7">
              <a:extLst>
                <a:ext uri="{FF2B5EF4-FFF2-40B4-BE49-F238E27FC236}">
                  <a16:creationId xmlns:a16="http://schemas.microsoft.com/office/drawing/2014/main" id="{ECAA1776-16D0-409A-B515-62F7752A8B85}"/>
                </a:ext>
              </a:extLst>
            </p:cNvPr>
            <p:cNvSpPr/>
            <p:nvPr/>
          </p:nvSpPr>
          <p:spPr>
            <a:xfrm rot="20255510">
              <a:off x="0" y="0"/>
              <a:ext cx="471554" cy="330753"/>
            </a:xfrm>
            <a:prstGeom prst="rect">
              <a:avLst/>
            </a:prstGeom>
            <a:solidFill>
              <a:srgbClr val="FFC000">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descr="Image result for hand writing notes clipart">
              <a:extLst>
                <a:ext uri="{FF2B5EF4-FFF2-40B4-BE49-F238E27FC236}">
                  <a16:creationId xmlns:a16="http://schemas.microsoft.com/office/drawing/2014/main" id="{6871501D-5F44-43D0-BE83-EEB6DEC134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408" y="28937"/>
              <a:ext cx="584200" cy="525780"/>
            </a:xfrm>
            <a:prstGeom prst="rect">
              <a:avLst/>
            </a:prstGeom>
            <a:noFill/>
            <a:ln>
              <a:noFill/>
            </a:ln>
          </p:spPr>
        </p:pic>
      </p:grpSp>
      <p:pic>
        <p:nvPicPr>
          <p:cNvPr id="10" name="Picture 9" descr="Image result for photo album">
            <a:extLst>
              <a:ext uri="{FF2B5EF4-FFF2-40B4-BE49-F238E27FC236}">
                <a16:creationId xmlns:a16="http://schemas.microsoft.com/office/drawing/2014/main" id="{1BF98401-9B73-449C-8E2A-B8FE8D8A5DE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57804">
            <a:off x="3671274" y="5145625"/>
            <a:ext cx="1766294" cy="1260496"/>
          </a:xfrm>
          <a:prstGeom prst="rect">
            <a:avLst/>
          </a:prstGeom>
          <a:noFill/>
          <a:ln>
            <a:noFill/>
          </a:ln>
        </p:spPr>
      </p:pic>
    </p:spTree>
    <p:extLst>
      <p:ext uri="{BB962C8B-B14F-4D97-AF65-F5344CB8AC3E}">
        <p14:creationId xmlns:p14="http://schemas.microsoft.com/office/powerpoint/2010/main" val="11245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344210" y="907103"/>
            <a:ext cx="10344838" cy="2354491"/>
          </a:xfrm>
          <a:prstGeom prst="rect">
            <a:avLst/>
          </a:prstGeom>
        </p:spPr>
        <p:txBody>
          <a:bodyPr wrap="square">
            <a:spAutoFit/>
          </a:bodyPr>
          <a:lstStyle/>
          <a:p>
            <a:pPr algn="ctr">
              <a:spcAft>
                <a:spcPts val="5400"/>
              </a:spcAft>
            </a:pPr>
            <a:r>
              <a:rPr lang="en-US" sz="6600" u="sng" dirty="0">
                <a:solidFill>
                  <a:schemeClr val="bg2"/>
                </a:solidFill>
                <a:latin typeface="Berlin Sans FB Demi" panose="020E0802020502020306" pitchFamily="34" charset="0"/>
              </a:rPr>
              <a:t>Exit Ticket</a:t>
            </a:r>
          </a:p>
          <a:p>
            <a:pPr marL="457200" lvl="0" algn="ctr">
              <a:spcAft>
                <a:spcPts val="1200"/>
              </a:spcAft>
            </a:pPr>
            <a:r>
              <a:rPr lang="en-US" sz="3600" b="1" dirty="0">
                <a:solidFill>
                  <a:srgbClr val="700000"/>
                </a:solidFill>
                <a:ea typeface="Times New Roman" panose="02020603050405020304" pitchFamily="18" charset="0"/>
                <a:cs typeface="Times New Roman" panose="02020603050405020304" pitchFamily="18" charset="0"/>
              </a:rPr>
              <a:t>Your graphic organizer is your exit ticket!</a:t>
            </a:r>
          </a:p>
        </p:txBody>
      </p:sp>
      <p:grpSp>
        <p:nvGrpSpPr>
          <p:cNvPr id="5" name="Group 4">
            <a:extLst>
              <a:ext uri="{FF2B5EF4-FFF2-40B4-BE49-F238E27FC236}">
                <a16:creationId xmlns:a16="http://schemas.microsoft.com/office/drawing/2014/main" id="{C51A77ED-A310-4D28-AD7B-24F7A25BCA86}"/>
              </a:ext>
            </a:extLst>
          </p:cNvPr>
          <p:cNvGrpSpPr>
            <a:grpSpLocks/>
          </p:cNvGrpSpPr>
          <p:nvPr/>
        </p:nvGrpSpPr>
        <p:grpSpPr bwMode="auto">
          <a:xfrm rot="10800000">
            <a:off x="4978909" y="3596408"/>
            <a:ext cx="3371014" cy="2354489"/>
            <a:chOff x="621" y="2524"/>
            <a:chExt cx="11160" cy="11700"/>
          </a:xfrm>
        </p:grpSpPr>
        <p:cxnSp>
          <p:nvCxnSpPr>
            <p:cNvPr id="6" name="Line 3">
              <a:extLst>
                <a:ext uri="{FF2B5EF4-FFF2-40B4-BE49-F238E27FC236}">
                  <a16:creationId xmlns:a16="http://schemas.microsoft.com/office/drawing/2014/main" id="{2BE576D6-BF5A-4CFE-9769-9916B76D5135}"/>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4">
              <a:extLst>
                <a:ext uri="{FF2B5EF4-FFF2-40B4-BE49-F238E27FC236}">
                  <a16:creationId xmlns:a16="http://schemas.microsoft.com/office/drawing/2014/main" id="{93926F9D-22DE-4C13-8FCB-B425A26B3279}"/>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5">
              <a:extLst>
                <a:ext uri="{FF2B5EF4-FFF2-40B4-BE49-F238E27FC236}">
                  <a16:creationId xmlns:a16="http://schemas.microsoft.com/office/drawing/2014/main" id="{E64F611D-9623-47A5-9FA3-E2B2F68B4A4F}"/>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6">
              <a:extLst>
                <a:ext uri="{FF2B5EF4-FFF2-40B4-BE49-F238E27FC236}">
                  <a16:creationId xmlns:a16="http://schemas.microsoft.com/office/drawing/2014/main" id="{B9338481-B434-402B-A872-2475B012B0C0}"/>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7">
              <a:extLst>
                <a:ext uri="{FF2B5EF4-FFF2-40B4-BE49-F238E27FC236}">
                  <a16:creationId xmlns:a16="http://schemas.microsoft.com/office/drawing/2014/main" id="{BC84D9D0-3E10-4294-B77B-F95F79503B8A}"/>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8">
              <a:extLst>
                <a:ext uri="{FF2B5EF4-FFF2-40B4-BE49-F238E27FC236}">
                  <a16:creationId xmlns:a16="http://schemas.microsoft.com/office/drawing/2014/main" id="{61B52089-5E30-49E4-A7B0-869B6D14EB10}"/>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9">
              <a:extLst>
                <a:ext uri="{FF2B5EF4-FFF2-40B4-BE49-F238E27FC236}">
                  <a16:creationId xmlns:a16="http://schemas.microsoft.com/office/drawing/2014/main" id="{803B97A2-E9CB-4085-9467-B7CF05739642}"/>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10">
              <a:extLst>
                <a:ext uri="{FF2B5EF4-FFF2-40B4-BE49-F238E27FC236}">
                  <a16:creationId xmlns:a16="http://schemas.microsoft.com/office/drawing/2014/main" id="{C7454D50-2A93-4033-9875-08AC084E9B6C}"/>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11">
              <a:extLst>
                <a:ext uri="{FF2B5EF4-FFF2-40B4-BE49-F238E27FC236}">
                  <a16:creationId xmlns:a16="http://schemas.microsoft.com/office/drawing/2014/main" id="{FD849809-B6F8-49AC-8247-C60F6D5843F9}"/>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 name="Oval 14">
              <a:extLst>
                <a:ext uri="{FF2B5EF4-FFF2-40B4-BE49-F238E27FC236}">
                  <a16:creationId xmlns:a16="http://schemas.microsoft.com/office/drawing/2014/main" id="{80BCB3F9-F5DD-4089-AFB1-8C6469D994C3}"/>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Rectangle 15">
              <a:extLst>
                <a:ext uri="{FF2B5EF4-FFF2-40B4-BE49-F238E27FC236}">
                  <a16:creationId xmlns:a16="http://schemas.microsoft.com/office/drawing/2014/main" id="{08531F7F-0234-4030-921D-D27DD2AC2BC1}"/>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7" name="Oval 16">
              <a:extLst>
                <a:ext uri="{FF2B5EF4-FFF2-40B4-BE49-F238E27FC236}">
                  <a16:creationId xmlns:a16="http://schemas.microsoft.com/office/drawing/2014/main" id="{363CF430-7DA4-4775-8AC9-4DA193484469}"/>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a:extLst>
                <a:ext uri="{FF2B5EF4-FFF2-40B4-BE49-F238E27FC236}">
                  <a16:creationId xmlns:a16="http://schemas.microsoft.com/office/drawing/2014/main" id="{E34970BF-40D5-438F-880F-BFBE258B1BE8}"/>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9" name="Oval 18">
              <a:extLst>
                <a:ext uri="{FF2B5EF4-FFF2-40B4-BE49-F238E27FC236}">
                  <a16:creationId xmlns:a16="http://schemas.microsoft.com/office/drawing/2014/main" id="{22A80467-A92A-4936-98B7-872C4126BE07}"/>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0" name="Oval 19">
              <a:extLst>
                <a:ext uri="{FF2B5EF4-FFF2-40B4-BE49-F238E27FC236}">
                  <a16:creationId xmlns:a16="http://schemas.microsoft.com/office/drawing/2014/main" id="{6C2C5EB0-6065-4DED-BE02-3CB576AA0F0F}"/>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Oval 20">
              <a:extLst>
                <a:ext uri="{FF2B5EF4-FFF2-40B4-BE49-F238E27FC236}">
                  <a16:creationId xmlns:a16="http://schemas.microsoft.com/office/drawing/2014/main" id="{42F614EF-F9C4-4A07-B7F0-52D56483824B}"/>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1A119B25-429C-4343-8C53-030B34CDCC7C}"/>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A85F6346-D987-42CA-83C9-A027B693F3E4}"/>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4BB5A185-D0F8-47CD-8D81-1B9150687E83}"/>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BF5487FC-59EA-4E5A-8B15-F3E8712821F5}"/>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FC99F89E-9092-4C40-B34D-A731F31ACE5E}"/>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Oval 26">
              <a:extLst>
                <a:ext uri="{FF2B5EF4-FFF2-40B4-BE49-F238E27FC236}">
                  <a16:creationId xmlns:a16="http://schemas.microsoft.com/office/drawing/2014/main" id="{D50C0879-5C76-40CD-9164-CA9A2564F2B4}"/>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8" name="Oval 27">
              <a:extLst>
                <a:ext uri="{FF2B5EF4-FFF2-40B4-BE49-F238E27FC236}">
                  <a16:creationId xmlns:a16="http://schemas.microsoft.com/office/drawing/2014/main" id="{0EA0802D-3252-48D9-A5C7-A00141CAF2D8}"/>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Rectangle 28">
              <a:extLst>
                <a:ext uri="{FF2B5EF4-FFF2-40B4-BE49-F238E27FC236}">
                  <a16:creationId xmlns:a16="http://schemas.microsoft.com/office/drawing/2014/main" id="{90528599-DC4C-4C3C-8DE0-BC4BB520483C}"/>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0" name="Rectangle 29">
              <a:extLst>
                <a:ext uri="{FF2B5EF4-FFF2-40B4-BE49-F238E27FC236}">
                  <a16:creationId xmlns:a16="http://schemas.microsoft.com/office/drawing/2014/main" id="{1D2CD9C3-107D-4DBE-A6EC-829CBD3C40C5}"/>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31" name="Line 28">
              <a:extLst>
                <a:ext uri="{FF2B5EF4-FFF2-40B4-BE49-F238E27FC236}">
                  <a16:creationId xmlns:a16="http://schemas.microsoft.com/office/drawing/2014/main" id="{B9736B8D-8888-4835-AA8A-CA367B24319C}"/>
                </a:ext>
              </a:extLst>
            </p:cNvPr>
            <p:cNvCxnSpPr>
              <a:cxnSpLocks noChangeShapeType="1"/>
              <a:endCxn id="19"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Line 29">
              <a:extLst>
                <a:ext uri="{FF2B5EF4-FFF2-40B4-BE49-F238E27FC236}">
                  <a16:creationId xmlns:a16="http://schemas.microsoft.com/office/drawing/2014/main" id="{72E15F0B-2A9B-47CF-9EAC-63D18970279F}"/>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Line 30">
              <a:extLst>
                <a:ext uri="{FF2B5EF4-FFF2-40B4-BE49-F238E27FC236}">
                  <a16:creationId xmlns:a16="http://schemas.microsoft.com/office/drawing/2014/main" id="{4140514A-A195-4DBD-92DA-8FF914096DDC}"/>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31">
              <a:extLst>
                <a:ext uri="{FF2B5EF4-FFF2-40B4-BE49-F238E27FC236}">
                  <a16:creationId xmlns:a16="http://schemas.microsoft.com/office/drawing/2014/main" id="{83C13F90-3741-4A3C-A15F-C562519F5D2D}"/>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32">
              <a:extLst>
                <a:ext uri="{FF2B5EF4-FFF2-40B4-BE49-F238E27FC236}">
                  <a16:creationId xmlns:a16="http://schemas.microsoft.com/office/drawing/2014/main" id="{496FDA48-AB7B-4B70-A780-5902041E1839}"/>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33">
              <a:extLst>
                <a:ext uri="{FF2B5EF4-FFF2-40B4-BE49-F238E27FC236}">
                  <a16:creationId xmlns:a16="http://schemas.microsoft.com/office/drawing/2014/main" id="{1D047235-F4BC-4644-A549-35F575088EB6}"/>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34">
              <a:extLst>
                <a:ext uri="{FF2B5EF4-FFF2-40B4-BE49-F238E27FC236}">
                  <a16:creationId xmlns:a16="http://schemas.microsoft.com/office/drawing/2014/main" id="{03E761BE-00D1-4827-ACFD-44E69C1ABB23}"/>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8" name="Text Box 35">
              <a:extLst>
                <a:ext uri="{FF2B5EF4-FFF2-40B4-BE49-F238E27FC236}">
                  <a16:creationId xmlns:a16="http://schemas.microsoft.com/office/drawing/2014/main" id="{7BA5A866-F067-4CB7-9CCD-6F5855DD50D4}"/>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spTree>
    <p:extLst>
      <p:ext uri="{BB962C8B-B14F-4D97-AF65-F5344CB8AC3E}">
        <p14:creationId xmlns:p14="http://schemas.microsoft.com/office/powerpoint/2010/main" val="3685111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77" y="577324"/>
            <a:ext cx="11696700" cy="37240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1: </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hlinkClick r:id="rId3"/>
              </a:rPr>
              <a:t>http://clipart-library.com/clip-art/camera-silhouette-clip-art-3.htm</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3: https://pixabay.com/id/illustrations/akses-banyak-tangan-933142/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8: https://pixabay.com/vectors/music-note-musical-notes-musicale-25659/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https://www.pinterest.com/pin/428123508319862594/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https://pixy.org/1257131/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14: https://commons.wikimedia.org/wiki/File:Confused_young_woman.jpg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11: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http://clipart-library.com/clipart/1304570.htm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15: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https://www.pinclipart.com/pindetail/ibmbmhw_skit-clipart-png-download/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http://getdrawings.com/get-clipart#card-clipart-1.jpg</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17: </a:t>
            </a:r>
            <a:r>
              <a:rPr lang="en-US" sz="1400" dirty="0">
                <a:solidFill>
                  <a:prstClr val="black"/>
                </a:solidFill>
              </a:rPr>
              <a:t>Allison Shelley/The Verbatim Agency for American Education.</a:t>
            </a:r>
            <a:r>
              <a:rPr lang="en-US" sz="1400" dirty="0"/>
              <a:t> </a:t>
            </a:r>
            <a:r>
              <a:rPr lang="en-US" sz="1400" u="sng" dirty="0">
                <a:hlinkClick r:id="rId7"/>
              </a:rPr>
              <a:t>https://www.flickr.com/photos/all4ed/35668669474/in/photostream/</a:t>
            </a:r>
            <a:r>
              <a:rPr lang="en-US" sz="1400" dirty="0"/>
              <a:t> </a:t>
            </a: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18: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https://www.flickr.com/photos/ucdaviscoe/8406545040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19: Allison Shelley/The Verbatim Agency for American Education.</a:t>
            </a:r>
            <a:r>
              <a:rPr lang="en-US" dirty="0"/>
              <a:t> </a:t>
            </a:r>
            <a:r>
              <a:rPr lang="en-US" sz="1400" u="sng" dirty="0">
                <a:hlinkClick r:id="rId9"/>
              </a:rPr>
              <a:t>https://www.flickr.com/photos/all4ed/36335086302/in/photostream/</a:t>
            </a: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Student Dedication</a:t>
            </a:r>
            <a:endParaRPr dirty="0">
              <a:solidFill>
                <a:schemeClr val="bg2"/>
              </a:solidFill>
            </a:endParaRPr>
          </a:p>
        </p:txBody>
      </p:sp>
      <p:sp>
        <p:nvSpPr>
          <p:cNvPr id="4" name="Rectangle 3">
            <a:extLst>
              <a:ext uri="{FF2B5EF4-FFF2-40B4-BE49-F238E27FC236}">
                <a16:creationId xmlns:a16="http://schemas.microsoft.com/office/drawing/2014/main" id="{BA603F85-1C54-4AF1-B948-987D88B7BAEA}"/>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329248" y="906166"/>
            <a:ext cx="10421958" cy="3724096"/>
          </a:xfrm>
          <a:prstGeom prst="rect">
            <a:avLst/>
          </a:prstGeom>
          <a:noFill/>
        </p:spPr>
        <p:txBody>
          <a:bodyPr wrap="square" rtlCol="0">
            <a:spAutoFit/>
          </a:bodyPr>
          <a:lstStyle/>
          <a:p>
            <a:pPr algn="ctr"/>
            <a:r>
              <a:rPr lang="en-US" sz="4800" dirty="0">
                <a:solidFill>
                  <a:srgbClr val="700000"/>
                </a:solidFill>
                <a:latin typeface="Berlin Sans FB Demi" panose="020E0802020502020306" pitchFamily="34" charset="0"/>
              </a:rPr>
              <a:t>Do Now</a:t>
            </a:r>
            <a:r>
              <a:rPr lang="en-US" sz="4800" dirty="0">
                <a:solidFill>
                  <a:srgbClr val="700000"/>
                </a:solidFill>
                <a:latin typeface="Berlin Sans FB" panose="020E0602020502020306" pitchFamily="34" charset="0"/>
              </a:rPr>
              <a:t>: You’re the Producer!</a:t>
            </a:r>
          </a:p>
          <a:p>
            <a:pPr>
              <a:spcBef>
                <a:spcPts val="2400"/>
              </a:spcBef>
            </a:pPr>
            <a:endParaRPr lang="en-US" sz="2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algn="ctr"/>
            <a:r>
              <a:rPr lang="en-US" sz="48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What topics on the theme of </a:t>
            </a:r>
            <a:r>
              <a:rPr lang="en-US" sz="4800" dirty="0">
                <a:solidFill>
                  <a:schemeClr val="bg2"/>
                </a:solidFill>
                <a:latin typeface="Berlin Sans FB Demi" panose="020E0802020502020306" pitchFamily="34" charset="0"/>
                <a:ea typeface="Times New Roman" panose="02020603050405020304" pitchFamily="18" charset="0"/>
                <a:cs typeface="Times New Roman" panose="02020603050405020304" pitchFamily="18" charset="0"/>
              </a:rPr>
              <a:t>professional sports </a:t>
            </a:r>
            <a:r>
              <a:rPr lang="en-US" sz="48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did you think of? List as many as you can!</a:t>
            </a:r>
            <a:endParaRPr lang="en-US" sz="4800" dirty="0">
              <a:solidFill>
                <a:schemeClr val="bg2"/>
              </a:solidFill>
              <a:latin typeface="Berlin Sans FB" panose="020E0602020502020306" pitchFamily="34" charset="0"/>
            </a:endParaRPr>
          </a:p>
        </p:txBody>
      </p:sp>
    </p:spTree>
    <p:extLst>
      <p:ext uri="{BB962C8B-B14F-4D97-AF65-F5344CB8AC3E}">
        <p14:creationId xmlns:p14="http://schemas.microsoft.com/office/powerpoint/2010/main" val="221270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780656" y="312639"/>
            <a:ext cx="9173980" cy="2169825"/>
          </a:xfrm>
          <a:prstGeom prst="rect">
            <a:avLst/>
          </a:prstGeom>
          <a:noFill/>
        </p:spPr>
        <p:txBody>
          <a:bodyPr wrap="square" rtlCol="0">
            <a:spAutoFit/>
          </a:bodyPr>
          <a:lstStyle/>
          <a:p>
            <a:r>
              <a:rPr lang="en-US" sz="4800" dirty="0">
                <a:solidFill>
                  <a:srgbClr val="700000"/>
                </a:solidFill>
                <a:latin typeface="Berlin Sans FB Demi" panose="020E0802020502020306" pitchFamily="34" charset="0"/>
              </a:rPr>
              <a:t>Do Now</a:t>
            </a:r>
            <a:r>
              <a:rPr lang="en-US" sz="4800" dirty="0">
                <a:solidFill>
                  <a:srgbClr val="700000"/>
                </a:solidFill>
                <a:latin typeface="Berlin Sans FB" panose="020E0602020502020306" pitchFamily="34" charset="0"/>
              </a:rPr>
              <a:t>: Think further…</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a:spcBef>
                <a:spcPts val="1800"/>
              </a:spcBef>
            </a:pPr>
            <a:r>
              <a:rPr lang="en-US" sz="36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What </a:t>
            </a:r>
            <a:r>
              <a:rPr lang="en-US" sz="3600" dirty="0">
                <a:solidFill>
                  <a:schemeClr val="bg2"/>
                </a:solidFill>
                <a:latin typeface="Berlin Sans FB Demi" panose="020E0802020502020306" pitchFamily="34" charset="0"/>
                <a:ea typeface="Times New Roman" panose="02020603050405020304" pitchFamily="18" charset="0"/>
                <a:cs typeface="Times New Roman" panose="02020603050405020304" pitchFamily="18" charset="0"/>
              </a:rPr>
              <a:t>categories </a:t>
            </a:r>
            <a:r>
              <a:rPr lang="en-US" sz="36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could we use to organize these topics?</a:t>
            </a:r>
            <a:endParaRPr lang="en-US" sz="3600" dirty="0">
              <a:solidFill>
                <a:schemeClr val="bg2"/>
              </a:solidFill>
              <a:latin typeface="Berlin Sans FB" panose="020E0602020502020306" pitchFamily="34" charset="0"/>
            </a:endParaRPr>
          </a:p>
        </p:txBody>
      </p:sp>
      <p:grpSp>
        <p:nvGrpSpPr>
          <p:cNvPr id="3" name="Group 2">
            <a:extLst>
              <a:ext uri="{FF2B5EF4-FFF2-40B4-BE49-F238E27FC236}">
                <a16:creationId xmlns:a16="http://schemas.microsoft.com/office/drawing/2014/main" id="{088828B7-8BC7-48F7-B90F-92719EA5331A}"/>
              </a:ext>
            </a:extLst>
          </p:cNvPr>
          <p:cNvGrpSpPr>
            <a:grpSpLocks/>
          </p:cNvGrpSpPr>
          <p:nvPr/>
        </p:nvGrpSpPr>
        <p:grpSpPr bwMode="auto">
          <a:xfrm rot="10800000">
            <a:off x="4015617" y="2482464"/>
            <a:ext cx="6169447" cy="3397225"/>
            <a:chOff x="621" y="2524"/>
            <a:chExt cx="11160" cy="11700"/>
          </a:xfrm>
        </p:grpSpPr>
        <p:cxnSp>
          <p:nvCxnSpPr>
            <p:cNvPr id="4" name="Line 3">
              <a:extLst>
                <a:ext uri="{FF2B5EF4-FFF2-40B4-BE49-F238E27FC236}">
                  <a16:creationId xmlns:a16="http://schemas.microsoft.com/office/drawing/2014/main" id="{CEB2DFC1-9855-4CB2-9E89-3F7B7CA030D5}"/>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 name="Line 4">
              <a:extLst>
                <a:ext uri="{FF2B5EF4-FFF2-40B4-BE49-F238E27FC236}">
                  <a16:creationId xmlns:a16="http://schemas.microsoft.com/office/drawing/2014/main" id="{3E4F9C79-DD37-4D79-B8EB-37E211862711}"/>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 name="Line 5">
              <a:extLst>
                <a:ext uri="{FF2B5EF4-FFF2-40B4-BE49-F238E27FC236}">
                  <a16:creationId xmlns:a16="http://schemas.microsoft.com/office/drawing/2014/main" id="{65341807-D8A1-4255-A714-7E469481CDCF}"/>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6">
              <a:extLst>
                <a:ext uri="{FF2B5EF4-FFF2-40B4-BE49-F238E27FC236}">
                  <a16:creationId xmlns:a16="http://schemas.microsoft.com/office/drawing/2014/main" id="{E5FC74FD-6BDF-4CDE-A38C-B83AF42CAB22}"/>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7">
              <a:extLst>
                <a:ext uri="{FF2B5EF4-FFF2-40B4-BE49-F238E27FC236}">
                  <a16:creationId xmlns:a16="http://schemas.microsoft.com/office/drawing/2014/main" id="{27CDF688-336B-46D7-BA44-EF3AB9012215}"/>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8">
              <a:extLst>
                <a:ext uri="{FF2B5EF4-FFF2-40B4-BE49-F238E27FC236}">
                  <a16:creationId xmlns:a16="http://schemas.microsoft.com/office/drawing/2014/main" id="{F104DC61-640A-4811-9D36-9A14286B020F}"/>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9">
              <a:extLst>
                <a:ext uri="{FF2B5EF4-FFF2-40B4-BE49-F238E27FC236}">
                  <a16:creationId xmlns:a16="http://schemas.microsoft.com/office/drawing/2014/main" id="{28BF2D79-0670-477F-A4EF-4A74D4C5C115}"/>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10">
              <a:extLst>
                <a:ext uri="{FF2B5EF4-FFF2-40B4-BE49-F238E27FC236}">
                  <a16:creationId xmlns:a16="http://schemas.microsoft.com/office/drawing/2014/main" id="{F07C8EB5-B26E-42BD-A7A2-640AD730FAFF}"/>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11">
              <a:extLst>
                <a:ext uri="{FF2B5EF4-FFF2-40B4-BE49-F238E27FC236}">
                  <a16:creationId xmlns:a16="http://schemas.microsoft.com/office/drawing/2014/main" id="{ADFAA616-15FC-45A7-8CBE-23EF36B0D550}"/>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Oval 12">
              <a:extLst>
                <a:ext uri="{FF2B5EF4-FFF2-40B4-BE49-F238E27FC236}">
                  <a16:creationId xmlns:a16="http://schemas.microsoft.com/office/drawing/2014/main" id="{A15BFCB8-8091-4B00-9D97-0F09A366F7D4}"/>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Rectangle 13">
              <a:extLst>
                <a:ext uri="{FF2B5EF4-FFF2-40B4-BE49-F238E27FC236}">
                  <a16:creationId xmlns:a16="http://schemas.microsoft.com/office/drawing/2014/main" id="{92C5AEDD-4A3F-4713-9FB7-9867752249C0}"/>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5" name="Oval 14">
              <a:extLst>
                <a:ext uri="{FF2B5EF4-FFF2-40B4-BE49-F238E27FC236}">
                  <a16:creationId xmlns:a16="http://schemas.microsoft.com/office/drawing/2014/main" id="{D7EFD156-37FC-42CB-85F4-EAA17A809181}"/>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Oval 15">
              <a:extLst>
                <a:ext uri="{FF2B5EF4-FFF2-40B4-BE49-F238E27FC236}">
                  <a16:creationId xmlns:a16="http://schemas.microsoft.com/office/drawing/2014/main" id="{15C6EB09-0E0D-4367-A06F-F68FD937A58E}"/>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Oval 16">
              <a:extLst>
                <a:ext uri="{FF2B5EF4-FFF2-40B4-BE49-F238E27FC236}">
                  <a16:creationId xmlns:a16="http://schemas.microsoft.com/office/drawing/2014/main" id="{9642BE69-18BD-45C1-B430-48D56B64504A}"/>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a:extLst>
                <a:ext uri="{FF2B5EF4-FFF2-40B4-BE49-F238E27FC236}">
                  <a16:creationId xmlns:a16="http://schemas.microsoft.com/office/drawing/2014/main" id="{D0067BF8-2DB5-4E7A-BA29-3BD892C12307}"/>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9" name="Oval 18">
              <a:extLst>
                <a:ext uri="{FF2B5EF4-FFF2-40B4-BE49-F238E27FC236}">
                  <a16:creationId xmlns:a16="http://schemas.microsoft.com/office/drawing/2014/main" id="{6FDD5C27-1295-4F53-AADE-D51507FBB370}"/>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0" name="Oval 19">
              <a:extLst>
                <a:ext uri="{FF2B5EF4-FFF2-40B4-BE49-F238E27FC236}">
                  <a16:creationId xmlns:a16="http://schemas.microsoft.com/office/drawing/2014/main" id="{95D37928-4980-429E-A04E-B0104D01AE92}"/>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Oval 20">
              <a:extLst>
                <a:ext uri="{FF2B5EF4-FFF2-40B4-BE49-F238E27FC236}">
                  <a16:creationId xmlns:a16="http://schemas.microsoft.com/office/drawing/2014/main" id="{EC4BD9B2-D2CC-40E6-80A3-6715710D6331}"/>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667F6F30-085B-4DD1-9CCF-0B098F228A5E}"/>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104653E6-5F0F-461A-BBAE-12886321E6FC}"/>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03F6DC1E-7E93-4648-9663-A73F04264CB9}"/>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E0453161-4914-4E1F-8A0E-DC1E4499D9EC}"/>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CA602374-32C7-421F-ABD2-2E3AEA17B965}"/>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Rectangle 26">
              <a:extLst>
                <a:ext uri="{FF2B5EF4-FFF2-40B4-BE49-F238E27FC236}">
                  <a16:creationId xmlns:a16="http://schemas.microsoft.com/office/drawing/2014/main" id="{FF37EED6-48F1-4E64-98D1-8E672B5079BB}"/>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8" name="Rectangle 27">
              <a:extLst>
                <a:ext uri="{FF2B5EF4-FFF2-40B4-BE49-F238E27FC236}">
                  <a16:creationId xmlns:a16="http://schemas.microsoft.com/office/drawing/2014/main" id="{97941688-F82F-4F2C-AB8C-F253D614866C}"/>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29" name="Line 28">
              <a:extLst>
                <a:ext uri="{FF2B5EF4-FFF2-40B4-BE49-F238E27FC236}">
                  <a16:creationId xmlns:a16="http://schemas.microsoft.com/office/drawing/2014/main" id="{C7AFC0A4-A3D2-422F-A7A5-A58BF5ED7406}"/>
                </a:ext>
              </a:extLst>
            </p:cNvPr>
            <p:cNvCxnSpPr>
              <a:cxnSpLocks noChangeShapeType="1"/>
              <a:endCxn id="17"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Line 29">
              <a:extLst>
                <a:ext uri="{FF2B5EF4-FFF2-40B4-BE49-F238E27FC236}">
                  <a16:creationId xmlns:a16="http://schemas.microsoft.com/office/drawing/2014/main" id="{7F4323FD-F079-4E9D-8776-37C20024B5FA}"/>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Line 30">
              <a:extLst>
                <a:ext uri="{FF2B5EF4-FFF2-40B4-BE49-F238E27FC236}">
                  <a16:creationId xmlns:a16="http://schemas.microsoft.com/office/drawing/2014/main" id="{4984C80A-E0F4-4ADF-AD15-B8CA55933FD7}"/>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Line 31">
              <a:extLst>
                <a:ext uri="{FF2B5EF4-FFF2-40B4-BE49-F238E27FC236}">
                  <a16:creationId xmlns:a16="http://schemas.microsoft.com/office/drawing/2014/main" id="{E0B8B406-9BE1-4579-9408-B2661AD514B6}"/>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Line 32">
              <a:extLst>
                <a:ext uri="{FF2B5EF4-FFF2-40B4-BE49-F238E27FC236}">
                  <a16:creationId xmlns:a16="http://schemas.microsoft.com/office/drawing/2014/main" id="{3F9B0E03-B3A5-47C5-BFB5-2766159D55B7}"/>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33">
              <a:extLst>
                <a:ext uri="{FF2B5EF4-FFF2-40B4-BE49-F238E27FC236}">
                  <a16:creationId xmlns:a16="http://schemas.microsoft.com/office/drawing/2014/main" id="{6A94C550-DD7E-46A4-BF3B-BFFE8E86C6C3}"/>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34">
              <a:extLst>
                <a:ext uri="{FF2B5EF4-FFF2-40B4-BE49-F238E27FC236}">
                  <a16:creationId xmlns:a16="http://schemas.microsoft.com/office/drawing/2014/main" id="{A85619BF-6A82-4E53-801F-EEBF86275B76}"/>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6" name="Text Box 35">
              <a:extLst>
                <a:ext uri="{FF2B5EF4-FFF2-40B4-BE49-F238E27FC236}">
                  <a16:creationId xmlns:a16="http://schemas.microsoft.com/office/drawing/2014/main" id="{3D683515-9183-4A47-B076-0C55438341F9}"/>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spTree>
    <p:extLst>
      <p:ext uri="{BB962C8B-B14F-4D97-AF65-F5344CB8AC3E}">
        <p14:creationId xmlns:p14="http://schemas.microsoft.com/office/powerpoint/2010/main" val="100472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612360" y="318416"/>
            <a:ext cx="10075955" cy="2169825"/>
          </a:xfrm>
          <a:prstGeom prst="rect">
            <a:avLst/>
          </a:prstGeom>
          <a:noFill/>
        </p:spPr>
        <p:txBody>
          <a:bodyPr wrap="square" rtlCol="0">
            <a:spAutoFit/>
          </a:bodyPr>
          <a:lstStyle/>
          <a:p>
            <a:r>
              <a:rPr lang="en-US" sz="4800" dirty="0">
                <a:solidFill>
                  <a:srgbClr val="700000"/>
                </a:solidFill>
                <a:latin typeface="Berlin Sans FB Demi" panose="020E0802020502020306" pitchFamily="34" charset="0"/>
              </a:rPr>
              <a:t>Do Now</a:t>
            </a:r>
            <a:r>
              <a:rPr lang="en-US" sz="4800" dirty="0">
                <a:solidFill>
                  <a:srgbClr val="700000"/>
                </a:solidFill>
                <a:latin typeface="Berlin Sans FB" panose="020E0602020502020306" pitchFamily="34" charset="0"/>
              </a:rPr>
              <a:t>: Think further…</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a:spcBef>
                <a:spcPts val="1800"/>
              </a:spcBef>
            </a:pPr>
            <a:r>
              <a:rPr lang="en-US" sz="36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How could organizing the topics by </a:t>
            </a:r>
            <a:r>
              <a:rPr lang="en-US" sz="3600" dirty="0">
                <a:solidFill>
                  <a:schemeClr val="bg2"/>
                </a:solidFill>
                <a:latin typeface="Berlin Sans FB Demi" panose="020E0802020502020306" pitchFamily="34" charset="0"/>
                <a:ea typeface="Times New Roman" panose="02020603050405020304" pitchFamily="18" charset="0"/>
                <a:cs typeface="Times New Roman" panose="02020603050405020304" pitchFamily="18" charset="0"/>
              </a:rPr>
              <a:t>categories </a:t>
            </a:r>
            <a:r>
              <a:rPr lang="en-US" sz="36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help the TV production team?</a:t>
            </a:r>
            <a:endParaRPr lang="en-US" sz="3600" dirty="0">
              <a:solidFill>
                <a:schemeClr val="bg2"/>
              </a:solidFill>
              <a:latin typeface="Berlin Sans FB" panose="020E0602020502020306" pitchFamily="34" charset="0"/>
            </a:endParaRPr>
          </a:p>
        </p:txBody>
      </p:sp>
      <p:grpSp>
        <p:nvGrpSpPr>
          <p:cNvPr id="3" name="Group 2">
            <a:extLst>
              <a:ext uri="{FF2B5EF4-FFF2-40B4-BE49-F238E27FC236}">
                <a16:creationId xmlns:a16="http://schemas.microsoft.com/office/drawing/2014/main" id="{088828B7-8BC7-48F7-B90F-92719EA5331A}"/>
              </a:ext>
            </a:extLst>
          </p:cNvPr>
          <p:cNvGrpSpPr>
            <a:grpSpLocks/>
          </p:cNvGrpSpPr>
          <p:nvPr/>
        </p:nvGrpSpPr>
        <p:grpSpPr bwMode="auto">
          <a:xfrm rot="10800000">
            <a:off x="4660194" y="2877594"/>
            <a:ext cx="6169447" cy="3397225"/>
            <a:chOff x="621" y="2524"/>
            <a:chExt cx="11160" cy="11700"/>
          </a:xfrm>
        </p:grpSpPr>
        <p:cxnSp>
          <p:nvCxnSpPr>
            <p:cNvPr id="4" name="Line 3">
              <a:extLst>
                <a:ext uri="{FF2B5EF4-FFF2-40B4-BE49-F238E27FC236}">
                  <a16:creationId xmlns:a16="http://schemas.microsoft.com/office/drawing/2014/main" id="{CEB2DFC1-9855-4CB2-9E89-3F7B7CA030D5}"/>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 name="Line 4">
              <a:extLst>
                <a:ext uri="{FF2B5EF4-FFF2-40B4-BE49-F238E27FC236}">
                  <a16:creationId xmlns:a16="http://schemas.microsoft.com/office/drawing/2014/main" id="{3E4F9C79-DD37-4D79-B8EB-37E211862711}"/>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 name="Line 5">
              <a:extLst>
                <a:ext uri="{FF2B5EF4-FFF2-40B4-BE49-F238E27FC236}">
                  <a16:creationId xmlns:a16="http://schemas.microsoft.com/office/drawing/2014/main" id="{65341807-D8A1-4255-A714-7E469481CDCF}"/>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6">
              <a:extLst>
                <a:ext uri="{FF2B5EF4-FFF2-40B4-BE49-F238E27FC236}">
                  <a16:creationId xmlns:a16="http://schemas.microsoft.com/office/drawing/2014/main" id="{E5FC74FD-6BDF-4CDE-A38C-B83AF42CAB22}"/>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7">
              <a:extLst>
                <a:ext uri="{FF2B5EF4-FFF2-40B4-BE49-F238E27FC236}">
                  <a16:creationId xmlns:a16="http://schemas.microsoft.com/office/drawing/2014/main" id="{27CDF688-336B-46D7-BA44-EF3AB9012215}"/>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8">
              <a:extLst>
                <a:ext uri="{FF2B5EF4-FFF2-40B4-BE49-F238E27FC236}">
                  <a16:creationId xmlns:a16="http://schemas.microsoft.com/office/drawing/2014/main" id="{F104DC61-640A-4811-9D36-9A14286B020F}"/>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9">
              <a:extLst>
                <a:ext uri="{FF2B5EF4-FFF2-40B4-BE49-F238E27FC236}">
                  <a16:creationId xmlns:a16="http://schemas.microsoft.com/office/drawing/2014/main" id="{28BF2D79-0670-477F-A4EF-4A74D4C5C115}"/>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10">
              <a:extLst>
                <a:ext uri="{FF2B5EF4-FFF2-40B4-BE49-F238E27FC236}">
                  <a16:creationId xmlns:a16="http://schemas.microsoft.com/office/drawing/2014/main" id="{F07C8EB5-B26E-42BD-A7A2-640AD730FAFF}"/>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11">
              <a:extLst>
                <a:ext uri="{FF2B5EF4-FFF2-40B4-BE49-F238E27FC236}">
                  <a16:creationId xmlns:a16="http://schemas.microsoft.com/office/drawing/2014/main" id="{ADFAA616-15FC-45A7-8CBE-23EF36B0D550}"/>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Oval 12">
              <a:extLst>
                <a:ext uri="{FF2B5EF4-FFF2-40B4-BE49-F238E27FC236}">
                  <a16:creationId xmlns:a16="http://schemas.microsoft.com/office/drawing/2014/main" id="{A15BFCB8-8091-4B00-9D97-0F09A366F7D4}"/>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Rectangle 13">
              <a:extLst>
                <a:ext uri="{FF2B5EF4-FFF2-40B4-BE49-F238E27FC236}">
                  <a16:creationId xmlns:a16="http://schemas.microsoft.com/office/drawing/2014/main" id="{92C5AEDD-4A3F-4713-9FB7-9867752249C0}"/>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5" name="Oval 14">
              <a:extLst>
                <a:ext uri="{FF2B5EF4-FFF2-40B4-BE49-F238E27FC236}">
                  <a16:creationId xmlns:a16="http://schemas.microsoft.com/office/drawing/2014/main" id="{D7EFD156-37FC-42CB-85F4-EAA17A809181}"/>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Oval 15">
              <a:extLst>
                <a:ext uri="{FF2B5EF4-FFF2-40B4-BE49-F238E27FC236}">
                  <a16:creationId xmlns:a16="http://schemas.microsoft.com/office/drawing/2014/main" id="{15C6EB09-0E0D-4367-A06F-F68FD937A58E}"/>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Oval 16">
              <a:extLst>
                <a:ext uri="{FF2B5EF4-FFF2-40B4-BE49-F238E27FC236}">
                  <a16:creationId xmlns:a16="http://schemas.microsoft.com/office/drawing/2014/main" id="{9642BE69-18BD-45C1-B430-48D56B64504A}"/>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a:extLst>
                <a:ext uri="{FF2B5EF4-FFF2-40B4-BE49-F238E27FC236}">
                  <a16:creationId xmlns:a16="http://schemas.microsoft.com/office/drawing/2014/main" id="{D0067BF8-2DB5-4E7A-BA29-3BD892C12307}"/>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9" name="Oval 18">
              <a:extLst>
                <a:ext uri="{FF2B5EF4-FFF2-40B4-BE49-F238E27FC236}">
                  <a16:creationId xmlns:a16="http://schemas.microsoft.com/office/drawing/2014/main" id="{6FDD5C27-1295-4F53-AADE-D51507FBB370}"/>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0" name="Oval 19">
              <a:extLst>
                <a:ext uri="{FF2B5EF4-FFF2-40B4-BE49-F238E27FC236}">
                  <a16:creationId xmlns:a16="http://schemas.microsoft.com/office/drawing/2014/main" id="{95D37928-4980-429E-A04E-B0104D01AE92}"/>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Oval 20">
              <a:extLst>
                <a:ext uri="{FF2B5EF4-FFF2-40B4-BE49-F238E27FC236}">
                  <a16:creationId xmlns:a16="http://schemas.microsoft.com/office/drawing/2014/main" id="{EC4BD9B2-D2CC-40E6-80A3-6715710D6331}"/>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667F6F30-085B-4DD1-9CCF-0B098F228A5E}"/>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104653E6-5F0F-461A-BBAE-12886321E6FC}"/>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03F6DC1E-7E93-4648-9663-A73F04264CB9}"/>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E0453161-4914-4E1F-8A0E-DC1E4499D9EC}"/>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CA602374-32C7-421F-ABD2-2E3AEA17B965}"/>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Rectangle 26">
              <a:extLst>
                <a:ext uri="{FF2B5EF4-FFF2-40B4-BE49-F238E27FC236}">
                  <a16:creationId xmlns:a16="http://schemas.microsoft.com/office/drawing/2014/main" id="{FF37EED6-48F1-4E64-98D1-8E672B5079BB}"/>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8" name="Rectangle 27">
              <a:extLst>
                <a:ext uri="{FF2B5EF4-FFF2-40B4-BE49-F238E27FC236}">
                  <a16:creationId xmlns:a16="http://schemas.microsoft.com/office/drawing/2014/main" id="{97941688-F82F-4F2C-AB8C-F253D614866C}"/>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29" name="Line 28">
              <a:extLst>
                <a:ext uri="{FF2B5EF4-FFF2-40B4-BE49-F238E27FC236}">
                  <a16:creationId xmlns:a16="http://schemas.microsoft.com/office/drawing/2014/main" id="{C7AFC0A4-A3D2-422F-A7A5-A58BF5ED7406}"/>
                </a:ext>
              </a:extLst>
            </p:cNvPr>
            <p:cNvCxnSpPr>
              <a:cxnSpLocks noChangeShapeType="1"/>
              <a:endCxn id="17"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Line 29">
              <a:extLst>
                <a:ext uri="{FF2B5EF4-FFF2-40B4-BE49-F238E27FC236}">
                  <a16:creationId xmlns:a16="http://schemas.microsoft.com/office/drawing/2014/main" id="{7F4323FD-F079-4E9D-8776-37C20024B5FA}"/>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Line 30">
              <a:extLst>
                <a:ext uri="{FF2B5EF4-FFF2-40B4-BE49-F238E27FC236}">
                  <a16:creationId xmlns:a16="http://schemas.microsoft.com/office/drawing/2014/main" id="{4984C80A-E0F4-4ADF-AD15-B8CA55933FD7}"/>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Line 31">
              <a:extLst>
                <a:ext uri="{FF2B5EF4-FFF2-40B4-BE49-F238E27FC236}">
                  <a16:creationId xmlns:a16="http://schemas.microsoft.com/office/drawing/2014/main" id="{E0B8B406-9BE1-4579-9408-B2661AD514B6}"/>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Line 32">
              <a:extLst>
                <a:ext uri="{FF2B5EF4-FFF2-40B4-BE49-F238E27FC236}">
                  <a16:creationId xmlns:a16="http://schemas.microsoft.com/office/drawing/2014/main" id="{3F9B0E03-B3A5-47C5-BFB5-2766159D55B7}"/>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33">
              <a:extLst>
                <a:ext uri="{FF2B5EF4-FFF2-40B4-BE49-F238E27FC236}">
                  <a16:creationId xmlns:a16="http://schemas.microsoft.com/office/drawing/2014/main" id="{6A94C550-DD7E-46A4-BF3B-BFFE8E86C6C3}"/>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34">
              <a:extLst>
                <a:ext uri="{FF2B5EF4-FFF2-40B4-BE49-F238E27FC236}">
                  <a16:creationId xmlns:a16="http://schemas.microsoft.com/office/drawing/2014/main" id="{A85619BF-6A82-4E53-801F-EEBF86275B76}"/>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6" name="Text Box 35">
              <a:extLst>
                <a:ext uri="{FF2B5EF4-FFF2-40B4-BE49-F238E27FC236}">
                  <a16:creationId xmlns:a16="http://schemas.microsoft.com/office/drawing/2014/main" id="{3D683515-9183-4A47-B076-0C55438341F9}"/>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spTree>
    <p:extLst>
      <p:ext uri="{BB962C8B-B14F-4D97-AF65-F5344CB8AC3E}">
        <p14:creationId xmlns:p14="http://schemas.microsoft.com/office/powerpoint/2010/main" val="79052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675491" y="526400"/>
            <a:ext cx="9896073" cy="3662541"/>
          </a:xfrm>
          <a:prstGeom prst="rect">
            <a:avLst/>
          </a:prstGeom>
          <a:noFill/>
        </p:spPr>
        <p:txBody>
          <a:bodyPr wrap="square" rtlCol="0">
            <a:spAutoFit/>
          </a:bodyPr>
          <a:lstStyle/>
          <a:p>
            <a:r>
              <a:rPr lang="en-US" sz="4800" dirty="0">
                <a:solidFill>
                  <a:srgbClr val="700000"/>
                </a:solidFill>
                <a:latin typeface="Berlin Sans FB Demi" panose="020E0802020502020306" pitchFamily="34" charset="0"/>
              </a:rPr>
              <a:t>Do Now</a:t>
            </a:r>
            <a:r>
              <a:rPr lang="en-US" sz="4800" dirty="0">
                <a:solidFill>
                  <a:srgbClr val="700000"/>
                </a:solidFill>
                <a:latin typeface="Berlin Sans FB" panose="020E0602020502020306" pitchFamily="34" charset="0"/>
              </a:rPr>
              <a:t>: Think further…</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a:spcBef>
                <a:spcPts val="3000"/>
              </a:spcBef>
            </a:pP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How could organizing the topics by </a:t>
            </a:r>
            <a:r>
              <a:rPr lang="en-US" sz="3600" dirty="0">
                <a:solidFill>
                  <a:schemeClr val="bg2">
                    <a:lumMod val="75000"/>
                  </a:schemeClr>
                </a:solidFill>
                <a:latin typeface="Berlin Sans FB Demi" panose="020E0802020502020306" pitchFamily="34" charset="0"/>
                <a:ea typeface="Times New Roman" panose="02020603050405020304" pitchFamily="18" charset="0"/>
                <a:cs typeface="Times New Roman" panose="02020603050405020304" pitchFamily="18" charset="0"/>
              </a:rPr>
              <a:t>categories </a:t>
            </a: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help the TV production team?</a:t>
            </a:r>
          </a:p>
          <a:p>
            <a:pPr>
              <a:spcBef>
                <a:spcPts val="1800"/>
              </a:spcBef>
            </a:pPr>
            <a:r>
              <a:rPr lang="en-US" sz="3600" dirty="0">
                <a:solidFill>
                  <a:schemeClr val="bg2">
                    <a:lumMod val="75000"/>
                  </a:schemeClr>
                </a:solidFill>
                <a:latin typeface="Berlin Sans FB" panose="020E0602020502020306" pitchFamily="34" charset="0"/>
                <a:cs typeface="Times New Roman" panose="02020603050405020304" pitchFamily="18" charset="0"/>
              </a:rPr>
              <a:t>How can </a:t>
            </a:r>
            <a:r>
              <a:rPr lang="en-US" sz="3600" dirty="0">
                <a:solidFill>
                  <a:schemeClr val="bg2">
                    <a:lumMod val="75000"/>
                  </a:schemeClr>
                </a:solidFill>
                <a:latin typeface="Berlin Sans FB Demi" panose="020E0802020502020306" pitchFamily="34" charset="0"/>
                <a:cs typeface="Times New Roman" panose="02020603050405020304" pitchFamily="18" charset="0"/>
              </a:rPr>
              <a:t>organizing information </a:t>
            </a:r>
            <a:r>
              <a:rPr lang="en-US" sz="3600" dirty="0">
                <a:solidFill>
                  <a:schemeClr val="bg2">
                    <a:lumMod val="75000"/>
                  </a:schemeClr>
                </a:solidFill>
                <a:latin typeface="Berlin Sans FB" panose="020E0602020502020306" pitchFamily="34" charset="0"/>
                <a:cs typeface="Times New Roman" panose="02020603050405020304" pitchFamily="18" charset="0"/>
              </a:rPr>
              <a:t>help you as you study and learn?</a:t>
            </a:r>
            <a:endParaRPr lang="en-US" sz="3600" dirty="0">
              <a:solidFill>
                <a:schemeClr val="bg2">
                  <a:lumMod val="75000"/>
                </a:schemeClr>
              </a:solidFill>
              <a:latin typeface="Berlin Sans FB" panose="020E0602020502020306" pitchFamily="34" charset="0"/>
            </a:endParaRPr>
          </a:p>
        </p:txBody>
      </p:sp>
    </p:spTree>
    <p:extLst>
      <p:ext uri="{BB962C8B-B14F-4D97-AF65-F5344CB8AC3E}">
        <p14:creationId xmlns:p14="http://schemas.microsoft.com/office/powerpoint/2010/main" val="40505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6CD0E3E8-8A77-4224-B4FF-B81E3B864334}"/>
              </a:ext>
            </a:extLst>
          </p:cNvPr>
          <p:cNvSpPr/>
          <p:nvPr/>
        </p:nvSpPr>
        <p:spPr>
          <a:xfrm rot="6726163">
            <a:off x="5311808" y="3582339"/>
            <a:ext cx="960292"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3618801-1207-443C-B2FA-4938AAF0A26F}"/>
              </a:ext>
            </a:extLst>
          </p:cNvPr>
          <p:cNvSpPr/>
          <p:nvPr/>
        </p:nvSpPr>
        <p:spPr>
          <a:xfrm>
            <a:off x="1567822" y="1340210"/>
            <a:ext cx="2754217" cy="2655098"/>
          </a:xfrm>
          <a:prstGeom prst="roundRect">
            <a:avLst>
              <a:gd name="adj" fmla="val 50000"/>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20D5C5-850F-47A5-A621-2C68897493C3}"/>
              </a:ext>
            </a:extLst>
          </p:cNvPr>
          <p:cNvSpPr txBox="1"/>
          <p:nvPr/>
        </p:nvSpPr>
        <p:spPr>
          <a:xfrm>
            <a:off x="1596165" y="1748539"/>
            <a:ext cx="2725874" cy="2246769"/>
          </a:xfrm>
          <a:prstGeom prst="rect">
            <a:avLst/>
          </a:prstGeom>
          <a:noFill/>
        </p:spPr>
        <p:txBody>
          <a:bodyPr wrap="square" rtlCol="0">
            <a:spAutoFit/>
          </a:bodyPr>
          <a:lstStyle/>
          <a:p>
            <a:pPr algn="ctr"/>
            <a:r>
              <a:rPr lang="en-US" sz="2800" b="1" dirty="0"/>
              <a:t>SQ3R</a:t>
            </a:r>
            <a:r>
              <a:rPr lang="en-US" sz="2800" dirty="0"/>
              <a:t>: </a:t>
            </a:r>
          </a:p>
          <a:p>
            <a:pPr algn="ctr"/>
            <a:r>
              <a:rPr lang="en-US" sz="2800" dirty="0"/>
              <a:t>A Game Plan for Getting the Most Out of Texts</a:t>
            </a:r>
          </a:p>
          <a:p>
            <a:pPr marL="457200" indent="-457200">
              <a:buFont typeface="Arial" panose="020B0604020202020204" pitchFamily="34" charset="0"/>
              <a:buChar char="•"/>
            </a:pPr>
            <a:endParaRPr lang="en-US" sz="2800" dirty="0"/>
          </a:p>
        </p:txBody>
      </p:sp>
      <p:sp>
        <p:nvSpPr>
          <p:cNvPr id="4" name="Rectangle: Rounded Corners 3">
            <a:extLst>
              <a:ext uri="{FF2B5EF4-FFF2-40B4-BE49-F238E27FC236}">
                <a16:creationId xmlns:a16="http://schemas.microsoft.com/office/drawing/2014/main" id="{E53E3CD6-60B0-42D3-B352-032E6C9A8BB4}"/>
              </a:ext>
            </a:extLst>
          </p:cNvPr>
          <p:cNvSpPr/>
          <p:nvPr/>
        </p:nvSpPr>
        <p:spPr>
          <a:xfrm>
            <a:off x="5823141" y="1210100"/>
            <a:ext cx="4886555" cy="2369881"/>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9A9FC5-D0B2-4D7E-8FD0-1FC92CF79336}"/>
              </a:ext>
            </a:extLst>
          </p:cNvPr>
          <p:cNvSpPr txBox="1"/>
          <p:nvPr/>
        </p:nvSpPr>
        <p:spPr>
          <a:xfrm>
            <a:off x="5982984" y="1236177"/>
            <a:ext cx="4525443" cy="2431435"/>
          </a:xfrm>
          <a:prstGeom prst="rect">
            <a:avLst/>
          </a:prstGeom>
          <a:noFill/>
        </p:spPr>
        <p:txBody>
          <a:bodyPr wrap="square" rtlCol="0">
            <a:spAutoFit/>
          </a:bodyPr>
          <a:lstStyle/>
          <a:p>
            <a:pPr algn="ctr"/>
            <a:r>
              <a:rPr lang="en-US" sz="2400" dirty="0"/>
              <a:t>Practice: different kinds of </a:t>
            </a:r>
            <a:r>
              <a:rPr lang="en-US" sz="2800" b="1" dirty="0"/>
              <a:t>Graphic Organizers</a:t>
            </a:r>
            <a:endParaRPr lang="en-US" sz="2400" dirty="0"/>
          </a:p>
          <a:p>
            <a:pPr marL="457200" indent="-457200">
              <a:buFont typeface="Arial" panose="020B0604020202020204" pitchFamily="34" charset="0"/>
              <a:buChar char="•"/>
            </a:pPr>
            <a:r>
              <a:rPr lang="en-US" sz="2400" dirty="0"/>
              <a:t>Concept map</a:t>
            </a:r>
          </a:p>
          <a:p>
            <a:pPr marL="457200" indent="-457200">
              <a:buFont typeface="Arial" panose="020B0604020202020204" pitchFamily="34" charset="0"/>
              <a:buChar char="•"/>
            </a:pPr>
            <a:r>
              <a:rPr lang="en-US" sz="2400" dirty="0"/>
              <a:t>Sequence chart</a:t>
            </a:r>
          </a:p>
          <a:p>
            <a:pPr marL="457200" indent="-457200">
              <a:buFont typeface="Arial" panose="020B0604020202020204" pitchFamily="34" charset="0"/>
              <a:buChar char="•"/>
            </a:pPr>
            <a:r>
              <a:rPr lang="en-US" sz="2400" dirty="0"/>
              <a:t>Cause &amp; effect</a:t>
            </a:r>
          </a:p>
          <a:p>
            <a:pPr marL="457200" indent="-457200">
              <a:buFont typeface="Arial" panose="020B0604020202020204" pitchFamily="34" charset="0"/>
              <a:buChar char="•"/>
            </a:pPr>
            <a:r>
              <a:rPr lang="en-US" sz="2400" dirty="0"/>
              <a:t>Picture it</a:t>
            </a:r>
          </a:p>
        </p:txBody>
      </p:sp>
      <p:sp>
        <p:nvSpPr>
          <p:cNvPr id="6" name="Arrow: Right 5">
            <a:extLst>
              <a:ext uri="{FF2B5EF4-FFF2-40B4-BE49-F238E27FC236}">
                <a16:creationId xmlns:a16="http://schemas.microsoft.com/office/drawing/2014/main" id="{F20A6B12-E9E0-4B89-8220-5CAFDE812801}"/>
              </a:ext>
            </a:extLst>
          </p:cNvPr>
          <p:cNvSpPr/>
          <p:nvPr/>
        </p:nvSpPr>
        <p:spPr>
          <a:xfrm>
            <a:off x="4322038" y="2348274"/>
            <a:ext cx="1501101" cy="53466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8F69B9-C851-48BC-8BCC-730F723C9772}"/>
              </a:ext>
            </a:extLst>
          </p:cNvPr>
          <p:cNvSpPr txBox="1"/>
          <p:nvPr/>
        </p:nvSpPr>
        <p:spPr>
          <a:xfrm>
            <a:off x="1596165" y="289978"/>
            <a:ext cx="9573063" cy="646331"/>
          </a:xfrm>
          <a:prstGeom prst="rect">
            <a:avLst/>
          </a:prstGeom>
          <a:noFill/>
        </p:spPr>
        <p:txBody>
          <a:bodyPr wrap="square" rtlCol="0">
            <a:spAutoFit/>
          </a:bodyPr>
          <a:lstStyle/>
          <a:p>
            <a:r>
              <a:rPr lang="en-US" sz="3600" u="sng" dirty="0">
                <a:solidFill>
                  <a:srgbClr val="700000"/>
                </a:solidFill>
                <a:latin typeface="Berlin Sans FB" panose="020E0602020502020306" pitchFamily="34" charset="0"/>
              </a:rPr>
              <a:t>Learning more about how we learn</a:t>
            </a:r>
          </a:p>
        </p:txBody>
      </p:sp>
      <p:sp>
        <p:nvSpPr>
          <p:cNvPr id="12" name="Rectangle: Rounded Corners 11">
            <a:extLst>
              <a:ext uri="{FF2B5EF4-FFF2-40B4-BE49-F238E27FC236}">
                <a16:creationId xmlns:a16="http://schemas.microsoft.com/office/drawing/2014/main" id="{A0CB8426-91B2-4DBD-8825-D611AAEB2842}"/>
              </a:ext>
            </a:extLst>
          </p:cNvPr>
          <p:cNvSpPr/>
          <p:nvPr/>
        </p:nvSpPr>
        <p:spPr>
          <a:xfrm>
            <a:off x="1640387" y="4332850"/>
            <a:ext cx="4886555" cy="2151934"/>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F8E9A5-BC98-4318-A9E8-526EE12AC863}"/>
              </a:ext>
            </a:extLst>
          </p:cNvPr>
          <p:cNvSpPr txBox="1"/>
          <p:nvPr/>
        </p:nvSpPr>
        <p:spPr>
          <a:xfrm>
            <a:off x="1670207" y="4425446"/>
            <a:ext cx="4886555" cy="2000548"/>
          </a:xfrm>
          <a:prstGeom prst="rect">
            <a:avLst/>
          </a:prstGeom>
          <a:noFill/>
        </p:spPr>
        <p:txBody>
          <a:bodyPr wrap="square" rtlCol="0">
            <a:spAutoFit/>
          </a:bodyPr>
          <a:lstStyle/>
          <a:p>
            <a:pPr algn="ctr"/>
            <a:r>
              <a:rPr lang="en-US" sz="2800" b="1" dirty="0"/>
              <a:t>Learning with All Your Senses</a:t>
            </a:r>
            <a:endParaRPr lang="en-US" sz="2400" dirty="0"/>
          </a:p>
          <a:p>
            <a:pPr marL="457200" indent="-280988">
              <a:buFont typeface="Arial" panose="020B0604020202020204" pitchFamily="34" charset="0"/>
              <a:buChar char="•"/>
            </a:pPr>
            <a:r>
              <a:rPr lang="en-US" sz="2400" dirty="0"/>
              <a:t>The power of pictures</a:t>
            </a:r>
          </a:p>
          <a:p>
            <a:pPr marL="457200" indent="-280988">
              <a:buFont typeface="Arial" panose="020B0604020202020204" pitchFamily="34" charset="0"/>
              <a:buChar char="•"/>
            </a:pPr>
            <a:r>
              <a:rPr lang="en-US" sz="2400" dirty="0"/>
              <a:t>Say or sing</a:t>
            </a:r>
          </a:p>
          <a:p>
            <a:pPr marL="457200" indent="-280988">
              <a:buFont typeface="Arial" panose="020B0604020202020204" pitchFamily="34" charset="0"/>
              <a:buChar char="•"/>
            </a:pPr>
            <a:r>
              <a:rPr lang="en-US" sz="2400" dirty="0"/>
              <a:t>Get moving</a:t>
            </a:r>
          </a:p>
          <a:p>
            <a:pPr marL="457200" indent="-280988">
              <a:buFont typeface="Arial" panose="020B0604020202020204" pitchFamily="34" charset="0"/>
              <a:buChar char="•"/>
            </a:pPr>
            <a:r>
              <a:rPr lang="en-US" sz="2400" dirty="0"/>
              <a:t>Make it personal</a:t>
            </a:r>
          </a:p>
        </p:txBody>
      </p:sp>
      <p:sp>
        <p:nvSpPr>
          <p:cNvPr id="14" name="Arrow: Right 13">
            <a:extLst>
              <a:ext uri="{FF2B5EF4-FFF2-40B4-BE49-F238E27FC236}">
                <a16:creationId xmlns:a16="http://schemas.microsoft.com/office/drawing/2014/main" id="{609935E2-1101-47CE-9199-B36D9C07F78F}"/>
              </a:ext>
            </a:extLst>
          </p:cNvPr>
          <p:cNvSpPr/>
          <p:nvPr/>
        </p:nvSpPr>
        <p:spPr>
          <a:xfrm>
            <a:off x="6526941" y="4800637"/>
            <a:ext cx="1812165"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9ABFE68-63AC-4BA3-AA33-A226413569B5}"/>
              </a:ext>
            </a:extLst>
          </p:cNvPr>
          <p:cNvSpPr/>
          <p:nvPr/>
        </p:nvSpPr>
        <p:spPr>
          <a:xfrm>
            <a:off x="8310763" y="3791656"/>
            <a:ext cx="2754217" cy="2655098"/>
          </a:xfrm>
          <a:prstGeom prst="roundRect">
            <a:avLst>
              <a:gd name="adj" fmla="val 50000"/>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5F07462-386C-4211-96E3-DF2C803651FA}"/>
              </a:ext>
            </a:extLst>
          </p:cNvPr>
          <p:cNvSpPr txBox="1"/>
          <p:nvPr/>
        </p:nvSpPr>
        <p:spPr>
          <a:xfrm>
            <a:off x="8330280" y="4055646"/>
            <a:ext cx="2725874" cy="2246769"/>
          </a:xfrm>
          <a:prstGeom prst="rect">
            <a:avLst/>
          </a:prstGeom>
          <a:noFill/>
        </p:spPr>
        <p:txBody>
          <a:bodyPr wrap="square" rtlCol="0">
            <a:spAutoFit/>
          </a:bodyPr>
          <a:lstStyle/>
          <a:p>
            <a:pPr algn="ctr"/>
            <a:r>
              <a:rPr lang="en-US" sz="2800" dirty="0"/>
              <a:t> </a:t>
            </a:r>
          </a:p>
          <a:p>
            <a:pPr algn="ctr"/>
            <a:r>
              <a:rPr lang="en-US" sz="2800" b="1" dirty="0"/>
              <a:t>Choose and Practice a Strategy</a:t>
            </a:r>
          </a:p>
          <a:p>
            <a:pPr marL="457200" indent="-457200">
              <a:buFont typeface="Arial" panose="020B0604020202020204" pitchFamily="34" charset="0"/>
              <a:buChar char="•"/>
            </a:pPr>
            <a:endParaRPr lang="en-US" sz="2800" dirty="0"/>
          </a:p>
        </p:txBody>
      </p:sp>
      <p:grpSp>
        <p:nvGrpSpPr>
          <p:cNvPr id="20" name="Group 19">
            <a:extLst>
              <a:ext uri="{FF2B5EF4-FFF2-40B4-BE49-F238E27FC236}">
                <a16:creationId xmlns:a16="http://schemas.microsoft.com/office/drawing/2014/main" id="{10880A2C-2194-4D1E-97FF-49B6AF12EE5D}"/>
              </a:ext>
            </a:extLst>
          </p:cNvPr>
          <p:cNvGrpSpPr/>
          <p:nvPr/>
        </p:nvGrpSpPr>
        <p:grpSpPr>
          <a:xfrm>
            <a:off x="8802477" y="2112053"/>
            <a:ext cx="1667410" cy="1222127"/>
            <a:chOff x="8802477" y="2112053"/>
            <a:chExt cx="1667410" cy="1222127"/>
          </a:xfrm>
        </p:grpSpPr>
        <p:sp>
          <p:nvSpPr>
            <p:cNvPr id="9" name="Rectangle 8">
              <a:extLst>
                <a:ext uri="{FF2B5EF4-FFF2-40B4-BE49-F238E27FC236}">
                  <a16:creationId xmlns:a16="http://schemas.microsoft.com/office/drawing/2014/main" id="{AFF8D4BC-CB30-4E41-A71C-1675B4CAA700}"/>
                </a:ext>
              </a:extLst>
            </p:cNvPr>
            <p:cNvSpPr/>
            <p:nvPr/>
          </p:nvSpPr>
          <p:spPr>
            <a:xfrm>
              <a:off x="8802477" y="2127936"/>
              <a:ext cx="638978" cy="3398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A2B5CA-84C5-4D2E-8AEC-D3E19387028F}"/>
                </a:ext>
              </a:extLst>
            </p:cNvPr>
            <p:cNvSpPr/>
            <p:nvPr/>
          </p:nvSpPr>
          <p:spPr>
            <a:xfrm>
              <a:off x="8802477" y="2555073"/>
              <a:ext cx="638978" cy="3398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1890BD-F53D-4555-930F-45F6CC4BB889}"/>
                </a:ext>
              </a:extLst>
            </p:cNvPr>
            <p:cNvSpPr/>
            <p:nvPr/>
          </p:nvSpPr>
          <p:spPr>
            <a:xfrm>
              <a:off x="8802477" y="2994338"/>
              <a:ext cx="638978" cy="3398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D6481AC0-7C6A-4619-AA5A-9C6A70453B06}"/>
                </a:ext>
              </a:extLst>
            </p:cNvPr>
            <p:cNvSpPr/>
            <p:nvPr/>
          </p:nvSpPr>
          <p:spPr>
            <a:xfrm>
              <a:off x="9865871" y="2112053"/>
              <a:ext cx="604016" cy="33984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56C96C3E-4B02-4390-8720-3BC2A97D0999}"/>
                </a:ext>
              </a:extLst>
            </p:cNvPr>
            <p:cNvSpPr/>
            <p:nvPr/>
          </p:nvSpPr>
          <p:spPr>
            <a:xfrm>
              <a:off x="9865871" y="2543098"/>
              <a:ext cx="604016" cy="33984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8A1FA61C-7423-4792-97CE-FDEBB9A98B55}"/>
                </a:ext>
              </a:extLst>
            </p:cNvPr>
            <p:cNvSpPr/>
            <p:nvPr/>
          </p:nvSpPr>
          <p:spPr>
            <a:xfrm>
              <a:off x="9865871" y="2978123"/>
              <a:ext cx="604016" cy="33984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A913FBF-85B6-4329-9B6A-FD1C5C309F71}"/>
                </a:ext>
              </a:extLst>
            </p:cNvPr>
            <p:cNvSpPr/>
            <p:nvPr/>
          </p:nvSpPr>
          <p:spPr>
            <a:xfrm>
              <a:off x="9460143" y="2182955"/>
              <a:ext cx="421528" cy="233676"/>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458B0D1F-DCE4-43C9-9678-0787ADC2A4CA}"/>
                </a:ext>
              </a:extLst>
            </p:cNvPr>
            <p:cNvSpPr/>
            <p:nvPr/>
          </p:nvSpPr>
          <p:spPr>
            <a:xfrm>
              <a:off x="9458306" y="3029418"/>
              <a:ext cx="421528" cy="233676"/>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2CAF9B0C-750F-4B12-A570-9F7933DB7C52}"/>
                </a:ext>
              </a:extLst>
            </p:cNvPr>
            <p:cNvSpPr/>
            <p:nvPr/>
          </p:nvSpPr>
          <p:spPr>
            <a:xfrm>
              <a:off x="9460143" y="2599043"/>
              <a:ext cx="421528" cy="233676"/>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Image result for musical notes">
            <a:extLst>
              <a:ext uri="{FF2B5EF4-FFF2-40B4-BE49-F238E27FC236}">
                <a16:creationId xmlns:a16="http://schemas.microsoft.com/office/drawing/2014/main" id="{825C0DF3-46C0-41CE-BA5B-BBC0A247133B}"/>
              </a:ext>
            </a:extLst>
          </p:cNvPr>
          <p:cNvPicPr/>
          <p:nvPr/>
        </p:nvPicPr>
        <p:blipFill>
          <a:blip r:embed="rId3" cstate="print">
            <a:lum bright="70000" contrast="-7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0473305">
            <a:off x="5162363" y="4970922"/>
            <a:ext cx="692331" cy="816897"/>
          </a:xfrm>
          <a:prstGeom prst="rect">
            <a:avLst/>
          </a:prstGeom>
          <a:noFill/>
          <a:ln>
            <a:noFill/>
          </a:ln>
        </p:spPr>
      </p:pic>
      <p:pic>
        <p:nvPicPr>
          <p:cNvPr id="27" name="Picture 26" descr="Image result for photo album">
            <a:extLst>
              <a:ext uri="{FF2B5EF4-FFF2-40B4-BE49-F238E27FC236}">
                <a16:creationId xmlns:a16="http://schemas.microsoft.com/office/drawing/2014/main" id="{4AA1EF01-406E-49A8-938B-8FDAFABB69E3}"/>
              </a:ext>
            </a:extLst>
          </p:cNvPr>
          <p:cNvPicPr/>
          <p:nvPr/>
        </p:nvPicPr>
        <p:blipFill>
          <a:blip r:embed="rId5" cstate="print">
            <a:extLst>
              <a:ext uri="{BEBA8EAE-BF5A-486C-A8C5-ECC9F3942E4B}">
                <a14:imgProps xmlns:a14="http://schemas.microsoft.com/office/drawing/2010/main">
                  <a14:imgLayer r:embed="rId6">
                    <a14:imgEffect>
                      <a14:backgroundRemoval t="2703" b="95676" l="2020" r="97980">
                        <a14:foregroundMark x1="16667" y1="16757" x2="16667" y2="16757"/>
                        <a14:foregroundMark x1="11616" y1="12973" x2="11616" y2="12973"/>
                        <a14:foregroundMark x1="33333" y1="8649" x2="33333" y2="8649"/>
                        <a14:foregroundMark x1="40404" y1="7568" x2="40404" y2="7568"/>
                        <a14:foregroundMark x1="38384" y1="3243" x2="38384" y2="3243"/>
                        <a14:foregroundMark x1="55556" y1="14595" x2="55556" y2="14595"/>
                        <a14:foregroundMark x1="7576" y1="30270" x2="7576" y2="30270"/>
                        <a14:foregroundMark x1="4040" y1="32973" x2="4040" y2="32973"/>
                        <a14:foregroundMark x1="6061" y1="34595" x2="6061" y2="34595"/>
                        <a14:foregroundMark x1="6061" y1="32973" x2="6061" y2="32973"/>
                        <a14:foregroundMark x1="6061" y1="33514" x2="4040" y2="32973"/>
                        <a14:foregroundMark x1="14141" y1="21081" x2="14141" y2="21081"/>
                        <a14:foregroundMark x1="16162" y1="18919" x2="16162" y2="18919"/>
                        <a14:foregroundMark x1="21212" y1="20000" x2="21212" y2="20000"/>
                        <a14:foregroundMark x1="21717" y1="20000" x2="26263" y2="12432"/>
                        <a14:foregroundMark x1="8081" y1="37297" x2="8586" y2="30811"/>
                        <a14:foregroundMark x1="39899" y1="17297" x2="42929" y2="24324"/>
                        <a14:foregroundMark x1="42929" y1="23784" x2="44949" y2="16757"/>
                        <a14:foregroundMark x1="41919" y1="16216" x2="41919" y2="16216"/>
                        <a14:foregroundMark x1="49495" y1="15676" x2="49495" y2="15676"/>
                        <a14:foregroundMark x1="51515" y1="19459" x2="57071" y2="22703"/>
                        <a14:foregroundMark x1="67677" y1="11892" x2="71212" y2="22703"/>
                        <a14:foregroundMark x1="45455" y1="9189" x2="83333" y2="7568"/>
                        <a14:foregroundMark x1="70202" y1="15676" x2="87879" y2="9730"/>
                        <a14:foregroundMark x1="88889" y1="69189" x2="89899" y2="38919"/>
                        <a14:foregroundMark x1="91919" y1="42703" x2="93939" y2="48649"/>
                        <a14:foregroundMark x1="33333" y1="81081" x2="45455" y2="75676"/>
                        <a14:foregroundMark x1="56061" y1="87027" x2="67677" y2="96216"/>
                        <a14:foregroundMark x1="92929" y1="47027" x2="93939" y2="47027"/>
                        <a14:foregroundMark x1="95960" y1="52432" x2="97980" y2="39459"/>
                      </a14:backgroundRemoval>
                    </a14:imgEffect>
                  </a14:imgLayer>
                </a14:imgProps>
              </a:ext>
              <a:ext uri="{28A0092B-C50C-407E-A947-70E740481C1C}">
                <a14:useLocalDpi xmlns:a14="http://schemas.microsoft.com/office/drawing/2010/main" val="0"/>
              </a:ext>
            </a:extLst>
          </a:blip>
          <a:srcRect/>
          <a:stretch>
            <a:fillRect/>
          </a:stretch>
        </p:blipFill>
        <p:spPr bwMode="auto">
          <a:xfrm rot="21057804">
            <a:off x="4289725" y="5384909"/>
            <a:ext cx="711835" cy="664210"/>
          </a:xfrm>
          <a:prstGeom prst="rect">
            <a:avLst/>
          </a:prstGeom>
          <a:noFill/>
          <a:ln>
            <a:noFill/>
          </a:ln>
        </p:spPr>
      </p:pic>
      <p:grpSp>
        <p:nvGrpSpPr>
          <p:cNvPr id="28" name="Group 27">
            <a:extLst>
              <a:ext uri="{FF2B5EF4-FFF2-40B4-BE49-F238E27FC236}">
                <a16:creationId xmlns:a16="http://schemas.microsoft.com/office/drawing/2014/main" id="{A1114A39-9079-414E-903C-D7D9FD957A42}"/>
              </a:ext>
            </a:extLst>
          </p:cNvPr>
          <p:cNvGrpSpPr/>
          <p:nvPr/>
        </p:nvGrpSpPr>
        <p:grpSpPr>
          <a:xfrm rot="20629603">
            <a:off x="5216327" y="5774875"/>
            <a:ext cx="824727" cy="549962"/>
            <a:chOff x="0" y="0"/>
            <a:chExt cx="763608" cy="554717"/>
          </a:xfrm>
        </p:grpSpPr>
        <p:sp>
          <p:nvSpPr>
            <p:cNvPr id="29" name="Rectangle 28">
              <a:extLst>
                <a:ext uri="{FF2B5EF4-FFF2-40B4-BE49-F238E27FC236}">
                  <a16:creationId xmlns:a16="http://schemas.microsoft.com/office/drawing/2014/main" id="{CA00EAA5-09EF-458A-9875-F88E50C4BCA9}"/>
                </a:ext>
              </a:extLst>
            </p:cNvPr>
            <p:cNvSpPr/>
            <p:nvPr/>
          </p:nvSpPr>
          <p:spPr>
            <a:xfrm rot="20255510">
              <a:off x="0" y="0"/>
              <a:ext cx="471554" cy="330753"/>
            </a:xfrm>
            <a:prstGeom prst="rect">
              <a:avLst/>
            </a:prstGeom>
            <a:solidFill>
              <a:srgbClr val="FFC000">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0" name="Picture 29" descr="Image result for hand writing notes clipart">
              <a:extLst>
                <a:ext uri="{FF2B5EF4-FFF2-40B4-BE49-F238E27FC236}">
                  <a16:creationId xmlns:a16="http://schemas.microsoft.com/office/drawing/2014/main" id="{AAAF6A86-F838-435B-914E-CFA99641DD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408" y="28937"/>
              <a:ext cx="584200" cy="525780"/>
            </a:xfrm>
            <a:prstGeom prst="rect">
              <a:avLst/>
            </a:prstGeom>
            <a:noFill/>
            <a:ln>
              <a:noFill/>
            </a:ln>
          </p:spPr>
        </p:pic>
      </p:grpSp>
    </p:spTree>
    <p:extLst>
      <p:ext uri="{BB962C8B-B14F-4D97-AF65-F5344CB8AC3E}">
        <p14:creationId xmlns:p14="http://schemas.microsoft.com/office/powerpoint/2010/main" val="98302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903750" y="907103"/>
            <a:ext cx="9377521" cy="175432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Listen and Follow</a:t>
            </a:r>
          </a:p>
          <a:p>
            <a:pPr marL="457200" lvl="0" algn="ctr">
              <a:spcAft>
                <a:spcPts val="1200"/>
              </a:spcAft>
            </a:pPr>
            <a:r>
              <a:rPr lang="en-US" sz="3200" b="1" dirty="0">
                <a:solidFill>
                  <a:srgbClr val="700000"/>
                </a:solidFill>
                <a:ea typeface="Times New Roman" panose="02020603050405020304" pitchFamily="18" charset="0"/>
                <a:cs typeface="Times New Roman" panose="02020603050405020304" pitchFamily="18" charset="0"/>
              </a:rPr>
              <a:t>“Make the Most of Your Reading with SQ3R”</a:t>
            </a:r>
          </a:p>
        </p:txBody>
      </p:sp>
      <p:sp>
        <p:nvSpPr>
          <p:cNvPr id="3" name="TextBox 2">
            <a:extLst>
              <a:ext uri="{FF2B5EF4-FFF2-40B4-BE49-F238E27FC236}">
                <a16:creationId xmlns:a16="http://schemas.microsoft.com/office/drawing/2014/main" id="{E46DC14C-91AE-4E0D-88E8-12628AEA1635}"/>
              </a:ext>
            </a:extLst>
          </p:cNvPr>
          <p:cNvSpPr txBox="1"/>
          <p:nvPr/>
        </p:nvSpPr>
        <p:spPr>
          <a:xfrm>
            <a:off x="1903751" y="3224329"/>
            <a:ext cx="9807180" cy="1615827"/>
          </a:xfrm>
          <a:prstGeom prst="rect">
            <a:avLst/>
          </a:prstGeom>
          <a:noFill/>
        </p:spPr>
        <p:txBody>
          <a:bodyPr wrap="square" rtlCol="0">
            <a:spAutoFit/>
          </a:bodyPr>
          <a:lstStyle/>
          <a:p>
            <a:pPr marR="0" algn="ctr">
              <a:spcBef>
                <a:spcPts val="0"/>
              </a:spcBef>
              <a:spcAft>
                <a:spcPts val="1800"/>
              </a:spcAft>
            </a:pPr>
            <a:r>
              <a:rPr lang="en-US" sz="3200" b="1" dirty="0">
                <a:solidFill>
                  <a:schemeClr val="bg2"/>
                </a:solidFill>
                <a:ea typeface="Times New Roman" panose="02020603050405020304" pitchFamily="18" charset="0"/>
                <a:cs typeface="Times New Roman" panose="02020603050405020304" pitchFamily="18" charset="0"/>
              </a:rPr>
              <a:t>Listen carefully, and follow along! You will use this information in a few minutes.</a:t>
            </a:r>
          </a:p>
          <a:p>
            <a:pPr marL="342900" marR="0" lvl="0" indent="-342900">
              <a:spcBef>
                <a:spcPts val="0"/>
              </a:spcBef>
              <a:spcAft>
                <a:spcPts val="0"/>
              </a:spcAft>
              <a:buFont typeface="+mj-lt"/>
              <a:buAutoNum type="arabicPeriod"/>
            </a:pPr>
            <a:endParaRPr lang="en-US" sz="2000" dirty="0">
              <a:solidFill>
                <a:schemeClr val="bg2"/>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2" descr="100+ Free Open Book &amp; Book Illustrations - Pixabay">
            <a:extLst>
              <a:ext uri="{FF2B5EF4-FFF2-40B4-BE49-F238E27FC236}">
                <a16:creationId xmlns:a16="http://schemas.microsoft.com/office/drawing/2014/main" id="{09F7EBB6-75E7-4E08-A4EC-0F3ED4670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044" y="5078634"/>
            <a:ext cx="2346593" cy="121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32507"/>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11D87FC052884786D3B2D6E39BE7CA" ma:contentTypeVersion="13" ma:contentTypeDescription="Create a new document." ma:contentTypeScope="" ma:versionID="88ab9fec5910879f45c271b105c0c9a1">
  <xsd:schema xmlns:xsd="http://www.w3.org/2001/XMLSchema" xmlns:xs="http://www.w3.org/2001/XMLSchema" xmlns:p="http://schemas.microsoft.com/office/2006/metadata/properties" xmlns:ns3="d499b4b0-f0c5-48ee-b9a3-63e235bb58e6" xmlns:ns4="9af22a0b-e27b-4a3e-a6f7-92600da5dc72" targetNamespace="http://schemas.microsoft.com/office/2006/metadata/properties" ma:root="true" ma:fieldsID="f0fd4b1b6a6617a3e094388cc5a60321" ns3:_="" ns4:_="">
    <xsd:import namespace="d499b4b0-f0c5-48ee-b9a3-63e235bb58e6"/>
    <xsd:import namespace="9af22a0b-e27b-4a3e-a6f7-92600da5dc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9b4b0-f0c5-48ee-b9a3-63e235bb58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f22a0b-e27b-4a3e-a6f7-92600da5dc7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CE8D2B-CD33-48CB-BDA7-075FB37F7070}">
  <ds:schemaRefs>
    <ds:schemaRef ds:uri="http://schemas.microsoft.com/sharepoint/v3/contenttype/forms"/>
  </ds:schemaRefs>
</ds:datastoreItem>
</file>

<file path=customXml/itemProps2.xml><?xml version="1.0" encoding="utf-8"?>
<ds:datastoreItem xmlns:ds="http://schemas.openxmlformats.org/officeDocument/2006/customXml" ds:itemID="{C514AF95-604A-47FA-9F25-51A1A560F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9b4b0-f0c5-48ee-b9a3-63e235bb58e6"/>
    <ds:schemaRef ds:uri="9af22a0b-e27b-4a3e-a6f7-92600da5d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69BE7C-72A9-4F49-A19F-ED39DE48E209}">
  <ds:schemaRefs>
    <ds:schemaRef ds:uri="9af22a0b-e27b-4a3e-a6f7-92600da5dc72"/>
    <ds:schemaRef ds:uri="http://purl.org/dc/elements/1.1/"/>
    <ds:schemaRef ds:uri="d499b4b0-f0c5-48ee-b9a3-63e235bb58e6"/>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2527</TotalTime>
  <Words>1536</Words>
  <Application>Microsoft Office PowerPoint</Application>
  <PresentationFormat>Widescreen</PresentationFormat>
  <Paragraphs>170</Paragraphs>
  <Slides>22</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Berlin Sans FB</vt:lpstr>
      <vt:lpstr>Berlin Sans FB Demi</vt:lpstr>
      <vt:lpstr>Calibri</vt:lpstr>
      <vt:lpstr>Calibri Light</vt:lpstr>
      <vt:lpstr>Comic Sans MS</vt:lpstr>
      <vt:lpstr>Cooper Black</vt:lpstr>
      <vt:lpstr>Times New Roman</vt:lpstr>
      <vt:lpstr>Wingdings</vt:lpstr>
      <vt:lpstr>1_Office Theme</vt:lpstr>
      <vt:lpstr>Office Theme</vt:lpstr>
      <vt:lpstr>2_Office Theme</vt:lpstr>
      <vt:lpstr>PowerPoint Presentation</vt:lpstr>
      <vt:lpstr>Managing My Learning</vt:lpstr>
      <vt:lpstr>Student Dedication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My Learning</dc:title>
  <dc:creator>Ann Maouyo</dc:creator>
  <cp:lastModifiedBy>Gregg</cp:lastModifiedBy>
  <cp:revision>148</cp:revision>
  <dcterms:created xsi:type="dcterms:W3CDTF">2021-02-22T16:29:21Z</dcterms:created>
  <dcterms:modified xsi:type="dcterms:W3CDTF">2025-05-28T15:29:03Z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0x010100DA11D87FC052884786D3B2D6E39BE7CA</vt:lpwstr>
  </property>
</Properties>
</file>