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4"/>
  </p:notesMasterIdLst>
  <p:sldIdLst>
    <p:sldId id="258" r:id="rId6"/>
    <p:sldId id="256" r:id="rId7"/>
    <p:sldId id="281" r:id="rId8"/>
    <p:sldId id="257" r:id="rId9"/>
    <p:sldId id="259" r:id="rId10"/>
    <p:sldId id="272" r:id="rId11"/>
    <p:sldId id="260" r:id="rId12"/>
    <p:sldId id="262" r:id="rId13"/>
    <p:sldId id="267" r:id="rId14"/>
    <p:sldId id="263" r:id="rId15"/>
    <p:sldId id="264" r:id="rId16"/>
    <p:sldId id="269" r:id="rId17"/>
    <p:sldId id="268" r:id="rId18"/>
    <p:sldId id="265" r:id="rId19"/>
    <p:sldId id="261" r:id="rId20"/>
    <p:sldId id="270" r:id="rId21"/>
    <p:sldId id="271" r:id="rId22"/>
    <p:sldId id="273" r:id="rId2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3A669C"/>
    <a:srgbClr val="7FA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2" autoAdjust="0"/>
    <p:restoredTop sz="82800" autoAdjust="0"/>
  </p:normalViewPr>
  <p:slideViewPr>
    <p:cSldViewPr snapToGrid="0">
      <p:cViewPr varScale="1">
        <p:scale>
          <a:sx n="57" d="100"/>
          <a:sy n="57" d="100"/>
        </p:scale>
        <p:origin x="1068" y="72"/>
      </p:cViewPr>
      <p:guideLst/>
    </p:cSldViewPr>
  </p:slideViewPr>
  <p:notesTextViewPr>
    <p:cViewPr>
      <p:scale>
        <a:sx n="100" d="100"/>
        <a:sy n="100" d="100"/>
      </p:scale>
      <p:origin x="0" y="0"/>
    </p:cViewPr>
  </p:notesTextViewPr>
  <p:notesViewPr>
    <p:cSldViewPr snapToGrid="0">
      <p:cViewPr varScale="1">
        <p:scale>
          <a:sx n="47" d="100"/>
          <a:sy n="47" d="100"/>
        </p:scale>
        <p:origin x="266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Maouyo" userId="S::amaouyo1@jh.edu::857b460a-e918-4cf0-b95d-85f302da08c5" providerId="AD" clId="Web-{F769E6CB-D3BF-E4DC-1A39-F5484E6CC44C}"/>
    <pc:docChg chg="modSld">
      <pc:chgData name="Ann Maouyo" userId="S::amaouyo1@jh.edu::857b460a-e918-4cf0-b95d-85f302da08c5" providerId="AD" clId="Web-{F769E6CB-D3BF-E4DC-1A39-F5484E6CC44C}" dt="2023-06-27T14:16:22.528" v="104"/>
      <pc:docMkLst>
        <pc:docMk/>
      </pc:docMkLst>
      <pc:sldChg chg="modNotes">
        <pc:chgData name="Ann Maouyo" userId="S::amaouyo1@jh.edu::857b460a-e918-4cf0-b95d-85f302da08c5" providerId="AD" clId="Web-{F769E6CB-D3BF-E4DC-1A39-F5484E6CC44C}" dt="2023-06-27T14:05:30.425" v="15"/>
        <pc:sldMkLst>
          <pc:docMk/>
          <pc:sldMk cId="983028449" sldId="257"/>
        </pc:sldMkLst>
      </pc:sldChg>
      <pc:sldChg chg="modNotes">
        <pc:chgData name="Ann Maouyo" userId="S::amaouyo1@jh.edu::857b460a-e918-4cf0-b95d-85f302da08c5" providerId="AD" clId="Web-{F769E6CB-D3BF-E4DC-1A39-F5484E6CC44C}" dt="2023-06-27T14:04:29.843" v="3"/>
        <pc:sldMkLst>
          <pc:docMk/>
          <pc:sldMk cId="4179056905" sldId="258"/>
        </pc:sldMkLst>
      </pc:sldChg>
      <pc:sldChg chg="modNotes">
        <pc:chgData name="Ann Maouyo" userId="S::amaouyo1@jh.edu::857b460a-e918-4cf0-b95d-85f302da08c5" providerId="AD" clId="Web-{F769E6CB-D3BF-E4DC-1A39-F5484E6CC44C}" dt="2023-06-27T14:06:42.148" v="22"/>
        <pc:sldMkLst>
          <pc:docMk/>
          <pc:sldMk cId="1300755365" sldId="259"/>
        </pc:sldMkLst>
      </pc:sldChg>
      <pc:sldChg chg="modNotes">
        <pc:chgData name="Ann Maouyo" userId="S::amaouyo1@jh.edu::857b460a-e918-4cf0-b95d-85f302da08c5" providerId="AD" clId="Web-{F769E6CB-D3BF-E4DC-1A39-F5484E6CC44C}" dt="2023-06-27T14:07:48.465" v="31"/>
        <pc:sldMkLst>
          <pc:docMk/>
          <pc:sldMk cId="1293422430" sldId="260"/>
        </pc:sldMkLst>
      </pc:sldChg>
      <pc:sldChg chg="modNotes">
        <pc:chgData name="Ann Maouyo" userId="S::amaouyo1@jh.edu::857b460a-e918-4cf0-b95d-85f302da08c5" providerId="AD" clId="Web-{F769E6CB-D3BF-E4DC-1A39-F5484E6CC44C}" dt="2023-06-27T14:15:03.617" v="87"/>
        <pc:sldMkLst>
          <pc:docMk/>
          <pc:sldMk cId="2084083883" sldId="261"/>
        </pc:sldMkLst>
      </pc:sldChg>
      <pc:sldChg chg="modNotes">
        <pc:chgData name="Ann Maouyo" userId="S::amaouyo1@jh.edu::857b460a-e918-4cf0-b95d-85f302da08c5" providerId="AD" clId="Web-{F769E6CB-D3BF-E4DC-1A39-F5484E6CC44C}" dt="2023-06-27T14:08:44.219" v="37"/>
        <pc:sldMkLst>
          <pc:docMk/>
          <pc:sldMk cId="862148342" sldId="262"/>
        </pc:sldMkLst>
      </pc:sldChg>
      <pc:sldChg chg="modNotes">
        <pc:chgData name="Ann Maouyo" userId="S::amaouyo1@jh.edu::857b460a-e918-4cf0-b95d-85f302da08c5" providerId="AD" clId="Web-{F769E6CB-D3BF-E4DC-1A39-F5484E6CC44C}" dt="2023-06-27T14:11:41.480" v="66"/>
        <pc:sldMkLst>
          <pc:docMk/>
          <pc:sldMk cId="2483290759" sldId="263"/>
        </pc:sldMkLst>
      </pc:sldChg>
      <pc:sldChg chg="modNotes">
        <pc:chgData name="Ann Maouyo" userId="S::amaouyo1@jh.edu::857b460a-e918-4cf0-b95d-85f302da08c5" providerId="AD" clId="Web-{F769E6CB-D3BF-E4DC-1A39-F5484E6CC44C}" dt="2023-06-27T14:12:15.653" v="70"/>
        <pc:sldMkLst>
          <pc:docMk/>
          <pc:sldMk cId="966284753" sldId="264"/>
        </pc:sldMkLst>
      </pc:sldChg>
      <pc:sldChg chg="modNotes">
        <pc:chgData name="Ann Maouyo" userId="S::amaouyo1@jh.edu::857b460a-e918-4cf0-b95d-85f302da08c5" providerId="AD" clId="Web-{F769E6CB-D3BF-E4DC-1A39-F5484E6CC44C}" dt="2023-06-27T14:14:10.208" v="82"/>
        <pc:sldMkLst>
          <pc:docMk/>
          <pc:sldMk cId="1737779021" sldId="265"/>
        </pc:sldMkLst>
      </pc:sldChg>
      <pc:sldChg chg="modNotes">
        <pc:chgData name="Ann Maouyo" userId="S::amaouyo1@jh.edu::857b460a-e918-4cf0-b95d-85f302da08c5" providerId="AD" clId="Web-{F769E6CB-D3BF-E4DC-1A39-F5484E6CC44C}" dt="2023-06-27T14:10:21.381" v="47"/>
        <pc:sldMkLst>
          <pc:docMk/>
          <pc:sldMk cId="2517632027" sldId="267"/>
        </pc:sldMkLst>
      </pc:sldChg>
      <pc:sldChg chg="modNotes">
        <pc:chgData name="Ann Maouyo" userId="S::amaouyo1@jh.edu::857b460a-e918-4cf0-b95d-85f302da08c5" providerId="AD" clId="Web-{F769E6CB-D3BF-E4DC-1A39-F5484E6CC44C}" dt="2023-06-27T14:13:44.456" v="79"/>
        <pc:sldMkLst>
          <pc:docMk/>
          <pc:sldMk cId="3779994698" sldId="268"/>
        </pc:sldMkLst>
      </pc:sldChg>
      <pc:sldChg chg="modNotes">
        <pc:chgData name="Ann Maouyo" userId="S::amaouyo1@jh.edu::857b460a-e918-4cf0-b95d-85f302da08c5" providerId="AD" clId="Web-{F769E6CB-D3BF-E4DC-1A39-F5484E6CC44C}" dt="2023-06-27T14:12:54.875" v="73"/>
        <pc:sldMkLst>
          <pc:docMk/>
          <pc:sldMk cId="2526063802" sldId="269"/>
        </pc:sldMkLst>
      </pc:sldChg>
      <pc:sldChg chg="modNotes">
        <pc:chgData name="Ann Maouyo" userId="S::amaouyo1@jh.edu::857b460a-e918-4cf0-b95d-85f302da08c5" providerId="AD" clId="Web-{F769E6CB-D3BF-E4DC-1A39-F5484E6CC44C}" dt="2023-06-27T14:15:32.572" v="92"/>
        <pc:sldMkLst>
          <pc:docMk/>
          <pc:sldMk cId="1124503412" sldId="270"/>
        </pc:sldMkLst>
      </pc:sldChg>
      <pc:sldChg chg="modNotes">
        <pc:chgData name="Ann Maouyo" userId="S::amaouyo1@jh.edu::857b460a-e918-4cf0-b95d-85f302da08c5" providerId="AD" clId="Web-{F769E6CB-D3BF-E4DC-1A39-F5484E6CC44C}" dt="2023-06-27T14:16:22.528" v="104"/>
        <pc:sldMkLst>
          <pc:docMk/>
          <pc:sldMk cId="3685111802" sldId="271"/>
        </pc:sldMkLst>
      </pc:sldChg>
      <pc:sldChg chg="modNotes">
        <pc:chgData name="Ann Maouyo" userId="S::amaouyo1@jh.edu::857b460a-e918-4cf0-b95d-85f302da08c5" providerId="AD" clId="Web-{F769E6CB-D3BF-E4DC-1A39-F5484E6CC44C}" dt="2023-06-27T14:07:27.776" v="28"/>
        <pc:sldMkLst>
          <pc:docMk/>
          <pc:sldMk cId="1014061985" sldId="272"/>
        </pc:sldMkLst>
      </pc:sldChg>
      <pc:sldChg chg="modNotes">
        <pc:chgData name="Ann Maouyo" userId="S::amaouyo1@jh.edu::857b460a-e918-4cf0-b95d-85f302da08c5" providerId="AD" clId="Web-{F769E6CB-D3BF-E4DC-1A39-F5484E6CC44C}" dt="2023-06-27T14:04:57.392" v="10"/>
        <pc:sldMkLst>
          <pc:docMk/>
          <pc:sldMk cId="0"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2EC25E7-00E8-4C88-ADF8-7A35E49F69DA}" type="datetimeFigureOut">
              <a:rPr lang="en-US" smtClean="0"/>
              <a:t>5/28/2025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9BFC8C3-4040-461A-91E9-FB2BD49EA7A6}" type="slidenum">
              <a:rPr lang="en-US" smtClean="0"/>
              <a:t>‹#›</a:t>
            </a:fld>
            <a:endParaRPr lang="en-US"/>
          </a:p>
        </p:txBody>
      </p:sp>
    </p:spTree>
    <p:extLst>
      <p:ext uri="{BB962C8B-B14F-4D97-AF65-F5344CB8AC3E}">
        <p14:creationId xmlns:p14="http://schemas.microsoft.com/office/powerpoint/2010/main" val="116455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discuss with a partner what they do to prepare their minds when they have a new text to read. </a:t>
            </a:r>
          </a:p>
          <a:p>
            <a:endParaRPr lang="en-US" dirty="0"/>
          </a:p>
          <a:p>
            <a:r>
              <a:rPr lang="en-US" dirty="0"/>
              <a:t>Book by Adam Zubin of the Noun Project https://thenounproject.com/search/?q=book&amp;i=35696</a:t>
            </a:r>
            <a:endParaRPr lang="en-US" dirty="0">
              <a:ea typeface="Calibri" panose="020F0502020204030204"/>
              <a:cs typeface="Calibri" panose="020F0502020204030204"/>
            </a:endParaRPr>
          </a:p>
          <a:p>
            <a:r>
              <a:rPr lang="en-US" dirty="0"/>
              <a:t>Brochure by </a:t>
            </a:r>
            <a:r>
              <a:rPr lang="en-US" dirty="0" err="1"/>
              <a:t>Smalllike</a:t>
            </a:r>
            <a:r>
              <a:rPr lang="en-US" dirty="0"/>
              <a:t> from the Noun Project https://thenounproject.com/search/?q=brochure&amp;i=2240126</a:t>
            </a:r>
          </a:p>
          <a:p>
            <a:r>
              <a:rPr lang="en-US" dirty="0"/>
              <a:t>Leaflet by Start Up Graphic Design from the Noun Project https://thenounproject.com/term/leaflet/3372042/</a:t>
            </a:r>
          </a:p>
        </p:txBody>
      </p:sp>
      <p:sp>
        <p:nvSpPr>
          <p:cNvPr id="4" name="Slide Number Placeholder 3"/>
          <p:cNvSpPr>
            <a:spLocks noGrp="1"/>
          </p:cNvSpPr>
          <p:nvPr>
            <p:ph type="sldNum" sz="quarter" idx="10"/>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58012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follow along as you read the text “Secrets of Effective Readers.” As you read, </a:t>
            </a:r>
            <a:r>
              <a:rPr lang="en-US" b="1" dirty="0"/>
              <a:t>be sure to pause frequently to model the use of strategies by “thinking aloud.”</a:t>
            </a:r>
            <a:r>
              <a:rPr lang="en-US" dirty="0"/>
              <a:t> Prompts are included on the teacher version of the text to provide examples of “thinking aloud,” but you should feel free to adapt these to your own communication style. (Text continues on slide 11.)</a:t>
            </a:r>
          </a:p>
          <a:p>
            <a:r>
              <a:rPr lang="en-US" dirty="0"/>
              <a:t>Brain by Meaghan Hendricks of the Noun Project https://thenounproject.com/search/?q=brain&amp;i=454654</a:t>
            </a:r>
            <a:endParaRPr lang="en-US" dirty="0">
              <a:ea typeface="Calibri"/>
              <a:cs typeface="Calibri"/>
            </a:endParaRPr>
          </a:p>
          <a:p>
            <a:r>
              <a:rPr lang="en-US" dirty="0"/>
              <a:t>This page and the next reproduce the reading selection which the teacher will use to demonstrate pre- and during-reading strategies.</a:t>
            </a:r>
          </a:p>
        </p:txBody>
      </p:sp>
      <p:sp>
        <p:nvSpPr>
          <p:cNvPr id="4" name="Slide Number Placeholder 3"/>
          <p:cNvSpPr>
            <a:spLocks noGrp="1"/>
          </p:cNvSpPr>
          <p:nvPr>
            <p:ph type="sldNum" sz="quarter" idx="5"/>
          </p:nvPr>
        </p:nvSpPr>
        <p:spPr/>
        <p:txBody>
          <a:bodyPr/>
          <a:lstStyle/>
          <a:p>
            <a:fld id="{E9BFC8C3-4040-461A-91E9-FB2BD49EA7A6}" type="slidenum">
              <a:rPr lang="en-US" smtClean="0"/>
              <a:t>10</a:t>
            </a:fld>
            <a:endParaRPr lang="en-US"/>
          </a:p>
        </p:txBody>
      </p:sp>
    </p:spTree>
    <p:extLst>
      <p:ext uri="{BB962C8B-B14F-4D97-AF65-F5344CB8AC3E}">
        <p14:creationId xmlns:p14="http://schemas.microsoft.com/office/powerpoint/2010/main" val="220739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read, </a:t>
            </a:r>
            <a:r>
              <a:rPr lang="en-US" b="1" dirty="0"/>
              <a:t>continue to pause frequently to model the use of strategies by “thinking aloud.”</a:t>
            </a:r>
            <a:r>
              <a:rPr lang="en-US" dirty="0"/>
              <a:t> </a:t>
            </a:r>
          </a:p>
        </p:txBody>
      </p:sp>
      <p:sp>
        <p:nvSpPr>
          <p:cNvPr id="4" name="Slide Number Placeholder 3"/>
          <p:cNvSpPr>
            <a:spLocks noGrp="1"/>
          </p:cNvSpPr>
          <p:nvPr>
            <p:ph type="sldNum" sz="quarter" idx="10"/>
          </p:nvPr>
        </p:nvSpPr>
        <p:spPr/>
        <p:txBody>
          <a:bodyPr/>
          <a:lstStyle/>
          <a:p>
            <a:fld id="{E9BFC8C3-4040-461A-91E9-FB2BD49EA7A6}" type="slidenum">
              <a:rPr lang="en-US" smtClean="0"/>
              <a:t>11</a:t>
            </a:fld>
            <a:endParaRPr lang="en-US"/>
          </a:p>
        </p:txBody>
      </p:sp>
    </p:spTree>
    <p:extLst>
      <p:ext uri="{BB962C8B-B14F-4D97-AF65-F5344CB8AC3E}">
        <p14:creationId xmlns:p14="http://schemas.microsoft.com/office/powerpoint/2010/main" val="1196096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the text, ask students to comment on the strategies they observed and identify points at which you used various strategies.</a:t>
            </a:r>
          </a:p>
        </p:txBody>
      </p:sp>
      <p:sp>
        <p:nvSpPr>
          <p:cNvPr id="4" name="Slide Number Placeholder 3"/>
          <p:cNvSpPr>
            <a:spLocks noGrp="1"/>
          </p:cNvSpPr>
          <p:nvPr>
            <p:ph type="sldNum" sz="quarter" idx="10"/>
          </p:nvPr>
        </p:nvSpPr>
        <p:spPr/>
        <p:txBody>
          <a:bodyPr/>
          <a:lstStyle/>
          <a:p>
            <a:fld id="{E9BFC8C3-4040-461A-91E9-FB2BD49EA7A6}" type="slidenum">
              <a:rPr lang="en-US" smtClean="0"/>
              <a:t>12</a:t>
            </a:fld>
            <a:endParaRPr lang="en-US"/>
          </a:p>
        </p:txBody>
      </p:sp>
    </p:spTree>
    <p:extLst>
      <p:ext uri="{BB962C8B-B14F-4D97-AF65-F5344CB8AC3E}">
        <p14:creationId xmlns:p14="http://schemas.microsoft.com/office/powerpoint/2010/main" val="327617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Tell students that they will now practice several of the before-reading strategies in their teams. Direct students to the worksheet “Secrets of Effective Readers: Putting It in Practice.” Instruct students to read through one (or two, if time allows) of the scenarios with their team, discuss the before-reading strategy questions, and jot down their answers to the questions. (Note: If time is short, you can assign just one scenario for students to address; otherwise, allow students to select a scenario, or assign different scenarios to different teams.)</a:t>
            </a:r>
          </a:p>
          <a:p>
            <a:pPr defTabSz="966612">
              <a:defRPr/>
            </a:pPr>
            <a:r>
              <a:rPr lang="en-US" dirty="0"/>
              <a:t>http://clipart-library.com/clipart/1304570.htm</a:t>
            </a:r>
            <a:endParaRPr lang="en-US"/>
          </a:p>
        </p:txBody>
      </p:sp>
      <p:sp>
        <p:nvSpPr>
          <p:cNvPr id="4" name="Slide Number Placeholder 3"/>
          <p:cNvSpPr>
            <a:spLocks noGrp="1"/>
          </p:cNvSpPr>
          <p:nvPr>
            <p:ph type="sldNum" sz="quarter" idx="10"/>
          </p:nvPr>
        </p:nvSpPr>
        <p:spPr/>
        <p:txBody>
          <a:bodyPr/>
          <a:lstStyle/>
          <a:p>
            <a:fld id="{E9BFC8C3-4040-461A-91E9-FB2BD49EA7A6}" type="slidenum">
              <a:rPr lang="en-US" smtClean="0"/>
              <a:t>13</a:t>
            </a:fld>
            <a:endParaRPr lang="en-US"/>
          </a:p>
        </p:txBody>
      </p:sp>
    </p:spTree>
    <p:extLst>
      <p:ext uri="{BB962C8B-B14F-4D97-AF65-F5344CB8AC3E}">
        <p14:creationId xmlns:p14="http://schemas.microsoft.com/office/powerpoint/2010/main" val="4241561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Review student responses in </a:t>
            </a:r>
            <a:r>
              <a:rPr lang="en-US" baseline="0" dirty="0"/>
              <a:t>a </a:t>
            </a:r>
            <a:r>
              <a:rPr lang="en-US" dirty="0"/>
              <a:t>whole-class discussion. </a:t>
            </a:r>
          </a:p>
          <a:p>
            <a:endParaRPr lang="en-US" dirty="0"/>
          </a:p>
        </p:txBody>
      </p:sp>
      <p:sp>
        <p:nvSpPr>
          <p:cNvPr id="4" name="Slide Number Placeholder 3"/>
          <p:cNvSpPr>
            <a:spLocks noGrp="1"/>
          </p:cNvSpPr>
          <p:nvPr>
            <p:ph type="sldNum" sz="quarter" idx="10"/>
          </p:nvPr>
        </p:nvSpPr>
        <p:spPr/>
        <p:txBody>
          <a:bodyPr/>
          <a:lstStyle/>
          <a:p>
            <a:fld id="{E9BFC8C3-4040-461A-91E9-FB2BD49EA7A6}" type="slidenum">
              <a:rPr lang="en-US" smtClean="0"/>
              <a:t>14</a:t>
            </a:fld>
            <a:endParaRPr lang="en-US"/>
          </a:p>
        </p:txBody>
      </p:sp>
    </p:spTree>
    <p:extLst>
      <p:ext uri="{BB962C8B-B14F-4D97-AF65-F5344CB8AC3E}">
        <p14:creationId xmlns:p14="http://schemas.microsoft.com/office/powerpoint/2010/main" val="1387548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Tell students they will now practice using these reading strategies with their reading partners (slide 15). Direct students to the reading “Why Reading Is Important—And How to Be a Better Reader.” </a:t>
            </a:r>
            <a:r>
              <a:rPr lang="en-US" i="1" dirty="0"/>
              <a:t>Remind students to go through the four steps </a:t>
            </a:r>
            <a:r>
              <a:rPr lang="en-US" b="1" i="1" dirty="0"/>
              <a:t>before</a:t>
            </a:r>
            <a:r>
              <a:rPr lang="en-US" i="1" dirty="0"/>
              <a:t> they begin reading</a:t>
            </a:r>
            <a:r>
              <a:rPr lang="en-US" dirty="0"/>
              <a:t>. </a:t>
            </a:r>
          </a:p>
          <a:p>
            <a:pPr defTabSz="966612">
              <a:defRPr/>
            </a:pPr>
            <a:r>
              <a:rPr lang="en-US" dirty="0"/>
              <a:t>Students read silently, then softly partner read the selection aloud (students alternate reading paragraphs or sections). Circulate as students read to make sure they practice the pre-reading steps.</a:t>
            </a:r>
            <a:endParaRPr lang="en-US" dirty="0">
              <a:ea typeface="Calibri"/>
              <a:cs typeface="Calibri"/>
            </a:endParaRPr>
          </a:p>
          <a:p>
            <a:pPr defTabSz="966612">
              <a:defRPr/>
            </a:pPr>
            <a:r>
              <a:rPr lang="en-US" sz="1200" b="0" kern="1200" dirty="0">
                <a:solidFill>
                  <a:schemeClr val="tx1"/>
                </a:solidFill>
                <a:effectLst/>
                <a:latin typeface="+mn-lt"/>
                <a:ea typeface="+mn-ea"/>
                <a:cs typeface="+mn-cs"/>
              </a:rPr>
              <a:t>Photo by Allison Shelley/The Verbatim Agency for </a:t>
            </a:r>
            <a:r>
              <a:rPr lang="en-US" sz="1200" b="0" kern="1200" dirty="0" err="1">
                <a:solidFill>
                  <a:schemeClr val="tx1"/>
                </a:solidFill>
                <a:effectLst/>
                <a:latin typeface="+mn-lt"/>
                <a:ea typeface="+mn-ea"/>
                <a:cs typeface="+mn-cs"/>
              </a:rPr>
              <a:t>EDUimages</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https://www.flickr.com/photos/all4ed/35668664324/in/photostream/</a:t>
            </a:r>
            <a:r>
              <a:rPr lang="en-US" dirty="0"/>
              <a:t> </a:t>
            </a:r>
            <a:endParaRPr lang="en-US"/>
          </a:p>
        </p:txBody>
      </p:sp>
      <p:sp>
        <p:nvSpPr>
          <p:cNvPr id="4" name="Slide Number Placeholder 3"/>
          <p:cNvSpPr>
            <a:spLocks noGrp="1"/>
          </p:cNvSpPr>
          <p:nvPr>
            <p:ph type="sldNum" sz="quarter" idx="10"/>
          </p:nvPr>
        </p:nvSpPr>
        <p:spPr/>
        <p:txBody>
          <a:bodyPr/>
          <a:lstStyle/>
          <a:p>
            <a:fld id="{E9BFC8C3-4040-461A-91E9-FB2BD49EA7A6}" type="slidenum">
              <a:rPr lang="en-US" smtClean="0"/>
              <a:t>15</a:t>
            </a:fld>
            <a:endParaRPr lang="en-US"/>
          </a:p>
        </p:txBody>
      </p:sp>
    </p:spTree>
    <p:extLst>
      <p:ext uri="{BB962C8B-B14F-4D97-AF65-F5344CB8AC3E}">
        <p14:creationId xmlns:p14="http://schemas.microsoft.com/office/powerpoint/2010/main" val="175086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Briefly discuss the reading selection as </a:t>
            </a:r>
            <a:r>
              <a:rPr lang="en-US" baseline="0" dirty="0"/>
              <a:t>a </a:t>
            </a:r>
            <a:r>
              <a:rPr lang="en-US" dirty="0"/>
              <a:t>class. Ask students whether they learned anything that surprised them. Ask students what kinds of texts they enjoy reading, and how they think they can increase the amount of time they read each day </a:t>
            </a:r>
            <a:r>
              <a:rPr lang="en-US" baseline="0" dirty="0"/>
              <a:t>with </a:t>
            </a:r>
            <a:r>
              <a:rPr lang="en-US" dirty="0"/>
              <a:t>texts that they find personally rewarding</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9BFC8C3-4040-461A-91E9-FB2BD49EA7A6}" type="slidenum">
              <a:rPr lang="en-US" smtClean="0"/>
              <a:t>16</a:t>
            </a:fld>
            <a:endParaRPr lang="en-US"/>
          </a:p>
        </p:txBody>
      </p:sp>
    </p:spTree>
    <p:extLst>
      <p:ext uri="{BB962C8B-B14F-4D97-AF65-F5344CB8AC3E}">
        <p14:creationId xmlns:p14="http://schemas.microsoft.com/office/powerpoint/2010/main" val="3467987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exit ticket, have each student complete the prompt above on a half sheet of paper.</a:t>
            </a:r>
          </a:p>
        </p:txBody>
      </p:sp>
      <p:sp>
        <p:nvSpPr>
          <p:cNvPr id="4" name="Slide Number Placeholder 3"/>
          <p:cNvSpPr>
            <a:spLocks noGrp="1"/>
          </p:cNvSpPr>
          <p:nvPr>
            <p:ph type="sldNum" sz="quarter" idx="10"/>
          </p:nvPr>
        </p:nvSpPr>
        <p:spPr/>
        <p:txBody>
          <a:bodyPr/>
          <a:lstStyle/>
          <a:p>
            <a:fld id="{E9BFC8C3-4040-461A-91E9-FB2BD49EA7A6}" type="slidenum">
              <a:rPr lang="en-US" smtClean="0"/>
              <a:t>17</a:t>
            </a:fld>
            <a:endParaRPr lang="en-US"/>
          </a:p>
        </p:txBody>
      </p:sp>
    </p:spTree>
    <p:extLst>
      <p:ext uri="{BB962C8B-B14F-4D97-AF65-F5344CB8AC3E}">
        <p14:creationId xmlns:p14="http://schemas.microsoft.com/office/powerpoint/2010/main" val="351120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a:t>
            </a:r>
            <a:r>
              <a:rPr lang="en-US"/>
              <a:t>/4276400278</a:t>
            </a:r>
            <a:endParaRPr lang="en-US" dirty="0"/>
          </a:p>
        </p:txBody>
      </p:sp>
      <p:sp>
        <p:nvSpPr>
          <p:cNvPr id="4" name="Slide Number Placeholder 3"/>
          <p:cNvSpPr>
            <a:spLocks noGrp="1"/>
          </p:cNvSpPr>
          <p:nvPr>
            <p:ph type="sldNum" sz="quarter" idx="10"/>
          </p:nvPr>
        </p:nvSpPr>
        <p:spPr/>
        <p:txBody>
          <a:bodyPr/>
          <a:lstStyle/>
          <a:p>
            <a:fld id="{E9BFC8C3-4040-461A-91E9-FB2BD49EA7A6}" type="slidenum">
              <a:rPr lang="en-US" smtClean="0"/>
              <a:t>2</a:t>
            </a:fld>
            <a:endParaRPr lang="en-US"/>
          </a:p>
        </p:txBody>
      </p:sp>
    </p:spTree>
    <p:extLst>
      <p:ext uri="{BB962C8B-B14F-4D97-AF65-F5344CB8AC3E}">
        <p14:creationId xmlns:p14="http://schemas.microsoft.com/office/powerpoint/2010/main" val="16478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ea typeface="Calibri"/>
                <a:cs typeface="Calibri"/>
              </a:rPr>
              <a:t>Student Dedication</a:t>
            </a:r>
            <a:endParaRPr lang="en-US" dirty="0"/>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in the last three lessons, they have considered how to organize themselves to manage their learning more effectively. Today, they will be learning ways to prepare their minds to learn more effectively when they have something to read. Show the concept map for the lesson; briefly review the activities listed.</a:t>
            </a:r>
          </a:p>
          <a:p>
            <a:r>
              <a:rPr lang="en-US" dirty="0"/>
              <a:t>http://clipart-library.com/clipart/1424227.htm</a:t>
            </a:r>
            <a:endParaRPr lang="en-US"/>
          </a:p>
        </p:txBody>
      </p:sp>
      <p:sp>
        <p:nvSpPr>
          <p:cNvPr id="4" name="Slide Number Placeholder 3"/>
          <p:cNvSpPr>
            <a:spLocks noGrp="1"/>
          </p:cNvSpPr>
          <p:nvPr>
            <p:ph type="sldNum" sz="quarter" idx="10"/>
          </p:nvPr>
        </p:nvSpPr>
        <p:spPr/>
        <p:txBody>
          <a:bodyPr/>
          <a:lstStyle/>
          <a:p>
            <a:fld id="{E9BFC8C3-4040-461A-91E9-FB2BD49EA7A6}" type="slidenum">
              <a:rPr lang="en-US" smtClean="0"/>
              <a:t>4</a:t>
            </a:fld>
            <a:endParaRPr lang="en-US"/>
          </a:p>
        </p:txBody>
      </p:sp>
    </p:spTree>
    <p:extLst>
      <p:ext uri="{BB962C8B-B14F-4D97-AF65-F5344CB8AC3E}">
        <p14:creationId xmlns:p14="http://schemas.microsoft.com/office/powerpoint/2010/main" val="398045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vocabulary words.</a:t>
            </a:r>
            <a:r>
              <a:rPr lang="en-US" b="1" dirty="0"/>
              <a:t> </a:t>
            </a:r>
            <a:r>
              <a:rPr lang="en-US" dirty="0"/>
              <a:t>Ask students whether they know what each word means, or what they think it might mean. Ask them to identify related words that they already know (</a:t>
            </a:r>
            <a:r>
              <a:rPr lang="en-US" i="1" dirty="0"/>
              <a:t>attention, active</a:t>
            </a:r>
            <a:r>
              <a:rPr lang="en-US" dirty="0"/>
              <a:t>). Use each word in a sentence. Ask students to provide examples of when and how being </a:t>
            </a:r>
            <a:r>
              <a:rPr lang="en-US" b="1" dirty="0"/>
              <a:t>attentive </a:t>
            </a:r>
            <a:r>
              <a:rPr lang="en-US" dirty="0"/>
              <a:t>can help them be successful in school and life; tell them they will learn more about the other vocabulary words later in the lesson.</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E9BFC8C3-4040-461A-91E9-FB2BD49EA7A6}" type="slidenum">
              <a:rPr lang="en-US" smtClean="0"/>
              <a:t>5</a:t>
            </a:fld>
            <a:endParaRPr lang="en-US"/>
          </a:p>
        </p:txBody>
      </p:sp>
    </p:spTree>
    <p:extLst>
      <p:ext uri="{BB962C8B-B14F-4D97-AF65-F5344CB8AC3E}">
        <p14:creationId xmlns:p14="http://schemas.microsoft.com/office/powerpoint/2010/main" val="1873308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Do Now with students. Ask student volunteers to share some of the things they like to do when they approach a new text. Generate follow-up discussion with questions such as, “Why do you like to begin that way?” or “How do you find that doing this helps you when you read?"</a:t>
            </a:r>
          </a:p>
        </p:txBody>
      </p:sp>
      <p:sp>
        <p:nvSpPr>
          <p:cNvPr id="4" name="Slide Number Placeholder 3"/>
          <p:cNvSpPr>
            <a:spLocks noGrp="1"/>
          </p:cNvSpPr>
          <p:nvPr>
            <p:ph type="sldNum" sz="quarter" idx="10"/>
          </p:nvPr>
        </p:nvSpPr>
        <p:spPr/>
        <p:txBody>
          <a:bodyPr/>
          <a:lstStyle/>
          <a:p>
            <a:fld id="{E9BFC8C3-4040-461A-91E9-FB2BD49EA7A6}" type="slidenum">
              <a:rPr lang="en-US" smtClean="0"/>
              <a:t>6</a:t>
            </a:fld>
            <a:endParaRPr lang="en-US"/>
          </a:p>
        </p:txBody>
      </p:sp>
    </p:spTree>
    <p:extLst>
      <p:ext uri="{BB962C8B-B14F-4D97-AF65-F5344CB8AC3E}">
        <p14:creationId xmlns:p14="http://schemas.microsoft.com/office/powerpoint/2010/main" val="180409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Explain that just as habits (such as listening carefully and asking questions) help students learn better in class, there are also habits that help readers get more out of what they read—whether it’s a classroom textbook, a movie review, or an online recipe! Ask students to help you create </a:t>
            </a:r>
            <a:r>
              <a:rPr lang="en-US" baseline="0" dirty="0"/>
              <a:t>a </a:t>
            </a:r>
            <a:r>
              <a:rPr lang="en-US" dirty="0"/>
              <a:t>list of strategies they’ve learned in other classes that help them understand things they read. Write their suggestions </a:t>
            </a:r>
            <a:r>
              <a:rPr lang="en-US" baseline="0" dirty="0"/>
              <a:t>on </a:t>
            </a:r>
            <a:r>
              <a:rPr lang="en-US" dirty="0"/>
              <a:t>the board</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9BFC8C3-4040-461A-91E9-FB2BD49EA7A6}" type="slidenum">
              <a:rPr lang="en-US" smtClean="0"/>
              <a:t>7</a:t>
            </a:fld>
            <a:endParaRPr lang="en-US"/>
          </a:p>
        </p:txBody>
      </p:sp>
    </p:spTree>
    <p:extLst>
      <p:ext uri="{BB962C8B-B14F-4D97-AF65-F5344CB8AC3E}">
        <p14:creationId xmlns:p14="http://schemas.microsoft.com/office/powerpoint/2010/main" val="427204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Uncover the classroom poster “Before- and During-Reading Strategies” (also on this slide). Briefly describe each strategy, then ask students to indicate by a show of hands if they are familiar with the strategy and practice it regularly. </a:t>
            </a:r>
          </a:p>
          <a:p>
            <a:r>
              <a:rPr lang="en-US" sz="1200" b="0" kern="1200" dirty="0">
                <a:solidFill>
                  <a:schemeClr val="tx1"/>
                </a:solidFill>
                <a:effectLst/>
                <a:latin typeface="+mn-lt"/>
                <a:ea typeface="+mn-ea"/>
                <a:cs typeface="+mn-cs"/>
              </a:rPr>
              <a:t>Photo by Allison Shelley for American Education: Images of Teachers and Students in Action https://images.all4ed.org/middle-school-girl-concentrating</a:t>
            </a:r>
            <a:r>
              <a:rPr lang="en-US" dirty="0"/>
              <a:t> </a:t>
            </a:r>
            <a:endParaRPr lang="en-US" dirty="0">
              <a:ea typeface="Calibri"/>
              <a:cs typeface="Calibri"/>
            </a:endParaRPr>
          </a:p>
        </p:txBody>
      </p:sp>
      <p:sp>
        <p:nvSpPr>
          <p:cNvPr id="4" name="Slide Number Placeholder 3"/>
          <p:cNvSpPr>
            <a:spLocks noGrp="1"/>
          </p:cNvSpPr>
          <p:nvPr>
            <p:ph type="sldNum" sz="quarter" idx="10"/>
          </p:nvPr>
        </p:nvSpPr>
        <p:spPr/>
        <p:txBody>
          <a:bodyPr/>
          <a:lstStyle/>
          <a:p>
            <a:fld id="{E9BFC8C3-4040-461A-91E9-FB2BD49EA7A6}" type="slidenum">
              <a:rPr lang="en-US" smtClean="0"/>
              <a:t>8</a:t>
            </a:fld>
            <a:endParaRPr lang="en-US"/>
          </a:p>
        </p:txBody>
      </p:sp>
    </p:spTree>
    <p:extLst>
      <p:ext uri="{BB962C8B-B14F-4D97-AF65-F5344CB8AC3E}">
        <p14:creationId xmlns:p14="http://schemas.microsoft.com/office/powerpoint/2010/main" val="104778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Introduce the vocabulary terms </a:t>
            </a:r>
            <a:r>
              <a:rPr lang="en-US" b="1" baseline="0" dirty="0"/>
              <a:t>text</a:t>
            </a:r>
            <a:r>
              <a:rPr lang="en-US" b="1" dirty="0"/>
              <a:t> features, activate, prior knowledge, </a:t>
            </a:r>
            <a:r>
              <a:rPr lang="en-US" dirty="0"/>
              <a:t>and </a:t>
            </a:r>
            <a:r>
              <a:rPr lang="en-US" b="1" dirty="0"/>
              <a:t>visualize </a:t>
            </a:r>
            <a:r>
              <a:rPr lang="en-US" dirty="0"/>
              <a:t>(click through this slide to show each word and its definition).</a:t>
            </a:r>
          </a:p>
          <a:p>
            <a:r>
              <a:rPr lang="en-US" dirty="0"/>
              <a:t>Tell students that you are going to model using the strategies as you read the class text “Secrets of Effective Readers.” Direct students to listen for you to use the strategies listed on the poster, and to indicate by snapping their fingers each time they hear you use one of the strategies.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9</a:t>
            </a:fld>
            <a:endParaRPr lang="en-US"/>
          </a:p>
        </p:txBody>
      </p:sp>
    </p:spTree>
    <p:extLst>
      <p:ext uri="{BB962C8B-B14F-4D97-AF65-F5344CB8AC3E}">
        <p14:creationId xmlns:p14="http://schemas.microsoft.com/office/powerpoint/2010/main" val="239827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dirty="0"/>
              <a:t>Click to edit Master title style</a:t>
            </a:r>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3968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4765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5276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88952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49653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52924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09306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21381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78891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9115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5793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9926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1869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8783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26884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430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3632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5580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dirty="0"/>
              <a:t>Click to edit Master title style</a:t>
            </a:r>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0252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6024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E737A2B8-F983-4057-BA3B-E89B8E4C8559}"/>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53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dirty="0"/>
              <a:t>Click to edit Master title style</a:t>
            </a:r>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1332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3457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4"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4091771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2969870005"/>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clipart-library.com/clipart/1424227.htm"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5" Type="http://schemas.openxmlformats.org/officeDocument/2006/relationships/hyperlink" Target="https://www.flickr.com/photos/all4ed/35668664324/in/photostream/" TargetMode="External"/><Relationship Id="rId4" Type="http://schemas.openxmlformats.org/officeDocument/2006/relationships/hyperlink" Target="http://clipart-library.com/clipart/1304570.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656411" y="471831"/>
            <a:ext cx="10465170" cy="1461939"/>
          </a:xfrm>
          <a:prstGeom prst="rect">
            <a:avLst/>
          </a:prstGeom>
          <a:noFill/>
        </p:spPr>
        <p:txBody>
          <a:bodyPr wrap="square" rtlCol="0">
            <a:spAutoFit/>
          </a:bodyPr>
          <a:lstStyle/>
          <a:p>
            <a:pPr>
              <a:spcAft>
                <a:spcPts val="3000"/>
              </a:spcAft>
            </a:pPr>
            <a:r>
              <a:rPr lang="en-US" sz="3600" dirty="0">
                <a:solidFill>
                  <a:schemeClr val="bg2">
                    <a:lumMod val="75000"/>
                  </a:schemeClr>
                </a:solidFill>
                <a:latin typeface="Berlin Sans FB Demi" panose="020E0802020502020306" pitchFamily="34" charset="0"/>
              </a:rPr>
              <a:t>Do Now</a:t>
            </a:r>
            <a:r>
              <a:rPr lang="en-US" sz="3600" dirty="0">
                <a:solidFill>
                  <a:schemeClr val="bg2">
                    <a:lumMod val="75000"/>
                  </a:schemeClr>
                </a:solidFill>
                <a:latin typeface="Berlin Sans FB" panose="020E0602020502020306" pitchFamily="34" charset="0"/>
              </a:rPr>
              <a:t>: How do I get ready to read?</a:t>
            </a:r>
          </a:p>
          <a:p>
            <a:pPr>
              <a:spcAft>
                <a:spcPts val="3000"/>
              </a:spcAft>
            </a:pPr>
            <a:r>
              <a:rPr lang="en-US" sz="2800" dirty="0">
                <a:solidFill>
                  <a:srgbClr val="700000"/>
                </a:solidFill>
                <a:latin typeface="Berlin Sans FB" panose="020E0602020502020306" pitchFamily="34" charset="0"/>
              </a:rPr>
              <a:t>Turn to a classmate and share your answers to the following question.</a:t>
            </a:r>
          </a:p>
        </p:txBody>
      </p:sp>
      <p:pic>
        <p:nvPicPr>
          <p:cNvPr id="1028" name="Picture 4" descr="Brochure Icons - Download Free Vector Icons | Noun Project">
            <a:extLst>
              <a:ext uri="{FF2B5EF4-FFF2-40B4-BE49-F238E27FC236}">
                <a16:creationId xmlns:a16="http://schemas.microsoft.com/office/drawing/2014/main" id="{322E3DD3-3510-468B-A3C8-43540FAA1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770" y="4774786"/>
            <a:ext cx="1585992" cy="1585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E2EDFE-78FB-49D4-B1D7-ADB9DC780A33}"/>
              </a:ext>
            </a:extLst>
          </p:cNvPr>
          <p:cNvSpPr txBox="1"/>
          <p:nvPr/>
        </p:nvSpPr>
        <p:spPr>
          <a:xfrm>
            <a:off x="2116183" y="2155371"/>
            <a:ext cx="9144000" cy="2554545"/>
          </a:xfrm>
          <a:prstGeom prst="rect">
            <a:avLst/>
          </a:prstGeom>
          <a:noFill/>
        </p:spPr>
        <p:txBody>
          <a:bodyPr wrap="square" rtlCol="0">
            <a:spAutoFit/>
          </a:bodyPr>
          <a:lstStyle/>
          <a:p>
            <a:pPr algn="ctr"/>
            <a:r>
              <a:rPr lang="en-US" sz="3200" b="1" dirty="0">
                <a:solidFill>
                  <a:schemeClr val="bg2">
                    <a:lumMod val="75000"/>
                  </a:schemeClr>
                </a:solidFill>
                <a:latin typeface="Calibri" panose="020F0502020204030204" pitchFamily="34" charset="0"/>
                <a:cs typeface="Calibri" panose="020F0502020204030204" pitchFamily="34" charset="0"/>
              </a:rPr>
              <a:t>When you have a new text to read—whether it’s a website, novel, cookbook recipe,</a:t>
            </a:r>
          </a:p>
          <a:p>
            <a:pPr algn="ctr"/>
            <a:r>
              <a:rPr lang="en-US" sz="3200" b="1" dirty="0">
                <a:solidFill>
                  <a:schemeClr val="bg2">
                    <a:lumMod val="75000"/>
                  </a:schemeClr>
                </a:solidFill>
                <a:latin typeface="Calibri" panose="020F0502020204030204" pitchFamily="34" charset="0"/>
                <a:cs typeface="Calibri" panose="020F0502020204030204" pitchFamily="34" charset="0"/>
              </a:rPr>
              <a:t>how-to manual, or chapter in your science book—what do you do to prepare your mind BEFORE you jump into reading?</a:t>
            </a:r>
          </a:p>
        </p:txBody>
      </p:sp>
      <p:pic>
        <p:nvPicPr>
          <p:cNvPr id="8" name="Picture 7">
            <a:extLst>
              <a:ext uri="{FF2B5EF4-FFF2-40B4-BE49-F238E27FC236}">
                <a16:creationId xmlns:a16="http://schemas.microsoft.com/office/drawing/2014/main" id="{DDC87346-90F2-40F7-8A66-E46A712883D6}"/>
              </a:ext>
            </a:extLst>
          </p:cNvPr>
          <p:cNvPicPr>
            <a:picLocks noChangeAspect="1"/>
          </p:cNvPicPr>
          <p:nvPr/>
        </p:nvPicPr>
        <p:blipFill rotWithShape="1">
          <a:blip r:embed="rId4">
            <a:extLst>
              <a:ext uri="{28A0092B-C50C-407E-A947-70E740481C1C}">
                <a14:useLocalDpi xmlns:a14="http://schemas.microsoft.com/office/drawing/2010/main" val="0"/>
              </a:ext>
            </a:extLst>
          </a:blip>
          <a:srcRect b="25810"/>
          <a:stretch/>
        </p:blipFill>
        <p:spPr>
          <a:xfrm rot="1645904">
            <a:off x="7614353" y="4748634"/>
            <a:ext cx="2208237" cy="1638296"/>
          </a:xfrm>
          <a:prstGeom prst="rect">
            <a:avLst/>
          </a:prstGeom>
        </p:spPr>
      </p:pic>
      <p:pic>
        <p:nvPicPr>
          <p:cNvPr id="10" name="Picture 9">
            <a:extLst>
              <a:ext uri="{FF2B5EF4-FFF2-40B4-BE49-F238E27FC236}">
                <a16:creationId xmlns:a16="http://schemas.microsoft.com/office/drawing/2014/main" id="{C4FBFD15-CD42-4D7B-A128-07515E84E5A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3802"/>
          <a:stretch/>
        </p:blipFill>
        <p:spPr>
          <a:xfrm rot="19768038">
            <a:off x="4052828" y="5159875"/>
            <a:ext cx="1556095" cy="1341332"/>
          </a:xfrm>
          <a:prstGeom prst="rect">
            <a:avLst/>
          </a:prstGeom>
        </p:spPr>
      </p:pic>
    </p:spTree>
    <p:extLst>
      <p:ext uri="{BB962C8B-B14F-4D97-AF65-F5344CB8AC3E}">
        <p14:creationId xmlns:p14="http://schemas.microsoft.com/office/powerpoint/2010/main" val="417905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EA155D-3C75-4D59-929C-B623C94E71C0}"/>
              </a:ext>
            </a:extLst>
          </p:cNvPr>
          <p:cNvSpPr txBox="1"/>
          <p:nvPr/>
        </p:nvSpPr>
        <p:spPr>
          <a:xfrm>
            <a:off x="1371599" y="292524"/>
            <a:ext cx="8452883" cy="2708434"/>
          </a:xfrm>
          <a:prstGeom prst="rect">
            <a:avLst/>
          </a:prstGeom>
          <a:noFill/>
        </p:spPr>
        <p:txBody>
          <a:bodyPr wrap="square" rtlCol="0">
            <a:spAutoFit/>
          </a:bodyPr>
          <a:lstStyle/>
          <a:p>
            <a:pPr>
              <a:spcAft>
                <a:spcPts val="1200"/>
              </a:spcAft>
            </a:pPr>
            <a:r>
              <a:rPr lang="en-US" sz="2800" b="1" u="sng" dirty="0">
                <a:solidFill>
                  <a:schemeClr val="bg2">
                    <a:lumMod val="75000"/>
                  </a:schemeClr>
                </a:solidFill>
              </a:rPr>
              <a:t>Secrets of Effective Readers</a:t>
            </a:r>
          </a:p>
          <a:p>
            <a:pPr>
              <a:spcAft>
                <a:spcPts val="1200"/>
              </a:spcAft>
            </a:pPr>
            <a:r>
              <a:rPr lang="en-US" sz="2200" dirty="0">
                <a:solidFill>
                  <a:schemeClr val="bg2">
                    <a:lumMod val="75000"/>
                  </a:schemeClr>
                </a:solidFill>
              </a:rPr>
              <a:t>Imagine walking into a new house or apartment. You enter your bedroom, ready to put away your clothes. But you have no closet, no hangers! Furthermore, you have no dresser! No shelves! Nowhere to put your clothes! How can you organize your room? How can you ever find things if your clothes stay unpacked in boxes, or scattered around the floor in random piles? It’s a big mess!</a:t>
            </a:r>
          </a:p>
        </p:txBody>
      </p:sp>
      <p:grpSp>
        <p:nvGrpSpPr>
          <p:cNvPr id="4" name="Group 3"/>
          <p:cNvGrpSpPr/>
          <p:nvPr/>
        </p:nvGrpSpPr>
        <p:grpSpPr>
          <a:xfrm>
            <a:off x="9681193" y="344137"/>
            <a:ext cx="2315806" cy="2054846"/>
            <a:chOff x="9081425" y="887137"/>
            <a:chExt cx="2315806" cy="2054846"/>
          </a:xfrm>
        </p:grpSpPr>
        <p:grpSp>
          <p:nvGrpSpPr>
            <p:cNvPr id="206" name="Group 205">
              <a:extLst>
                <a:ext uri="{FF2B5EF4-FFF2-40B4-BE49-F238E27FC236}">
                  <a16:creationId xmlns:a16="http://schemas.microsoft.com/office/drawing/2014/main" id="{C5F0E754-8A7B-4482-AFC4-FE2773E045E6}"/>
                </a:ext>
              </a:extLst>
            </p:cNvPr>
            <p:cNvGrpSpPr>
              <a:grpSpLocks/>
            </p:cNvGrpSpPr>
            <p:nvPr/>
          </p:nvGrpSpPr>
          <p:grpSpPr bwMode="auto">
            <a:xfrm>
              <a:off x="9465369" y="1022709"/>
              <a:ext cx="738505" cy="1424305"/>
              <a:chOff x="7284" y="3791"/>
              <a:chExt cx="1163" cy="2243"/>
            </a:xfrm>
          </p:grpSpPr>
          <p:sp>
            <p:nvSpPr>
              <p:cNvPr id="207" name="Freeform 24">
                <a:extLst>
                  <a:ext uri="{FF2B5EF4-FFF2-40B4-BE49-F238E27FC236}">
                    <a16:creationId xmlns:a16="http://schemas.microsoft.com/office/drawing/2014/main" id="{5694A562-0F80-45ED-B8B4-F6767B6CE35E}"/>
                  </a:ext>
                </a:extLst>
              </p:cNvPr>
              <p:cNvSpPr>
                <a:spLocks/>
              </p:cNvSpPr>
              <p:nvPr/>
            </p:nvSpPr>
            <p:spPr bwMode="auto">
              <a:xfrm>
                <a:off x="7284" y="3969"/>
                <a:ext cx="603" cy="572"/>
              </a:xfrm>
              <a:custGeom>
                <a:avLst/>
                <a:gdLst>
                  <a:gd name="T0" fmla="*/ 197 w 603"/>
                  <a:gd name="T1" fmla="*/ 325 h 572"/>
                  <a:gd name="T2" fmla="*/ 153 w 603"/>
                  <a:gd name="T3" fmla="*/ 250 h 572"/>
                  <a:gd name="T4" fmla="*/ 129 w 603"/>
                  <a:gd name="T5" fmla="*/ 191 h 572"/>
                  <a:gd name="T6" fmla="*/ 119 w 603"/>
                  <a:gd name="T7" fmla="*/ 146 h 572"/>
                  <a:gd name="T8" fmla="*/ 129 w 603"/>
                  <a:gd name="T9" fmla="*/ 92 h 572"/>
                  <a:gd name="T10" fmla="*/ 153 w 603"/>
                  <a:gd name="T11" fmla="*/ 55 h 572"/>
                  <a:gd name="T12" fmla="*/ 194 w 603"/>
                  <a:gd name="T13" fmla="*/ 19 h 572"/>
                  <a:gd name="T14" fmla="*/ 249 w 603"/>
                  <a:gd name="T15" fmla="*/ 7 h 572"/>
                  <a:gd name="T16" fmla="*/ 310 w 603"/>
                  <a:gd name="T17" fmla="*/ 0 h 572"/>
                  <a:gd name="T18" fmla="*/ 378 w 603"/>
                  <a:gd name="T19" fmla="*/ 15 h 572"/>
                  <a:gd name="T20" fmla="*/ 439 w 603"/>
                  <a:gd name="T21" fmla="*/ 36 h 572"/>
                  <a:gd name="T22" fmla="*/ 484 w 603"/>
                  <a:gd name="T23" fmla="*/ 71 h 572"/>
                  <a:gd name="T24" fmla="*/ 528 w 603"/>
                  <a:gd name="T25" fmla="*/ 111 h 572"/>
                  <a:gd name="T26" fmla="*/ 571 w 603"/>
                  <a:gd name="T27" fmla="*/ 174 h 572"/>
                  <a:gd name="T28" fmla="*/ 599 w 603"/>
                  <a:gd name="T29" fmla="*/ 219 h 572"/>
                  <a:gd name="T30" fmla="*/ 603 w 603"/>
                  <a:gd name="T31" fmla="*/ 275 h 572"/>
                  <a:gd name="T32" fmla="*/ 589 w 603"/>
                  <a:gd name="T33" fmla="*/ 330 h 572"/>
                  <a:gd name="T34" fmla="*/ 559 w 603"/>
                  <a:gd name="T35" fmla="*/ 377 h 572"/>
                  <a:gd name="T36" fmla="*/ 528 w 603"/>
                  <a:gd name="T37" fmla="*/ 409 h 572"/>
                  <a:gd name="T38" fmla="*/ 493 w 603"/>
                  <a:gd name="T39" fmla="*/ 433 h 572"/>
                  <a:gd name="T40" fmla="*/ 432 w 603"/>
                  <a:gd name="T41" fmla="*/ 445 h 572"/>
                  <a:gd name="T42" fmla="*/ 378 w 603"/>
                  <a:gd name="T43" fmla="*/ 442 h 572"/>
                  <a:gd name="T44" fmla="*/ 321 w 603"/>
                  <a:gd name="T45" fmla="*/ 426 h 572"/>
                  <a:gd name="T46" fmla="*/ 282 w 603"/>
                  <a:gd name="T47" fmla="*/ 409 h 572"/>
                  <a:gd name="T48" fmla="*/ 239 w 603"/>
                  <a:gd name="T49" fmla="*/ 386 h 572"/>
                  <a:gd name="T50" fmla="*/ 171 w 603"/>
                  <a:gd name="T51" fmla="*/ 454 h 572"/>
                  <a:gd name="T52" fmla="*/ 110 w 603"/>
                  <a:gd name="T53" fmla="*/ 520 h 572"/>
                  <a:gd name="T54" fmla="*/ 89 w 603"/>
                  <a:gd name="T55" fmla="*/ 557 h 572"/>
                  <a:gd name="T56" fmla="*/ 47 w 603"/>
                  <a:gd name="T57" fmla="*/ 572 h 572"/>
                  <a:gd name="T58" fmla="*/ 11 w 603"/>
                  <a:gd name="T59" fmla="*/ 564 h 572"/>
                  <a:gd name="T60" fmla="*/ 0 w 603"/>
                  <a:gd name="T61" fmla="*/ 536 h 572"/>
                  <a:gd name="T62" fmla="*/ 4 w 603"/>
                  <a:gd name="T63" fmla="*/ 501 h 572"/>
                  <a:gd name="T64" fmla="*/ 47 w 603"/>
                  <a:gd name="T65" fmla="*/ 461 h 572"/>
                  <a:gd name="T66" fmla="*/ 129 w 603"/>
                  <a:gd name="T67" fmla="*/ 409 h 572"/>
                  <a:gd name="T68" fmla="*/ 197 w 603"/>
                  <a:gd name="T69" fmla="*/ 32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572">
                    <a:moveTo>
                      <a:pt x="197" y="325"/>
                    </a:moveTo>
                    <a:lnTo>
                      <a:pt x="153" y="250"/>
                    </a:lnTo>
                    <a:lnTo>
                      <a:pt x="129" y="191"/>
                    </a:lnTo>
                    <a:lnTo>
                      <a:pt x="119" y="146"/>
                    </a:lnTo>
                    <a:lnTo>
                      <a:pt x="129" y="92"/>
                    </a:lnTo>
                    <a:lnTo>
                      <a:pt x="153" y="55"/>
                    </a:lnTo>
                    <a:lnTo>
                      <a:pt x="194" y="19"/>
                    </a:lnTo>
                    <a:lnTo>
                      <a:pt x="249" y="7"/>
                    </a:lnTo>
                    <a:lnTo>
                      <a:pt x="310" y="0"/>
                    </a:lnTo>
                    <a:lnTo>
                      <a:pt x="378" y="15"/>
                    </a:lnTo>
                    <a:lnTo>
                      <a:pt x="439" y="36"/>
                    </a:lnTo>
                    <a:lnTo>
                      <a:pt x="484" y="71"/>
                    </a:lnTo>
                    <a:lnTo>
                      <a:pt x="528" y="111"/>
                    </a:lnTo>
                    <a:lnTo>
                      <a:pt x="571" y="174"/>
                    </a:lnTo>
                    <a:lnTo>
                      <a:pt x="599" y="219"/>
                    </a:lnTo>
                    <a:lnTo>
                      <a:pt x="603" y="275"/>
                    </a:lnTo>
                    <a:lnTo>
                      <a:pt x="589" y="330"/>
                    </a:lnTo>
                    <a:lnTo>
                      <a:pt x="559" y="377"/>
                    </a:lnTo>
                    <a:lnTo>
                      <a:pt x="528" y="409"/>
                    </a:lnTo>
                    <a:lnTo>
                      <a:pt x="493" y="433"/>
                    </a:lnTo>
                    <a:lnTo>
                      <a:pt x="432" y="445"/>
                    </a:lnTo>
                    <a:lnTo>
                      <a:pt x="378" y="442"/>
                    </a:lnTo>
                    <a:lnTo>
                      <a:pt x="321" y="426"/>
                    </a:lnTo>
                    <a:lnTo>
                      <a:pt x="282" y="409"/>
                    </a:lnTo>
                    <a:lnTo>
                      <a:pt x="239" y="386"/>
                    </a:lnTo>
                    <a:lnTo>
                      <a:pt x="171" y="454"/>
                    </a:lnTo>
                    <a:lnTo>
                      <a:pt x="110" y="520"/>
                    </a:lnTo>
                    <a:lnTo>
                      <a:pt x="89" y="557"/>
                    </a:lnTo>
                    <a:lnTo>
                      <a:pt x="47" y="572"/>
                    </a:lnTo>
                    <a:lnTo>
                      <a:pt x="11" y="564"/>
                    </a:lnTo>
                    <a:lnTo>
                      <a:pt x="0" y="536"/>
                    </a:lnTo>
                    <a:lnTo>
                      <a:pt x="4" y="501"/>
                    </a:lnTo>
                    <a:lnTo>
                      <a:pt x="47" y="461"/>
                    </a:lnTo>
                    <a:lnTo>
                      <a:pt x="129" y="409"/>
                    </a:lnTo>
                    <a:lnTo>
                      <a:pt x="19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8" name="Freeform 25">
                <a:extLst>
                  <a:ext uri="{FF2B5EF4-FFF2-40B4-BE49-F238E27FC236}">
                    <a16:creationId xmlns:a16="http://schemas.microsoft.com/office/drawing/2014/main" id="{72F2F426-DB57-4423-BFE9-09B37F7EC9E4}"/>
                  </a:ext>
                </a:extLst>
              </p:cNvPr>
              <p:cNvSpPr>
                <a:spLocks/>
              </p:cNvSpPr>
              <p:nvPr/>
            </p:nvSpPr>
            <p:spPr bwMode="auto">
              <a:xfrm>
                <a:off x="7763" y="4378"/>
                <a:ext cx="501" cy="830"/>
              </a:xfrm>
              <a:custGeom>
                <a:avLst/>
                <a:gdLst>
                  <a:gd name="T0" fmla="*/ 43 w 501"/>
                  <a:gd name="T1" fmla="*/ 28 h 830"/>
                  <a:gd name="T2" fmla="*/ 85 w 501"/>
                  <a:gd name="T3" fmla="*/ 7 h 830"/>
                  <a:gd name="T4" fmla="*/ 129 w 501"/>
                  <a:gd name="T5" fmla="*/ 0 h 830"/>
                  <a:gd name="T6" fmla="*/ 179 w 501"/>
                  <a:gd name="T7" fmla="*/ 0 h 830"/>
                  <a:gd name="T8" fmla="*/ 244 w 501"/>
                  <a:gd name="T9" fmla="*/ 17 h 830"/>
                  <a:gd name="T10" fmla="*/ 298 w 501"/>
                  <a:gd name="T11" fmla="*/ 48 h 830"/>
                  <a:gd name="T12" fmla="*/ 352 w 501"/>
                  <a:gd name="T13" fmla="*/ 95 h 830"/>
                  <a:gd name="T14" fmla="*/ 393 w 501"/>
                  <a:gd name="T15" fmla="*/ 155 h 830"/>
                  <a:gd name="T16" fmla="*/ 430 w 501"/>
                  <a:gd name="T17" fmla="*/ 221 h 830"/>
                  <a:gd name="T18" fmla="*/ 468 w 501"/>
                  <a:gd name="T19" fmla="*/ 302 h 830"/>
                  <a:gd name="T20" fmla="*/ 491 w 501"/>
                  <a:gd name="T21" fmla="*/ 376 h 830"/>
                  <a:gd name="T22" fmla="*/ 501 w 501"/>
                  <a:gd name="T23" fmla="*/ 461 h 830"/>
                  <a:gd name="T24" fmla="*/ 501 w 501"/>
                  <a:gd name="T25" fmla="*/ 548 h 830"/>
                  <a:gd name="T26" fmla="*/ 494 w 501"/>
                  <a:gd name="T27" fmla="*/ 619 h 830"/>
                  <a:gd name="T28" fmla="*/ 480 w 501"/>
                  <a:gd name="T29" fmla="*/ 682 h 830"/>
                  <a:gd name="T30" fmla="*/ 458 w 501"/>
                  <a:gd name="T31" fmla="*/ 738 h 830"/>
                  <a:gd name="T32" fmla="*/ 409 w 501"/>
                  <a:gd name="T33" fmla="*/ 778 h 830"/>
                  <a:gd name="T34" fmla="*/ 372 w 501"/>
                  <a:gd name="T35" fmla="*/ 809 h 830"/>
                  <a:gd name="T36" fmla="*/ 298 w 501"/>
                  <a:gd name="T37" fmla="*/ 830 h 830"/>
                  <a:gd name="T38" fmla="*/ 226 w 501"/>
                  <a:gd name="T39" fmla="*/ 823 h 830"/>
                  <a:gd name="T40" fmla="*/ 183 w 501"/>
                  <a:gd name="T41" fmla="*/ 802 h 830"/>
                  <a:gd name="T42" fmla="*/ 146 w 501"/>
                  <a:gd name="T43" fmla="*/ 745 h 830"/>
                  <a:gd name="T44" fmla="*/ 115 w 501"/>
                  <a:gd name="T45" fmla="*/ 685 h 830"/>
                  <a:gd name="T46" fmla="*/ 97 w 501"/>
                  <a:gd name="T47" fmla="*/ 609 h 830"/>
                  <a:gd name="T48" fmla="*/ 115 w 501"/>
                  <a:gd name="T49" fmla="*/ 513 h 830"/>
                  <a:gd name="T50" fmla="*/ 136 w 501"/>
                  <a:gd name="T51" fmla="*/ 450 h 830"/>
                  <a:gd name="T52" fmla="*/ 146 w 501"/>
                  <a:gd name="T53" fmla="*/ 390 h 830"/>
                  <a:gd name="T54" fmla="*/ 139 w 501"/>
                  <a:gd name="T55" fmla="*/ 337 h 830"/>
                  <a:gd name="T56" fmla="*/ 118 w 501"/>
                  <a:gd name="T57" fmla="*/ 285 h 830"/>
                  <a:gd name="T58" fmla="*/ 75 w 501"/>
                  <a:gd name="T59" fmla="*/ 242 h 830"/>
                  <a:gd name="T60" fmla="*/ 40 w 501"/>
                  <a:gd name="T61" fmla="*/ 217 h 830"/>
                  <a:gd name="T62" fmla="*/ 10 w 501"/>
                  <a:gd name="T63" fmla="*/ 179 h 830"/>
                  <a:gd name="T64" fmla="*/ 0 w 501"/>
                  <a:gd name="T65" fmla="*/ 134 h 830"/>
                  <a:gd name="T66" fmla="*/ 0 w 501"/>
                  <a:gd name="T67" fmla="*/ 95 h 830"/>
                  <a:gd name="T68" fmla="*/ 17 w 501"/>
                  <a:gd name="T69" fmla="*/ 59 h 830"/>
                  <a:gd name="T70" fmla="*/ 43 w 501"/>
                  <a:gd name="T71" fmla="*/ 2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1" h="830">
                    <a:moveTo>
                      <a:pt x="43" y="28"/>
                    </a:moveTo>
                    <a:lnTo>
                      <a:pt x="85" y="7"/>
                    </a:lnTo>
                    <a:lnTo>
                      <a:pt x="129" y="0"/>
                    </a:lnTo>
                    <a:lnTo>
                      <a:pt x="179" y="0"/>
                    </a:lnTo>
                    <a:lnTo>
                      <a:pt x="244" y="17"/>
                    </a:lnTo>
                    <a:lnTo>
                      <a:pt x="298" y="48"/>
                    </a:lnTo>
                    <a:lnTo>
                      <a:pt x="352" y="95"/>
                    </a:lnTo>
                    <a:lnTo>
                      <a:pt x="393" y="155"/>
                    </a:lnTo>
                    <a:lnTo>
                      <a:pt x="430" y="221"/>
                    </a:lnTo>
                    <a:lnTo>
                      <a:pt x="468" y="302"/>
                    </a:lnTo>
                    <a:lnTo>
                      <a:pt x="491" y="376"/>
                    </a:lnTo>
                    <a:lnTo>
                      <a:pt x="501" y="461"/>
                    </a:lnTo>
                    <a:lnTo>
                      <a:pt x="501" y="548"/>
                    </a:lnTo>
                    <a:lnTo>
                      <a:pt x="494" y="619"/>
                    </a:lnTo>
                    <a:lnTo>
                      <a:pt x="480" y="682"/>
                    </a:lnTo>
                    <a:lnTo>
                      <a:pt x="458" y="738"/>
                    </a:lnTo>
                    <a:lnTo>
                      <a:pt x="409" y="778"/>
                    </a:lnTo>
                    <a:lnTo>
                      <a:pt x="372" y="809"/>
                    </a:lnTo>
                    <a:lnTo>
                      <a:pt x="298" y="830"/>
                    </a:lnTo>
                    <a:lnTo>
                      <a:pt x="226" y="823"/>
                    </a:lnTo>
                    <a:lnTo>
                      <a:pt x="183" y="802"/>
                    </a:lnTo>
                    <a:lnTo>
                      <a:pt x="146" y="745"/>
                    </a:lnTo>
                    <a:lnTo>
                      <a:pt x="115" y="685"/>
                    </a:lnTo>
                    <a:lnTo>
                      <a:pt x="97" y="609"/>
                    </a:lnTo>
                    <a:lnTo>
                      <a:pt x="115" y="513"/>
                    </a:lnTo>
                    <a:lnTo>
                      <a:pt x="136" y="450"/>
                    </a:lnTo>
                    <a:lnTo>
                      <a:pt x="146" y="390"/>
                    </a:lnTo>
                    <a:lnTo>
                      <a:pt x="139" y="337"/>
                    </a:lnTo>
                    <a:lnTo>
                      <a:pt x="118" y="285"/>
                    </a:lnTo>
                    <a:lnTo>
                      <a:pt x="75" y="242"/>
                    </a:lnTo>
                    <a:lnTo>
                      <a:pt x="40" y="217"/>
                    </a:lnTo>
                    <a:lnTo>
                      <a:pt x="10" y="179"/>
                    </a:lnTo>
                    <a:lnTo>
                      <a:pt x="0" y="134"/>
                    </a:lnTo>
                    <a:lnTo>
                      <a:pt x="0" y="95"/>
                    </a:lnTo>
                    <a:lnTo>
                      <a:pt x="17" y="59"/>
                    </a:lnTo>
                    <a:lnTo>
                      <a:pt x="43"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09" name="Freeform 26">
                <a:extLst>
                  <a:ext uri="{FF2B5EF4-FFF2-40B4-BE49-F238E27FC236}">
                    <a16:creationId xmlns:a16="http://schemas.microsoft.com/office/drawing/2014/main" id="{A9D06D35-6DD6-4221-A642-AD4E15DAE12A}"/>
                  </a:ext>
                </a:extLst>
              </p:cNvPr>
              <p:cNvSpPr>
                <a:spLocks/>
              </p:cNvSpPr>
              <p:nvPr/>
            </p:nvSpPr>
            <p:spPr bwMode="auto">
              <a:xfrm>
                <a:off x="7479" y="4435"/>
                <a:ext cx="413" cy="808"/>
              </a:xfrm>
              <a:custGeom>
                <a:avLst/>
                <a:gdLst>
                  <a:gd name="T0" fmla="*/ 221 w 413"/>
                  <a:gd name="T1" fmla="*/ 117 h 808"/>
                  <a:gd name="T2" fmla="*/ 286 w 413"/>
                  <a:gd name="T3" fmla="*/ 35 h 808"/>
                  <a:gd name="T4" fmla="*/ 336 w 413"/>
                  <a:gd name="T5" fmla="*/ 0 h 808"/>
                  <a:gd name="T6" fmla="*/ 373 w 413"/>
                  <a:gd name="T7" fmla="*/ 24 h 808"/>
                  <a:gd name="T8" fmla="*/ 402 w 413"/>
                  <a:gd name="T9" fmla="*/ 120 h 808"/>
                  <a:gd name="T10" fmla="*/ 383 w 413"/>
                  <a:gd name="T11" fmla="*/ 158 h 808"/>
                  <a:gd name="T12" fmla="*/ 286 w 413"/>
                  <a:gd name="T13" fmla="*/ 193 h 808"/>
                  <a:gd name="T14" fmla="*/ 218 w 413"/>
                  <a:gd name="T15" fmla="*/ 244 h 808"/>
                  <a:gd name="T16" fmla="*/ 134 w 413"/>
                  <a:gd name="T17" fmla="*/ 306 h 808"/>
                  <a:gd name="T18" fmla="*/ 87 w 413"/>
                  <a:gd name="T19" fmla="*/ 360 h 808"/>
                  <a:gd name="T20" fmla="*/ 80 w 413"/>
                  <a:gd name="T21" fmla="*/ 392 h 808"/>
                  <a:gd name="T22" fmla="*/ 101 w 413"/>
                  <a:gd name="T23" fmla="*/ 423 h 808"/>
                  <a:gd name="T24" fmla="*/ 124 w 413"/>
                  <a:gd name="T25" fmla="*/ 454 h 808"/>
                  <a:gd name="T26" fmla="*/ 207 w 413"/>
                  <a:gd name="T27" fmla="*/ 512 h 808"/>
                  <a:gd name="T28" fmla="*/ 286 w 413"/>
                  <a:gd name="T29" fmla="*/ 554 h 808"/>
                  <a:gd name="T30" fmla="*/ 359 w 413"/>
                  <a:gd name="T31" fmla="*/ 571 h 808"/>
                  <a:gd name="T32" fmla="*/ 392 w 413"/>
                  <a:gd name="T33" fmla="*/ 564 h 808"/>
                  <a:gd name="T34" fmla="*/ 406 w 413"/>
                  <a:gd name="T35" fmla="*/ 574 h 808"/>
                  <a:gd name="T36" fmla="*/ 413 w 413"/>
                  <a:gd name="T37" fmla="*/ 602 h 808"/>
                  <a:gd name="T38" fmla="*/ 362 w 413"/>
                  <a:gd name="T39" fmla="*/ 646 h 808"/>
                  <a:gd name="T40" fmla="*/ 326 w 413"/>
                  <a:gd name="T41" fmla="*/ 691 h 808"/>
                  <a:gd name="T42" fmla="*/ 315 w 413"/>
                  <a:gd name="T43" fmla="*/ 745 h 808"/>
                  <a:gd name="T44" fmla="*/ 308 w 413"/>
                  <a:gd name="T45" fmla="*/ 794 h 808"/>
                  <a:gd name="T46" fmla="*/ 275 w 413"/>
                  <a:gd name="T47" fmla="*/ 808 h 808"/>
                  <a:gd name="T48" fmla="*/ 249 w 413"/>
                  <a:gd name="T49" fmla="*/ 794 h 808"/>
                  <a:gd name="T50" fmla="*/ 254 w 413"/>
                  <a:gd name="T51" fmla="*/ 733 h 808"/>
                  <a:gd name="T52" fmla="*/ 275 w 413"/>
                  <a:gd name="T53" fmla="*/ 667 h 808"/>
                  <a:gd name="T54" fmla="*/ 315 w 413"/>
                  <a:gd name="T55" fmla="*/ 607 h 808"/>
                  <a:gd name="T56" fmla="*/ 232 w 413"/>
                  <a:gd name="T57" fmla="*/ 585 h 808"/>
                  <a:gd name="T58" fmla="*/ 141 w 413"/>
                  <a:gd name="T59" fmla="*/ 550 h 808"/>
                  <a:gd name="T60" fmla="*/ 65 w 413"/>
                  <a:gd name="T61" fmla="*/ 501 h 808"/>
                  <a:gd name="T62" fmla="*/ 26 w 413"/>
                  <a:gd name="T63" fmla="*/ 458 h 808"/>
                  <a:gd name="T64" fmla="*/ 0 w 413"/>
                  <a:gd name="T65" fmla="*/ 395 h 808"/>
                  <a:gd name="T66" fmla="*/ 0 w 413"/>
                  <a:gd name="T67" fmla="*/ 360 h 808"/>
                  <a:gd name="T68" fmla="*/ 21 w 413"/>
                  <a:gd name="T69" fmla="*/ 306 h 808"/>
                  <a:gd name="T70" fmla="*/ 77 w 413"/>
                  <a:gd name="T71" fmla="*/ 254 h 808"/>
                  <a:gd name="T72" fmla="*/ 152 w 413"/>
                  <a:gd name="T73" fmla="*/ 190 h 808"/>
                  <a:gd name="T74" fmla="*/ 221 w 413"/>
                  <a:gd name="T75" fmla="*/ 117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3" h="808">
                    <a:moveTo>
                      <a:pt x="221" y="117"/>
                    </a:moveTo>
                    <a:lnTo>
                      <a:pt x="286" y="35"/>
                    </a:lnTo>
                    <a:lnTo>
                      <a:pt x="336" y="0"/>
                    </a:lnTo>
                    <a:lnTo>
                      <a:pt x="373" y="24"/>
                    </a:lnTo>
                    <a:lnTo>
                      <a:pt x="402" y="120"/>
                    </a:lnTo>
                    <a:lnTo>
                      <a:pt x="383" y="158"/>
                    </a:lnTo>
                    <a:lnTo>
                      <a:pt x="286" y="193"/>
                    </a:lnTo>
                    <a:lnTo>
                      <a:pt x="218" y="244"/>
                    </a:lnTo>
                    <a:lnTo>
                      <a:pt x="134" y="306"/>
                    </a:lnTo>
                    <a:lnTo>
                      <a:pt x="87" y="360"/>
                    </a:lnTo>
                    <a:lnTo>
                      <a:pt x="80" y="392"/>
                    </a:lnTo>
                    <a:lnTo>
                      <a:pt x="101" y="423"/>
                    </a:lnTo>
                    <a:lnTo>
                      <a:pt x="124" y="454"/>
                    </a:lnTo>
                    <a:lnTo>
                      <a:pt x="207" y="512"/>
                    </a:lnTo>
                    <a:lnTo>
                      <a:pt x="286" y="554"/>
                    </a:lnTo>
                    <a:lnTo>
                      <a:pt x="359" y="571"/>
                    </a:lnTo>
                    <a:lnTo>
                      <a:pt x="392" y="564"/>
                    </a:lnTo>
                    <a:lnTo>
                      <a:pt x="406" y="574"/>
                    </a:lnTo>
                    <a:lnTo>
                      <a:pt x="413" y="602"/>
                    </a:lnTo>
                    <a:lnTo>
                      <a:pt x="362" y="646"/>
                    </a:lnTo>
                    <a:lnTo>
                      <a:pt x="326" y="691"/>
                    </a:lnTo>
                    <a:lnTo>
                      <a:pt x="315" y="745"/>
                    </a:lnTo>
                    <a:lnTo>
                      <a:pt x="308" y="794"/>
                    </a:lnTo>
                    <a:lnTo>
                      <a:pt x="275" y="808"/>
                    </a:lnTo>
                    <a:lnTo>
                      <a:pt x="249" y="794"/>
                    </a:lnTo>
                    <a:lnTo>
                      <a:pt x="254" y="733"/>
                    </a:lnTo>
                    <a:lnTo>
                      <a:pt x="275" y="667"/>
                    </a:lnTo>
                    <a:lnTo>
                      <a:pt x="315" y="607"/>
                    </a:lnTo>
                    <a:lnTo>
                      <a:pt x="232" y="585"/>
                    </a:lnTo>
                    <a:lnTo>
                      <a:pt x="141" y="550"/>
                    </a:lnTo>
                    <a:lnTo>
                      <a:pt x="65" y="501"/>
                    </a:lnTo>
                    <a:lnTo>
                      <a:pt x="26" y="458"/>
                    </a:lnTo>
                    <a:lnTo>
                      <a:pt x="0" y="395"/>
                    </a:lnTo>
                    <a:lnTo>
                      <a:pt x="0" y="360"/>
                    </a:lnTo>
                    <a:lnTo>
                      <a:pt x="21" y="306"/>
                    </a:lnTo>
                    <a:lnTo>
                      <a:pt x="77" y="254"/>
                    </a:lnTo>
                    <a:lnTo>
                      <a:pt x="152" y="190"/>
                    </a:lnTo>
                    <a:lnTo>
                      <a:pt x="221"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0" name="Freeform 27">
                <a:extLst>
                  <a:ext uri="{FF2B5EF4-FFF2-40B4-BE49-F238E27FC236}">
                    <a16:creationId xmlns:a16="http://schemas.microsoft.com/office/drawing/2014/main" id="{AA561BB7-E2CA-496F-B317-3B279D9B746A}"/>
                  </a:ext>
                </a:extLst>
              </p:cNvPr>
              <p:cNvSpPr>
                <a:spLocks/>
              </p:cNvSpPr>
              <p:nvPr/>
            </p:nvSpPr>
            <p:spPr bwMode="auto">
              <a:xfrm>
                <a:off x="7697" y="3791"/>
                <a:ext cx="693" cy="708"/>
              </a:xfrm>
              <a:custGeom>
                <a:avLst/>
                <a:gdLst>
                  <a:gd name="T0" fmla="*/ 299 w 693"/>
                  <a:gd name="T1" fmla="*/ 623 h 708"/>
                  <a:gd name="T2" fmla="*/ 367 w 693"/>
                  <a:gd name="T3" fmla="*/ 613 h 708"/>
                  <a:gd name="T4" fmla="*/ 461 w 693"/>
                  <a:gd name="T5" fmla="*/ 588 h 708"/>
                  <a:gd name="T6" fmla="*/ 492 w 693"/>
                  <a:gd name="T7" fmla="*/ 576 h 708"/>
                  <a:gd name="T8" fmla="*/ 548 w 693"/>
                  <a:gd name="T9" fmla="*/ 533 h 708"/>
                  <a:gd name="T10" fmla="*/ 595 w 693"/>
                  <a:gd name="T11" fmla="*/ 465 h 708"/>
                  <a:gd name="T12" fmla="*/ 609 w 693"/>
                  <a:gd name="T13" fmla="*/ 428 h 708"/>
                  <a:gd name="T14" fmla="*/ 609 w 693"/>
                  <a:gd name="T15" fmla="*/ 383 h 708"/>
                  <a:gd name="T16" fmla="*/ 529 w 693"/>
                  <a:gd name="T17" fmla="*/ 334 h 708"/>
                  <a:gd name="T18" fmla="*/ 393 w 693"/>
                  <a:gd name="T19" fmla="*/ 272 h 708"/>
                  <a:gd name="T20" fmla="*/ 306 w 693"/>
                  <a:gd name="T21" fmla="*/ 261 h 708"/>
                  <a:gd name="T22" fmla="*/ 249 w 693"/>
                  <a:gd name="T23" fmla="*/ 270 h 708"/>
                  <a:gd name="T24" fmla="*/ 203 w 693"/>
                  <a:gd name="T25" fmla="*/ 291 h 708"/>
                  <a:gd name="T26" fmla="*/ 174 w 693"/>
                  <a:gd name="T27" fmla="*/ 300 h 708"/>
                  <a:gd name="T28" fmla="*/ 144 w 693"/>
                  <a:gd name="T29" fmla="*/ 280 h 708"/>
                  <a:gd name="T30" fmla="*/ 136 w 693"/>
                  <a:gd name="T31" fmla="*/ 253 h 708"/>
                  <a:gd name="T32" fmla="*/ 181 w 693"/>
                  <a:gd name="T33" fmla="*/ 219 h 708"/>
                  <a:gd name="T34" fmla="*/ 223 w 693"/>
                  <a:gd name="T35" fmla="*/ 216 h 708"/>
                  <a:gd name="T36" fmla="*/ 257 w 693"/>
                  <a:gd name="T37" fmla="*/ 207 h 708"/>
                  <a:gd name="T38" fmla="*/ 268 w 693"/>
                  <a:gd name="T39" fmla="*/ 190 h 708"/>
                  <a:gd name="T40" fmla="*/ 257 w 693"/>
                  <a:gd name="T41" fmla="*/ 132 h 708"/>
                  <a:gd name="T42" fmla="*/ 212 w 693"/>
                  <a:gd name="T43" fmla="*/ 94 h 708"/>
                  <a:gd name="T44" fmla="*/ 163 w 693"/>
                  <a:gd name="T45" fmla="*/ 77 h 708"/>
                  <a:gd name="T46" fmla="*/ 106 w 693"/>
                  <a:gd name="T47" fmla="*/ 79 h 708"/>
                  <a:gd name="T48" fmla="*/ 76 w 693"/>
                  <a:gd name="T49" fmla="*/ 94 h 708"/>
                  <a:gd name="T50" fmla="*/ 64 w 693"/>
                  <a:gd name="T51" fmla="*/ 124 h 708"/>
                  <a:gd name="T52" fmla="*/ 68 w 693"/>
                  <a:gd name="T53" fmla="*/ 155 h 708"/>
                  <a:gd name="T54" fmla="*/ 83 w 693"/>
                  <a:gd name="T55" fmla="*/ 176 h 708"/>
                  <a:gd name="T56" fmla="*/ 68 w 693"/>
                  <a:gd name="T57" fmla="*/ 193 h 708"/>
                  <a:gd name="T58" fmla="*/ 35 w 693"/>
                  <a:gd name="T59" fmla="*/ 199 h 708"/>
                  <a:gd name="T60" fmla="*/ 7 w 693"/>
                  <a:gd name="T61" fmla="*/ 172 h 708"/>
                  <a:gd name="T62" fmla="*/ 0 w 693"/>
                  <a:gd name="T63" fmla="*/ 132 h 708"/>
                  <a:gd name="T64" fmla="*/ 15 w 693"/>
                  <a:gd name="T65" fmla="*/ 77 h 708"/>
                  <a:gd name="T66" fmla="*/ 49 w 693"/>
                  <a:gd name="T67" fmla="*/ 52 h 708"/>
                  <a:gd name="T68" fmla="*/ 76 w 693"/>
                  <a:gd name="T69" fmla="*/ 23 h 708"/>
                  <a:gd name="T70" fmla="*/ 132 w 693"/>
                  <a:gd name="T71" fmla="*/ 9 h 708"/>
                  <a:gd name="T72" fmla="*/ 181 w 693"/>
                  <a:gd name="T73" fmla="*/ 0 h 708"/>
                  <a:gd name="T74" fmla="*/ 203 w 693"/>
                  <a:gd name="T75" fmla="*/ 0 h 708"/>
                  <a:gd name="T76" fmla="*/ 242 w 693"/>
                  <a:gd name="T77" fmla="*/ 33 h 708"/>
                  <a:gd name="T78" fmla="*/ 277 w 693"/>
                  <a:gd name="T79" fmla="*/ 70 h 708"/>
                  <a:gd name="T80" fmla="*/ 336 w 693"/>
                  <a:gd name="T81" fmla="*/ 138 h 708"/>
                  <a:gd name="T82" fmla="*/ 386 w 693"/>
                  <a:gd name="T83" fmla="*/ 202 h 708"/>
                  <a:gd name="T84" fmla="*/ 465 w 693"/>
                  <a:gd name="T85" fmla="*/ 246 h 708"/>
                  <a:gd name="T86" fmla="*/ 541 w 693"/>
                  <a:gd name="T87" fmla="*/ 280 h 708"/>
                  <a:gd name="T88" fmla="*/ 628 w 693"/>
                  <a:gd name="T89" fmla="*/ 322 h 708"/>
                  <a:gd name="T90" fmla="*/ 677 w 693"/>
                  <a:gd name="T91" fmla="*/ 340 h 708"/>
                  <a:gd name="T92" fmla="*/ 693 w 693"/>
                  <a:gd name="T93" fmla="*/ 360 h 708"/>
                  <a:gd name="T94" fmla="*/ 686 w 693"/>
                  <a:gd name="T95" fmla="*/ 437 h 708"/>
                  <a:gd name="T96" fmla="*/ 663 w 693"/>
                  <a:gd name="T97" fmla="*/ 507 h 708"/>
                  <a:gd name="T98" fmla="*/ 625 w 693"/>
                  <a:gd name="T99" fmla="*/ 559 h 708"/>
                  <a:gd name="T100" fmla="*/ 560 w 693"/>
                  <a:gd name="T101" fmla="*/ 623 h 708"/>
                  <a:gd name="T102" fmla="*/ 470 w 693"/>
                  <a:gd name="T103" fmla="*/ 674 h 708"/>
                  <a:gd name="T104" fmla="*/ 348 w 693"/>
                  <a:gd name="T105" fmla="*/ 708 h 708"/>
                  <a:gd name="T106" fmla="*/ 290 w 693"/>
                  <a:gd name="T107" fmla="*/ 703 h 708"/>
                  <a:gd name="T108" fmla="*/ 249 w 693"/>
                  <a:gd name="T109" fmla="*/ 674 h 708"/>
                  <a:gd name="T110" fmla="*/ 242 w 693"/>
                  <a:gd name="T111" fmla="*/ 639 h 708"/>
                  <a:gd name="T112" fmla="*/ 299 w 693"/>
                  <a:gd name="T113" fmla="*/ 62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3" h="708">
                    <a:moveTo>
                      <a:pt x="299" y="623"/>
                    </a:moveTo>
                    <a:lnTo>
                      <a:pt x="367" y="613"/>
                    </a:lnTo>
                    <a:lnTo>
                      <a:pt x="461" y="588"/>
                    </a:lnTo>
                    <a:lnTo>
                      <a:pt x="492" y="576"/>
                    </a:lnTo>
                    <a:lnTo>
                      <a:pt x="548" y="533"/>
                    </a:lnTo>
                    <a:lnTo>
                      <a:pt x="595" y="465"/>
                    </a:lnTo>
                    <a:lnTo>
                      <a:pt x="609" y="428"/>
                    </a:lnTo>
                    <a:lnTo>
                      <a:pt x="609" y="383"/>
                    </a:lnTo>
                    <a:lnTo>
                      <a:pt x="529" y="334"/>
                    </a:lnTo>
                    <a:lnTo>
                      <a:pt x="393" y="272"/>
                    </a:lnTo>
                    <a:lnTo>
                      <a:pt x="306" y="261"/>
                    </a:lnTo>
                    <a:lnTo>
                      <a:pt x="249" y="270"/>
                    </a:lnTo>
                    <a:lnTo>
                      <a:pt x="203" y="291"/>
                    </a:lnTo>
                    <a:lnTo>
                      <a:pt x="174" y="300"/>
                    </a:lnTo>
                    <a:lnTo>
                      <a:pt x="144" y="280"/>
                    </a:lnTo>
                    <a:lnTo>
                      <a:pt x="136" y="253"/>
                    </a:lnTo>
                    <a:lnTo>
                      <a:pt x="181" y="219"/>
                    </a:lnTo>
                    <a:lnTo>
                      <a:pt x="223" y="216"/>
                    </a:lnTo>
                    <a:lnTo>
                      <a:pt x="257" y="207"/>
                    </a:lnTo>
                    <a:lnTo>
                      <a:pt x="268" y="190"/>
                    </a:lnTo>
                    <a:lnTo>
                      <a:pt x="257" y="132"/>
                    </a:lnTo>
                    <a:lnTo>
                      <a:pt x="212" y="94"/>
                    </a:lnTo>
                    <a:lnTo>
                      <a:pt x="163" y="77"/>
                    </a:lnTo>
                    <a:lnTo>
                      <a:pt x="106" y="79"/>
                    </a:lnTo>
                    <a:lnTo>
                      <a:pt x="76" y="94"/>
                    </a:lnTo>
                    <a:lnTo>
                      <a:pt x="64" y="124"/>
                    </a:lnTo>
                    <a:lnTo>
                      <a:pt x="68" y="155"/>
                    </a:lnTo>
                    <a:lnTo>
                      <a:pt x="83" y="176"/>
                    </a:lnTo>
                    <a:lnTo>
                      <a:pt x="68" y="193"/>
                    </a:lnTo>
                    <a:lnTo>
                      <a:pt x="35" y="199"/>
                    </a:lnTo>
                    <a:lnTo>
                      <a:pt x="7" y="172"/>
                    </a:lnTo>
                    <a:lnTo>
                      <a:pt x="0" y="132"/>
                    </a:lnTo>
                    <a:lnTo>
                      <a:pt x="15" y="77"/>
                    </a:lnTo>
                    <a:lnTo>
                      <a:pt x="49" y="52"/>
                    </a:lnTo>
                    <a:lnTo>
                      <a:pt x="76" y="23"/>
                    </a:lnTo>
                    <a:lnTo>
                      <a:pt x="132" y="9"/>
                    </a:lnTo>
                    <a:lnTo>
                      <a:pt x="181" y="0"/>
                    </a:lnTo>
                    <a:lnTo>
                      <a:pt x="203" y="0"/>
                    </a:lnTo>
                    <a:lnTo>
                      <a:pt x="242" y="33"/>
                    </a:lnTo>
                    <a:lnTo>
                      <a:pt x="277" y="70"/>
                    </a:lnTo>
                    <a:lnTo>
                      <a:pt x="336" y="138"/>
                    </a:lnTo>
                    <a:lnTo>
                      <a:pt x="386" y="202"/>
                    </a:lnTo>
                    <a:lnTo>
                      <a:pt x="465" y="246"/>
                    </a:lnTo>
                    <a:lnTo>
                      <a:pt x="541" y="280"/>
                    </a:lnTo>
                    <a:lnTo>
                      <a:pt x="628" y="322"/>
                    </a:lnTo>
                    <a:lnTo>
                      <a:pt x="677" y="340"/>
                    </a:lnTo>
                    <a:lnTo>
                      <a:pt x="693" y="360"/>
                    </a:lnTo>
                    <a:lnTo>
                      <a:pt x="686" y="437"/>
                    </a:lnTo>
                    <a:lnTo>
                      <a:pt x="663" y="507"/>
                    </a:lnTo>
                    <a:lnTo>
                      <a:pt x="625" y="559"/>
                    </a:lnTo>
                    <a:lnTo>
                      <a:pt x="560" y="623"/>
                    </a:lnTo>
                    <a:lnTo>
                      <a:pt x="470" y="674"/>
                    </a:lnTo>
                    <a:lnTo>
                      <a:pt x="348" y="708"/>
                    </a:lnTo>
                    <a:lnTo>
                      <a:pt x="290" y="703"/>
                    </a:lnTo>
                    <a:lnTo>
                      <a:pt x="249" y="674"/>
                    </a:lnTo>
                    <a:lnTo>
                      <a:pt x="242" y="639"/>
                    </a:lnTo>
                    <a:lnTo>
                      <a:pt x="299" y="6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1" name="Freeform 28">
                <a:extLst>
                  <a:ext uri="{FF2B5EF4-FFF2-40B4-BE49-F238E27FC236}">
                    <a16:creationId xmlns:a16="http://schemas.microsoft.com/office/drawing/2014/main" id="{C0DFE5AC-13A3-4A79-A5F6-F14DAD7026BA}"/>
                  </a:ext>
                </a:extLst>
              </p:cNvPr>
              <p:cNvSpPr>
                <a:spLocks/>
              </p:cNvSpPr>
              <p:nvPr/>
            </p:nvSpPr>
            <p:spPr bwMode="auto">
              <a:xfrm>
                <a:off x="8054" y="5058"/>
                <a:ext cx="393" cy="926"/>
              </a:xfrm>
              <a:custGeom>
                <a:avLst/>
                <a:gdLst>
                  <a:gd name="T0" fmla="*/ 10 w 393"/>
                  <a:gd name="T1" fmla="*/ 85 h 926"/>
                  <a:gd name="T2" fmla="*/ 0 w 393"/>
                  <a:gd name="T3" fmla="*/ 45 h 926"/>
                  <a:gd name="T4" fmla="*/ 40 w 393"/>
                  <a:gd name="T5" fmla="*/ 0 h 926"/>
                  <a:gd name="T6" fmla="*/ 92 w 393"/>
                  <a:gd name="T7" fmla="*/ 4 h 926"/>
                  <a:gd name="T8" fmla="*/ 128 w 393"/>
                  <a:gd name="T9" fmla="*/ 21 h 926"/>
                  <a:gd name="T10" fmla="*/ 172 w 393"/>
                  <a:gd name="T11" fmla="*/ 78 h 926"/>
                  <a:gd name="T12" fmla="*/ 203 w 393"/>
                  <a:gd name="T13" fmla="*/ 193 h 926"/>
                  <a:gd name="T14" fmla="*/ 247 w 393"/>
                  <a:gd name="T15" fmla="*/ 296 h 926"/>
                  <a:gd name="T16" fmla="*/ 285 w 393"/>
                  <a:gd name="T17" fmla="*/ 392 h 926"/>
                  <a:gd name="T18" fmla="*/ 285 w 393"/>
                  <a:gd name="T19" fmla="*/ 444 h 926"/>
                  <a:gd name="T20" fmla="*/ 285 w 393"/>
                  <a:gd name="T21" fmla="*/ 486 h 926"/>
                  <a:gd name="T22" fmla="*/ 264 w 393"/>
                  <a:gd name="T23" fmla="*/ 538 h 926"/>
                  <a:gd name="T24" fmla="*/ 210 w 393"/>
                  <a:gd name="T25" fmla="*/ 644 h 926"/>
                  <a:gd name="T26" fmla="*/ 179 w 393"/>
                  <a:gd name="T27" fmla="*/ 736 h 926"/>
                  <a:gd name="T28" fmla="*/ 168 w 393"/>
                  <a:gd name="T29" fmla="*/ 771 h 926"/>
                  <a:gd name="T30" fmla="*/ 193 w 393"/>
                  <a:gd name="T31" fmla="*/ 799 h 926"/>
                  <a:gd name="T32" fmla="*/ 264 w 393"/>
                  <a:gd name="T33" fmla="*/ 820 h 926"/>
                  <a:gd name="T34" fmla="*/ 353 w 393"/>
                  <a:gd name="T35" fmla="*/ 841 h 926"/>
                  <a:gd name="T36" fmla="*/ 393 w 393"/>
                  <a:gd name="T37" fmla="*/ 863 h 926"/>
                  <a:gd name="T38" fmla="*/ 353 w 393"/>
                  <a:gd name="T39" fmla="*/ 898 h 926"/>
                  <a:gd name="T40" fmla="*/ 275 w 393"/>
                  <a:gd name="T41" fmla="*/ 926 h 926"/>
                  <a:gd name="T42" fmla="*/ 236 w 393"/>
                  <a:gd name="T43" fmla="*/ 916 h 926"/>
                  <a:gd name="T44" fmla="*/ 203 w 393"/>
                  <a:gd name="T45" fmla="*/ 874 h 926"/>
                  <a:gd name="T46" fmla="*/ 149 w 393"/>
                  <a:gd name="T47" fmla="*/ 841 h 926"/>
                  <a:gd name="T48" fmla="*/ 104 w 393"/>
                  <a:gd name="T49" fmla="*/ 841 h 926"/>
                  <a:gd name="T50" fmla="*/ 74 w 393"/>
                  <a:gd name="T51" fmla="*/ 834 h 926"/>
                  <a:gd name="T52" fmla="*/ 61 w 393"/>
                  <a:gd name="T53" fmla="*/ 799 h 926"/>
                  <a:gd name="T54" fmla="*/ 81 w 393"/>
                  <a:gd name="T55" fmla="*/ 761 h 926"/>
                  <a:gd name="T56" fmla="*/ 118 w 393"/>
                  <a:gd name="T57" fmla="*/ 708 h 926"/>
                  <a:gd name="T58" fmla="*/ 149 w 393"/>
                  <a:gd name="T59" fmla="*/ 665 h 926"/>
                  <a:gd name="T60" fmla="*/ 189 w 393"/>
                  <a:gd name="T61" fmla="*/ 561 h 926"/>
                  <a:gd name="T62" fmla="*/ 203 w 393"/>
                  <a:gd name="T63" fmla="*/ 496 h 926"/>
                  <a:gd name="T64" fmla="*/ 210 w 393"/>
                  <a:gd name="T65" fmla="*/ 444 h 926"/>
                  <a:gd name="T66" fmla="*/ 200 w 393"/>
                  <a:gd name="T67" fmla="*/ 392 h 926"/>
                  <a:gd name="T68" fmla="*/ 168 w 393"/>
                  <a:gd name="T69" fmla="*/ 331 h 926"/>
                  <a:gd name="T70" fmla="*/ 115 w 393"/>
                  <a:gd name="T71" fmla="*/ 275 h 926"/>
                  <a:gd name="T72" fmla="*/ 61 w 393"/>
                  <a:gd name="T73" fmla="*/ 183 h 926"/>
                  <a:gd name="T74" fmla="*/ 10 w 393"/>
                  <a:gd name="T75" fmla="*/ 85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3" h="926">
                    <a:moveTo>
                      <a:pt x="10" y="85"/>
                    </a:moveTo>
                    <a:lnTo>
                      <a:pt x="0" y="45"/>
                    </a:lnTo>
                    <a:lnTo>
                      <a:pt x="40" y="0"/>
                    </a:lnTo>
                    <a:lnTo>
                      <a:pt x="92" y="4"/>
                    </a:lnTo>
                    <a:lnTo>
                      <a:pt x="128" y="21"/>
                    </a:lnTo>
                    <a:lnTo>
                      <a:pt x="172" y="78"/>
                    </a:lnTo>
                    <a:lnTo>
                      <a:pt x="203" y="193"/>
                    </a:lnTo>
                    <a:lnTo>
                      <a:pt x="247" y="296"/>
                    </a:lnTo>
                    <a:lnTo>
                      <a:pt x="285" y="392"/>
                    </a:lnTo>
                    <a:lnTo>
                      <a:pt x="285" y="444"/>
                    </a:lnTo>
                    <a:lnTo>
                      <a:pt x="285" y="486"/>
                    </a:lnTo>
                    <a:lnTo>
                      <a:pt x="264" y="538"/>
                    </a:lnTo>
                    <a:lnTo>
                      <a:pt x="210" y="644"/>
                    </a:lnTo>
                    <a:lnTo>
                      <a:pt x="179" y="736"/>
                    </a:lnTo>
                    <a:lnTo>
                      <a:pt x="168" y="771"/>
                    </a:lnTo>
                    <a:lnTo>
                      <a:pt x="193" y="799"/>
                    </a:lnTo>
                    <a:lnTo>
                      <a:pt x="264" y="820"/>
                    </a:lnTo>
                    <a:lnTo>
                      <a:pt x="353" y="841"/>
                    </a:lnTo>
                    <a:lnTo>
                      <a:pt x="393" y="863"/>
                    </a:lnTo>
                    <a:lnTo>
                      <a:pt x="353" y="898"/>
                    </a:lnTo>
                    <a:lnTo>
                      <a:pt x="275" y="926"/>
                    </a:lnTo>
                    <a:lnTo>
                      <a:pt x="236" y="916"/>
                    </a:lnTo>
                    <a:lnTo>
                      <a:pt x="203" y="874"/>
                    </a:lnTo>
                    <a:lnTo>
                      <a:pt x="149" y="841"/>
                    </a:lnTo>
                    <a:lnTo>
                      <a:pt x="104" y="841"/>
                    </a:lnTo>
                    <a:lnTo>
                      <a:pt x="74" y="834"/>
                    </a:lnTo>
                    <a:lnTo>
                      <a:pt x="61" y="799"/>
                    </a:lnTo>
                    <a:lnTo>
                      <a:pt x="81" y="761"/>
                    </a:lnTo>
                    <a:lnTo>
                      <a:pt x="118" y="708"/>
                    </a:lnTo>
                    <a:lnTo>
                      <a:pt x="149" y="665"/>
                    </a:lnTo>
                    <a:lnTo>
                      <a:pt x="189" y="561"/>
                    </a:lnTo>
                    <a:lnTo>
                      <a:pt x="203" y="496"/>
                    </a:lnTo>
                    <a:lnTo>
                      <a:pt x="210" y="444"/>
                    </a:lnTo>
                    <a:lnTo>
                      <a:pt x="200" y="392"/>
                    </a:lnTo>
                    <a:lnTo>
                      <a:pt x="168" y="331"/>
                    </a:lnTo>
                    <a:lnTo>
                      <a:pt x="115" y="275"/>
                    </a:lnTo>
                    <a:lnTo>
                      <a:pt x="61" y="183"/>
                    </a:lnTo>
                    <a:lnTo>
                      <a:pt x="10"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2" name="Freeform 29">
                <a:extLst>
                  <a:ext uri="{FF2B5EF4-FFF2-40B4-BE49-F238E27FC236}">
                    <a16:creationId xmlns:a16="http://schemas.microsoft.com/office/drawing/2014/main" id="{687ED1EC-EA84-48B1-821C-D1E2C08EDB29}"/>
                  </a:ext>
                </a:extLst>
              </p:cNvPr>
              <p:cNvSpPr>
                <a:spLocks/>
              </p:cNvSpPr>
              <p:nvPr/>
            </p:nvSpPr>
            <p:spPr bwMode="auto">
              <a:xfrm>
                <a:off x="7794" y="5069"/>
                <a:ext cx="277" cy="965"/>
              </a:xfrm>
              <a:custGeom>
                <a:avLst/>
                <a:gdLst>
                  <a:gd name="T0" fmla="*/ 110 w 277"/>
                  <a:gd name="T1" fmla="*/ 238 h 965"/>
                  <a:gd name="T2" fmla="*/ 143 w 277"/>
                  <a:gd name="T3" fmla="*/ 106 h 965"/>
                  <a:gd name="T4" fmla="*/ 164 w 277"/>
                  <a:gd name="T5" fmla="*/ 20 h 965"/>
                  <a:gd name="T6" fmla="*/ 200 w 277"/>
                  <a:gd name="T7" fmla="*/ 0 h 965"/>
                  <a:gd name="T8" fmla="*/ 251 w 277"/>
                  <a:gd name="T9" fmla="*/ 7 h 965"/>
                  <a:gd name="T10" fmla="*/ 277 w 277"/>
                  <a:gd name="T11" fmla="*/ 59 h 965"/>
                  <a:gd name="T12" fmla="*/ 254 w 277"/>
                  <a:gd name="T13" fmla="*/ 123 h 965"/>
                  <a:gd name="T14" fmla="*/ 230 w 277"/>
                  <a:gd name="T15" fmla="*/ 238 h 965"/>
                  <a:gd name="T16" fmla="*/ 197 w 277"/>
                  <a:gd name="T17" fmla="*/ 369 h 965"/>
                  <a:gd name="T18" fmla="*/ 187 w 277"/>
                  <a:gd name="T19" fmla="*/ 459 h 965"/>
                  <a:gd name="T20" fmla="*/ 187 w 277"/>
                  <a:gd name="T21" fmla="*/ 586 h 965"/>
                  <a:gd name="T22" fmla="*/ 200 w 277"/>
                  <a:gd name="T23" fmla="*/ 692 h 965"/>
                  <a:gd name="T24" fmla="*/ 211 w 277"/>
                  <a:gd name="T25" fmla="*/ 793 h 965"/>
                  <a:gd name="T26" fmla="*/ 223 w 277"/>
                  <a:gd name="T27" fmla="*/ 824 h 965"/>
                  <a:gd name="T28" fmla="*/ 207 w 277"/>
                  <a:gd name="T29" fmla="*/ 845 h 965"/>
                  <a:gd name="T30" fmla="*/ 164 w 277"/>
                  <a:gd name="T31" fmla="*/ 866 h 965"/>
                  <a:gd name="T32" fmla="*/ 124 w 277"/>
                  <a:gd name="T33" fmla="*/ 913 h 965"/>
                  <a:gd name="T34" fmla="*/ 103 w 277"/>
                  <a:gd name="T35" fmla="*/ 962 h 965"/>
                  <a:gd name="T36" fmla="*/ 66 w 277"/>
                  <a:gd name="T37" fmla="*/ 965 h 965"/>
                  <a:gd name="T38" fmla="*/ 0 w 277"/>
                  <a:gd name="T39" fmla="*/ 934 h 965"/>
                  <a:gd name="T40" fmla="*/ 11 w 277"/>
                  <a:gd name="T41" fmla="*/ 903 h 965"/>
                  <a:gd name="T42" fmla="*/ 47 w 277"/>
                  <a:gd name="T43" fmla="*/ 878 h 965"/>
                  <a:gd name="T44" fmla="*/ 113 w 277"/>
                  <a:gd name="T45" fmla="*/ 824 h 965"/>
                  <a:gd name="T46" fmla="*/ 146 w 277"/>
                  <a:gd name="T47" fmla="*/ 797 h 965"/>
                  <a:gd name="T48" fmla="*/ 164 w 277"/>
                  <a:gd name="T49" fmla="*/ 762 h 965"/>
                  <a:gd name="T50" fmla="*/ 164 w 277"/>
                  <a:gd name="T51" fmla="*/ 692 h 965"/>
                  <a:gd name="T52" fmla="*/ 143 w 277"/>
                  <a:gd name="T53" fmla="*/ 583 h 965"/>
                  <a:gd name="T54" fmla="*/ 120 w 277"/>
                  <a:gd name="T55" fmla="*/ 485 h 965"/>
                  <a:gd name="T56" fmla="*/ 110 w 277"/>
                  <a:gd name="T57" fmla="*/ 396 h 965"/>
                  <a:gd name="T58" fmla="*/ 103 w 277"/>
                  <a:gd name="T59" fmla="*/ 327 h 965"/>
                  <a:gd name="T60" fmla="*/ 110 w 277"/>
                  <a:gd name="T61" fmla="*/ 23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7" h="965">
                    <a:moveTo>
                      <a:pt x="110" y="238"/>
                    </a:moveTo>
                    <a:lnTo>
                      <a:pt x="143" y="106"/>
                    </a:lnTo>
                    <a:lnTo>
                      <a:pt x="164" y="20"/>
                    </a:lnTo>
                    <a:lnTo>
                      <a:pt x="200" y="0"/>
                    </a:lnTo>
                    <a:lnTo>
                      <a:pt x="251" y="7"/>
                    </a:lnTo>
                    <a:lnTo>
                      <a:pt x="277" y="59"/>
                    </a:lnTo>
                    <a:lnTo>
                      <a:pt x="254" y="123"/>
                    </a:lnTo>
                    <a:lnTo>
                      <a:pt x="230" y="238"/>
                    </a:lnTo>
                    <a:lnTo>
                      <a:pt x="197" y="369"/>
                    </a:lnTo>
                    <a:lnTo>
                      <a:pt x="187" y="459"/>
                    </a:lnTo>
                    <a:lnTo>
                      <a:pt x="187" y="586"/>
                    </a:lnTo>
                    <a:lnTo>
                      <a:pt x="200" y="692"/>
                    </a:lnTo>
                    <a:lnTo>
                      <a:pt x="211" y="793"/>
                    </a:lnTo>
                    <a:lnTo>
                      <a:pt x="223" y="824"/>
                    </a:lnTo>
                    <a:lnTo>
                      <a:pt x="207" y="845"/>
                    </a:lnTo>
                    <a:lnTo>
                      <a:pt x="164" y="866"/>
                    </a:lnTo>
                    <a:lnTo>
                      <a:pt x="124" y="913"/>
                    </a:lnTo>
                    <a:lnTo>
                      <a:pt x="103" y="962"/>
                    </a:lnTo>
                    <a:lnTo>
                      <a:pt x="66" y="965"/>
                    </a:lnTo>
                    <a:lnTo>
                      <a:pt x="0" y="934"/>
                    </a:lnTo>
                    <a:lnTo>
                      <a:pt x="11" y="903"/>
                    </a:lnTo>
                    <a:lnTo>
                      <a:pt x="47" y="878"/>
                    </a:lnTo>
                    <a:lnTo>
                      <a:pt x="113" y="824"/>
                    </a:lnTo>
                    <a:lnTo>
                      <a:pt x="146" y="797"/>
                    </a:lnTo>
                    <a:lnTo>
                      <a:pt x="164" y="762"/>
                    </a:lnTo>
                    <a:lnTo>
                      <a:pt x="164" y="692"/>
                    </a:lnTo>
                    <a:lnTo>
                      <a:pt x="143" y="583"/>
                    </a:lnTo>
                    <a:lnTo>
                      <a:pt x="120" y="485"/>
                    </a:lnTo>
                    <a:lnTo>
                      <a:pt x="110" y="396"/>
                    </a:lnTo>
                    <a:lnTo>
                      <a:pt x="103" y="327"/>
                    </a:lnTo>
                    <a:lnTo>
                      <a:pt x="110" y="2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13" name="Group 212">
              <a:extLst>
                <a:ext uri="{FF2B5EF4-FFF2-40B4-BE49-F238E27FC236}">
                  <a16:creationId xmlns:a16="http://schemas.microsoft.com/office/drawing/2014/main" id="{3D8794AB-D4F1-4663-A421-412CB63E5C3F}"/>
                </a:ext>
              </a:extLst>
            </p:cNvPr>
            <p:cNvGrpSpPr>
              <a:grpSpLocks/>
            </p:cNvGrpSpPr>
            <p:nvPr/>
          </p:nvGrpSpPr>
          <p:grpSpPr bwMode="auto">
            <a:xfrm>
              <a:off x="10224425" y="887137"/>
              <a:ext cx="247650" cy="297815"/>
              <a:chOff x="8511" y="3421"/>
              <a:chExt cx="390" cy="469"/>
            </a:xfrm>
          </p:grpSpPr>
          <p:sp>
            <p:nvSpPr>
              <p:cNvPr id="217" name="Freeform 21">
                <a:extLst>
                  <a:ext uri="{FF2B5EF4-FFF2-40B4-BE49-F238E27FC236}">
                    <a16:creationId xmlns:a16="http://schemas.microsoft.com/office/drawing/2014/main" id="{4FFA968B-7481-4ECE-8E4B-26C16F81C4D6}"/>
                  </a:ext>
                </a:extLst>
              </p:cNvPr>
              <p:cNvSpPr>
                <a:spLocks/>
              </p:cNvSpPr>
              <p:nvPr/>
            </p:nvSpPr>
            <p:spPr bwMode="auto">
              <a:xfrm>
                <a:off x="8511" y="3779"/>
                <a:ext cx="105" cy="111"/>
              </a:xfrm>
              <a:custGeom>
                <a:avLst/>
                <a:gdLst>
                  <a:gd name="T0" fmla="*/ 63 w 105"/>
                  <a:gd name="T1" fmla="*/ 110 h 111"/>
                  <a:gd name="T2" fmla="*/ 70 w 105"/>
                  <a:gd name="T3" fmla="*/ 108 h 111"/>
                  <a:gd name="T4" fmla="*/ 79 w 105"/>
                  <a:gd name="T5" fmla="*/ 101 h 111"/>
                  <a:gd name="T6" fmla="*/ 84 w 105"/>
                  <a:gd name="T7" fmla="*/ 97 h 111"/>
                  <a:gd name="T8" fmla="*/ 93 w 105"/>
                  <a:gd name="T9" fmla="*/ 92 h 111"/>
                  <a:gd name="T10" fmla="*/ 96 w 105"/>
                  <a:gd name="T11" fmla="*/ 84 h 111"/>
                  <a:gd name="T12" fmla="*/ 101 w 105"/>
                  <a:gd name="T13" fmla="*/ 73 h 111"/>
                  <a:gd name="T14" fmla="*/ 103 w 105"/>
                  <a:gd name="T15" fmla="*/ 66 h 111"/>
                  <a:gd name="T16" fmla="*/ 105 w 105"/>
                  <a:gd name="T17" fmla="*/ 57 h 111"/>
                  <a:gd name="T18" fmla="*/ 103 w 105"/>
                  <a:gd name="T19" fmla="*/ 47 h 111"/>
                  <a:gd name="T20" fmla="*/ 101 w 105"/>
                  <a:gd name="T21" fmla="*/ 38 h 111"/>
                  <a:gd name="T22" fmla="*/ 94 w 105"/>
                  <a:gd name="T23" fmla="*/ 30 h 111"/>
                  <a:gd name="T24" fmla="*/ 93 w 105"/>
                  <a:gd name="T25" fmla="*/ 23 h 111"/>
                  <a:gd name="T26" fmla="*/ 84 w 105"/>
                  <a:gd name="T27" fmla="*/ 16 h 111"/>
                  <a:gd name="T28" fmla="*/ 77 w 105"/>
                  <a:gd name="T29" fmla="*/ 9 h 111"/>
                  <a:gd name="T30" fmla="*/ 68 w 105"/>
                  <a:gd name="T31" fmla="*/ 5 h 111"/>
                  <a:gd name="T32" fmla="*/ 63 w 105"/>
                  <a:gd name="T33" fmla="*/ 2 h 111"/>
                  <a:gd name="T34" fmla="*/ 51 w 105"/>
                  <a:gd name="T35" fmla="*/ 0 h 111"/>
                  <a:gd name="T36" fmla="*/ 42 w 105"/>
                  <a:gd name="T37" fmla="*/ 2 h 111"/>
                  <a:gd name="T38" fmla="*/ 35 w 105"/>
                  <a:gd name="T39" fmla="*/ 3 h 111"/>
                  <a:gd name="T40" fmla="*/ 26 w 105"/>
                  <a:gd name="T41" fmla="*/ 10 h 111"/>
                  <a:gd name="T42" fmla="*/ 21 w 105"/>
                  <a:gd name="T43" fmla="*/ 14 h 111"/>
                  <a:gd name="T44" fmla="*/ 13 w 105"/>
                  <a:gd name="T45" fmla="*/ 19 h 111"/>
                  <a:gd name="T46" fmla="*/ 9 w 105"/>
                  <a:gd name="T47" fmla="*/ 28 h 111"/>
                  <a:gd name="T48" fmla="*/ 4 w 105"/>
                  <a:gd name="T49" fmla="*/ 38 h 111"/>
                  <a:gd name="T50" fmla="*/ 2 w 105"/>
                  <a:gd name="T51" fmla="*/ 45 h 111"/>
                  <a:gd name="T52" fmla="*/ 0 w 105"/>
                  <a:gd name="T53" fmla="*/ 54 h 111"/>
                  <a:gd name="T54" fmla="*/ 2 w 105"/>
                  <a:gd name="T55" fmla="*/ 64 h 111"/>
                  <a:gd name="T56" fmla="*/ 4 w 105"/>
                  <a:gd name="T57" fmla="*/ 73 h 111"/>
                  <a:gd name="T58" fmla="*/ 11 w 105"/>
                  <a:gd name="T59" fmla="*/ 82 h 111"/>
                  <a:gd name="T60" fmla="*/ 13 w 105"/>
                  <a:gd name="T61" fmla="*/ 89 h 111"/>
                  <a:gd name="T62" fmla="*/ 21 w 105"/>
                  <a:gd name="T63" fmla="*/ 96 h 111"/>
                  <a:gd name="T64" fmla="*/ 28 w 105"/>
                  <a:gd name="T65" fmla="*/ 103 h 111"/>
                  <a:gd name="T66" fmla="*/ 37 w 105"/>
                  <a:gd name="T67" fmla="*/ 106 h 111"/>
                  <a:gd name="T68" fmla="*/ 42 w 105"/>
                  <a:gd name="T69" fmla="*/ 110 h 111"/>
                  <a:gd name="T70" fmla="*/ 54 w 105"/>
                  <a:gd name="T71" fmla="*/ 111 h 111"/>
                  <a:gd name="T72" fmla="*/ 63 w 105"/>
                  <a:gd name="T73" fmla="*/ 11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111">
                    <a:moveTo>
                      <a:pt x="63" y="110"/>
                    </a:moveTo>
                    <a:lnTo>
                      <a:pt x="70" y="108"/>
                    </a:lnTo>
                    <a:lnTo>
                      <a:pt x="79" y="101"/>
                    </a:lnTo>
                    <a:lnTo>
                      <a:pt x="84" y="97"/>
                    </a:lnTo>
                    <a:lnTo>
                      <a:pt x="93" y="92"/>
                    </a:lnTo>
                    <a:lnTo>
                      <a:pt x="96" y="84"/>
                    </a:lnTo>
                    <a:lnTo>
                      <a:pt x="101" y="73"/>
                    </a:lnTo>
                    <a:lnTo>
                      <a:pt x="103" y="66"/>
                    </a:lnTo>
                    <a:lnTo>
                      <a:pt x="105" y="57"/>
                    </a:lnTo>
                    <a:lnTo>
                      <a:pt x="103" y="47"/>
                    </a:lnTo>
                    <a:lnTo>
                      <a:pt x="101" y="38"/>
                    </a:lnTo>
                    <a:lnTo>
                      <a:pt x="94" y="30"/>
                    </a:lnTo>
                    <a:lnTo>
                      <a:pt x="93" y="23"/>
                    </a:lnTo>
                    <a:lnTo>
                      <a:pt x="84" y="16"/>
                    </a:lnTo>
                    <a:lnTo>
                      <a:pt x="77" y="9"/>
                    </a:lnTo>
                    <a:lnTo>
                      <a:pt x="68" y="5"/>
                    </a:lnTo>
                    <a:lnTo>
                      <a:pt x="63" y="2"/>
                    </a:lnTo>
                    <a:lnTo>
                      <a:pt x="51" y="0"/>
                    </a:lnTo>
                    <a:lnTo>
                      <a:pt x="42" y="2"/>
                    </a:lnTo>
                    <a:lnTo>
                      <a:pt x="35" y="3"/>
                    </a:lnTo>
                    <a:lnTo>
                      <a:pt x="26" y="10"/>
                    </a:lnTo>
                    <a:lnTo>
                      <a:pt x="21" y="14"/>
                    </a:lnTo>
                    <a:lnTo>
                      <a:pt x="13" y="19"/>
                    </a:lnTo>
                    <a:lnTo>
                      <a:pt x="9" y="28"/>
                    </a:lnTo>
                    <a:lnTo>
                      <a:pt x="4" y="38"/>
                    </a:lnTo>
                    <a:lnTo>
                      <a:pt x="2" y="45"/>
                    </a:lnTo>
                    <a:lnTo>
                      <a:pt x="0" y="54"/>
                    </a:lnTo>
                    <a:lnTo>
                      <a:pt x="2" y="64"/>
                    </a:lnTo>
                    <a:lnTo>
                      <a:pt x="4" y="73"/>
                    </a:lnTo>
                    <a:lnTo>
                      <a:pt x="11" y="82"/>
                    </a:lnTo>
                    <a:lnTo>
                      <a:pt x="13" y="89"/>
                    </a:lnTo>
                    <a:lnTo>
                      <a:pt x="21" y="96"/>
                    </a:lnTo>
                    <a:lnTo>
                      <a:pt x="28" y="103"/>
                    </a:lnTo>
                    <a:lnTo>
                      <a:pt x="37" y="106"/>
                    </a:lnTo>
                    <a:lnTo>
                      <a:pt x="42" y="110"/>
                    </a:lnTo>
                    <a:lnTo>
                      <a:pt x="54" y="111"/>
                    </a:lnTo>
                    <a:lnTo>
                      <a:pt x="63"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8" name="Freeform 22">
                <a:extLst>
                  <a:ext uri="{FF2B5EF4-FFF2-40B4-BE49-F238E27FC236}">
                    <a16:creationId xmlns:a16="http://schemas.microsoft.com/office/drawing/2014/main" id="{A5EBF0C7-7EBD-414A-900E-E501F68C50DF}"/>
                  </a:ext>
                </a:extLst>
              </p:cNvPr>
              <p:cNvSpPr>
                <a:spLocks/>
              </p:cNvSpPr>
              <p:nvPr/>
            </p:nvSpPr>
            <p:spPr bwMode="auto">
              <a:xfrm>
                <a:off x="8583" y="3421"/>
                <a:ext cx="318" cy="349"/>
              </a:xfrm>
              <a:custGeom>
                <a:avLst/>
                <a:gdLst>
                  <a:gd name="T0" fmla="*/ 116 w 318"/>
                  <a:gd name="T1" fmla="*/ 269 h 349"/>
                  <a:gd name="T2" fmla="*/ 94 w 318"/>
                  <a:gd name="T3" fmla="*/ 273 h 349"/>
                  <a:gd name="T4" fmla="*/ 61 w 318"/>
                  <a:gd name="T5" fmla="*/ 349 h 349"/>
                  <a:gd name="T6" fmla="*/ 0 w 318"/>
                  <a:gd name="T7" fmla="*/ 316 h 349"/>
                  <a:gd name="T8" fmla="*/ 33 w 318"/>
                  <a:gd name="T9" fmla="*/ 245 h 349"/>
                  <a:gd name="T10" fmla="*/ 69 w 318"/>
                  <a:gd name="T11" fmla="*/ 219 h 349"/>
                  <a:gd name="T12" fmla="*/ 120 w 318"/>
                  <a:gd name="T13" fmla="*/ 205 h 349"/>
                  <a:gd name="T14" fmla="*/ 167 w 318"/>
                  <a:gd name="T15" fmla="*/ 191 h 349"/>
                  <a:gd name="T16" fmla="*/ 210 w 318"/>
                  <a:gd name="T17" fmla="*/ 177 h 349"/>
                  <a:gd name="T18" fmla="*/ 228 w 318"/>
                  <a:gd name="T19" fmla="*/ 154 h 349"/>
                  <a:gd name="T20" fmla="*/ 235 w 318"/>
                  <a:gd name="T21" fmla="*/ 121 h 349"/>
                  <a:gd name="T22" fmla="*/ 224 w 318"/>
                  <a:gd name="T23" fmla="*/ 90 h 349"/>
                  <a:gd name="T24" fmla="*/ 181 w 318"/>
                  <a:gd name="T25" fmla="*/ 64 h 349"/>
                  <a:gd name="T26" fmla="*/ 141 w 318"/>
                  <a:gd name="T27" fmla="*/ 71 h 349"/>
                  <a:gd name="T28" fmla="*/ 116 w 318"/>
                  <a:gd name="T29" fmla="*/ 100 h 349"/>
                  <a:gd name="T30" fmla="*/ 57 w 318"/>
                  <a:gd name="T31" fmla="*/ 76 h 349"/>
                  <a:gd name="T32" fmla="*/ 87 w 318"/>
                  <a:gd name="T33" fmla="*/ 33 h 349"/>
                  <a:gd name="T34" fmla="*/ 127 w 318"/>
                  <a:gd name="T35" fmla="*/ 3 h 349"/>
                  <a:gd name="T36" fmla="*/ 188 w 318"/>
                  <a:gd name="T37" fmla="*/ 0 h 349"/>
                  <a:gd name="T38" fmla="*/ 249 w 318"/>
                  <a:gd name="T39" fmla="*/ 3 h 349"/>
                  <a:gd name="T40" fmla="*/ 292 w 318"/>
                  <a:gd name="T41" fmla="*/ 53 h 349"/>
                  <a:gd name="T42" fmla="*/ 318 w 318"/>
                  <a:gd name="T43" fmla="*/ 104 h 349"/>
                  <a:gd name="T44" fmla="*/ 315 w 318"/>
                  <a:gd name="T45" fmla="*/ 140 h 349"/>
                  <a:gd name="T46" fmla="*/ 304 w 318"/>
                  <a:gd name="T47" fmla="*/ 177 h 349"/>
                  <a:gd name="T48" fmla="*/ 275 w 318"/>
                  <a:gd name="T49" fmla="*/ 227 h 349"/>
                  <a:gd name="T50" fmla="*/ 231 w 318"/>
                  <a:gd name="T51" fmla="*/ 238 h 349"/>
                  <a:gd name="T52" fmla="*/ 188 w 318"/>
                  <a:gd name="T53" fmla="*/ 248 h 349"/>
                  <a:gd name="T54" fmla="*/ 151 w 318"/>
                  <a:gd name="T55" fmla="*/ 252 h 349"/>
                  <a:gd name="T56" fmla="*/ 116 w 318"/>
                  <a:gd name="T57" fmla="*/ 26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8" h="349">
                    <a:moveTo>
                      <a:pt x="116" y="269"/>
                    </a:moveTo>
                    <a:lnTo>
                      <a:pt x="94" y="273"/>
                    </a:lnTo>
                    <a:lnTo>
                      <a:pt x="61" y="349"/>
                    </a:lnTo>
                    <a:lnTo>
                      <a:pt x="0" y="316"/>
                    </a:lnTo>
                    <a:lnTo>
                      <a:pt x="33" y="245"/>
                    </a:lnTo>
                    <a:lnTo>
                      <a:pt x="69" y="219"/>
                    </a:lnTo>
                    <a:lnTo>
                      <a:pt x="120" y="205"/>
                    </a:lnTo>
                    <a:lnTo>
                      <a:pt x="167" y="191"/>
                    </a:lnTo>
                    <a:lnTo>
                      <a:pt x="210" y="177"/>
                    </a:lnTo>
                    <a:lnTo>
                      <a:pt x="228" y="154"/>
                    </a:lnTo>
                    <a:lnTo>
                      <a:pt x="235" y="121"/>
                    </a:lnTo>
                    <a:lnTo>
                      <a:pt x="224" y="90"/>
                    </a:lnTo>
                    <a:lnTo>
                      <a:pt x="181" y="64"/>
                    </a:lnTo>
                    <a:lnTo>
                      <a:pt x="141" y="71"/>
                    </a:lnTo>
                    <a:lnTo>
                      <a:pt x="116" y="100"/>
                    </a:lnTo>
                    <a:lnTo>
                      <a:pt x="57" y="76"/>
                    </a:lnTo>
                    <a:lnTo>
                      <a:pt x="87" y="33"/>
                    </a:lnTo>
                    <a:lnTo>
                      <a:pt x="127" y="3"/>
                    </a:lnTo>
                    <a:lnTo>
                      <a:pt x="188" y="0"/>
                    </a:lnTo>
                    <a:lnTo>
                      <a:pt x="249" y="3"/>
                    </a:lnTo>
                    <a:lnTo>
                      <a:pt x="292" y="53"/>
                    </a:lnTo>
                    <a:lnTo>
                      <a:pt x="318" y="104"/>
                    </a:lnTo>
                    <a:lnTo>
                      <a:pt x="315" y="140"/>
                    </a:lnTo>
                    <a:lnTo>
                      <a:pt x="304" y="177"/>
                    </a:lnTo>
                    <a:lnTo>
                      <a:pt x="275" y="227"/>
                    </a:lnTo>
                    <a:lnTo>
                      <a:pt x="231" y="238"/>
                    </a:lnTo>
                    <a:lnTo>
                      <a:pt x="188" y="248"/>
                    </a:lnTo>
                    <a:lnTo>
                      <a:pt x="151" y="252"/>
                    </a:lnTo>
                    <a:lnTo>
                      <a:pt x="116" y="2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14" name="Group 213">
              <a:extLst>
                <a:ext uri="{FF2B5EF4-FFF2-40B4-BE49-F238E27FC236}">
                  <a16:creationId xmlns:a16="http://schemas.microsoft.com/office/drawing/2014/main" id="{C5F6F0AF-74FA-48F8-8B58-919261BCE628}"/>
                </a:ext>
              </a:extLst>
            </p:cNvPr>
            <p:cNvGrpSpPr>
              <a:grpSpLocks/>
            </p:cNvGrpSpPr>
            <p:nvPr/>
          </p:nvGrpSpPr>
          <p:grpSpPr bwMode="auto">
            <a:xfrm>
              <a:off x="9081425" y="1115737"/>
              <a:ext cx="274955" cy="277495"/>
              <a:chOff x="6686" y="3659"/>
              <a:chExt cx="433" cy="437"/>
            </a:xfrm>
          </p:grpSpPr>
          <p:sp>
            <p:nvSpPr>
              <p:cNvPr id="215" name="Oval 214">
                <a:extLst>
                  <a:ext uri="{FF2B5EF4-FFF2-40B4-BE49-F238E27FC236}">
                    <a16:creationId xmlns:a16="http://schemas.microsoft.com/office/drawing/2014/main" id="{965E352C-6342-4E79-8827-4AF8D487E484}"/>
                  </a:ext>
                </a:extLst>
              </p:cNvPr>
              <p:cNvSpPr>
                <a:spLocks noChangeArrowheads="1"/>
              </p:cNvSpPr>
              <p:nvPr/>
            </p:nvSpPr>
            <p:spPr bwMode="auto">
              <a:xfrm>
                <a:off x="7011" y="3990"/>
                <a:ext cx="108" cy="10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16" name="Freeform 38">
                <a:extLst>
                  <a:ext uri="{FF2B5EF4-FFF2-40B4-BE49-F238E27FC236}">
                    <a16:creationId xmlns:a16="http://schemas.microsoft.com/office/drawing/2014/main" id="{BCAB69CE-C6DC-4C63-A008-D1AE1C742EC3}"/>
                  </a:ext>
                </a:extLst>
              </p:cNvPr>
              <p:cNvSpPr>
                <a:spLocks/>
              </p:cNvSpPr>
              <p:nvPr/>
            </p:nvSpPr>
            <p:spPr bwMode="auto">
              <a:xfrm>
                <a:off x="6686" y="3659"/>
                <a:ext cx="325" cy="346"/>
              </a:xfrm>
              <a:custGeom>
                <a:avLst/>
                <a:gdLst>
                  <a:gd name="T0" fmla="*/ 261 w 325"/>
                  <a:gd name="T1" fmla="*/ 224 h 346"/>
                  <a:gd name="T2" fmla="*/ 261 w 325"/>
                  <a:gd name="T3" fmla="*/ 245 h 346"/>
                  <a:gd name="T4" fmla="*/ 325 w 325"/>
                  <a:gd name="T5" fmla="*/ 292 h 346"/>
                  <a:gd name="T6" fmla="*/ 285 w 325"/>
                  <a:gd name="T7" fmla="*/ 346 h 346"/>
                  <a:gd name="T8" fmla="*/ 221 w 325"/>
                  <a:gd name="T9" fmla="*/ 303 h 346"/>
                  <a:gd name="T10" fmla="*/ 198 w 325"/>
                  <a:gd name="T11" fmla="*/ 259 h 346"/>
                  <a:gd name="T12" fmla="*/ 195 w 325"/>
                  <a:gd name="T13" fmla="*/ 212 h 346"/>
                  <a:gd name="T14" fmla="*/ 188 w 325"/>
                  <a:gd name="T15" fmla="*/ 162 h 346"/>
                  <a:gd name="T16" fmla="*/ 184 w 325"/>
                  <a:gd name="T17" fmla="*/ 115 h 346"/>
                  <a:gd name="T18" fmla="*/ 163 w 325"/>
                  <a:gd name="T19" fmla="*/ 94 h 346"/>
                  <a:gd name="T20" fmla="*/ 134 w 325"/>
                  <a:gd name="T21" fmla="*/ 83 h 346"/>
                  <a:gd name="T22" fmla="*/ 101 w 325"/>
                  <a:gd name="T23" fmla="*/ 87 h 346"/>
                  <a:gd name="T24" fmla="*/ 67 w 325"/>
                  <a:gd name="T25" fmla="*/ 127 h 346"/>
                  <a:gd name="T26" fmla="*/ 67 w 325"/>
                  <a:gd name="T27" fmla="*/ 162 h 346"/>
                  <a:gd name="T28" fmla="*/ 90 w 325"/>
                  <a:gd name="T29" fmla="*/ 195 h 346"/>
                  <a:gd name="T30" fmla="*/ 54 w 325"/>
                  <a:gd name="T31" fmla="*/ 249 h 346"/>
                  <a:gd name="T32" fmla="*/ 20 w 325"/>
                  <a:gd name="T33" fmla="*/ 212 h 346"/>
                  <a:gd name="T34" fmla="*/ 0 w 325"/>
                  <a:gd name="T35" fmla="*/ 162 h 346"/>
                  <a:gd name="T36" fmla="*/ 3 w 325"/>
                  <a:gd name="T37" fmla="*/ 104 h 346"/>
                  <a:gd name="T38" fmla="*/ 20 w 325"/>
                  <a:gd name="T39" fmla="*/ 50 h 346"/>
                  <a:gd name="T40" fmla="*/ 76 w 325"/>
                  <a:gd name="T41" fmla="*/ 10 h 346"/>
                  <a:gd name="T42" fmla="*/ 130 w 325"/>
                  <a:gd name="T43" fmla="*/ 0 h 346"/>
                  <a:gd name="T44" fmla="*/ 163 w 325"/>
                  <a:gd name="T45" fmla="*/ 7 h 346"/>
                  <a:gd name="T46" fmla="*/ 198 w 325"/>
                  <a:gd name="T47" fmla="*/ 21 h 346"/>
                  <a:gd name="T48" fmla="*/ 242 w 325"/>
                  <a:gd name="T49" fmla="*/ 61 h 346"/>
                  <a:gd name="T50" fmla="*/ 248 w 325"/>
                  <a:gd name="T51" fmla="*/ 108 h 346"/>
                  <a:gd name="T52" fmla="*/ 248 w 325"/>
                  <a:gd name="T53" fmla="*/ 151 h 346"/>
                  <a:gd name="T54" fmla="*/ 248 w 325"/>
                  <a:gd name="T55" fmla="*/ 184 h 346"/>
                  <a:gd name="T56" fmla="*/ 261 w 325"/>
                  <a:gd name="T57" fmla="*/ 22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5" h="346">
                    <a:moveTo>
                      <a:pt x="261" y="224"/>
                    </a:moveTo>
                    <a:lnTo>
                      <a:pt x="261" y="245"/>
                    </a:lnTo>
                    <a:lnTo>
                      <a:pt x="325" y="292"/>
                    </a:lnTo>
                    <a:lnTo>
                      <a:pt x="285" y="346"/>
                    </a:lnTo>
                    <a:lnTo>
                      <a:pt x="221" y="303"/>
                    </a:lnTo>
                    <a:lnTo>
                      <a:pt x="198" y="259"/>
                    </a:lnTo>
                    <a:lnTo>
                      <a:pt x="195" y="212"/>
                    </a:lnTo>
                    <a:lnTo>
                      <a:pt x="188" y="162"/>
                    </a:lnTo>
                    <a:lnTo>
                      <a:pt x="184" y="115"/>
                    </a:lnTo>
                    <a:lnTo>
                      <a:pt x="163" y="94"/>
                    </a:lnTo>
                    <a:lnTo>
                      <a:pt x="134" y="83"/>
                    </a:lnTo>
                    <a:lnTo>
                      <a:pt x="101" y="87"/>
                    </a:lnTo>
                    <a:lnTo>
                      <a:pt x="67" y="127"/>
                    </a:lnTo>
                    <a:lnTo>
                      <a:pt x="67" y="162"/>
                    </a:lnTo>
                    <a:lnTo>
                      <a:pt x="90" y="195"/>
                    </a:lnTo>
                    <a:lnTo>
                      <a:pt x="54" y="249"/>
                    </a:lnTo>
                    <a:lnTo>
                      <a:pt x="20" y="212"/>
                    </a:lnTo>
                    <a:lnTo>
                      <a:pt x="0" y="162"/>
                    </a:lnTo>
                    <a:lnTo>
                      <a:pt x="3" y="104"/>
                    </a:lnTo>
                    <a:lnTo>
                      <a:pt x="20" y="50"/>
                    </a:lnTo>
                    <a:lnTo>
                      <a:pt x="76" y="10"/>
                    </a:lnTo>
                    <a:lnTo>
                      <a:pt x="130" y="0"/>
                    </a:lnTo>
                    <a:lnTo>
                      <a:pt x="163" y="7"/>
                    </a:lnTo>
                    <a:lnTo>
                      <a:pt x="198" y="21"/>
                    </a:lnTo>
                    <a:lnTo>
                      <a:pt x="242" y="61"/>
                    </a:lnTo>
                    <a:lnTo>
                      <a:pt x="248" y="108"/>
                    </a:lnTo>
                    <a:lnTo>
                      <a:pt x="248" y="151"/>
                    </a:lnTo>
                    <a:lnTo>
                      <a:pt x="248" y="184"/>
                    </a:lnTo>
                    <a:lnTo>
                      <a:pt x="261" y="2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grpSp>
          <p:nvGrpSpPr>
            <p:cNvPr id="219" name="Group 218">
              <a:extLst>
                <a:ext uri="{FF2B5EF4-FFF2-40B4-BE49-F238E27FC236}">
                  <a16:creationId xmlns:a16="http://schemas.microsoft.com/office/drawing/2014/main" id="{4F74DE1B-237D-4391-AE7D-801E45A03050}"/>
                </a:ext>
              </a:extLst>
            </p:cNvPr>
            <p:cNvGrpSpPr>
              <a:grpSpLocks/>
            </p:cNvGrpSpPr>
            <p:nvPr/>
          </p:nvGrpSpPr>
          <p:grpSpPr bwMode="auto">
            <a:xfrm>
              <a:off x="10139930" y="996039"/>
              <a:ext cx="1257301" cy="1125220"/>
              <a:chOff x="8322" y="5190"/>
              <a:chExt cx="2187" cy="1772"/>
            </a:xfrm>
          </p:grpSpPr>
          <p:sp>
            <p:nvSpPr>
              <p:cNvPr id="220" name="Freeform 5">
                <a:extLst>
                  <a:ext uri="{FF2B5EF4-FFF2-40B4-BE49-F238E27FC236}">
                    <a16:creationId xmlns:a16="http://schemas.microsoft.com/office/drawing/2014/main" id="{0A1D75E6-E51F-4327-B14B-953E4744E1B0}"/>
                  </a:ext>
                </a:extLst>
              </p:cNvPr>
              <p:cNvSpPr>
                <a:spLocks/>
              </p:cNvSpPr>
              <p:nvPr/>
            </p:nvSpPr>
            <p:spPr bwMode="auto">
              <a:xfrm>
                <a:off x="8750" y="6061"/>
                <a:ext cx="1432" cy="885"/>
              </a:xfrm>
              <a:custGeom>
                <a:avLst/>
                <a:gdLst>
                  <a:gd name="T0" fmla="*/ 0 w 1432"/>
                  <a:gd name="T1" fmla="*/ 194 h 885"/>
                  <a:gd name="T2" fmla="*/ 3 w 1432"/>
                  <a:gd name="T3" fmla="*/ 548 h 885"/>
                  <a:gd name="T4" fmla="*/ 163 w 1432"/>
                  <a:gd name="T5" fmla="*/ 675 h 885"/>
                  <a:gd name="T6" fmla="*/ 324 w 1432"/>
                  <a:gd name="T7" fmla="*/ 758 h 885"/>
                  <a:gd name="T8" fmla="*/ 576 w 1432"/>
                  <a:gd name="T9" fmla="*/ 885 h 885"/>
                  <a:gd name="T10" fmla="*/ 872 w 1432"/>
                  <a:gd name="T11" fmla="*/ 690 h 885"/>
                  <a:gd name="T12" fmla="*/ 1192 w 1432"/>
                  <a:gd name="T13" fmla="*/ 445 h 885"/>
                  <a:gd name="T14" fmla="*/ 1420 w 1432"/>
                  <a:gd name="T15" fmla="*/ 276 h 885"/>
                  <a:gd name="T16" fmla="*/ 1432 w 1432"/>
                  <a:gd name="T17" fmla="*/ 0 h 885"/>
                  <a:gd name="T18" fmla="*/ 1269 w 1432"/>
                  <a:gd name="T19" fmla="*/ 102 h 885"/>
                  <a:gd name="T20" fmla="*/ 1109 w 1432"/>
                  <a:gd name="T21" fmla="*/ 214 h 885"/>
                  <a:gd name="T22" fmla="*/ 926 w 1432"/>
                  <a:gd name="T23" fmla="*/ 353 h 885"/>
                  <a:gd name="T24" fmla="*/ 583 w 1432"/>
                  <a:gd name="T25" fmla="*/ 168 h 885"/>
                  <a:gd name="T26" fmla="*/ 449 w 1432"/>
                  <a:gd name="T27" fmla="*/ 229 h 885"/>
                  <a:gd name="T28" fmla="*/ 217 w 1432"/>
                  <a:gd name="T29" fmla="*/ 318 h 885"/>
                  <a:gd name="T30" fmla="*/ 0 w 1432"/>
                  <a:gd name="T31" fmla="*/ 194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2" h="885">
                    <a:moveTo>
                      <a:pt x="0" y="194"/>
                    </a:moveTo>
                    <a:lnTo>
                      <a:pt x="3" y="548"/>
                    </a:lnTo>
                    <a:lnTo>
                      <a:pt x="163" y="675"/>
                    </a:lnTo>
                    <a:lnTo>
                      <a:pt x="324" y="758"/>
                    </a:lnTo>
                    <a:lnTo>
                      <a:pt x="576" y="885"/>
                    </a:lnTo>
                    <a:lnTo>
                      <a:pt x="872" y="690"/>
                    </a:lnTo>
                    <a:lnTo>
                      <a:pt x="1192" y="445"/>
                    </a:lnTo>
                    <a:lnTo>
                      <a:pt x="1420" y="276"/>
                    </a:lnTo>
                    <a:lnTo>
                      <a:pt x="1432" y="0"/>
                    </a:lnTo>
                    <a:lnTo>
                      <a:pt x="1269" y="102"/>
                    </a:lnTo>
                    <a:lnTo>
                      <a:pt x="1109" y="214"/>
                    </a:lnTo>
                    <a:lnTo>
                      <a:pt x="926" y="353"/>
                    </a:lnTo>
                    <a:lnTo>
                      <a:pt x="583" y="168"/>
                    </a:lnTo>
                    <a:lnTo>
                      <a:pt x="449" y="229"/>
                    </a:lnTo>
                    <a:lnTo>
                      <a:pt x="217" y="318"/>
                    </a:lnTo>
                    <a:lnTo>
                      <a:pt x="0" y="194"/>
                    </a:lnTo>
                    <a:close/>
                  </a:path>
                </a:pathLst>
              </a:custGeom>
              <a:solidFill>
                <a:srgbClr val="AC824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nvGrpSpPr>
              <p:cNvPr id="221" name="Group 220">
                <a:extLst>
                  <a:ext uri="{FF2B5EF4-FFF2-40B4-BE49-F238E27FC236}">
                    <a16:creationId xmlns:a16="http://schemas.microsoft.com/office/drawing/2014/main" id="{DEF0A7E3-EFA3-47A5-87EA-C9F9001A4873}"/>
                  </a:ext>
                </a:extLst>
              </p:cNvPr>
              <p:cNvGrpSpPr>
                <a:grpSpLocks/>
              </p:cNvGrpSpPr>
              <p:nvPr/>
            </p:nvGrpSpPr>
            <p:grpSpPr bwMode="auto">
              <a:xfrm>
                <a:off x="8351" y="5215"/>
                <a:ext cx="2136" cy="1197"/>
                <a:chOff x="8351" y="5215"/>
                <a:chExt cx="2136" cy="1197"/>
              </a:xfrm>
            </p:grpSpPr>
            <p:sp>
              <p:nvSpPr>
                <p:cNvPr id="230" name="Freeform 7">
                  <a:extLst>
                    <a:ext uri="{FF2B5EF4-FFF2-40B4-BE49-F238E27FC236}">
                      <a16:creationId xmlns:a16="http://schemas.microsoft.com/office/drawing/2014/main" id="{67DDDD70-4FAE-4A86-ADFE-99FF778A3477}"/>
                    </a:ext>
                  </a:extLst>
                </p:cNvPr>
                <p:cNvSpPr>
                  <a:spLocks/>
                </p:cNvSpPr>
                <p:nvPr/>
              </p:nvSpPr>
              <p:spPr bwMode="auto">
                <a:xfrm>
                  <a:off x="8351" y="5796"/>
                  <a:ext cx="1001" cy="595"/>
                </a:xfrm>
                <a:custGeom>
                  <a:avLst/>
                  <a:gdLst>
                    <a:gd name="T0" fmla="*/ 383 w 1001"/>
                    <a:gd name="T1" fmla="*/ 0 h 595"/>
                    <a:gd name="T2" fmla="*/ 0 w 1001"/>
                    <a:gd name="T3" fmla="*/ 244 h 595"/>
                    <a:gd name="T4" fmla="*/ 233 w 1001"/>
                    <a:gd name="T5" fmla="*/ 360 h 595"/>
                    <a:gd name="T6" fmla="*/ 427 w 1001"/>
                    <a:gd name="T7" fmla="*/ 452 h 595"/>
                    <a:gd name="T8" fmla="*/ 625 w 1001"/>
                    <a:gd name="T9" fmla="*/ 595 h 595"/>
                    <a:gd name="T10" fmla="*/ 1001 w 1001"/>
                    <a:gd name="T11" fmla="*/ 418 h 595"/>
                    <a:gd name="T12" fmla="*/ 752 w 1001"/>
                    <a:gd name="T13" fmla="*/ 278 h 595"/>
                    <a:gd name="T14" fmla="*/ 552 w 1001"/>
                    <a:gd name="T15" fmla="*/ 139 h 595"/>
                    <a:gd name="T16" fmla="*/ 383 w 1001"/>
                    <a:gd name="T1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1" h="595">
                      <a:moveTo>
                        <a:pt x="383" y="0"/>
                      </a:moveTo>
                      <a:lnTo>
                        <a:pt x="0" y="244"/>
                      </a:lnTo>
                      <a:lnTo>
                        <a:pt x="233" y="360"/>
                      </a:lnTo>
                      <a:lnTo>
                        <a:pt x="427" y="452"/>
                      </a:lnTo>
                      <a:lnTo>
                        <a:pt x="625" y="595"/>
                      </a:lnTo>
                      <a:lnTo>
                        <a:pt x="1001" y="418"/>
                      </a:lnTo>
                      <a:lnTo>
                        <a:pt x="752" y="278"/>
                      </a:lnTo>
                      <a:lnTo>
                        <a:pt x="552" y="139"/>
                      </a:lnTo>
                      <a:lnTo>
                        <a:pt x="383" y="0"/>
                      </a:lnTo>
                      <a:close/>
                    </a:path>
                  </a:pathLst>
                </a:custGeom>
                <a:solidFill>
                  <a:srgbClr val="CAA8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1" name="Freeform 8">
                  <a:extLst>
                    <a:ext uri="{FF2B5EF4-FFF2-40B4-BE49-F238E27FC236}">
                      <a16:creationId xmlns:a16="http://schemas.microsoft.com/office/drawing/2014/main" id="{A39AF10B-B778-4102-9B96-CBB5D69E8206}"/>
                    </a:ext>
                  </a:extLst>
                </p:cNvPr>
                <p:cNvSpPr>
                  <a:spLocks/>
                </p:cNvSpPr>
                <p:nvPr/>
              </p:nvSpPr>
              <p:spPr bwMode="auto">
                <a:xfrm>
                  <a:off x="9359" y="5690"/>
                  <a:ext cx="1128" cy="722"/>
                </a:xfrm>
                <a:custGeom>
                  <a:avLst/>
                  <a:gdLst>
                    <a:gd name="T0" fmla="*/ 0 w 1128"/>
                    <a:gd name="T1" fmla="*/ 527 h 722"/>
                    <a:gd name="T2" fmla="*/ 310 w 1128"/>
                    <a:gd name="T3" fmla="*/ 332 h 722"/>
                    <a:gd name="T4" fmla="*/ 531 w 1128"/>
                    <a:gd name="T5" fmla="*/ 214 h 722"/>
                    <a:gd name="T6" fmla="*/ 693 w 1128"/>
                    <a:gd name="T7" fmla="*/ 89 h 722"/>
                    <a:gd name="T8" fmla="*/ 806 w 1128"/>
                    <a:gd name="T9" fmla="*/ 0 h 722"/>
                    <a:gd name="T10" fmla="*/ 1044 w 1128"/>
                    <a:gd name="T11" fmla="*/ 92 h 722"/>
                    <a:gd name="T12" fmla="*/ 1128 w 1128"/>
                    <a:gd name="T13" fmla="*/ 134 h 722"/>
                    <a:gd name="T14" fmla="*/ 1010 w 1128"/>
                    <a:gd name="T15" fmla="*/ 252 h 722"/>
                    <a:gd name="T16" fmla="*/ 792 w 1128"/>
                    <a:gd name="T17" fmla="*/ 386 h 722"/>
                    <a:gd name="T18" fmla="*/ 588 w 1128"/>
                    <a:gd name="T19" fmla="*/ 512 h 722"/>
                    <a:gd name="T20" fmla="*/ 413 w 1128"/>
                    <a:gd name="T21" fmla="*/ 649 h 722"/>
                    <a:gd name="T22" fmla="*/ 310 w 1128"/>
                    <a:gd name="T23" fmla="*/ 722 h 722"/>
                    <a:gd name="T24" fmla="*/ 23 w 1128"/>
                    <a:gd name="T25" fmla="*/ 572 h 722"/>
                    <a:gd name="T26" fmla="*/ 0 w 1128"/>
                    <a:gd name="T27" fmla="*/ 527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8" h="722">
                      <a:moveTo>
                        <a:pt x="0" y="527"/>
                      </a:moveTo>
                      <a:lnTo>
                        <a:pt x="310" y="332"/>
                      </a:lnTo>
                      <a:lnTo>
                        <a:pt x="531" y="214"/>
                      </a:lnTo>
                      <a:lnTo>
                        <a:pt x="693" y="89"/>
                      </a:lnTo>
                      <a:lnTo>
                        <a:pt x="806" y="0"/>
                      </a:lnTo>
                      <a:lnTo>
                        <a:pt x="1044" y="92"/>
                      </a:lnTo>
                      <a:lnTo>
                        <a:pt x="1128" y="134"/>
                      </a:lnTo>
                      <a:lnTo>
                        <a:pt x="1010" y="252"/>
                      </a:lnTo>
                      <a:lnTo>
                        <a:pt x="792" y="386"/>
                      </a:lnTo>
                      <a:lnTo>
                        <a:pt x="588" y="512"/>
                      </a:lnTo>
                      <a:lnTo>
                        <a:pt x="413" y="649"/>
                      </a:lnTo>
                      <a:lnTo>
                        <a:pt x="310" y="722"/>
                      </a:lnTo>
                      <a:lnTo>
                        <a:pt x="23" y="572"/>
                      </a:lnTo>
                      <a:lnTo>
                        <a:pt x="0" y="527"/>
                      </a:lnTo>
                      <a:close/>
                    </a:path>
                  </a:pathLst>
                </a:custGeom>
                <a:solidFill>
                  <a:srgbClr val="CAA8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2" name="Freeform 9">
                  <a:extLst>
                    <a:ext uri="{FF2B5EF4-FFF2-40B4-BE49-F238E27FC236}">
                      <a16:creationId xmlns:a16="http://schemas.microsoft.com/office/drawing/2014/main" id="{6D8D0F7C-7C2F-423E-B792-0279A306A6DF}"/>
                    </a:ext>
                  </a:extLst>
                </p:cNvPr>
                <p:cNvSpPr>
                  <a:spLocks/>
                </p:cNvSpPr>
                <p:nvPr/>
              </p:nvSpPr>
              <p:spPr bwMode="auto">
                <a:xfrm>
                  <a:off x="8517" y="5371"/>
                  <a:ext cx="1169" cy="423"/>
                </a:xfrm>
                <a:custGeom>
                  <a:avLst/>
                  <a:gdLst>
                    <a:gd name="T0" fmla="*/ 229 w 1169"/>
                    <a:gd name="T1" fmla="*/ 423 h 423"/>
                    <a:gd name="T2" fmla="*/ 558 w 1169"/>
                    <a:gd name="T3" fmla="*/ 260 h 423"/>
                    <a:gd name="T4" fmla="*/ 859 w 1169"/>
                    <a:gd name="T5" fmla="*/ 126 h 423"/>
                    <a:gd name="T6" fmla="*/ 1169 w 1169"/>
                    <a:gd name="T7" fmla="*/ 13 h 423"/>
                    <a:gd name="T8" fmla="*/ 849 w 1169"/>
                    <a:gd name="T9" fmla="*/ 0 h 423"/>
                    <a:gd name="T10" fmla="*/ 687 w 1169"/>
                    <a:gd name="T11" fmla="*/ 67 h 423"/>
                    <a:gd name="T12" fmla="*/ 389 w 1169"/>
                    <a:gd name="T13" fmla="*/ 160 h 423"/>
                    <a:gd name="T14" fmla="*/ 214 w 1169"/>
                    <a:gd name="T15" fmla="*/ 232 h 423"/>
                    <a:gd name="T16" fmla="*/ 0 w 1169"/>
                    <a:gd name="T17" fmla="*/ 361 h 423"/>
                    <a:gd name="T18" fmla="*/ 229 w 1169"/>
                    <a:gd name="T19"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423">
                      <a:moveTo>
                        <a:pt x="229" y="423"/>
                      </a:moveTo>
                      <a:lnTo>
                        <a:pt x="558" y="260"/>
                      </a:lnTo>
                      <a:lnTo>
                        <a:pt x="859" y="126"/>
                      </a:lnTo>
                      <a:lnTo>
                        <a:pt x="1169" y="13"/>
                      </a:lnTo>
                      <a:lnTo>
                        <a:pt x="849" y="0"/>
                      </a:lnTo>
                      <a:lnTo>
                        <a:pt x="687" y="67"/>
                      </a:lnTo>
                      <a:lnTo>
                        <a:pt x="389" y="160"/>
                      </a:lnTo>
                      <a:lnTo>
                        <a:pt x="214" y="232"/>
                      </a:lnTo>
                      <a:lnTo>
                        <a:pt x="0" y="361"/>
                      </a:lnTo>
                      <a:lnTo>
                        <a:pt x="229" y="423"/>
                      </a:lnTo>
                      <a:close/>
                    </a:path>
                  </a:pathLst>
                </a:custGeom>
                <a:solidFill>
                  <a:srgbClr val="CAA8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3" name="Freeform 10">
                  <a:extLst>
                    <a:ext uri="{FF2B5EF4-FFF2-40B4-BE49-F238E27FC236}">
                      <a16:creationId xmlns:a16="http://schemas.microsoft.com/office/drawing/2014/main" id="{B19279AC-0355-491B-A306-389A63F7E1EA}"/>
                    </a:ext>
                  </a:extLst>
                </p:cNvPr>
                <p:cNvSpPr>
                  <a:spLocks/>
                </p:cNvSpPr>
                <p:nvPr/>
              </p:nvSpPr>
              <p:spPr bwMode="auto">
                <a:xfrm>
                  <a:off x="9686" y="5215"/>
                  <a:ext cx="698" cy="496"/>
                </a:xfrm>
                <a:custGeom>
                  <a:avLst/>
                  <a:gdLst>
                    <a:gd name="T0" fmla="*/ 0 w 698"/>
                    <a:gd name="T1" fmla="*/ 186 h 496"/>
                    <a:gd name="T2" fmla="*/ 279 w 698"/>
                    <a:gd name="T3" fmla="*/ 360 h 496"/>
                    <a:gd name="T4" fmla="*/ 475 w 698"/>
                    <a:gd name="T5" fmla="*/ 496 h 496"/>
                    <a:gd name="T6" fmla="*/ 698 w 698"/>
                    <a:gd name="T7" fmla="*/ 344 h 496"/>
                    <a:gd name="T8" fmla="*/ 327 w 698"/>
                    <a:gd name="T9" fmla="*/ 136 h 496"/>
                    <a:gd name="T10" fmla="*/ 115 w 698"/>
                    <a:gd name="T11" fmla="*/ 0 h 496"/>
                    <a:gd name="T12" fmla="*/ 0 w 698"/>
                    <a:gd name="T13" fmla="*/ 186 h 496"/>
                  </a:gdLst>
                  <a:ahLst/>
                  <a:cxnLst>
                    <a:cxn ang="0">
                      <a:pos x="T0" y="T1"/>
                    </a:cxn>
                    <a:cxn ang="0">
                      <a:pos x="T2" y="T3"/>
                    </a:cxn>
                    <a:cxn ang="0">
                      <a:pos x="T4" y="T5"/>
                    </a:cxn>
                    <a:cxn ang="0">
                      <a:pos x="T6" y="T7"/>
                    </a:cxn>
                    <a:cxn ang="0">
                      <a:pos x="T8" y="T9"/>
                    </a:cxn>
                    <a:cxn ang="0">
                      <a:pos x="T10" y="T11"/>
                    </a:cxn>
                    <a:cxn ang="0">
                      <a:pos x="T12" y="T13"/>
                    </a:cxn>
                  </a:cxnLst>
                  <a:rect l="0" t="0" r="r" b="b"/>
                  <a:pathLst>
                    <a:path w="698" h="496">
                      <a:moveTo>
                        <a:pt x="0" y="186"/>
                      </a:moveTo>
                      <a:lnTo>
                        <a:pt x="279" y="360"/>
                      </a:lnTo>
                      <a:lnTo>
                        <a:pt x="475" y="496"/>
                      </a:lnTo>
                      <a:lnTo>
                        <a:pt x="698" y="344"/>
                      </a:lnTo>
                      <a:lnTo>
                        <a:pt x="327" y="136"/>
                      </a:lnTo>
                      <a:lnTo>
                        <a:pt x="115" y="0"/>
                      </a:lnTo>
                      <a:lnTo>
                        <a:pt x="0" y="186"/>
                      </a:lnTo>
                      <a:close/>
                    </a:path>
                  </a:pathLst>
                </a:custGeom>
                <a:solidFill>
                  <a:srgbClr val="CAA87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34" name="Freeform 11">
                  <a:extLst>
                    <a:ext uri="{FF2B5EF4-FFF2-40B4-BE49-F238E27FC236}">
                      <a16:creationId xmlns:a16="http://schemas.microsoft.com/office/drawing/2014/main" id="{7CFF2FFD-B9AB-4F48-8C4C-3F50803EB998}"/>
                    </a:ext>
                  </a:extLst>
                </p:cNvPr>
                <p:cNvSpPr>
                  <a:spLocks/>
                </p:cNvSpPr>
                <p:nvPr/>
              </p:nvSpPr>
              <p:spPr bwMode="auto">
                <a:xfrm>
                  <a:off x="8719" y="5392"/>
                  <a:ext cx="1458" cy="832"/>
                </a:xfrm>
                <a:custGeom>
                  <a:avLst/>
                  <a:gdLst>
                    <a:gd name="T0" fmla="*/ 41 w 1458"/>
                    <a:gd name="T1" fmla="*/ 406 h 832"/>
                    <a:gd name="T2" fmla="*/ 205 w 1458"/>
                    <a:gd name="T3" fmla="*/ 568 h 832"/>
                    <a:gd name="T4" fmla="*/ 429 w 1458"/>
                    <a:gd name="T5" fmla="*/ 714 h 832"/>
                    <a:gd name="T6" fmla="*/ 635 w 1458"/>
                    <a:gd name="T7" fmla="*/ 832 h 832"/>
                    <a:gd name="T8" fmla="*/ 878 w 1458"/>
                    <a:gd name="T9" fmla="*/ 695 h 832"/>
                    <a:gd name="T10" fmla="*/ 1016 w 1458"/>
                    <a:gd name="T11" fmla="*/ 602 h 832"/>
                    <a:gd name="T12" fmla="*/ 1207 w 1458"/>
                    <a:gd name="T13" fmla="*/ 507 h 832"/>
                    <a:gd name="T14" fmla="*/ 1458 w 1458"/>
                    <a:gd name="T15" fmla="*/ 291 h 832"/>
                    <a:gd name="T16" fmla="*/ 1070 w 1458"/>
                    <a:gd name="T17" fmla="*/ 73 h 832"/>
                    <a:gd name="T18" fmla="*/ 945 w 1458"/>
                    <a:gd name="T19" fmla="*/ 0 h 832"/>
                    <a:gd name="T20" fmla="*/ 537 w 1458"/>
                    <a:gd name="T21" fmla="*/ 153 h 832"/>
                    <a:gd name="T22" fmla="*/ 240 w 1458"/>
                    <a:gd name="T23" fmla="*/ 280 h 832"/>
                    <a:gd name="T24" fmla="*/ 0 w 1458"/>
                    <a:gd name="T25" fmla="*/ 402 h 832"/>
                    <a:gd name="T26" fmla="*/ 41 w 1458"/>
                    <a:gd name="T27" fmla="*/ 406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8" h="832">
                      <a:moveTo>
                        <a:pt x="41" y="406"/>
                      </a:moveTo>
                      <a:lnTo>
                        <a:pt x="205" y="568"/>
                      </a:lnTo>
                      <a:lnTo>
                        <a:pt x="429" y="714"/>
                      </a:lnTo>
                      <a:lnTo>
                        <a:pt x="635" y="832"/>
                      </a:lnTo>
                      <a:lnTo>
                        <a:pt x="878" y="695"/>
                      </a:lnTo>
                      <a:lnTo>
                        <a:pt x="1016" y="602"/>
                      </a:lnTo>
                      <a:lnTo>
                        <a:pt x="1207" y="507"/>
                      </a:lnTo>
                      <a:lnTo>
                        <a:pt x="1458" y="291"/>
                      </a:lnTo>
                      <a:lnTo>
                        <a:pt x="1070" y="73"/>
                      </a:lnTo>
                      <a:lnTo>
                        <a:pt x="945" y="0"/>
                      </a:lnTo>
                      <a:lnTo>
                        <a:pt x="537" y="153"/>
                      </a:lnTo>
                      <a:lnTo>
                        <a:pt x="240" y="280"/>
                      </a:lnTo>
                      <a:lnTo>
                        <a:pt x="0" y="402"/>
                      </a:lnTo>
                      <a:lnTo>
                        <a:pt x="41" y="406"/>
                      </a:lnTo>
                      <a:close/>
                    </a:path>
                  </a:pathLst>
                </a:custGeom>
                <a:solidFill>
                  <a:srgbClr val="AC824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sp>
            <p:nvSpPr>
              <p:cNvPr id="222" name="Freeform 12">
                <a:extLst>
                  <a:ext uri="{FF2B5EF4-FFF2-40B4-BE49-F238E27FC236}">
                    <a16:creationId xmlns:a16="http://schemas.microsoft.com/office/drawing/2014/main" id="{7A0F6054-4963-4FBB-983D-9B755D355E92}"/>
                  </a:ext>
                </a:extLst>
              </p:cNvPr>
              <p:cNvSpPr>
                <a:spLocks/>
              </p:cNvSpPr>
              <p:nvPr/>
            </p:nvSpPr>
            <p:spPr bwMode="auto">
              <a:xfrm>
                <a:off x="9678" y="5190"/>
                <a:ext cx="727" cy="531"/>
              </a:xfrm>
              <a:custGeom>
                <a:avLst/>
                <a:gdLst>
                  <a:gd name="T0" fmla="*/ 38 w 727"/>
                  <a:gd name="T1" fmla="*/ 185 h 531"/>
                  <a:gd name="T2" fmla="*/ 139 w 727"/>
                  <a:gd name="T3" fmla="*/ 58 h 531"/>
                  <a:gd name="T4" fmla="*/ 501 w 727"/>
                  <a:gd name="T5" fmla="*/ 267 h 531"/>
                  <a:gd name="T6" fmla="*/ 661 w 727"/>
                  <a:gd name="T7" fmla="*/ 366 h 531"/>
                  <a:gd name="T8" fmla="*/ 454 w 727"/>
                  <a:gd name="T9" fmla="*/ 496 h 531"/>
                  <a:gd name="T10" fmla="*/ 466 w 727"/>
                  <a:gd name="T11" fmla="*/ 528 h 531"/>
                  <a:gd name="T12" fmla="*/ 485 w 727"/>
                  <a:gd name="T13" fmla="*/ 531 h 531"/>
                  <a:gd name="T14" fmla="*/ 727 w 727"/>
                  <a:gd name="T15" fmla="*/ 369 h 531"/>
                  <a:gd name="T16" fmla="*/ 696 w 727"/>
                  <a:gd name="T17" fmla="*/ 324 h 531"/>
                  <a:gd name="T18" fmla="*/ 426 w 727"/>
                  <a:gd name="T19" fmla="*/ 185 h 531"/>
                  <a:gd name="T20" fmla="*/ 127 w 727"/>
                  <a:gd name="T21" fmla="*/ 0 h 531"/>
                  <a:gd name="T22" fmla="*/ 92 w 727"/>
                  <a:gd name="T23" fmla="*/ 35 h 531"/>
                  <a:gd name="T24" fmla="*/ 0 w 727"/>
                  <a:gd name="T25" fmla="*/ 194 h 531"/>
                  <a:gd name="T26" fmla="*/ 38 w 727"/>
                  <a:gd name="T27" fmla="*/ 18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7" h="531">
                    <a:moveTo>
                      <a:pt x="38" y="185"/>
                    </a:moveTo>
                    <a:lnTo>
                      <a:pt x="139" y="58"/>
                    </a:lnTo>
                    <a:lnTo>
                      <a:pt x="501" y="267"/>
                    </a:lnTo>
                    <a:lnTo>
                      <a:pt x="661" y="366"/>
                    </a:lnTo>
                    <a:lnTo>
                      <a:pt x="454" y="496"/>
                    </a:lnTo>
                    <a:lnTo>
                      <a:pt x="466" y="528"/>
                    </a:lnTo>
                    <a:lnTo>
                      <a:pt x="485" y="531"/>
                    </a:lnTo>
                    <a:lnTo>
                      <a:pt x="727" y="369"/>
                    </a:lnTo>
                    <a:lnTo>
                      <a:pt x="696" y="324"/>
                    </a:lnTo>
                    <a:lnTo>
                      <a:pt x="426" y="185"/>
                    </a:lnTo>
                    <a:lnTo>
                      <a:pt x="127" y="0"/>
                    </a:lnTo>
                    <a:lnTo>
                      <a:pt x="92" y="35"/>
                    </a:lnTo>
                    <a:lnTo>
                      <a:pt x="0" y="194"/>
                    </a:lnTo>
                    <a:lnTo>
                      <a:pt x="38"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3" name="Freeform 13">
                <a:extLst>
                  <a:ext uri="{FF2B5EF4-FFF2-40B4-BE49-F238E27FC236}">
                    <a16:creationId xmlns:a16="http://schemas.microsoft.com/office/drawing/2014/main" id="{AA654C61-026B-4F7E-AA52-6509C0D48D18}"/>
                  </a:ext>
                </a:extLst>
              </p:cNvPr>
              <p:cNvSpPr>
                <a:spLocks/>
              </p:cNvSpPr>
              <p:nvPr/>
            </p:nvSpPr>
            <p:spPr bwMode="auto">
              <a:xfrm>
                <a:off x="8480" y="5357"/>
                <a:ext cx="1206" cy="446"/>
              </a:xfrm>
              <a:custGeom>
                <a:avLst/>
                <a:gdLst>
                  <a:gd name="T0" fmla="*/ 1206 w 1206"/>
                  <a:gd name="T1" fmla="*/ 23 h 446"/>
                  <a:gd name="T2" fmla="*/ 909 w 1206"/>
                  <a:gd name="T3" fmla="*/ 0 h 446"/>
                  <a:gd name="T4" fmla="*/ 519 w 1206"/>
                  <a:gd name="T5" fmla="*/ 128 h 446"/>
                  <a:gd name="T6" fmla="*/ 263 w 1206"/>
                  <a:gd name="T7" fmla="*/ 221 h 446"/>
                  <a:gd name="T8" fmla="*/ 68 w 1206"/>
                  <a:gd name="T9" fmla="*/ 329 h 446"/>
                  <a:gd name="T10" fmla="*/ 0 w 1206"/>
                  <a:gd name="T11" fmla="*/ 376 h 446"/>
                  <a:gd name="T12" fmla="*/ 16 w 1206"/>
                  <a:gd name="T13" fmla="*/ 389 h 446"/>
                  <a:gd name="T14" fmla="*/ 240 w 1206"/>
                  <a:gd name="T15" fmla="*/ 446 h 446"/>
                  <a:gd name="T16" fmla="*/ 263 w 1206"/>
                  <a:gd name="T17" fmla="*/ 418 h 446"/>
                  <a:gd name="T18" fmla="*/ 73 w 1206"/>
                  <a:gd name="T19" fmla="*/ 364 h 446"/>
                  <a:gd name="T20" fmla="*/ 205 w 1206"/>
                  <a:gd name="T21" fmla="*/ 284 h 446"/>
                  <a:gd name="T22" fmla="*/ 336 w 1206"/>
                  <a:gd name="T23" fmla="*/ 225 h 446"/>
                  <a:gd name="T24" fmla="*/ 554 w 1206"/>
                  <a:gd name="T25" fmla="*/ 152 h 446"/>
                  <a:gd name="T26" fmla="*/ 802 w 1206"/>
                  <a:gd name="T27" fmla="*/ 74 h 446"/>
                  <a:gd name="T28" fmla="*/ 905 w 1206"/>
                  <a:gd name="T29" fmla="*/ 28 h 446"/>
                  <a:gd name="T30" fmla="*/ 1156 w 1206"/>
                  <a:gd name="T31" fmla="*/ 39 h 446"/>
                  <a:gd name="T32" fmla="*/ 1206 w 1206"/>
                  <a:gd name="T33" fmla="*/ 2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6" h="446">
                    <a:moveTo>
                      <a:pt x="1206" y="23"/>
                    </a:moveTo>
                    <a:lnTo>
                      <a:pt x="909" y="0"/>
                    </a:lnTo>
                    <a:lnTo>
                      <a:pt x="519" y="128"/>
                    </a:lnTo>
                    <a:lnTo>
                      <a:pt x="263" y="221"/>
                    </a:lnTo>
                    <a:lnTo>
                      <a:pt x="68" y="329"/>
                    </a:lnTo>
                    <a:lnTo>
                      <a:pt x="0" y="376"/>
                    </a:lnTo>
                    <a:lnTo>
                      <a:pt x="16" y="389"/>
                    </a:lnTo>
                    <a:lnTo>
                      <a:pt x="240" y="446"/>
                    </a:lnTo>
                    <a:lnTo>
                      <a:pt x="263" y="418"/>
                    </a:lnTo>
                    <a:lnTo>
                      <a:pt x="73" y="364"/>
                    </a:lnTo>
                    <a:lnTo>
                      <a:pt x="205" y="284"/>
                    </a:lnTo>
                    <a:lnTo>
                      <a:pt x="336" y="225"/>
                    </a:lnTo>
                    <a:lnTo>
                      <a:pt x="554" y="152"/>
                    </a:lnTo>
                    <a:lnTo>
                      <a:pt x="802" y="74"/>
                    </a:lnTo>
                    <a:lnTo>
                      <a:pt x="905" y="28"/>
                    </a:lnTo>
                    <a:lnTo>
                      <a:pt x="1156" y="39"/>
                    </a:lnTo>
                    <a:lnTo>
                      <a:pt x="120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4" name="Freeform 14">
                <a:extLst>
                  <a:ext uri="{FF2B5EF4-FFF2-40B4-BE49-F238E27FC236}">
                    <a16:creationId xmlns:a16="http://schemas.microsoft.com/office/drawing/2014/main" id="{C8C79B36-338B-4BF2-8FCD-0347ECDB8ABA}"/>
                  </a:ext>
                </a:extLst>
              </p:cNvPr>
              <p:cNvSpPr>
                <a:spLocks/>
              </p:cNvSpPr>
              <p:nvPr/>
            </p:nvSpPr>
            <p:spPr bwMode="auto">
              <a:xfrm>
                <a:off x="8322" y="5780"/>
                <a:ext cx="1030" cy="622"/>
              </a:xfrm>
              <a:custGeom>
                <a:avLst/>
                <a:gdLst>
                  <a:gd name="T0" fmla="*/ 398 w 1030"/>
                  <a:gd name="T1" fmla="*/ 0 h 622"/>
                  <a:gd name="T2" fmla="*/ 191 w 1030"/>
                  <a:gd name="T3" fmla="*/ 147 h 622"/>
                  <a:gd name="T4" fmla="*/ 0 w 1030"/>
                  <a:gd name="T5" fmla="*/ 242 h 622"/>
                  <a:gd name="T6" fmla="*/ 34 w 1030"/>
                  <a:gd name="T7" fmla="*/ 284 h 622"/>
                  <a:gd name="T8" fmla="*/ 414 w 1030"/>
                  <a:gd name="T9" fmla="*/ 456 h 622"/>
                  <a:gd name="T10" fmla="*/ 628 w 1030"/>
                  <a:gd name="T11" fmla="*/ 618 h 622"/>
                  <a:gd name="T12" fmla="*/ 663 w 1030"/>
                  <a:gd name="T13" fmla="*/ 622 h 622"/>
                  <a:gd name="T14" fmla="*/ 1030 w 1030"/>
                  <a:gd name="T15" fmla="*/ 460 h 622"/>
                  <a:gd name="T16" fmla="*/ 1011 w 1030"/>
                  <a:gd name="T17" fmla="*/ 422 h 622"/>
                  <a:gd name="T18" fmla="*/ 663 w 1030"/>
                  <a:gd name="T19" fmla="*/ 583 h 622"/>
                  <a:gd name="T20" fmla="*/ 593 w 1030"/>
                  <a:gd name="T21" fmla="*/ 542 h 622"/>
                  <a:gd name="T22" fmla="*/ 437 w 1030"/>
                  <a:gd name="T23" fmla="*/ 434 h 622"/>
                  <a:gd name="T24" fmla="*/ 341 w 1030"/>
                  <a:gd name="T25" fmla="*/ 388 h 622"/>
                  <a:gd name="T26" fmla="*/ 214 w 1030"/>
                  <a:gd name="T27" fmla="*/ 322 h 622"/>
                  <a:gd name="T28" fmla="*/ 57 w 1030"/>
                  <a:gd name="T29" fmla="*/ 253 h 622"/>
                  <a:gd name="T30" fmla="*/ 414 w 1030"/>
                  <a:gd name="T31" fmla="*/ 58 h 622"/>
                  <a:gd name="T32" fmla="*/ 398 w 1030"/>
                  <a:gd name="T33" fmla="*/ 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0" h="622">
                    <a:moveTo>
                      <a:pt x="398" y="0"/>
                    </a:moveTo>
                    <a:lnTo>
                      <a:pt x="191" y="147"/>
                    </a:lnTo>
                    <a:lnTo>
                      <a:pt x="0" y="242"/>
                    </a:lnTo>
                    <a:lnTo>
                      <a:pt x="34" y="284"/>
                    </a:lnTo>
                    <a:lnTo>
                      <a:pt x="414" y="456"/>
                    </a:lnTo>
                    <a:lnTo>
                      <a:pt x="628" y="618"/>
                    </a:lnTo>
                    <a:lnTo>
                      <a:pt x="663" y="622"/>
                    </a:lnTo>
                    <a:lnTo>
                      <a:pt x="1030" y="460"/>
                    </a:lnTo>
                    <a:lnTo>
                      <a:pt x="1011" y="422"/>
                    </a:lnTo>
                    <a:lnTo>
                      <a:pt x="663" y="583"/>
                    </a:lnTo>
                    <a:lnTo>
                      <a:pt x="593" y="542"/>
                    </a:lnTo>
                    <a:lnTo>
                      <a:pt x="437" y="434"/>
                    </a:lnTo>
                    <a:lnTo>
                      <a:pt x="341" y="388"/>
                    </a:lnTo>
                    <a:lnTo>
                      <a:pt x="214" y="322"/>
                    </a:lnTo>
                    <a:lnTo>
                      <a:pt x="57" y="253"/>
                    </a:lnTo>
                    <a:lnTo>
                      <a:pt x="414" y="58"/>
                    </a:lnTo>
                    <a:lnTo>
                      <a:pt x="39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5" name="Freeform 15">
                <a:extLst>
                  <a:ext uri="{FF2B5EF4-FFF2-40B4-BE49-F238E27FC236}">
                    <a16:creationId xmlns:a16="http://schemas.microsoft.com/office/drawing/2014/main" id="{3C93F295-5036-4D3A-94BD-21D7B0E19C6C}"/>
                  </a:ext>
                </a:extLst>
              </p:cNvPr>
              <p:cNvSpPr>
                <a:spLocks/>
              </p:cNvSpPr>
              <p:nvPr/>
            </p:nvSpPr>
            <p:spPr bwMode="auto">
              <a:xfrm>
                <a:off x="9314" y="5690"/>
                <a:ext cx="1195" cy="753"/>
              </a:xfrm>
              <a:custGeom>
                <a:avLst/>
                <a:gdLst>
                  <a:gd name="T0" fmla="*/ 61 w 1195"/>
                  <a:gd name="T1" fmla="*/ 539 h 753"/>
                  <a:gd name="T2" fmla="*/ 367 w 1195"/>
                  <a:gd name="T3" fmla="*/ 677 h 753"/>
                  <a:gd name="T4" fmla="*/ 562 w 1195"/>
                  <a:gd name="T5" fmla="*/ 539 h 753"/>
                  <a:gd name="T6" fmla="*/ 726 w 1195"/>
                  <a:gd name="T7" fmla="*/ 424 h 753"/>
                  <a:gd name="T8" fmla="*/ 908 w 1195"/>
                  <a:gd name="T9" fmla="*/ 317 h 753"/>
                  <a:gd name="T10" fmla="*/ 1070 w 1195"/>
                  <a:gd name="T11" fmla="*/ 207 h 753"/>
                  <a:gd name="T12" fmla="*/ 1135 w 1195"/>
                  <a:gd name="T13" fmla="*/ 127 h 753"/>
                  <a:gd name="T14" fmla="*/ 943 w 1195"/>
                  <a:gd name="T15" fmla="*/ 64 h 753"/>
                  <a:gd name="T16" fmla="*/ 814 w 1195"/>
                  <a:gd name="T17" fmla="*/ 31 h 753"/>
                  <a:gd name="T18" fmla="*/ 837 w 1195"/>
                  <a:gd name="T19" fmla="*/ 0 h 753"/>
                  <a:gd name="T20" fmla="*/ 974 w 1195"/>
                  <a:gd name="T21" fmla="*/ 35 h 753"/>
                  <a:gd name="T22" fmla="*/ 1103 w 1195"/>
                  <a:gd name="T23" fmla="*/ 80 h 753"/>
                  <a:gd name="T24" fmla="*/ 1195 w 1195"/>
                  <a:gd name="T25" fmla="*/ 127 h 753"/>
                  <a:gd name="T26" fmla="*/ 1115 w 1195"/>
                  <a:gd name="T27" fmla="*/ 217 h 753"/>
                  <a:gd name="T28" fmla="*/ 1035 w 1195"/>
                  <a:gd name="T29" fmla="*/ 284 h 753"/>
                  <a:gd name="T30" fmla="*/ 920 w 1195"/>
                  <a:gd name="T31" fmla="*/ 351 h 753"/>
                  <a:gd name="T32" fmla="*/ 814 w 1195"/>
                  <a:gd name="T33" fmla="*/ 412 h 753"/>
                  <a:gd name="T34" fmla="*/ 687 w 1195"/>
                  <a:gd name="T35" fmla="*/ 494 h 753"/>
                  <a:gd name="T36" fmla="*/ 585 w 1195"/>
                  <a:gd name="T37" fmla="*/ 569 h 753"/>
                  <a:gd name="T38" fmla="*/ 485 w 1195"/>
                  <a:gd name="T39" fmla="*/ 642 h 753"/>
                  <a:gd name="T40" fmla="*/ 355 w 1195"/>
                  <a:gd name="T41" fmla="*/ 753 h 753"/>
                  <a:gd name="T42" fmla="*/ 0 w 1195"/>
                  <a:gd name="T43" fmla="*/ 546 h 753"/>
                  <a:gd name="T44" fmla="*/ 61 w 1195"/>
                  <a:gd name="T45" fmla="*/ 5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5" h="753">
                    <a:moveTo>
                      <a:pt x="61" y="539"/>
                    </a:moveTo>
                    <a:lnTo>
                      <a:pt x="367" y="677"/>
                    </a:lnTo>
                    <a:lnTo>
                      <a:pt x="562" y="539"/>
                    </a:lnTo>
                    <a:lnTo>
                      <a:pt x="726" y="424"/>
                    </a:lnTo>
                    <a:lnTo>
                      <a:pt x="908" y="317"/>
                    </a:lnTo>
                    <a:lnTo>
                      <a:pt x="1070" y="207"/>
                    </a:lnTo>
                    <a:lnTo>
                      <a:pt x="1135" y="127"/>
                    </a:lnTo>
                    <a:lnTo>
                      <a:pt x="943" y="64"/>
                    </a:lnTo>
                    <a:lnTo>
                      <a:pt x="814" y="31"/>
                    </a:lnTo>
                    <a:lnTo>
                      <a:pt x="837" y="0"/>
                    </a:lnTo>
                    <a:lnTo>
                      <a:pt x="974" y="35"/>
                    </a:lnTo>
                    <a:lnTo>
                      <a:pt x="1103" y="80"/>
                    </a:lnTo>
                    <a:lnTo>
                      <a:pt x="1195" y="127"/>
                    </a:lnTo>
                    <a:lnTo>
                      <a:pt x="1115" y="217"/>
                    </a:lnTo>
                    <a:lnTo>
                      <a:pt x="1035" y="284"/>
                    </a:lnTo>
                    <a:lnTo>
                      <a:pt x="920" y="351"/>
                    </a:lnTo>
                    <a:lnTo>
                      <a:pt x="814" y="412"/>
                    </a:lnTo>
                    <a:lnTo>
                      <a:pt x="687" y="494"/>
                    </a:lnTo>
                    <a:lnTo>
                      <a:pt x="585" y="569"/>
                    </a:lnTo>
                    <a:lnTo>
                      <a:pt x="485" y="642"/>
                    </a:lnTo>
                    <a:lnTo>
                      <a:pt x="355" y="753"/>
                    </a:lnTo>
                    <a:lnTo>
                      <a:pt x="0" y="546"/>
                    </a:lnTo>
                    <a:lnTo>
                      <a:pt x="61"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6" name="Freeform 16">
                <a:extLst>
                  <a:ext uri="{FF2B5EF4-FFF2-40B4-BE49-F238E27FC236}">
                    <a16:creationId xmlns:a16="http://schemas.microsoft.com/office/drawing/2014/main" id="{1E66A74F-2846-449F-8F96-0CC3AD4B7399}"/>
                  </a:ext>
                </a:extLst>
              </p:cNvPr>
              <p:cNvSpPr>
                <a:spLocks/>
              </p:cNvSpPr>
              <p:nvPr/>
            </p:nvSpPr>
            <p:spPr bwMode="auto">
              <a:xfrm>
                <a:off x="8708" y="5359"/>
                <a:ext cx="1474" cy="888"/>
              </a:xfrm>
              <a:custGeom>
                <a:avLst/>
                <a:gdLst>
                  <a:gd name="T0" fmla="*/ 45 w 1474"/>
                  <a:gd name="T1" fmla="*/ 427 h 888"/>
                  <a:gd name="T2" fmla="*/ 237 w 1474"/>
                  <a:gd name="T3" fmla="*/ 576 h 888"/>
                  <a:gd name="T4" fmla="*/ 453 w 1474"/>
                  <a:gd name="T5" fmla="*/ 726 h 888"/>
                  <a:gd name="T6" fmla="*/ 641 w 1474"/>
                  <a:gd name="T7" fmla="*/ 837 h 888"/>
                  <a:gd name="T8" fmla="*/ 820 w 1474"/>
                  <a:gd name="T9" fmla="*/ 745 h 888"/>
                  <a:gd name="T10" fmla="*/ 961 w 1474"/>
                  <a:gd name="T11" fmla="*/ 642 h 888"/>
                  <a:gd name="T12" fmla="*/ 1177 w 1474"/>
                  <a:gd name="T13" fmla="*/ 531 h 888"/>
                  <a:gd name="T14" fmla="*/ 1426 w 1474"/>
                  <a:gd name="T15" fmla="*/ 347 h 888"/>
                  <a:gd name="T16" fmla="*/ 1128 w 1474"/>
                  <a:gd name="T17" fmla="*/ 146 h 888"/>
                  <a:gd name="T18" fmla="*/ 949 w 1474"/>
                  <a:gd name="T19" fmla="*/ 35 h 888"/>
                  <a:gd name="T20" fmla="*/ 978 w 1474"/>
                  <a:gd name="T21" fmla="*/ 0 h 888"/>
                  <a:gd name="T22" fmla="*/ 1058 w 1474"/>
                  <a:gd name="T23" fmla="*/ 66 h 888"/>
                  <a:gd name="T24" fmla="*/ 1234 w 1474"/>
                  <a:gd name="T25" fmla="*/ 172 h 888"/>
                  <a:gd name="T26" fmla="*/ 1474 w 1474"/>
                  <a:gd name="T27" fmla="*/ 347 h 888"/>
                  <a:gd name="T28" fmla="*/ 1292 w 1474"/>
                  <a:gd name="T29" fmla="*/ 493 h 888"/>
                  <a:gd name="T30" fmla="*/ 1086 w 1474"/>
                  <a:gd name="T31" fmla="*/ 618 h 888"/>
                  <a:gd name="T32" fmla="*/ 933 w 1474"/>
                  <a:gd name="T33" fmla="*/ 703 h 888"/>
                  <a:gd name="T34" fmla="*/ 637 w 1474"/>
                  <a:gd name="T35" fmla="*/ 888 h 888"/>
                  <a:gd name="T36" fmla="*/ 411 w 1474"/>
                  <a:gd name="T37" fmla="*/ 750 h 888"/>
                  <a:gd name="T38" fmla="*/ 171 w 1474"/>
                  <a:gd name="T39" fmla="*/ 576 h 888"/>
                  <a:gd name="T40" fmla="*/ 0 w 1474"/>
                  <a:gd name="T41" fmla="*/ 461 h 888"/>
                  <a:gd name="T42" fmla="*/ 0 w 1474"/>
                  <a:gd name="T43" fmla="*/ 414 h 888"/>
                  <a:gd name="T44" fmla="*/ 45 w 1474"/>
                  <a:gd name="T45" fmla="*/ 427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74" h="888">
                    <a:moveTo>
                      <a:pt x="45" y="427"/>
                    </a:moveTo>
                    <a:lnTo>
                      <a:pt x="237" y="576"/>
                    </a:lnTo>
                    <a:lnTo>
                      <a:pt x="453" y="726"/>
                    </a:lnTo>
                    <a:lnTo>
                      <a:pt x="641" y="837"/>
                    </a:lnTo>
                    <a:lnTo>
                      <a:pt x="820" y="745"/>
                    </a:lnTo>
                    <a:lnTo>
                      <a:pt x="961" y="642"/>
                    </a:lnTo>
                    <a:lnTo>
                      <a:pt x="1177" y="531"/>
                    </a:lnTo>
                    <a:lnTo>
                      <a:pt x="1426" y="347"/>
                    </a:lnTo>
                    <a:lnTo>
                      <a:pt x="1128" y="146"/>
                    </a:lnTo>
                    <a:lnTo>
                      <a:pt x="949" y="35"/>
                    </a:lnTo>
                    <a:lnTo>
                      <a:pt x="978" y="0"/>
                    </a:lnTo>
                    <a:lnTo>
                      <a:pt x="1058" y="66"/>
                    </a:lnTo>
                    <a:lnTo>
                      <a:pt x="1234" y="172"/>
                    </a:lnTo>
                    <a:lnTo>
                      <a:pt x="1474" y="347"/>
                    </a:lnTo>
                    <a:lnTo>
                      <a:pt x="1292" y="493"/>
                    </a:lnTo>
                    <a:lnTo>
                      <a:pt x="1086" y="618"/>
                    </a:lnTo>
                    <a:lnTo>
                      <a:pt x="933" y="703"/>
                    </a:lnTo>
                    <a:lnTo>
                      <a:pt x="637" y="888"/>
                    </a:lnTo>
                    <a:lnTo>
                      <a:pt x="411" y="750"/>
                    </a:lnTo>
                    <a:lnTo>
                      <a:pt x="171" y="576"/>
                    </a:lnTo>
                    <a:lnTo>
                      <a:pt x="0" y="461"/>
                    </a:lnTo>
                    <a:lnTo>
                      <a:pt x="0" y="414"/>
                    </a:lnTo>
                    <a:lnTo>
                      <a:pt x="45" y="4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7" name="Freeform 17">
                <a:extLst>
                  <a:ext uri="{FF2B5EF4-FFF2-40B4-BE49-F238E27FC236}">
                    <a16:creationId xmlns:a16="http://schemas.microsoft.com/office/drawing/2014/main" id="{AAA453B0-97D2-4886-B3FC-D5ACE2BE756B}"/>
                  </a:ext>
                </a:extLst>
              </p:cNvPr>
              <p:cNvSpPr>
                <a:spLocks/>
              </p:cNvSpPr>
              <p:nvPr/>
            </p:nvSpPr>
            <p:spPr bwMode="auto">
              <a:xfrm>
                <a:off x="8708" y="5371"/>
                <a:ext cx="1008" cy="439"/>
              </a:xfrm>
              <a:custGeom>
                <a:avLst/>
                <a:gdLst>
                  <a:gd name="T0" fmla="*/ 0 w 1008"/>
                  <a:gd name="T1" fmla="*/ 416 h 439"/>
                  <a:gd name="T2" fmla="*/ 286 w 1008"/>
                  <a:gd name="T3" fmla="*/ 268 h 439"/>
                  <a:gd name="T4" fmla="*/ 557 w 1008"/>
                  <a:gd name="T5" fmla="*/ 152 h 439"/>
                  <a:gd name="T6" fmla="*/ 802 w 1008"/>
                  <a:gd name="T7" fmla="*/ 58 h 439"/>
                  <a:gd name="T8" fmla="*/ 985 w 1008"/>
                  <a:gd name="T9" fmla="*/ 0 h 439"/>
                  <a:gd name="T10" fmla="*/ 1008 w 1008"/>
                  <a:gd name="T11" fmla="*/ 32 h 439"/>
                  <a:gd name="T12" fmla="*/ 867 w 1008"/>
                  <a:gd name="T13" fmla="*/ 70 h 439"/>
                  <a:gd name="T14" fmla="*/ 688 w 1008"/>
                  <a:gd name="T15" fmla="*/ 140 h 439"/>
                  <a:gd name="T16" fmla="*/ 505 w 1008"/>
                  <a:gd name="T17" fmla="*/ 209 h 439"/>
                  <a:gd name="T18" fmla="*/ 317 w 1008"/>
                  <a:gd name="T19" fmla="*/ 288 h 439"/>
                  <a:gd name="T20" fmla="*/ 23 w 1008"/>
                  <a:gd name="T21" fmla="*/ 439 h 439"/>
                  <a:gd name="T22" fmla="*/ 0 w 1008"/>
                  <a:gd name="T23" fmla="*/ 41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8" h="439">
                    <a:moveTo>
                      <a:pt x="0" y="416"/>
                    </a:moveTo>
                    <a:lnTo>
                      <a:pt x="286" y="268"/>
                    </a:lnTo>
                    <a:lnTo>
                      <a:pt x="557" y="152"/>
                    </a:lnTo>
                    <a:lnTo>
                      <a:pt x="802" y="58"/>
                    </a:lnTo>
                    <a:lnTo>
                      <a:pt x="985" y="0"/>
                    </a:lnTo>
                    <a:lnTo>
                      <a:pt x="1008" y="32"/>
                    </a:lnTo>
                    <a:lnTo>
                      <a:pt x="867" y="70"/>
                    </a:lnTo>
                    <a:lnTo>
                      <a:pt x="688" y="140"/>
                    </a:lnTo>
                    <a:lnTo>
                      <a:pt x="505" y="209"/>
                    </a:lnTo>
                    <a:lnTo>
                      <a:pt x="317" y="288"/>
                    </a:lnTo>
                    <a:lnTo>
                      <a:pt x="23" y="439"/>
                    </a:lnTo>
                    <a:lnTo>
                      <a:pt x="0"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8" name="Freeform 18">
                <a:extLst>
                  <a:ext uri="{FF2B5EF4-FFF2-40B4-BE49-F238E27FC236}">
                    <a16:creationId xmlns:a16="http://schemas.microsoft.com/office/drawing/2014/main" id="{038AE803-958C-423B-B0B8-555933C84FF8}"/>
                  </a:ext>
                </a:extLst>
              </p:cNvPr>
              <p:cNvSpPr>
                <a:spLocks/>
              </p:cNvSpPr>
              <p:nvPr/>
            </p:nvSpPr>
            <p:spPr bwMode="auto">
              <a:xfrm>
                <a:off x="8736" y="6047"/>
                <a:ext cx="1460" cy="915"/>
              </a:xfrm>
              <a:custGeom>
                <a:avLst/>
                <a:gdLst>
                  <a:gd name="T0" fmla="*/ 0 w 1460"/>
                  <a:gd name="T1" fmla="*/ 186 h 915"/>
                  <a:gd name="T2" fmla="*/ 0 w 1460"/>
                  <a:gd name="T3" fmla="*/ 560 h 915"/>
                  <a:gd name="T4" fmla="*/ 137 w 1460"/>
                  <a:gd name="T5" fmla="*/ 668 h 915"/>
                  <a:gd name="T6" fmla="*/ 332 w 1460"/>
                  <a:gd name="T7" fmla="*/ 781 h 915"/>
                  <a:gd name="T8" fmla="*/ 588 w 1460"/>
                  <a:gd name="T9" fmla="*/ 915 h 915"/>
                  <a:gd name="T10" fmla="*/ 929 w 1460"/>
                  <a:gd name="T11" fmla="*/ 687 h 915"/>
                  <a:gd name="T12" fmla="*/ 1204 w 1460"/>
                  <a:gd name="T13" fmla="*/ 469 h 915"/>
                  <a:gd name="T14" fmla="*/ 1445 w 1460"/>
                  <a:gd name="T15" fmla="*/ 297 h 915"/>
                  <a:gd name="T16" fmla="*/ 1460 w 1460"/>
                  <a:gd name="T17" fmla="*/ 0 h 915"/>
                  <a:gd name="T18" fmla="*/ 1415 w 1460"/>
                  <a:gd name="T19" fmla="*/ 38 h 915"/>
                  <a:gd name="T20" fmla="*/ 1410 w 1460"/>
                  <a:gd name="T21" fmla="*/ 278 h 915"/>
                  <a:gd name="T22" fmla="*/ 978 w 1460"/>
                  <a:gd name="T23" fmla="*/ 605 h 915"/>
                  <a:gd name="T24" fmla="*/ 700 w 1460"/>
                  <a:gd name="T25" fmla="*/ 800 h 915"/>
                  <a:gd name="T26" fmla="*/ 611 w 1460"/>
                  <a:gd name="T27" fmla="*/ 847 h 915"/>
                  <a:gd name="T28" fmla="*/ 623 w 1460"/>
                  <a:gd name="T29" fmla="*/ 186 h 915"/>
                  <a:gd name="T30" fmla="*/ 578 w 1460"/>
                  <a:gd name="T31" fmla="*/ 175 h 915"/>
                  <a:gd name="T32" fmla="*/ 566 w 1460"/>
                  <a:gd name="T33" fmla="*/ 198 h 915"/>
                  <a:gd name="T34" fmla="*/ 585 w 1460"/>
                  <a:gd name="T35" fmla="*/ 412 h 915"/>
                  <a:gd name="T36" fmla="*/ 585 w 1460"/>
                  <a:gd name="T37" fmla="*/ 732 h 915"/>
                  <a:gd name="T38" fmla="*/ 562 w 1460"/>
                  <a:gd name="T39" fmla="*/ 851 h 915"/>
                  <a:gd name="T40" fmla="*/ 358 w 1460"/>
                  <a:gd name="T41" fmla="*/ 767 h 915"/>
                  <a:gd name="T42" fmla="*/ 230 w 1460"/>
                  <a:gd name="T43" fmla="*/ 687 h 915"/>
                  <a:gd name="T44" fmla="*/ 80 w 1460"/>
                  <a:gd name="T45" fmla="*/ 583 h 915"/>
                  <a:gd name="T46" fmla="*/ 38 w 1460"/>
                  <a:gd name="T47" fmla="*/ 525 h 915"/>
                  <a:gd name="T48" fmla="*/ 35 w 1460"/>
                  <a:gd name="T49" fmla="*/ 205 h 915"/>
                  <a:gd name="T50" fmla="*/ 0 w 1460"/>
                  <a:gd name="T51" fmla="*/ 186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0" h="915">
                    <a:moveTo>
                      <a:pt x="0" y="186"/>
                    </a:moveTo>
                    <a:lnTo>
                      <a:pt x="0" y="560"/>
                    </a:lnTo>
                    <a:lnTo>
                      <a:pt x="137" y="668"/>
                    </a:lnTo>
                    <a:lnTo>
                      <a:pt x="332" y="781"/>
                    </a:lnTo>
                    <a:lnTo>
                      <a:pt x="588" y="915"/>
                    </a:lnTo>
                    <a:lnTo>
                      <a:pt x="929" y="687"/>
                    </a:lnTo>
                    <a:lnTo>
                      <a:pt x="1204" y="469"/>
                    </a:lnTo>
                    <a:lnTo>
                      <a:pt x="1445" y="297"/>
                    </a:lnTo>
                    <a:lnTo>
                      <a:pt x="1460" y="0"/>
                    </a:lnTo>
                    <a:lnTo>
                      <a:pt x="1415" y="38"/>
                    </a:lnTo>
                    <a:lnTo>
                      <a:pt x="1410" y="278"/>
                    </a:lnTo>
                    <a:lnTo>
                      <a:pt x="978" y="605"/>
                    </a:lnTo>
                    <a:lnTo>
                      <a:pt x="700" y="800"/>
                    </a:lnTo>
                    <a:lnTo>
                      <a:pt x="611" y="847"/>
                    </a:lnTo>
                    <a:lnTo>
                      <a:pt x="623" y="186"/>
                    </a:lnTo>
                    <a:lnTo>
                      <a:pt x="578" y="175"/>
                    </a:lnTo>
                    <a:lnTo>
                      <a:pt x="566" y="198"/>
                    </a:lnTo>
                    <a:lnTo>
                      <a:pt x="585" y="412"/>
                    </a:lnTo>
                    <a:lnTo>
                      <a:pt x="585" y="732"/>
                    </a:lnTo>
                    <a:lnTo>
                      <a:pt x="562" y="851"/>
                    </a:lnTo>
                    <a:lnTo>
                      <a:pt x="358" y="767"/>
                    </a:lnTo>
                    <a:lnTo>
                      <a:pt x="230" y="687"/>
                    </a:lnTo>
                    <a:lnTo>
                      <a:pt x="80" y="583"/>
                    </a:lnTo>
                    <a:lnTo>
                      <a:pt x="38" y="525"/>
                    </a:lnTo>
                    <a:lnTo>
                      <a:pt x="35" y="205"/>
                    </a:lnTo>
                    <a:lnTo>
                      <a:pt x="0" y="1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29" name="Freeform 19">
                <a:extLst>
                  <a:ext uri="{FF2B5EF4-FFF2-40B4-BE49-F238E27FC236}">
                    <a16:creationId xmlns:a16="http://schemas.microsoft.com/office/drawing/2014/main" id="{C5C0536E-8644-414E-A5D6-681462184DE9}"/>
                  </a:ext>
                </a:extLst>
              </p:cNvPr>
              <p:cNvSpPr>
                <a:spLocks/>
              </p:cNvSpPr>
              <p:nvPr/>
            </p:nvSpPr>
            <p:spPr bwMode="auto">
              <a:xfrm>
                <a:off x="9056" y="5561"/>
                <a:ext cx="796" cy="362"/>
              </a:xfrm>
              <a:custGeom>
                <a:avLst/>
                <a:gdLst>
                  <a:gd name="T0" fmla="*/ 21 w 796"/>
                  <a:gd name="T1" fmla="*/ 294 h 362"/>
                  <a:gd name="T2" fmla="*/ 35 w 796"/>
                  <a:gd name="T3" fmla="*/ 212 h 362"/>
                  <a:gd name="T4" fmla="*/ 75 w 796"/>
                  <a:gd name="T5" fmla="*/ 143 h 362"/>
                  <a:gd name="T6" fmla="*/ 141 w 796"/>
                  <a:gd name="T7" fmla="*/ 104 h 362"/>
                  <a:gd name="T8" fmla="*/ 223 w 796"/>
                  <a:gd name="T9" fmla="*/ 104 h 362"/>
                  <a:gd name="T10" fmla="*/ 301 w 796"/>
                  <a:gd name="T11" fmla="*/ 125 h 362"/>
                  <a:gd name="T12" fmla="*/ 360 w 796"/>
                  <a:gd name="T13" fmla="*/ 155 h 362"/>
                  <a:gd name="T14" fmla="*/ 425 w 796"/>
                  <a:gd name="T15" fmla="*/ 132 h 362"/>
                  <a:gd name="T16" fmla="*/ 467 w 796"/>
                  <a:gd name="T17" fmla="*/ 68 h 362"/>
                  <a:gd name="T18" fmla="*/ 524 w 796"/>
                  <a:gd name="T19" fmla="*/ 21 h 362"/>
                  <a:gd name="T20" fmla="*/ 615 w 796"/>
                  <a:gd name="T21" fmla="*/ 0 h 362"/>
                  <a:gd name="T22" fmla="*/ 703 w 796"/>
                  <a:gd name="T23" fmla="*/ 7 h 362"/>
                  <a:gd name="T24" fmla="*/ 785 w 796"/>
                  <a:gd name="T25" fmla="*/ 68 h 362"/>
                  <a:gd name="T26" fmla="*/ 796 w 796"/>
                  <a:gd name="T27" fmla="*/ 132 h 362"/>
                  <a:gd name="T28" fmla="*/ 768 w 796"/>
                  <a:gd name="T29" fmla="*/ 240 h 362"/>
                  <a:gd name="T30" fmla="*/ 682 w 796"/>
                  <a:gd name="T31" fmla="*/ 277 h 362"/>
                  <a:gd name="T32" fmla="*/ 662 w 796"/>
                  <a:gd name="T33" fmla="*/ 240 h 362"/>
                  <a:gd name="T34" fmla="*/ 714 w 796"/>
                  <a:gd name="T35" fmla="*/ 219 h 362"/>
                  <a:gd name="T36" fmla="*/ 747 w 796"/>
                  <a:gd name="T37" fmla="*/ 158 h 362"/>
                  <a:gd name="T38" fmla="*/ 735 w 796"/>
                  <a:gd name="T39" fmla="*/ 94 h 362"/>
                  <a:gd name="T40" fmla="*/ 693 w 796"/>
                  <a:gd name="T41" fmla="*/ 51 h 362"/>
                  <a:gd name="T42" fmla="*/ 604 w 796"/>
                  <a:gd name="T43" fmla="*/ 40 h 362"/>
                  <a:gd name="T44" fmla="*/ 541 w 796"/>
                  <a:gd name="T45" fmla="*/ 71 h 362"/>
                  <a:gd name="T46" fmla="*/ 488 w 796"/>
                  <a:gd name="T47" fmla="*/ 136 h 362"/>
                  <a:gd name="T48" fmla="*/ 456 w 796"/>
                  <a:gd name="T49" fmla="*/ 176 h 362"/>
                  <a:gd name="T50" fmla="*/ 418 w 796"/>
                  <a:gd name="T51" fmla="*/ 200 h 362"/>
                  <a:gd name="T52" fmla="*/ 340 w 796"/>
                  <a:gd name="T53" fmla="*/ 207 h 362"/>
                  <a:gd name="T54" fmla="*/ 275 w 796"/>
                  <a:gd name="T55" fmla="*/ 186 h 362"/>
                  <a:gd name="T56" fmla="*/ 216 w 796"/>
                  <a:gd name="T57" fmla="*/ 158 h 362"/>
                  <a:gd name="T58" fmla="*/ 148 w 796"/>
                  <a:gd name="T59" fmla="*/ 158 h 362"/>
                  <a:gd name="T60" fmla="*/ 96 w 796"/>
                  <a:gd name="T61" fmla="*/ 197 h 362"/>
                  <a:gd name="T62" fmla="*/ 68 w 796"/>
                  <a:gd name="T63" fmla="*/ 261 h 362"/>
                  <a:gd name="T64" fmla="*/ 85 w 796"/>
                  <a:gd name="T65" fmla="*/ 319 h 362"/>
                  <a:gd name="T66" fmla="*/ 148 w 796"/>
                  <a:gd name="T67" fmla="*/ 362 h 362"/>
                  <a:gd name="T68" fmla="*/ 0 w 796"/>
                  <a:gd name="T69" fmla="*/ 326 h 362"/>
                  <a:gd name="T70" fmla="*/ 21 w 796"/>
                  <a:gd name="T71" fmla="*/ 294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362">
                    <a:moveTo>
                      <a:pt x="21" y="294"/>
                    </a:moveTo>
                    <a:lnTo>
                      <a:pt x="35" y="212"/>
                    </a:lnTo>
                    <a:lnTo>
                      <a:pt x="75" y="143"/>
                    </a:lnTo>
                    <a:lnTo>
                      <a:pt x="141" y="104"/>
                    </a:lnTo>
                    <a:lnTo>
                      <a:pt x="223" y="104"/>
                    </a:lnTo>
                    <a:lnTo>
                      <a:pt x="301" y="125"/>
                    </a:lnTo>
                    <a:lnTo>
                      <a:pt x="360" y="155"/>
                    </a:lnTo>
                    <a:lnTo>
                      <a:pt x="425" y="132"/>
                    </a:lnTo>
                    <a:lnTo>
                      <a:pt x="467" y="68"/>
                    </a:lnTo>
                    <a:lnTo>
                      <a:pt x="524" y="21"/>
                    </a:lnTo>
                    <a:lnTo>
                      <a:pt x="615" y="0"/>
                    </a:lnTo>
                    <a:lnTo>
                      <a:pt x="703" y="7"/>
                    </a:lnTo>
                    <a:lnTo>
                      <a:pt x="785" y="68"/>
                    </a:lnTo>
                    <a:lnTo>
                      <a:pt x="796" y="132"/>
                    </a:lnTo>
                    <a:lnTo>
                      <a:pt x="768" y="240"/>
                    </a:lnTo>
                    <a:lnTo>
                      <a:pt x="682" y="277"/>
                    </a:lnTo>
                    <a:lnTo>
                      <a:pt x="662" y="240"/>
                    </a:lnTo>
                    <a:lnTo>
                      <a:pt x="714" y="219"/>
                    </a:lnTo>
                    <a:lnTo>
                      <a:pt x="747" y="158"/>
                    </a:lnTo>
                    <a:lnTo>
                      <a:pt x="735" y="94"/>
                    </a:lnTo>
                    <a:lnTo>
                      <a:pt x="693" y="51"/>
                    </a:lnTo>
                    <a:lnTo>
                      <a:pt x="604" y="40"/>
                    </a:lnTo>
                    <a:lnTo>
                      <a:pt x="541" y="71"/>
                    </a:lnTo>
                    <a:lnTo>
                      <a:pt x="488" y="136"/>
                    </a:lnTo>
                    <a:lnTo>
                      <a:pt x="456" y="176"/>
                    </a:lnTo>
                    <a:lnTo>
                      <a:pt x="418" y="200"/>
                    </a:lnTo>
                    <a:lnTo>
                      <a:pt x="340" y="207"/>
                    </a:lnTo>
                    <a:lnTo>
                      <a:pt x="275" y="186"/>
                    </a:lnTo>
                    <a:lnTo>
                      <a:pt x="216" y="158"/>
                    </a:lnTo>
                    <a:lnTo>
                      <a:pt x="148" y="158"/>
                    </a:lnTo>
                    <a:lnTo>
                      <a:pt x="96" y="197"/>
                    </a:lnTo>
                    <a:lnTo>
                      <a:pt x="68" y="261"/>
                    </a:lnTo>
                    <a:lnTo>
                      <a:pt x="85" y="319"/>
                    </a:lnTo>
                    <a:lnTo>
                      <a:pt x="148" y="362"/>
                    </a:lnTo>
                    <a:lnTo>
                      <a:pt x="0" y="326"/>
                    </a:lnTo>
                    <a:lnTo>
                      <a:pt x="21" y="294"/>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grpSp>
        <p:pic>
          <p:nvPicPr>
            <p:cNvPr id="106" name="Picture 105">
              <a:extLst>
                <a:ext uri="{FF2B5EF4-FFF2-40B4-BE49-F238E27FC236}">
                  <a16:creationId xmlns:a16="http://schemas.microsoft.com/office/drawing/2014/main" id="{0916CBFD-3E93-40EA-B4CF-A0784156831E}"/>
                </a:ext>
              </a:extLst>
            </p:cNvPr>
            <p:cNvPicPr>
              <a:picLocks noChangeAspect="1"/>
            </p:cNvPicPr>
            <p:nvPr/>
          </p:nvPicPr>
          <p:blipFill rotWithShape="1">
            <a:blip r:embed="rId3"/>
            <a:srcRect t="-1" r="78713" b="58961"/>
            <a:stretch/>
          </p:blipFill>
          <p:spPr>
            <a:xfrm>
              <a:off x="9656821" y="1826098"/>
              <a:ext cx="1375614" cy="1115885"/>
            </a:xfrm>
            <a:prstGeom prst="rect">
              <a:avLst/>
            </a:prstGeom>
          </p:spPr>
        </p:pic>
      </p:grpSp>
      <p:sp>
        <p:nvSpPr>
          <p:cNvPr id="6144" name="TextBox 6143">
            <a:extLst>
              <a:ext uri="{FF2B5EF4-FFF2-40B4-BE49-F238E27FC236}">
                <a16:creationId xmlns:a16="http://schemas.microsoft.com/office/drawing/2014/main" id="{F52876E6-62DD-4C07-AE9E-C0A8660B7FE8}"/>
              </a:ext>
            </a:extLst>
          </p:cNvPr>
          <p:cNvSpPr txBox="1"/>
          <p:nvPr/>
        </p:nvSpPr>
        <p:spPr>
          <a:xfrm>
            <a:off x="2851228" y="3113988"/>
            <a:ext cx="8668031" cy="1785104"/>
          </a:xfrm>
          <a:prstGeom prst="rect">
            <a:avLst/>
          </a:prstGeom>
          <a:noFill/>
        </p:spPr>
        <p:txBody>
          <a:bodyPr wrap="square" rtlCol="0">
            <a:spAutoFit/>
          </a:bodyPr>
          <a:lstStyle/>
          <a:p>
            <a:pPr>
              <a:spcAft>
                <a:spcPts val="1200"/>
              </a:spcAft>
            </a:pPr>
            <a:r>
              <a:rPr lang="en-US" sz="2200" dirty="0">
                <a:solidFill>
                  <a:schemeClr val="bg2">
                    <a:lumMod val="75000"/>
                  </a:schemeClr>
                </a:solidFill>
              </a:rPr>
              <a:t>Your brain is like that room. When you learn new information—or read something new—your brain wants to file it with similar information. It wants to “wake up” the knowledge it already has about that topic, and connect the new learning to what you already know. That way, it can organize it, remember it, and retrieve it!</a:t>
            </a:r>
          </a:p>
        </p:txBody>
      </p:sp>
      <p:sp>
        <p:nvSpPr>
          <p:cNvPr id="6146" name="TextBox 6145">
            <a:extLst>
              <a:ext uri="{FF2B5EF4-FFF2-40B4-BE49-F238E27FC236}">
                <a16:creationId xmlns:a16="http://schemas.microsoft.com/office/drawing/2014/main" id="{064C77BC-0361-465A-8598-E9FEEBC8B4EA}"/>
              </a:ext>
            </a:extLst>
          </p:cNvPr>
          <p:cNvSpPr txBox="1"/>
          <p:nvPr/>
        </p:nvSpPr>
        <p:spPr>
          <a:xfrm>
            <a:off x="1371599" y="5149567"/>
            <a:ext cx="10350347" cy="1446550"/>
          </a:xfrm>
          <a:prstGeom prst="rect">
            <a:avLst/>
          </a:prstGeom>
          <a:noFill/>
        </p:spPr>
        <p:txBody>
          <a:bodyPr wrap="square" rtlCol="0">
            <a:spAutoFit/>
          </a:bodyPr>
          <a:lstStyle/>
          <a:p>
            <a:pPr lvl="0"/>
            <a:r>
              <a:rPr lang="en-US" sz="2200" dirty="0">
                <a:solidFill>
                  <a:schemeClr val="bg2">
                    <a:lumMod val="75000"/>
                  </a:schemeClr>
                </a:solidFill>
              </a:rPr>
              <a:t>Before opening that book or looking at that informational web site, a successful reader prepares his or her mind to receive the new information. You may not always “see” how an effective reader does this—or be aware that you are doing this yourself. But practicing pre-reading skills can make a big difference in how well you learn.</a:t>
            </a:r>
          </a:p>
        </p:txBody>
      </p:sp>
      <p:pic>
        <p:nvPicPr>
          <p:cNvPr id="5" name="Picture 4">
            <a:extLst>
              <a:ext uri="{FF2B5EF4-FFF2-40B4-BE49-F238E27FC236}">
                <a16:creationId xmlns:a16="http://schemas.microsoft.com/office/drawing/2014/main" id="{EDA90694-1C5B-48EC-89AF-F6B626F3AFE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21818"/>
          <a:stretch/>
        </p:blipFill>
        <p:spPr>
          <a:xfrm>
            <a:off x="1156855" y="3313184"/>
            <a:ext cx="1850238" cy="1446550"/>
          </a:xfrm>
          <a:prstGeom prst="rect">
            <a:avLst/>
          </a:prstGeom>
        </p:spPr>
      </p:pic>
    </p:spTree>
    <p:extLst>
      <p:ext uri="{BB962C8B-B14F-4D97-AF65-F5344CB8AC3E}">
        <p14:creationId xmlns:p14="http://schemas.microsoft.com/office/powerpoint/2010/main" val="248329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3DF48F-608C-437A-B046-BB93D79130C7}"/>
              </a:ext>
            </a:extLst>
          </p:cNvPr>
          <p:cNvSpPr txBox="1"/>
          <p:nvPr/>
        </p:nvSpPr>
        <p:spPr>
          <a:xfrm>
            <a:off x="1415846" y="275184"/>
            <a:ext cx="9006348" cy="6247864"/>
          </a:xfrm>
          <a:prstGeom prst="rect">
            <a:avLst/>
          </a:prstGeom>
          <a:noFill/>
        </p:spPr>
        <p:txBody>
          <a:bodyPr wrap="square" rtlCol="0">
            <a:spAutoFit/>
          </a:bodyPr>
          <a:lstStyle/>
          <a:p>
            <a:pPr>
              <a:spcAft>
                <a:spcPts val="1200"/>
              </a:spcAft>
            </a:pPr>
            <a:r>
              <a:rPr lang="en-US" sz="2400" b="1" dirty="0">
                <a:solidFill>
                  <a:schemeClr val="bg2">
                    <a:lumMod val="75000"/>
                  </a:schemeClr>
                </a:solidFill>
              </a:rPr>
              <a:t>Secrets of Effective Readers</a:t>
            </a:r>
            <a:r>
              <a:rPr lang="en-US" sz="2400" dirty="0">
                <a:solidFill>
                  <a:schemeClr val="bg2">
                    <a:lumMod val="75000"/>
                  </a:schemeClr>
                </a:solidFill>
              </a:rPr>
              <a:t> </a:t>
            </a:r>
            <a:r>
              <a:rPr lang="en-US" sz="2000" dirty="0">
                <a:solidFill>
                  <a:schemeClr val="bg2">
                    <a:lumMod val="75000"/>
                  </a:schemeClr>
                </a:solidFill>
              </a:rPr>
              <a:t>continued…</a:t>
            </a:r>
            <a:endParaRPr lang="en-US" sz="2000" b="1" dirty="0">
              <a:solidFill>
                <a:schemeClr val="bg2">
                  <a:lumMod val="75000"/>
                </a:schemeClr>
              </a:solidFill>
            </a:endParaRPr>
          </a:p>
          <a:p>
            <a:pPr lvl="0"/>
            <a:r>
              <a:rPr lang="en-US" sz="2400" b="1" dirty="0">
                <a:solidFill>
                  <a:schemeClr val="bg2">
                    <a:lumMod val="75000"/>
                  </a:schemeClr>
                </a:solidFill>
              </a:rPr>
              <a:t>1. Set a purpose for reading.</a:t>
            </a:r>
            <a:endParaRPr lang="en-US" sz="2400" dirty="0">
              <a:solidFill>
                <a:schemeClr val="bg2">
                  <a:lumMod val="75000"/>
                </a:schemeClr>
              </a:solidFill>
            </a:endParaRPr>
          </a:p>
          <a:p>
            <a:pPr marL="285750">
              <a:spcAft>
                <a:spcPts val="1200"/>
              </a:spcAft>
            </a:pPr>
            <a:r>
              <a:rPr lang="en-US" sz="2400" dirty="0">
                <a:solidFill>
                  <a:schemeClr val="bg2">
                    <a:lumMod val="75000"/>
                  </a:schemeClr>
                </a:solidFill>
              </a:rPr>
              <a:t>To prepare your brain for the new information, know WHY you are reading.  What do I hope to learn? Do I need to find out something? Am I curious about this topic? Do I need to know this for a test?</a:t>
            </a:r>
          </a:p>
          <a:p>
            <a:pPr lvl="0"/>
            <a:r>
              <a:rPr lang="en-US" sz="2400" b="1" dirty="0">
                <a:solidFill>
                  <a:schemeClr val="bg2">
                    <a:lumMod val="75000"/>
                  </a:schemeClr>
                </a:solidFill>
              </a:rPr>
              <a:t>2. “Wake up” or activate prior knowledge.   </a:t>
            </a:r>
            <a:endParaRPr lang="en-US" sz="2400" dirty="0">
              <a:solidFill>
                <a:schemeClr val="bg2">
                  <a:lumMod val="75000"/>
                </a:schemeClr>
              </a:solidFill>
            </a:endParaRPr>
          </a:p>
          <a:p>
            <a:pPr marL="285750">
              <a:spcAft>
                <a:spcPts val="1200"/>
              </a:spcAft>
            </a:pPr>
            <a:r>
              <a:rPr lang="en-US" sz="2400" dirty="0">
                <a:solidFill>
                  <a:schemeClr val="bg2">
                    <a:lumMod val="75000"/>
                  </a:schemeClr>
                </a:solidFill>
              </a:rPr>
              <a:t>How does this connect to what I already know about this subject? Thinking about what I already know will help me understand and remember more of what I read. </a:t>
            </a:r>
          </a:p>
          <a:p>
            <a:pPr lvl="0"/>
            <a:r>
              <a:rPr lang="en-US" sz="2400" b="1" dirty="0">
                <a:solidFill>
                  <a:schemeClr val="bg2">
                    <a:lumMod val="75000"/>
                  </a:schemeClr>
                </a:solidFill>
              </a:rPr>
              <a:t>3. Notice text features.</a:t>
            </a:r>
            <a:endParaRPr lang="en-US" sz="2400" dirty="0">
              <a:solidFill>
                <a:schemeClr val="bg2">
                  <a:lumMod val="75000"/>
                </a:schemeClr>
              </a:solidFill>
            </a:endParaRPr>
          </a:p>
          <a:p>
            <a:pPr marL="285750">
              <a:spcAft>
                <a:spcPts val="1200"/>
              </a:spcAft>
            </a:pPr>
            <a:r>
              <a:rPr lang="en-US" sz="2400" dirty="0">
                <a:solidFill>
                  <a:schemeClr val="bg2">
                    <a:lumMod val="75000"/>
                  </a:schemeClr>
                </a:solidFill>
              </a:rPr>
              <a:t>As I look over the text, what illustrations, captions, and headings do I notice? What words are bolded, and do I know what they mean?</a:t>
            </a:r>
          </a:p>
          <a:p>
            <a:pPr lvl="0">
              <a:tabLst>
                <a:tab pos="228600" algn="l"/>
              </a:tabLst>
            </a:pPr>
            <a:r>
              <a:rPr lang="en-US" sz="2400" b="1" dirty="0">
                <a:solidFill>
                  <a:schemeClr val="bg2">
                    <a:lumMod val="75000"/>
                  </a:schemeClr>
                </a:solidFill>
                <a:ea typeface="Times New Roman" panose="02020603050405020304" pitchFamily="18" charset="0"/>
                <a:cs typeface="Times New Roman" panose="02020603050405020304" pitchFamily="18" charset="0"/>
              </a:rPr>
              <a:t>4. Ask questions.</a:t>
            </a:r>
            <a:endParaRPr lang="en-US" sz="1600" dirty="0">
              <a:solidFill>
                <a:schemeClr val="bg2">
                  <a:lumMod val="75000"/>
                </a:schemeClr>
              </a:solidFill>
              <a:ea typeface="Times New Roman" panose="02020603050405020304" pitchFamily="18" charset="0"/>
              <a:cs typeface="Times New Roman" panose="02020603050405020304" pitchFamily="18" charset="0"/>
            </a:endParaRPr>
          </a:p>
          <a:p>
            <a:pPr marL="285750"/>
            <a:r>
              <a:rPr lang="en-US" sz="2400" dirty="0">
                <a:solidFill>
                  <a:schemeClr val="bg2">
                    <a:lumMod val="75000"/>
                  </a:schemeClr>
                </a:solidFill>
                <a:ea typeface="Times New Roman" panose="02020603050405020304" pitchFamily="18" charset="0"/>
                <a:cs typeface="Times New Roman" panose="02020603050405020304" pitchFamily="18" charset="0"/>
              </a:rPr>
              <a:t>I wonder what the title means? What is this text about? What will I learn?</a:t>
            </a:r>
            <a:endParaRPr lang="en-US" sz="2400" dirty="0">
              <a:solidFill>
                <a:schemeClr val="bg2">
                  <a:lumMod val="75000"/>
                </a:schemeClr>
              </a:solidFill>
            </a:endParaRPr>
          </a:p>
        </p:txBody>
      </p:sp>
      <p:pic>
        <p:nvPicPr>
          <p:cNvPr id="6" name="Picture 5" descr="MCj04040590000[1]">
            <a:extLst>
              <a:ext uri="{FF2B5EF4-FFF2-40B4-BE49-F238E27FC236}">
                <a16:creationId xmlns:a16="http://schemas.microsoft.com/office/drawing/2014/main" id="{638B9CB3-EE5B-496D-A0DB-4ACE67D9E2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9864" y="2919300"/>
            <a:ext cx="1400289" cy="1333270"/>
          </a:xfrm>
          <a:prstGeom prst="rect">
            <a:avLst/>
          </a:prstGeom>
          <a:noFill/>
          <a:ln>
            <a:noFill/>
          </a:ln>
        </p:spPr>
      </p:pic>
    </p:spTree>
    <p:extLst>
      <p:ext uri="{BB962C8B-B14F-4D97-AF65-F5344CB8AC3E}">
        <p14:creationId xmlns:p14="http://schemas.microsoft.com/office/powerpoint/2010/main" val="96628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7357B-C9AD-4227-92F6-AEC81E4CD5FF}"/>
              </a:ext>
            </a:extLst>
          </p:cNvPr>
          <p:cNvSpPr/>
          <p:nvPr/>
        </p:nvSpPr>
        <p:spPr>
          <a:xfrm>
            <a:off x="1818815" y="1828562"/>
            <a:ext cx="9718158" cy="1600438"/>
          </a:xfrm>
          <a:prstGeom prst="rect">
            <a:avLst/>
          </a:prstGeom>
        </p:spPr>
        <p:txBody>
          <a:bodyPr wrap="square">
            <a:spAutoFit/>
          </a:bodyPr>
          <a:lstStyle/>
          <a:p>
            <a:pPr algn="ctr">
              <a:spcAft>
                <a:spcPts val="1200"/>
              </a:spcAft>
            </a:pPr>
            <a:r>
              <a:rPr lang="en-US" sz="4400" dirty="0">
                <a:solidFill>
                  <a:schemeClr val="accent2">
                    <a:lumMod val="75000"/>
                  </a:schemeClr>
                </a:solidFill>
                <a:latin typeface="Berlin Sans FB Demi" panose="020E0802020502020306" pitchFamily="34" charset="0"/>
              </a:rPr>
              <a:t>What </a:t>
            </a:r>
            <a:r>
              <a:rPr lang="en-US" sz="4400" dirty="0">
                <a:solidFill>
                  <a:schemeClr val="bg2">
                    <a:lumMod val="75000"/>
                  </a:schemeClr>
                </a:solidFill>
                <a:latin typeface="Berlin Sans FB Demi" panose="020E0802020502020306" pitchFamily="34" charset="0"/>
              </a:rPr>
              <a:t>reading strategies</a:t>
            </a:r>
            <a:r>
              <a:rPr lang="en-US" sz="4400" dirty="0">
                <a:solidFill>
                  <a:schemeClr val="accent2">
                    <a:lumMod val="75000"/>
                  </a:schemeClr>
                </a:solidFill>
                <a:latin typeface="Berlin Sans FB Demi" panose="020E0802020502020306" pitchFamily="34" charset="0"/>
              </a:rPr>
              <a:t> did I use?</a:t>
            </a:r>
          </a:p>
          <a:p>
            <a:pPr algn="ctr">
              <a:spcAft>
                <a:spcPts val="1200"/>
              </a:spcAft>
            </a:pPr>
            <a:r>
              <a:rPr lang="en-US" sz="4400" dirty="0">
                <a:solidFill>
                  <a:schemeClr val="bg2">
                    <a:lumMod val="75000"/>
                  </a:schemeClr>
                </a:solidFill>
                <a:latin typeface="Berlin Sans FB Demi" panose="020E0802020502020306" pitchFamily="34" charset="0"/>
              </a:rPr>
              <a:t>When </a:t>
            </a:r>
            <a:r>
              <a:rPr lang="en-US" sz="4400" dirty="0">
                <a:solidFill>
                  <a:schemeClr val="accent2">
                    <a:lumMod val="75000"/>
                  </a:schemeClr>
                </a:solidFill>
                <a:latin typeface="Berlin Sans FB Demi" panose="020E0802020502020306" pitchFamily="34" charset="0"/>
              </a:rPr>
              <a:t>did you hear me use them?</a:t>
            </a:r>
          </a:p>
        </p:txBody>
      </p:sp>
      <p:pic>
        <p:nvPicPr>
          <p:cNvPr id="3074" name="Picture 2" descr="100+ Free Open Book &amp; Book Illustrations - Pixabay">
            <a:extLst>
              <a:ext uri="{FF2B5EF4-FFF2-40B4-BE49-F238E27FC236}">
                <a16:creationId xmlns:a16="http://schemas.microsoft.com/office/drawing/2014/main" id="{7EC49FF5-E4B6-4663-8640-F585FC1B5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918" y="4091035"/>
            <a:ext cx="4155952" cy="214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0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7357B-C9AD-4227-92F6-AEC81E4CD5FF}"/>
              </a:ext>
            </a:extLst>
          </p:cNvPr>
          <p:cNvSpPr/>
          <p:nvPr/>
        </p:nvSpPr>
        <p:spPr>
          <a:xfrm>
            <a:off x="1794767" y="861240"/>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Your Turn</a:t>
            </a:r>
          </a:p>
        </p:txBody>
      </p:sp>
      <p:sp>
        <p:nvSpPr>
          <p:cNvPr id="3" name="TextBox 2">
            <a:extLst>
              <a:ext uri="{FF2B5EF4-FFF2-40B4-BE49-F238E27FC236}">
                <a16:creationId xmlns:a16="http://schemas.microsoft.com/office/drawing/2014/main" id="{07462655-3E85-42DC-83DB-D749C52A2C34}"/>
              </a:ext>
            </a:extLst>
          </p:cNvPr>
          <p:cNvSpPr txBox="1"/>
          <p:nvPr/>
        </p:nvSpPr>
        <p:spPr>
          <a:xfrm>
            <a:off x="1266597" y="2092559"/>
            <a:ext cx="10774497" cy="3170099"/>
          </a:xfrm>
          <a:prstGeom prst="rect">
            <a:avLst/>
          </a:prstGeom>
          <a:noFill/>
        </p:spPr>
        <p:txBody>
          <a:bodyPr wrap="square" rtlCol="0">
            <a:spAutoFit/>
          </a:bodyPr>
          <a:lstStyle/>
          <a:p>
            <a:pPr marL="457200" marR="0" algn="ctr">
              <a:spcBef>
                <a:spcPts val="0"/>
              </a:spcBef>
              <a:spcAft>
                <a:spcPts val="1200"/>
              </a:spcAft>
            </a:pPr>
            <a:r>
              <a:rPr lang="en-US" sz="3600" b="1" dirty="0">
                <a:solidFill>
                  <a:srgbClr val="700000"/>
                </a:solidFill>
                <a:ea typeface="Times New Roman" panose="02020603050405020304" pitchFamily="18" charset="0"/>
                <a:cs typeface="Times New Roman" panose="02020603050405020304" pitchFamily="18" charset="0"/>
              </a:rPr>
              <a:t>“Secrets of Effective Readers: Putting it Into Practice”</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With your team or partner, read the scenarios.</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Discuss the four pre-reading steps for each situation.</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Write your answers.</a:t>
            </a:r>
            <a:endParaRPr lang="en-US" sz="2800" dirty="0">
              <a:solidFill>
                <a:schemeClr val="bg2"/>
              </a:solidFill>
              <a:ea typeface="Times New Roman" panose="02020603050405020304" pitchFamily="18" charset="0"/>
              <a:cs typeface="Times New Roman" panose="02020603050405020304" pitchFamily="18" charset="0"/>
            </a:endParaRPr>
          </a:p>
          <a:p>
            <a:endParaRPr lang="en-US" sz="4000" dirty="0">
              <a:solidFill>
                <a:srgbClr val="700000"/>
              </a:solidFill>
            </a:endParaRPr>
          </a:p>
        </p:txBody>
      </p:sp>
      <p:pic>
        <p:nvPicPr>
          <p:cNvPr id="7170" name="Picture 2" descr="African, Asian, Black, Brown, Cartoon, Caucasian">
            <a:extLst>
              <a:ext uri="{FF2B5EF4-FFF2-40B4-BE49-F238E27FC236}">
                <a16:creationId xmlns:a16="http://schemas.microsoft.com/office/drawing/2014/main" id="{7CBB426C-EB6B-4708-A8CC-17E1EC9CB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971" y="4593441"/>
            <a:ext cx="2699747" cy="201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99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233376" y="653712"/>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Whole Class Discussion</a:t>
            </a:r>
          </a:p>
        </p:txBody>
      </p:sp>
      <p:sp>
        <p:nvSpPr>
          <p:cNvPr id="3" name="TextBox 2">
            <a:extLst>
              <a:ext uri="{FF2B5EF4-FFF2-40B4-BE49-F238E27FC236}">
                <a16:creationId xmlns:a16="http://schemas.microsoft.com/office/drawing/2014/main" id="{E46DC14C-91AE-4E0D-88E8-12628AEA1635}"/>
              </a:ext>
            </a:extLst>
          </p:cNvPr>
          <p:cNvSpPr txBox="1"/>
          <p:nvPr/>
        </p:nvSpPr>
        <p:spPr>
          <a:xfrm>
            <a:off x="1380226" y="2092559"/>
            <a:ext cx="10725509" cy="3939540"/>
          </a:xfrm>
          <a:prstGeom prst="rect">
            <a:avLst/>
          </a:prstGeom>
          <a:noFill/>
        </p:spPr>
        <p:txBody>
          <a:bodyPr wrap="square" rtlCol="0">
            <a:spAutoFit/>
          </a:bodyPr>
          <a:lstStyle/>
          <a:p>
            <a:pPr marL="457200" marR="0" algn="ctr">
              <a:spcBef>
                <a:spcPts val="0"/>
              </a:spcBef>
              <a:spcAft>
                <a:spcPts val="1200"/>
              </a:spcAft>
            </a:pPr>
            <a:r>
              <a:rPr lang="en-US" sz="3600" b="1" dirty="0">
                <a:solidFill>
                  <a:srgbClr val="700000"/>
                </a:solidFill>
                <a:ea typeface="Times New Roman" panose="02020603050405020304" pitchFamily="18" charset="0"/>
                <a:cs typeface="Times New Roman" panose="02020603050405020304" pitchFamily="18" charset="0"/>
              </a:rPr>
              <a:t>“Secrets of Effective Readers: Putting it Into Practice”</a:t>
            </a:r>
          </a:p>
          <a:p>
            <a:pPr marL="457200" marR="0" algn="ctr">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For each scenario:</a:t>
            </a:r>
          </a:p>
          <a:p>
            <a:pPr marL="517525" lvl="0" indent="-517525">
              <a:spcAft>
                <a:spcPts val="1200"/>
              </a:spcAft>
              <a:buFont typeface="+mj-lt"/>
              <a:buAutoNum type="arabicPeriod"/>
            </a:pPr>
            <a:r>
              <a:rPr lang="en-US" sz="2800" b="1" dirty="0">
                <a:solidFill>
                  <a:schemeClr val="bg2"/>
                </a:solidFill>
                <a:ea typeface="Times New Roman" panose="02020603050405020304" pitchFamily="18" charset="0"/>
                <a:cs typeface="Times New Roman" panose="02020603050405020304" pitchFamily="18" charset="0"/>
              </a:rPr>
              <a:t>What was the purpose for reading?</a:t>
            </a:r>
            <a:endParaRPr lang="en-US" sz="2000" b="1" dirty="0">
              <a:solidFill>
                <a:schemeClr val="bg2"/>
              </a:solidFill>
              <a:ea typeface="Times New Roman" panose="02020603050405020304" pitchFamily="18" charset="0"/>
              <a:cs typeface="Times New Roman" panose="02020603050405020304" pitchFamily="18" charset="0"/>
            </a:endParaRPr>
          </a:p>
          <a:p>
            <a:pPr marL="517525" marR="0" lvl="0" indent="-517525">
              <a:spcAft>
                <a:spcPts val="1200"/>
              </a:spcAft>
              <a:buFont typeface="+mj-lt"/>
              <a:buAutoNum type="arabicPeriod"/>
            </a:pPr>
            <a:r>
              <a:rPr lang="en-US" sz="2800" b="1" dirty="0">
                <a:solidFill>
                  <a:schemeClr val="bg2"/>
                </a:solidFill>
                <a:ea typeface="Times New Roman" panose="02020603050405020304" pitchFamily="18" charset="0"/>
                <a:cs typeface="Times New Roman" panose="02020603050405020304" pitchFamily="18" charset="0"/>
              </a:rPr>
              <a:t>What did the reader already know about the topic?</a:t>
            </a:r>
            <a:endParaRPr lang="en-US" sz="2000" b="1" dirty="0">
              <a:solidFill>
                <a:schemeClr val="bg2"/>
              </a:solidFill>
              <a:ea typeface="Times New Roman" panose="02020603050405020304" pitchFamily="18" charset="0"/>
              <a:cs typeface="Times New Roman" panose="02020603050405020304" pitchFamily="18" charset="0"/>
            </a:endParaRPr>
          </a:p>
          <a:p>
            <a:pPr marL="517525" marR="0" lvl="0" indent="-517525">
              <a:spcAft>
                <a:spcPts val="1200"/>
              </a:spcAft>
              <a:buFont typeface="+mj-lt"/>
              <a:buAutoNum type="arabicPeriod"/>
            </a:pPr>
            <a:r>
              <a:rPr lang="en-US" sz="2800" b="1" dirty="0">
                <a:solidFill>
                  <a:schemeClr val="bg2"/>
                </a:solidFill>
                <a:ea typeface="Times New Roman" panose="02020603050405020304" pitchFamily="18" charset="0"/>
                <a:cs typeface="Times New Roman" panose="02020603050405020304" pitchFamily="18" charset="0"/>
              </a:rPr>
              <a:t>What text features might he/she observe?</a:t>
            </a:r>
          </a:p>
          <a:p>
            <a:pPr marL="517525" marR="0" lvl="0" indent="-517525">
              <a:spcBef>
                <a:spcPts val="0"/>
              </a:spcBef>
              <a:spcAft>
                <a:spcPts val="0"/>
              </a:spcAft>
              <a:buFont typeface="+mj-lt"/>
              <a:buAutoNum type="arabicPeriod"/>
            </a:pPr>
            <a:r>
              <a:rPr lang="en-US" sz="2800" b="1" dirty="0">
                <a:solidFill>
                  <a:schemeClr val="bg2"/>
                </a:solidFill>
                <a:ea typeface="Times New Roman" panose="02020603050405020304" pitchFamily="18" charset="0"/>
                <a:cs typeface="Times New Roman" panose="02020603050405020304" pitchFamily="18" charset="0"/>
              </a:rPr>
              <a:t>What questions might he/she have?</a:t>
            </a:r>
          </a:p>
          <a:p>
            <a:pPr marL="342900" marR="0" lvl="0" indent="-342900">
              <a:spcBef>
                <a:spcPts val="0"/>
              </a:spcBef>
              <a:spcAft>
                <a:spcPts val="0"/>
              </a:spcAft>
              <a:buFont typeface="+mj-lt"/>
              <a:buAutoNum type="arabicPeriod"/>
            </a:pPr>
            <a:endParaRPr lang="en-US" sz="2000" dirty="0">
              <a:solidFill>
                <a:schemeClr val="bg2">
                  <a:lumMod val="75000"/>
                </a:schemeClr>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2" descr="African, Asian, Black, Brown, Cartoon, Caucasian">
            <a:extLst>
              <a:ext uri="{FF2B5EF4-FFF2-40B4-BE49-F238E27FC236}">
                <a16:creationId xmlns:a16="http://schemas.microsoft.com/office/drawing/2014/main" id="{038F3A81-19B3-4CB2-A2C6-A6D1C6BAD29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243968" y="4320130"/>
            <a:ext cx="2368627" cy="176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7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1233376" y="234612"/>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Dig Deeper</a:t>
            </a:r>
          </a:p>
        </p:txBody>
      </p:sp>
      <p:sp>
        <p:nvSpPr>
          <p:cNvPr id="5" name="TextBox 4">
            <a:extLst>
              <a:ext uri="{FF2B5EF4-FFF2-40B4-BE49-F238E27FC236}">
                <a16:creationId xmlns:a16="http://schemas.microsoft.com/office/drawing/2014/main" id="{EFA28138-701F-444E-9B30-815E935EE67C}"/>
              </a:ext>
            </a:extLst>
          </p:cNvPr>
          <p:cNvSpPr txBox="1"/>
          <p:nvPr/>
        </p:nvSpPr>
        <p:spPr>
          <a:xfrm>
            <a:off x="705207" y="1673459"/>
            <a:ext cx="10774497" cy="3293209"/>
          </a:xfrm>
          <a:prstGeom prst="rect">
            <a:avLst/>
          </a:prstGeom>
          <a:noFill/>
        </p:spPr>
        <p:txBody>
          <a:bodyPr wrap="square" rtlCol="0">
            <a:spAutoFit/>
          </a:bodyPr>
          <a:lstStyle/>
          <a:p>
            <a:pPr marL="457200" marR="0" algn="ctr">
              <a:spcBef>
                <a:spcPts val="0"/>
              </a:spcBef>
              <a:spcAft>
                <a:spcPts val="1200"/>
              </a:spcAft>
            </a:pPr>
            <a:r>
              <a:rPr lang="en-US" sz="3600" b="1" dirty="0">
                <a:solidFill>
                  <a:srgbClr val="700000"/>
                </a:solidFill>
                <a:ea typeface="Times New Roman" panose="02020603050405020304" pitchFamily="18" charset="0"/>
                <a:cs typeface="Times New Roman" panose="02020603050405020304" pitchFamily="18" charset="0"/>
              </a:rPr>
              <a:t>“Why Reading Matters—</a:t>
            </a:r>
          </a:p>
          <a:p>
            <a:pPr marL="457200" marR="0" algn="ctr">
              <a:spcBef>
                <a:spcPts val="0"/>
              </a:spcBef>
              <a:spcAft>
                <a:spcPts val="1200"/>
              </a:spcAft>
            </a:pPr>
            <a:r>
              <a:rPr lang="en-US" sz="3600" b="1" dirty="0">
                <a:solidFill>
                  <a:srgbClr val="700000"/>
                </a:solidFill>
                <a:ea typeface="Times New Roman" panose="02020603050405020304" pitchFamily="18" charset="0"/>
                <a:cs typeface="Times New Roman" panose="02020603050405020304" pitchFamily="18" charset="0"/>
              </a:rPr>
              <a:t>and How to Be a Better Reader”</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Read this text with your partner, taking turns reading aloud.</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Be sure to practice the pre-reading steps first!</a:t>
            </a:r>
            <a:endParaRPr lang="en-US" sz="2800" dirty="0">
              <a:solidFill>
                <a:schemeClr val="bg2"/>
              </a:solidFill>
              <a:ea typeface="Times New Roman" panose="02020603050405020304" pitchFamily="18" charset="0"/>
              <a:cs typeface="Times New Roman" panose="02020603050405020304" pitchFamily="18" charset="0"/>
            </a:endParaRPr>
          </a:p>
          <a:p>
            <a:endParaRPr lang="en-US" sz="4000" dirty="0">
              <a:solidFill>
                <a:srgbClr val="700000"/>
              </a:solidFill>
            </a:endParaRPr>
          </a:p>
        </p:txBody>
      </p:sp>
      <p:pic>
        <p:nvPicPr>
          <p:cNvPr id="8" name="Picture 7">
            <a:extLst>
              <a:ext uri="{FF2B5EF4-FFF2-40B4-BE49-F238E27FC236}">
                <a16:creationId xmlns:a16="http://schemas.microsoft.com/office/drawing/2014/main" id="{BC9CE9AC-95E5-4D8C-A05C-0B7B75CFC889}"/>
              </a:ext>
            </a:extLst>
          </p:cNvPr>
          <p:cNvPicPr/>
          <p:nvPr/>
        </p:nvPicPr>
        <p:blipFill rotWithShape="1">
          <a:blip r:embed="rId3">
            <a:extLst>
              <a:ext uri="{28A0092B-C50C-407E-A947-70E740481C1C}">
                <a14:useLocalDpi xmlns:a14="http://schemas.microsoft.com/office/drawing/2010/main" val="0"/>
              </a:ext>
            </a:extLst>
          </a:blip>
          <a:srcRect l="19683" t="5934" r="2247" b="22065"/>
          <a:stretch/>
        </p:blipFill>
        <p:spPr bwMode="auto">
          <a:xfrm>
            <a:off x="4546599" y="4368799"/>
            <a:ext cx="3619501" cy="20691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08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255088" y="1036456"/>
            <a:ext cx="10344838" cy="175432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Whole Class Discussion</a:t>
            </a:r>
          </a:p>
          <a:p>
            <a:pPr marL="457200" lvl="0" algn="ctr">
              <a:spcAft>
                <a:spcPts val="1200"/>
              </a:spcAft>
            </a:pPr>
            <a:r>
              <a:rPr lang="en-US" sz="3200" b="1" dirty="0">
                <a:solidFill>
                  <a:srgbClr val="700000"/>
                </a:solidFill>
                <a:ea typeface="Times New Roman" panose="02020603050405020304" pitchFamily="18" charset="0"/>
                <a:cs typeface="Times New Roman" panose="02020603050405020304" pitchFamily="18" charset="0"/>
              </a:rPr>
              <a:t>“Why Reading Matters—and How to Be a Better Reader”</a:t>
            </a:r>
          </a:p>
        </p:txBody>
      </p:sp>
      <p:sp>
        <p:nvSpPr>
          <p:cNvPr id="3" name="TextBox 2">
            <a:extLst>
              <a:ext uri="{FF2B5EF4-FFF2-40B4-BE49-F238E27FC236}">
                <a16:creationId xmlns:a16="http://schemas.microsoft.com/office/drawing/2014/main" id="{E46DC14C-91AE-4E0D-88E8-12628AEA1635}"/>
              </a:ext>
            </a:extLst>
          </p:cNvPr>
          <p:cNvSpPr txBox="1"/>
          <p:nvPr/>
        </p:nvSpPr>
        <p:spPr>
          <a:xfrm>
            <a:off x="1466491" y="3043575"/>
            <a:ext cx="10244440" cy="2262158"/>
          </a:xfrm>
          <a:prstGeom prst="rect">
            <a:avLst/>
          </a:prstGeom>
          <a:noFill/>
        </p:spPr>
        <p:txBody>
          <a:bodyPr wrap="square" rtlCol="0">
            <a:spAutoFit/>
          </a:bodyPr>
          <a:lstStyle/>
          <a:p>
            <a:pPr marR="0" algn="ctr">
              <a:spcBef>
                <a:spcPts val="0"/>
              </a:spcBef>
              <a:spcAft>
                <a:spcPts val="1800"/>
              </a:spcAft>
            </a:pPr>
            <a:r>
              <a:rPr lang="en-US" sz="3200" b="1" dirty="0">
                <a:solidFill>
                  <a:schemeClr val="bg2"/>
                </a:solidFill>
                <a:ea typeface="Times New Roman" panose="02020603050405020304" pitchFamily="18" charset="0"/>
                <a:cs typeface="Times New Roman" panose="02020603050405020304" pitchFamily="18" charset="0"/>
              </a:rPr>
              <a:t>Did you learn anything from this text that surprised you?</a:t>
            </a:r>
          </a:p>
          <a:p>
            <a:pPr marR="0" algn="ctr">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What do you like to read? How can you get more reading into your day?</a:t>
            </a:r>
          </a:p>
          <a:p>
            <a:pPr marL="342900" marR="0" lvl="0" indent="-342900">
              <a:spcBef>
                <a:spcPts val="0"/>
              </a:spcBef>
              <a:spcAft>
                <a:spcPts val="0"/>
              </a:spcAft>
              <a:buFont typeface="+mj-lt"/>
              <a:buAutoNum type="arabicPeriod"/>
            </a:pPr>
            <a:endParaRPr lang="en-US" sz="2000"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2" descr="100+ Free Open Book &amp; Book Illustrations - Pixabay">
            <a:extLst>
              <a:ext uri="{FF2B5EF4-FFF2-40B4-BE49-F238E27FC236}">
                <a16:creationId xmlns:a16="http://schemas.microsoft.com/office/drawing/2014/main" id="{09F7EBB6-75E7-4E08-A4EC-0F3ED4670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414" y="5305733"/>
            <a:ext cx="2346593" cy="121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0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936434" y="907103"/>
            <a:ext cx="10344838" cy="2923877"/>
          </a:xfrm>
          <a:prstGeom prst="rect">
            <a:avLst/>
          </a:prstGeom>
        </p:spPr>
        <p:txBody>
          <a:bodyPr wrap="square">
            <a:spAutoFit/>
          </a:bodyPr>
          <a:lstStyle/>
          <a:p>
            <a:pPr algn="ctr">
              <a:spcAft>
                <a:spcPts val="3000"/>
              </a:spcAft>
            </a:pPr>
            <a:r>
              <a:rPr lang="en-US" sz="6600" u="sng" dirty="0">
                <a:solidFill>
                  <a:schemeClr val="bg2">
                    <a:lumMod val="75000"/>
                  </a:schemeClr>
                </a:solidFill>
                <a:latin typeface="Berlin Sans FB Demi" panose="020E0802020502020306" pitchFamily="34" charset="0"/>
              </a:rPr>
              <a:t>Exit Ticket</a:t>
            </a:r>
          </a:p>
          <a:p>
            <a:pPr marL="457200" lvl="0" algn="ctr">
              <a:spcAft>
                <a:spcPts val="3000"/>
              </a:spcAft>
            </a:pPr>
            <a:r>
              <a:rPr lang="en-US" sz="3200" b="1" dirty="0">
                <a:solidFill>
                  <a:srgbClr val="700000"/>
                </a:solidFill>
                <a:ea typeface="Times New Roman" panose="02020603050405020304" pitchFamily="18" charset="0"/>
                <a:cs typeface="Times New Roman" panose="02020603050405020304" pitchFamily="18" charset="0"/>
              </a:rPr>
              <a:t>Complete the following sentence:</a:t>
            </a:r>
          </a:p>
          <a:p>
            <a:pPr marL="457200" lvl="0" algn="ctr">
              <a:spcAft>
                <a:spcPts val="1200"/>
              </a:spcAft>
            </a:pPr>
            <a:r>
              <a:rPr lang="en-US" sz="3600" b="1" dirty="0">
                <a:solidFill>
                  <a:schemeClr val="bg2"/>
                </a:solidFill>
                <a:ea typeface="Times New Roman" panose="02020603050405020304" pitchFamily="18" charset="0"/>
                <a:cs typeface="Times New Roman" panose="02020603050405020304" pitchFamily="18" charset="0"/>
              </a:rPr>
              <a:t>“One new thing I learned today about reading is…”</a:t>
            </a:r>
          </a:p>
        </p:txBody>
      </p:sp>
      <p:pic>
        <p:nvPicPr>
          <p:cNvPr id="4" name="Picture 2" descr="100+ Free Open Book &amp; Book Illustrations - Pixabay">
            <a:extLst>
              <a:ext uri="{FF2B5EF4-FFF2-40B4-BE49-F238E27FC236}">
                <a16:creationId xmlns:a16="http://schemas.microsoft.com/office/drawing/2014/main" id="{5B4D94D1-B9A6-4C67-A740-C36349D19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787" y="4428201"/>
            <a:ext cx="3205369" cy="165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1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06100"/>
            <a:ext cx="11696700" cy="29546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1: Book by Adam Zubin of the Noun Project https://thenounproject.com/search/?q=book&amp;i=35696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Brochure by </a:t>
            </a:r>
            <a:r>
              <a:rPr kumimoji="0" lang="en-US" sz="1400" b="0" i="0" u="none" strike="noStrike" kern="0" cap="none" spc="0" normalizeH="0" baseline="0" noProof="0" dirty="0" err="1">
                <a:ln>
                  <a:noFill/>
                </a:ln>
                <a:solidFill>
                  <a:srgbClr val="000000"/>
                </a:solidFill>
                <a:effectLst/>
                <a:uLnTx/>
                <a:uFillTx/>
                <a:latin typeface="Arial"/>
                <a:ea typeface="+mn-ea"/>
                <a:cs typeface="Arial"/>
                <a:sym typeface="Arial"/>
              </a:rPr>
              <a:t>Smalllike</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 from the Noun Project https://thenounproject.com/search/?q=brochure&amp;i=2240126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Leaflet by Start Up Graphic Design from the Noun Project https://thenounproject.com/term/leaflet/3372042/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3: https://pixabay.com/id/illustrations/akses-banyak-tangan-933142/</a:t>
            </a: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4: </a:t>
            </a:r>
            <a:r>
              <a:rPr lang="en-US" sz="1400">
                <a:solidFill>
                  <a:prstClr val="black"/>
                </a:solidFill>
                <a:hlinkClick r:id="rId3"/>
              </a:rPr>
              <a:t>http://clipart-library.com/clipart/1424227.htm</a:t>
            </a:r>
            <a:endParaRPr lang="en-US" sz="1400" dirty="0">
              <a:solidFill>
                <a:prstClr val="black"/>
              </a:solidFill>
            </a:endParaRPr>
          </a:p>
          <a:p>
            <a:pPr lvl="0" defTabSz="914400">
              <a:defRPr/>
            </a:pPr>
            <a:r>
              <a:rPr lang="en-US" sz="1400" dirty="0">
                <a:solidFill>
                  <a:prstClr val="black"/>
                </a:solidFill>
              </a:rPr>
              <a:t>Slide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8: Allison Shelley for American Education: Images of Teachers and Students in Action https://images.all4ed.org/middle-school-girl-concentrating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10: Brain by Meaghan Hendricks of the Noun Project https://thenounproject.com/search/?q=brain&amp;i=454654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11: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http://clipart-library.com/clipart/1304570.htm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15: </a:t>
            </a:r>
            <a:r>
              <a:rPr lang="en-US" sz="1400" dirty="0">
                <a:solidFill>
                  <a:schemeClr val="bg1"/>
                </a:solidFill>
              </a:rPr>
              <a:t>Photo by Allison Shelley/The Verbatim Agency for </a:t>
            </a:r>
            <a:r>
              <a:rPr lang="en-US" sz="1400" dirty="0" err="1">
                <a:solidFill>
                  <a:schemeClr val="bg1"/>
                </a:solidFill>
              </a:rPr>
              <a:t>EDUimages</a:t>
            </a:r>
            <a:r>
              <a:rPr lang="en-US" sz="1400" dirty="0">
                <a:solidFill>
                  <a:schemeClr val="bg1"/>
                </a:solidFill>
              </a:rPr>
              <a:t> </a:t>
            </a:r>
            <a:r>
              <a:rPr lang="en-US" sz="1400" dirty="0">
                <a:solidFill>
                  <a:schemeClr val="bg1"/>
                </a:solidFill>
                <a:hlinkClick r:id="rId5"/>
              </a:rPr>
              <a:t>https://www.flickr.com/photos/all4ed/35668664324/in/photostream/</a:t>
            </a:r>
            <a:r>
              <a:rPr lang="en-US" sz="1400" dirty="0">
                <a:solidFill>
                  <a:schemeClr val="bg1"/>
                </a:solidFill>
              </a:rPr>
              <a:t> </a:t>
            </a:r>
          </a:p>
          <a:p>
            <a:pPr lvl="0" defTabSz="914400">
              <a:defRPr/>
            </a:pPr>
            <a:r>
              <a:rPr lang="en-US" sz="1400" dirty="0"/>
              <a:t>.com/photos/all4ed/35668664324/in/photostream/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791058"/>
            <a:ext cx="9144000" cy="971480"/>
          </a:xfrm>
        </p:spPr>
        <p:txBody>
          <a:bodyPr/>
          <a:lstStyle/>
          <a:p>
            <a:r>
              <a:rPr lang="en-US" dirty="0">
                <a:latin typeface="Berlin Sans FB" panose="020E0602020502020306" pitchFamily="34" charset="0"/>
              </a:rPr>
              <a:t>Managing My Learning</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209800" y="1985273"/>
            <a:ext cx="9144000" cy="718171"/>
          </a:xfrm>
        </p:spPr>
        <p:txBody>
          <a:bodyPr>
            <a:normAutofit/>
          </a:bodyPr>
          <a:lstStyle/>
          <a:p>
            <a:r>
              <a:rPr lang="en-US" sz="4400" dirty="0">
                <a:latin typeface="Berlin Sans FB" panose="020E0602020502020306" pitchFamily="34" charset="0"/>
              </a:rPr>
              <a:t>Day 4: Attentive Reading</a:t>
            </a:r>
          </a:p>
        </p:txBody>
      </p:sp>
      <p:sp>
        <p:nvSpPr>
          <p:cNvPr id="4" name="Rectangle 3">
            <a:extLst>
              <a:ext uri="{FF2B5EF4-FFF2-40B4-BE49-F238E27FC236}">
                <a16:creationId xmlns:a16="http://schemas.microsoft.com/office/drawing/2014/main" id="{6164F621-2958-47E4-8A60-41A6297F64EE}"/>
              </a:ext>
            </a:extLst>
          </p:cNvPr>
          <p:cNvSpPr/>
          <p:nvPr/>
        </p:nvSpPr>
        <p:spPr>
          <a:xfrm>
            <a:off x="3764280" y="2926179"/>
            <a:ext cx="6035040" cy="338328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F45437C-ECAD-43D9-9B66-20393A984769}"/>
              </a:ext>
            </a:extLst>
          </p:cNvPr>
          <p:cNvSpPr/>
          <p:nvPr/>
        </p:nvSpPr>
        <p:spPr>
          <a:xfrm>
            <a:off x="76200" y="0"/>
            <a:ext cx="1164771" cy="9144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Student Dedication</a:t>
            </a:r>
            <a:endParaRPr dirty="0">
              <a:solidFill>
                <a:schemeClr val="bg2"/>
              </a:solidFill>
            </a:endParaRPr>
          </a:p>
        </p:txBody>
      </p:sp>
      <p:sp>
        <p:nvSpPr>
          <p:cNvPr id="4" name="Rectangle 3">
            <a:extLst>
              <a:ext uri="{FF2B5EF4-FFF2-40B4-BE49-F238E27FC236}">
                <a16:creationId xmlns:a16="http://schemas.microsoft.com/office/drawing/2014/main" id="{4AF9F074-F913-491A-9905-BA0EBB4AAE2E}"/>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Teacher Clip Art ">
            <a:extLst>
              <a:ext uri="{FF2B5EF4-FFF2-40B4-BE49-F238E27FC236}">
                <a16:creationId xmlns:a16="http://schemas.microsoft.com/office/drawing/2014/main" id="{CF28759D-6644-4378-8DB8-9704D329D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1201916"/>
            <a:ext cx="2034502" cy="21586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3618801-1207-443C-B2FA-4938AAF0A26F}"/>
              </a:ext>
            </a:extLst>
          </p:cNvPr>
          <p:cNvSpPr/>
          <p:nvPr/>
        </p:nvSpPr>
        <p:spPr>
          <a:xfrm>
            <a:off x="1688744" y="3069521"/>
            <a:ext cx="4843591" cy="3070430"/>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0D5C5-850F-47A5-A621-2C68897493C3}"/>
              </a:ext>
            </a:extLst>
          </p:cNvPr>
          <p:cNvSpPr txBox="1"/>
          <p:nvPr/>
        </p:nvSpPr>
        <p:spPr>
          <a:xfrm>
            <a:off x="1831963" y="3407218"/>
            <a:ext cx="5022424" cy="2800767"/>
          </a:xfrm>
          <a:prstGeom prst="rect">
            <a:avLst/>
          </a:prstGeom>
          <a:noFill/>
        </p:spPr>
        <p:txBody>
          <a:bodyPr wrap="square" rtlCol="0">
            <a:spAutoFit/>
          </a:bodyPr>
          <a:lstStyle/>
          <a:p>
            <a:r>
              <a:rPr lang="en-US" sz="2800" dirty="0"/>
              <a:t>Learning </a:t>
            </a:r>
            <a:r>
              <a:rPr lang="en-US" sz="3200" b="1" dirty="0"/>
              <a:t>reading strategies</a:t>
            </a:r>
            <a:r>
              <a:rPr lang="en-US" sz="2800" dirty="0"/>
              <a:t>:</a:t>
            </a:r>
          </a:p>
          <a:p>
            <a:pPr marL="285750" indent="-285750">
              <a:buFont typeface="Arial" panose="020B0604020202020204" pitchFamily="34" charset="0"/>
              <a:buChar char="•"/>
            </a:pPr>
            <a:r>
              <a:rPr lang="en-US" sz="2800" dirty="0"/>
              <a:t>What’s my purpose?</a:t>
            </a:r>
          </a:p>
          <a:p>
            <a:pPr marL="285750" indent="-285750">
              <a:buFont typeface="Arial" panose="020B0604020202020204" pitchFamily="34" charset="0"/>
              <a:buChar char="•"/>
            </a:pPr>
            <a:r>
              <a:rPr lang="en-US" sz="2800" dirty="0"/>
              <a:t>What do I already know?</a:t>
            </a:r>
          </a:p>
          <a:p>
            <a:pPr marL="285750" indent="-285750">
              <a:buFont typeface="Arial" panose="020B0604020202020204" pitchFamily="34" charset="0"/>
              <a:buChar char="•"/>
            </a:pPr>
            <a:r>
              <a:rPr lang="en-US" sz="2800" dirty="0"/>
              <a:t>What text features do I see?</a:t>
            </a:r>
          </a:p>
          <a:p>
            <a:pPr marL="285750" indent="-285750">
              <a:buFont typeface="Arial" panose="020B0604020202020204" pitchFamily="34" charset="0"/>
              <a:buChar char="•"/>
            </a:pPr>
            <a:r>
              <a:rPr lang="en-US" sz="2800" dirty="0"/>
              <a:t>What do I expect to learn?</a:t>
            </a:r>
          </a:p>
          <a:p>
            <a:pPr marL="457200" indent="-457200">
              <a:buFont typeface="Arial" panose="020B0604020202020204" pitchFamily="34" charset="0"/>
              <a:buChar char="•"/>
            </a:pPr>
            <a:endParaRPr lang="en-US" sz="3200" dirty="0"/>
          </a:p>
        </p:txBody>
      </p:sp>
      <p:sp>
        <p:nvSpPr>
          <p:cNvPr id="4" name="Rectangle: Rounded Corners 3">
            <a:extLst>
              <a:ext uri="{FF2B5EF4-FFF2-40B4-BE49-F238E27FC236}">
                <a16:creationId xmlns:a16="http://schemas.microsoft.com/office/drawing/2014/main" id="{E53E3CD6-60B0-42D3-B352-032E6C9A8BB4}"/>
              </a:ext>
            </a:extLst>
          </p:cNvPr>
          <p:cNvSpPr/>
          <p:nvPr/>
        </p:nvSpPr>
        <p:spPr>
          <a:xfrm>
            <a:off x="7100429" y="1400452"/>
            <a:ext cx="4388460" cy="2862933"/>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9A9FC5-D0B2-4D7E-8FD0-1FC92CF79336}"/>
              </a:ext>
            </a:extLst>
          </p:cNvPr>
          <p:cNvSpPr txBox="1"/>
          <p:nvPr/>
        </p:nvSpPr>
        <p:spPr>
          <a:xfrm>
            <a:off x="7272252" y="1647284"/>
            <a:ext cx="4886555" cy="2308324"/>
          </a:xfrm>
          <a:prstGeom prst="rect">
            <a:avLst/>
          </a:prstGeom>
          <a:noFill/>
        </p:spPr>
        <p:txBody>
          <a:bodyPr wrap="square" rtlCol="0">
            <a:spAutoFit/>
          </a:bodyPr>
          <a:lstStyle/>
          <a:p>
            <a:r>
              <a:rPr lang="en-US" sz="3200" b="1" dirty="0"/>
              <a:t>Practicing</a:t>
            </a:r>
            <a:r>
              <a:rPr lang="en-US" sz="2800" dirty="0"/>
              <a:t> the strategies</a:t>
            </a:r>
          </a:p>
          <a:p>
            <a:pPr marL="341313" lvl="8" indent="-280988">
              <a:buFont typeface="Arial" panose="020B0604020202020204" pitchFamily="34" charset="0"/>
              <a:buChar char="•"/>
            </a:pPr>
            <a:r>
              <a:rPr lang="en-US" sz="2800" dirty="0"/>
              <a:t>Set the purpose</a:t>
            </a:r>
          </a:p>
          <a:p>
            <a:pPr marL="341313" lvl="8" indent="-280988">
              <a:buFont typeface="Arial" panose="020B0604020202020204" pitchFamily="34" charset="0"/>
              <a:buChar char="•"/>
            </a:pPr>
            <a:r>
              <a:rPr lang="en-US" sz="2800" dirty="0"/>
              <a:t>Activate what I know</a:t>
            </a:r>
          </a:p>
          <a:p>
            <a:pPr marL="341313" lvl="8" indent="-280988">
              <a:buFont typeface="Arial" panose="020B0604020202020204" pitchFamily="34" charset="0"/>
              <a:buChar char="•"/>
            </a:pPr>
            <a:r>
              <a:rPr lang="en-US" sz="2800" dirty="0"/>
              <a:t>Notice text features</a:t>
            </a:r>
          </a:p>
          <a:p>
            <a:pPr marL="341313" lvl="8" indent="-280988">
              <a:buFont typeface="Arial" panose="020B0604020202020204" pitchFamily="34" charset="0"/>
              <a:buChar char="•"/>
            </a:pPr>
            <a:r>
              <a:rPr lang="en-US" sz="2800" dirty="0"/>
              <a:t>Ask questions</a:t>
            </a:r>
          </a:p>
        </p:txBody>
      </p:sp>
      <p:sp>
        <p:nvSpPr>
          <p:cNvPr id="6" name="Arrow: Right 5">
            <a:extLst>
              <a:ext uri="{FF2B5EF4-FFF2-40B4-BE49-F238E27FC236}">
                <a16:creationId xmlns:a16="http://schemas.microsoft.com/office/drawing/2014/main" id="{F20A6B12-E9E0-4B89-8220-5CAFDE812801}"/>
              </a:ext>
            </a:extLst>
          </p:cNvPr>
          <p:cNvSpPr/>
          <p:nvPr/>
        </p:nvSpPr>
        <p:spPr>
          <a:xfrm>
            <a:off x="6502330" y="3376874"/>
            <a:ext cx="598098"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8F69B9-C851-48BC-8BCC-730F723C9772}"/>
              </a:ext>
            </a:extLst>
          </p:cNvPr>
          <p:cNvSpPr txBox="1"/>
          <p:nvPr/>
        </p:nvSpPr>
        <p:spPr>
          <a:xfrm>
            <a:off x="1386348" y="555585"/>
            <a:ext cx="10134459" cy="646331"/>
          </a:xfrm>
          <a:prstGeom prst="rect">
            <a:avLst/>
          </a:prstGeom>
          <a:noFill/>
        </p:spPr>
        <p:txBody>
          <a:bodyPr wrap="square" rtlCol="0">
            <a:spAutoFit/>
          </a:bodyPr>
          <a:lstStyle/>
          <a:p>
            <a:r>
              <a:rPr lang="en-US" sz="3600" dirty="0">
                <a:solidFill>
                  <a:schemeClr val="bg2"/>
                </a:solidFill>
                <a:latin typeface="Berlin Sans FB" panose="020E0602020502020306" pitchFamily="34" charset="0"/>
              </a:rPr>
              <a:t>Exploring attentive reading</a:t>
            </a:r>
          </a:p>
        </p:txBody>
      </p:sp>
      <p:pic>
        <p:nvPicPr>
          <p:cNvPr id="1028" name="Picture 4" descr="File:Question book-new.svg - Wikipedia">
            <a:extLst>
              <a:ext uri="{FF2B5EF4-FFF2-40B4-BE49-F238E27FC236}">
                <a16:creationId xmlns:a16="http://schemas.microsoft.com/office/drawing/2014/main" id="{AB20D95D-3240-47FA-A5D4-0A970F978F6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040" b="93434" l="5906" r="94094">
                        <a14:foregroundMark x1="20866" y1="67172" x2="20866" y2="68182"/>
                        <a14:foregroundMark x1="44882" y1="9596" x2="64173" y2="12626"/>
                        <a14:foregroundMark x1="13386" y1="68182" x2="12598" y2="59091"/>
                        <a14:foregroundMark x1="6299" y1="39394" x2="9449" y2="34343"/>
                        <a14:foregroundMark x1="24409" y1="94444" x2="29134" y2="87879"/>
                        <a14:foregroundMark x1="94488" y1="57071" x2="91339" y2="53030"/>
                        <a14:foregroundMark x1="44882" y1="6566" x2="61417" y2="4040"/>
                      </a14:backgroundRemoval>
                    </a14:imgEffect>
                  </a14:imgLayer>
                </a14:imgProps>
              </a:ext>
              <a:ext uri="{28A0092B-C50C-407E-A947-70E740481C1C}">
                <a14:useLocalDpi xmlns:a14="http://schemas.microsoft.com/office/drawing/2010/main" val="0"/>
              </a:ext>
            </a:extLst>
          </a:blip>
          <a:srcRect/>
          <a:stretch>
            <a:fillRect/>
          </a:stretch>
        </p:blipFill>
        <p:spPr bwMode="auto">
          <a:xfrm rot="2290334">
            <a:off x="8455006" y="4635937"/>
            <a:ext cx="2107972" cy="164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B9A621-0070-4B7D-98DB-B9C9FB2257F6}"/>
              </a:ext>
            </a:extLst>
          </p:cNvPr>
          <p:cNvSpPr txBox="1"/>
          <p:nvPr/>
        </p:nvSpPr>
        <p:spPr>
          <a:xfrm>
            <a:off x="1702675" y="1030015"/>
            <a:ext cx="7535917" cy="1846659"/>
          </a:xfrm>
          <a:prstGeom prst="rect">
            <a:avLst/>
          </a:prstGeom>
          <a:noFill/>
        </p:spPr>
        <p:txBody>
          <a:bodyPr wrap="square" rtlCol="0">
            <a:spAutoFit/>
          </a:bodyPr>
          <a:lstStyle/>
          <a:p>
            <a:pPr>
              <a:spcAft>
                <a:spcPts val="1200"/>
              </a:spcAft>
            </a:pPr>
            <a:r>
              <a:rPr lang="en-US" sz="4000" dirty="0">
                <a:solidFill>
                  <a:schemeClr val="bg2"/>
                </a:solidFill>
                <a:latin typeface="Cooper Black" panose="0208090404030B020404" pitchFamily="18" charset="0"/>
              </a:rPr>
              <a:t>at</a:t>
            </a:r>
            <a:r>
              <a:rPr lang="en-US" sz="4000" dirty="0">
                <a:solidFill>
                  <a:schemeClr val="bg2"/>
                </a:solidFill>
                <a:latin typeface="Cooper Black" panose="0208090404030B020404" pitchFamily="18" charset="0"/>
                <a:sym typeface="Wingdings" panose="05000000000000000000" pitchFamily="2" charset="2"/>
              </a:rPr>
              <a:t>tentive:</a:t>
            </a:r>
          </a:p>
          <a:p>
            <a:r>
              <a:rPr lang="en-US" sz="3200" dirty="0">
                <a:solidFill>
                  <a:schemeClr val="bg2"/>
                </a:solidFill>
                <a:latin typeface="Berlin Sans FB" panose="020E0602020502020306" pitchFamily="34" charset="0"/>
              </a:rPr>
              <a:t>(adj.) paying close attention to something; mindful</a:t>
            </a:r>
          </a:p>
        </p:txBody>
      </p:sp>
      <p:sp>
        <p:nvSpPr>
          <p:cNvPr id="3" name="TextBox 2">
            <a:extLst>
              <a:ext uri="{FF2B5EF4-FFF2-40B4-BE49-F238E27FC236}">
                <a16:creationId xmlns:a16="http://schemas.microsoft.com/office/drawing/2014/main" id="{1F92775D-2ACF-485C-AA0D-3B456F17B1D6}"/>
              </a:ext>
            </a:extLst>
          </p:cNvPr>
          <p:cNvSpPr txBox="1"/>
          <p:nvPr/>
        </p:nvSpPr>
        <p:spPr>
          <a:xfrm>
            <a:off x="1702676" y="3116949"/>
            <a:ext cx="8944303" cy="3108543"/>
          </a:xfrm>
          <a:prstGeom prst="rect">
            <a:avLst/>
          </a:prstGeom>
          <a:noFill/>
        </p:spPr>
        <p:txBody>
          <a:bodyPr wrap="square" rtlCol="0">
            <a:spAutoFit/>
          </a:bodyPr>
          <a:lstStyle/>
          <a:p>
            <a:pPr>
              <a:spcAft>
                <a:spcPts val="1200"/>
              </a:spcAft>
            </a:pPr>
            <a:r>
              <a:rPr lang="en-US" sz="2800" dirty="0">
                <a:solidFill>
                  <a:schemeClr val="bg2">
                    <a:lumMod val="75000"/>
                  </a:schemeClr>
                </a:solidFill>
              </a:rPr>
              <a:t>“I love talking to my aunt because she’s always such an </a:t>
            </a:r>
            <a:r>
              <a:rPr lang="en-US" sz="2800" b="1" dirty="0">
                <a:solidFill>
                  <a:schemeClr val="bg2">
                    <a:lumMod val="75000"/>
                  </a:schemeClr>
                </a:solidFill>
              </a:rPr>
              <a:t>attentive </a:t>
            </a:r>
            <a:r>
              <a:rPr lang="en-US" sz="2800" dirty="0">
                <a:solidFill>
                  <a:schemeClr val="bg2">
                    <a:lumMod val="75000"/>
                  </a:schemeClr>
                </a:solidFill>
              </a:rPr>
              <a:t>listener, completely focused on what I’m saying.”</a:t>
            </a:r>
          </a:p>
          <a:p>
            <a:pPr>
              <a:spcAft>
                <a:spcPts val="1200"/>
              </a:spcAft>
            </a:pPr>
            <a:r>
              <a:rPr lang="en-US" sz="2800" dirty="0">
                <a:solidFill>
                  <a:schemeClr val="bg2">
                    <a:lumMod val="75000"/>
                  </a:schemeClr>
                </a:solidFill>
              </a:rPr>
              <a:t>“</a:t>
            </a:r>
            <a:r>
              <a:rPr lang="en-US" sz="2800" b="1" dirty="0">
                <a:solidFill>
                  <a:schemeClr val="bg2">
                    <a:lumMod val="75000"/>
                  </a:schemeClr>
                </a:solidFill>
              </a:rPr>
              <a:t>Attentive</a:t>
            </a:r>
            <a:r>
              <a:rPr lang="en-US" sz="2800" dirty="0">
                <a:solidFill>
                  <a:schemeClr val="bg2">
                    <a:lumMod val="75000"/>
                  </a:schemeClr>
                </a:solidFill>
              </a:rPr>
              <a:t> drivers who keep their eyes on the road have fewer accidents than those who are distracted.”</a:t>
            </a:r>
          </a:p>
          <a:p>
            <a:pPr>
              <a:spcAft>
                <a:spcPts val="600"/>
              </a:spcAft>
            </a:pPr>
            <a:r>
              <a:rPr lang="en-US" sz="3200" dirty="0">
                <a:solidFill>
                  <a:schemeClr val="accent2">
                    <a:lumMod val="75000"/>
                  </a:schemeClr>
                </a:solidFill>
                <a:latin typeface="Berlin Sans FB Demi" panose="020E0802020502020306" pitchFamily="34" charset="0"/>
              </a:rPr>
              <a:t>How does being </a:t>
            </a:r>
            <a:r>
              <a:rPr lang="en-US" sz="3200" dirty="0">
                <a:solidFill>
                  <a:schemeClr val="bg2">
                    <a:lumMod val="75000"/>
                  </a:schemeClr>
                </a:solidFill>
                <a:latin typeface="Berlin Sans FB Demi" panose="020E0802020502020306" pitchFamily="34" charset="0"/>
              </a:rPr>
              <a:t>attentive</a:t>
            </a:r>
            <a:r>
              <a:rPr lang="en-US" sz="3200" dirty="0">
                <a:solidFill>
                  <a:schemeClr val="accent2">
                    <a:lumMod val="75000"/>
                  </a:schemeClr>
                </a:solidFill>
                <a:latin typeface="Berlin Sans FB Demi" panose="020E0802020502020306" pitchFamily="34" charset="0"/>
              </a:rPr>
              <a:t> help us succeed in school and in life?</a:t>
            </a:r>
          </a:p>
        </p:txBody>
      </p:sp>
    </p:spTree>
    <p:extLst>
      <p:ext uri="{BB962C8B-B14F-4D97-AF65-F5344CB8AC3E}">
        <p14:creationId xmlns:p14="http://schemas.microsoft.com/office/powerpoint/2010/main" val="13007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475286" y="1000835"/>
            <a:ext cx="10497432" cy="2862322"/>
          </a:xfrm>
          <a:prstGeom prst="rect">
            <a:avLst/>
          </a:prstGeom>
          <a:noFill/>
        </p:spPr>
        <p:txBody>
          <a:bodyPr wrap="square" rtlCol="0">
            <a:spAutoFit/>
          </a:bodyPr>
          <a:lstStyle/>
          <a:p>
            <a:pPr algn="ctr">
              <a:spcAft>
                <a:spcPts val="3000"/>
              </a:spcAft>
            </a:pPr>
            <a:r>
              <a:rPr lang="en-US" sz="4000" dirty="0">
                <a:solidFill>
                  <a:schemeClr val="bg2"/>
                </a:solidFill>
                <a:latin typeface="Berlin Sans FB Demi" panose="020E0802020502020306" pitchFamily="34" charset="0"/>
              </a:rPr>
              <a:t>Do Now</a:t>
            </a:r>
            <a:r>
              <a:rPr lang="en-US" sz="4000" dirty="0">
                <a:solidFill>
                  <a:schemeClr val="bg2"/>
                </a:solidFill>
                <a:latin typeface="Berlin Sans FB" panose="020E0602020502020306" pitchFamily="34" charset="0"/>
              </a:rPr>
              <a:t>: How do I get ready to read?</a:t>
            </a:r>
          </a:p>
          <a:p>
            <a:pPr algn="ctr">
              <a:spcAft>
                <a:spcPts val="1800"/>
              </a:spcAft>
            </a:pPr>
            <a:endParaRPr lang="en-US" sz="1600" b="1" dirty="0">
              <a:solidFill>
                <a:schemeClr val="bg2">
                  <a:lumMod val="75000"/>
                </a:schemeClr>
              </a:solidFill>
              <a:latin typeface="Comic Sans MS" panose="030F0702030302020204" pitchFamily="66" charset="0"/>
            </a:endParaRPr>
          </a:p>
          <a:p>
            <a:pPr algn="ctr">
              <a:spcAft>
                <a:spcPts val="1800"/>
              </a:spcAft>
            </a:pPr>
            <a:r>
              <a:rPr lang="en-US" sz="4000" b="1" dirty="0">
                <a:solidFill>
                  <a:srgbClr val="700000"/>
                </a:solidFill>
                <a:latin typeface="Calibri" panose="020F0502020204030204" pitchFamily="34" charset="0"/>
                <a:cs typeface="Calibri" panose="020F0502020204030204" pitchFamily="34" charset="0"/>
              </a:rPr>
              <a:t>What do YOU do to prepare your mind before you jump into reading?</a:t>
            </a:r>
          </a:p>
        </p:txBody>
      </p:sp>
      <p:pic>
        <p:nvPicPr>
          <p:cNvPr id="1028" name="Picture 4" descr="Brochure Icons - Download Free Vector Icons | Noun Project">
            <a:extLst>
              <a:ext uri="{FF2B5EF4-FFF2-40B4-BE49-F238E27FC236}">
                <a16:creationId xmlns:a16="http://schemas.microsoft.com/office/drawing/2014/main" id="{322E3DD3-3510-468B-A3C8-43540FAA1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7425" y="4426003"/>
            <a:ext cx="1585992" cy="1585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F96DAB3-F4AF-4A8E-9BC1-41BA2858D63E}"/>
              </a:ext>
            </a:extLst>
          </p:cNvPr>
          <p:cNvPicPr>
            <a:picLocks noChangeAspect="1"/>
          </p:cNvPicPr>
          <p:nvPr/>
        </p:nvPicPr>
        <p:blipFill rotWithShape="1">
          <a:blip r:embed="rId4">
            <a:extLst>
              <a:ext uri="{28A0092B-C50C-407E-A947-70E740481C1C}">
                <a14:useLocalDpi xmlns:a14="http://schemas.microsoft.com/office/drawing/2010/main" val="0"/>
              </a:ext>
            </a:extLst>
          </a:blip>
          <a:srcRect b="25810"/>
          <a:stretch/>
        </p:blipFill>
        <p:spPr>
          <a:xfrm rot="1645904">
            <a:off x="7586645" y="4399852"/>
            <a:ext cx="2208237" cy="1638296"/>
          </a:xfrm>
          <a:prstGeom prst="rect">
            <a:avLst/>
          </a:prstGeom>
        </p:spPr>
      </p:pic>
      <p:pic>
        <p:nvPicPr>
          <p:cNvPr id="7" name="Picture 6">
            <a:extLst>
              <a:ext uri="{FF2B5EF4-FFF2-40B4-BE49-F238E27FC236}">
                <a16:creationId xmlns:a16="http://schemas.microsoft.com/office/drawing/2014/main" id="{164B6264-079B-4672-8102-93A8E6B20A7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3802"/>
          <a:stretch/>
        </p:blipFill>
        <p:spPr>
          <a:xfrm rot="19768038">
            <a:off x="3958496" y="4728278"/>
            <a:ext cx="1556095" cy="1341332"/>
          </a:xfrm>
          <a:prstGeom prst="rect">
            <a:avLst/>
          </a:prstGeom>
        </p:spPr>
      </p:pic>
    </p:spTree>
    <p:extLst>
      <p:ext uri="{BB962C8B-B14F-4D97-AF65-F5344CB8AC3E}">
        <p14:creationId xmlns:p14="http://schemas.microsoft.com/office/powerpoint/2010/main" val="101406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7357B-C9AD-4227-92F6-AEC81E4CD5FF}"/>
              </a:ext>
            </a:extLst>
          </p:cNvPr>
          <p:cNvSpPr/>
          <p:nvPr/>
        </p:nvSpPr>
        <p:spPr>
          <a:xfrm>
            <a:off x="1662870" y="861240"/>
            <a:ext cx="9718158" cy="1446550"/>
          </a:xfrm>
          <a:prstGeom prst="rect">
            <a:avLst/>
          </a:prstGeom>
        </p:spPr>
        <p:txBody>
          <a:bodyPr wrap="square">
            <a:spAutoFit/>
          </a:bodyPr>
          <a:lstStyle/>
          <a:p>
            <a:pPr algn="ctr">
              <a:spcAft>
                <a:spcPts val="1200"/>
              </a:spcAft>
            </a:pPr>
            <a:r>
              <a:rPr lang="en-US" sz="4400" dirty="0">
                <a:solidFill>
                  <a:schemeClr val="accent2">
                    <a:lumMod val="75000"/>
                  </a:schemeClr>
                </a:solidFill>
                <a:latin typeface="Berlin Sans FB Demi" panose="020E0802020502020306" pitchFamily="34" charset="0"/>
              </a:rPr>
              <a:t>Being </a:t>
            </a:r>
            <a:r>
              <a:rPr lang="en-US" sz="4400" dirty="0">
                <a:solidFill>
                  <a:schemeClr val="bg2">
                    <a:lumMod val="75000"/>
                  </a:schemeClr>
                </a:solidFill>
                <a:latin typeface="Berlin Sans FB Demi" panose="020E0802020502020306" pitchFamily="34" charset="0"/>
              </a:rPr>
              <a:t>attentive</a:t>
            </a:r>
            <a:r>
              <a:rPr lang="en-US" sz="4400" dirty="0">
                <a:solidFill>
                  <a:schemeClr val="accent2">
                    <a:lumMod val="75000"/>
                  </a:schemeClr>
                </a:solidFill>
                <a:latin typeface="Berlin Sans FB Demi" panose="020E0802020502020306" pitchFamily="34" charset="0"/>
              </a:rPr>
              <a:t>: the key to learning when you read</a:t>
            </a:r>
          </a:p>
        </p:txBody>
      </p:sp>
      <p:sp>
        <p:nvSpPr>
          <p:cNvPr id="3" name="TextBox 2">
            <a:extLst>
              <a:ext uri="{FF2B5EF4-FFF2-40B4-BE49-F238E27FC236}">
                <a16:creationId xmlns:a16="http://schemas.microsoft.com/office/drawing/2014/main" id="{07462655-3E85-42DC-83DB-D749C52A2C34}"/>
              </a:ext>
            </a:extLst>
          </p:cNvPr>
          <p:cNvSpPr txBox="1"/>
          <p:nvPr/>
        </p:nvSpPr>
        <p:spPr>
          <a:xfrm>
            <a:off x="1662870" y="2816400"/>
            <a:ext cx="9718158" cy="1323439"/>
          </a:xfrm>
          <a:prstGeom prst="rect">
            <a:avLst/>
          </a:prstGeom>
          <a:noFill/>
        </p:spPr>
        <p:txBody>
          <a:bodyPr wrap="square" rtlCol="0">
            <a:spAutoFit/>
          </a:bodyPr>
          <a:lstStyle/>
          <a:p>
            <a:pPr algn="ctr">
              <a:spcAft>
                <a:spcPts val="1200"/>
              </a:spcAft>
            </a:pPr>
            <a:r>
              <a:rPr lang="en-US" sz="4000" b="1" dirty="0">
                <a:solidFill>
                  <a:schemeClr val="bg2"/>
                </a:solidFill>
                <a:latin typeface="Calibri" panose="020F0502020204030204" pitchFamily="34" charset="0"/>
                <a:cs typeface="Calibri" panose="020F0502020204030204" pitchFamily="34" charset="0"/>
              </a:rPr>
              <a:t>What strategies have you learned in other classes?</a:t>
            </a:r>
          </a:p>
        </p:txBody>
      </p:sp>
      <p:pic>
        <p:nvPicPr>
          <p:cNvPr id="3074" name="Picture 2" descr="100+ Free Open Book &amp; Book Illustrations - Pixabay">
            <a:extLst>
              <a:ext uri="{FF2B5EF4-FFF2-40B4-BE49-F238E27FC236}">
                <a16:creationId xmlns:a16="http://schemas.microsoft.com/office/drawing/2014/main" id="{7EC49FF5-E4B6-4663-8640-F585FC1B5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753" y="4487393"/>
            <a:ext cx="3495480" cy="180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2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97B2FA-8AF4-4700-8B61-816762B6B08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a:extLst>
              <a:ext uri="{FF2B5EF4-FFF2-40B4-BE49-F238E27FC236}">
                <a16:creationId xmlns:a16="http://schemas.microsoft.com/office/drawing/2014/main" id="{05C7CF6C-B261-4655-9786-9235E49FF5C7}"/>
              </a:ext>
            </a:extLst>
          </p:cNvPr>
          <p:cNvSpPr>
            <a:spLocks noChangeArrowheads="1"/>
          </p:cNvSpPr>
          <p:nvPr/>
        </p:nvSpPr>
        <p:spPr bwMode="auto">
          <a:xfrm>
            <a:off x="1845111" y="635964"/>
            <a:ext cx="7413189" cy="510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spcAft>
                <a:spcPts val="600"/>
              </a:spcAft>
            </a:pPr>
            <a:r>
              <a:rPr lang="en-US" altLang="en-US" sz="3200" b="1" u="sng" dirty="0">
                <a:solidFill>
                  <a:schemeClr val="bg2">
                    <a:lumMod val="75000"/>
                  </a:schemeClr>
                </a:solidFill>
                <a:latin typeface="Berlin Sans FB Demi" panose="020E0802020502020306" pitchFamily="34" charset="0"/>
                <a:ea typeface="Calibri" panose="020F0502020204030204" pitchFamily="34" charset="0"/>
                <a:cs typeface="Arial" panose="020B0604020202020204" pitchFamily="34" charset="0"/>
              </a:rPr>
              <a:t>Before- and During-Reading Strategies</a:t>
            </a:r>
            <a:endParaRPr lang="en-US" altLang="en-US" sz="3200" dirty="0">
              <a:solidFill>
                <a:schemeClr val="bg2">
                  <a:lumMod val="75000"/>
                </a:schemeClr>
              </a:solidFill>
              <a:latin typeface="Berlin Sans FB Demi" panose="020E0802020502020306" pitchFamily="34" charset="0"/>
            </a:endParaRPr>
          </a:p>
          <a:p>
            <a:pPr marL="342900" lvl="0" indent="-342900" defTabSz="914400">
              <a:spcAft>
                <a:spcPts val="600"/>
              </a:spcAft>
              <a:buFont typeface="Wingdings" panose="05000000000000000000" pitchFamily="2" charset="2"/>
              <a:buChar char="§"/>
            </a:pPr>
            <a:r>
              <a:rPr lang="en-US" alt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Set a purpose for reading</a:t>
            </a:r>
            <a:endParaRPr lang="en-US" altLang="en-US" sz="3200" dirty="0"/>
          </a:p>
          <a:p>
            <a:pPr marL="342900" lvl="0" indent="-342900" defTabSz="914400">
              <a:spcAft>
                <a:spcPts val="600"/>
              </a:spcAft>
              <a:buFont typeface="Wingdings" panose="05000000000000000000" pitchFamily="2" charset="2"/>
              <a:buChar char="§"/>
            </a:pPr>
            <a:r>
              <a:rPr lang="en-US" alt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Make connections </a:t>
            </a:r>
            <a:endParaRPr lang="en-US" altLang="en-US" sz="3200" dirty="0"/>
          </a:p>
          <a:p>
            <a:pPr marL="342900" lvl="0" indent="-342900" defTabSz="914400">
              <a:spcAft>
                <a:spcPts val="600"/>
              </a:spcAft>
              <a:buFont typeface="Wingdings" panose="05000000000000000000" pitchFamily="2" charset="2"/>
              <a:buChar char="§"/>
            </a:pPr>
            <a:r>
              <a:rPr lang="en-US" alt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Activate prior knowledge</a:t>
            </a:r>
            <a:endParaRPr lang="en-US" altLang="en-US" sz="3200" dirty="0"/>
          </a:p>
          <a:p>
            <a:pPr marL="342900" lvl="0" indent="-342900" defTabSz="914400">
              <a:spcAft>
                <a:spcPts val="600"/>
              </a:spcAft>
              <a:buFont typeface="Wingdings" panose="05000000000000000000" pitchFamily="2" charset="2"/>
              <a:buChar char="§"/>
            </a:pPr>
            <a:r>
              <a:rPr lang="en-US" alt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Ask questions </a:t>
            </a:r>
            <a:endParaRPr lang="en-US" altLang="en-US" sz="3200" dirty="0"/>
          </a:p>
          <a:p>
            <a:pPr marL="342900" lvl="0" indent="-342900" defTabSz="914400">
              <a:spcAft>
                <a:spcPts val="600"/>
              </a:spcAft>
              <a:buFont typeface="Wingdings" panose="05000000000000000000" pitchFamily="2" charset="2"/>
              <a:buChar char="§"/>
            </a:pPr>
            <a:r>
              <a:rPr lang="en-US" altLang="en-US" sz="3200" dirty="0">
                <a:solidFill>
                  <a:srgbClr val="7030A0"/>
                </a:solidFill>
                <a:latin typeface="Calibri" panose="020F0502020204030204" pitchFamily="34" charset="0"/>
                <a:ea typeface="Calibri" panose="020F0502020204030204" pitchFamily="34" charset="0"/>
                <a:cs typeface="Calibri" panose="020F0502020204030204" pitchFamily="34" charset="0"/>
              </a:rPr>
              <a:t>Make predictions</a:t>
            </a:r>
          </a:p>
          <a:p>
            <a:pPr marL="342900" lvl="0" indent="-342900" defTabSz="914400">
              <a:spcAft>
                <a:spcPts val="600"/>
              </a:spcAft>
              <a:buFont typeface="Wingdings" panose="05000000000000000000" pitchFamily="2" charset="2"/>
              <a:buChar char="§"/>
            </a:pPr>
            <a:r>
              <a:rPr lang="en-US" altLang="en-US" sz="3200" dirty="0">
                <a:solidFill>
                  <a:srgbClr val="7030A0"/>
                </a:solidFill>
                <a:latin typeface="+mn-lt"/>
                <a:ea typeface="Calibri" panose="020F0502020204030204" pitchFamily="34" charset="0"/>
                <a:cs typeface="Calibri" panose="020F0502020204030204" pitchFamily="34" charset="0"/>
              </a:rPr>
              <a:t>Note text features (title, sub-titles, charts, pictures…)</a:t>
            </a:r>
          </a:p>
          <a:p>
            <a:pPr marL="342900" lvl="0" indent="-342900" defTabSz="914400">
              <a:spcAft>
                <a:spcPts val="600"/>
              </a:spcAft>
              <a:buFont typeface="Wingdings" panose="05000000000000000000" pitchFamily="2" charset="2"/>
              <a:buChar char="§"/>
            </a:pPr>
            <a:r>
              <a:rPr lang="en-US" altLang="en-US" sz="3200" dirty="0">
                <a:solidFill>
                  <a:srgbClr val="7030A0"/>
                </a:solidFill>
                <a:latin typeface="+mn-lt"/>
                <a:ea typeface="Calibri" panose="020F0502020204030204" pitchFamily="34" charset="0"/>
              </a:rPr>
              <a:t>Visualize (make a mind movie)</a:t>
            </a:r>
            <a:endParaRPr kumimoji="0" lang="en-US" altLang="en-US" sz="3200" b="0" i="0" u="none" strike="noStrike" cap="none" normalizeH="0" baseline="0" dirty="0">
              <a:ln>
                <a:noFill/>
              </a:ln>
              <a:solidFill>
                <a:schemeClr val="tx1"/>
              </a:solidFill>
              <a:effectLst/>
              <a:latin typeface="+mn-lt"/>
            </a:endParaRPr>
          </a:p>
        </p:txBody>
      </p:sp>
      <p:pic>
        <p:nvPicPr>
          <p:cNvPr id="9" name="Picture 8" descr="https://deeperlearning4all.org/wp-content/uploads/2020/10/AMERICANED_SUTTON_066-1200x1800.jpg">
            <a:extLst>
              <a:ext uri="{FF2B5EF4-FFF2-40B4-BE49-F238E27FC236}">
                <a16:creationId xmlns:a16="http://schemas.microsoft.com/office/drawing/2014/main" id="{D90A249E-6594-4E43-B27C-6DB7543D902F}"/>
              </a:ext>
            </a:extLst>
          </p:cNvPr>
          <p:cNvPicPr/>
          <p:nvPr/>
        </p:nvPicPr>
        <p:blipFill rotWithShape="1">
          <a:blip r:embed="rId3" cstate="print">
            <a:extLst>
              <a:ext uri="{28A0092B-C50C-407E-A947-70E740481C1C}">
                <a14:useLocalDpi xmlns:a14="http://schemas.microsoft.com/office/drawing/2010/main" val="0"/>
              </a:ext>
            </a:extLst>
          </a:blip>
          <a:srcRect t="5005" b="8797"/>
          <a:stretch/>
        </p:blipFill>
        <p:spPr bwMode="auto">
          <a:xfrm flipH="1">
            <a:off x="8763000" y="2387600"/>
            <a:ext cx="2343496" cy="3231387"/>
          </a:xfrm>
          <a:prstGeom prst="rect">
            <a:avLst/>
          </a:prstGeom>
          <a:noFill/>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73D09974-CC12-488F-A13F-E2A2C05D7079}"/>
              </a:ext>
            </a:extLst>
          </p:cNvPr>
          <p:cNvSpPr/>
          <p:nvPr/>
        </p:nvSpPr>
        <p:spPr>
          <a:xfrm>
            <a:off x="1570383" y="457200"/>
            <a:ext cx="9944284" cy="5655733"/>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14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BB906-8236-437D-9BE1-57D21287568F}"/>
              </a:ext>
            </a:extLst>
          </p:cNvPr>
          <p:cNvSpPr txBox="1"/>
          <p:nvPr/>
        </p:nvSpPr>
        <p:spPr>
          <a:xfrm>
            <a:off x="1376516" y="603119"/>
            <a:ext cx="10613599" cy="5601533"/>
          </a:xfrm>
          <a:prstGeom prst="rect">
            <a:avLst/>
          </a:prstGeom>
          <a:noFill/>
        </p:spPr>
        <p:txBody>
          <a:bodyPr wrap="square" rtlCol="0">
            <a:spAutoFit/>
          </a:bodyPr>
          <a:lstStyle/>
          <a:p>
            <a:pPr>
              <a:spcAft>
                <a:spcPts val="600"/>
              </a:spcAft>
            </a:pPr>
            <a:r>
              <a:rPr lang="en-US" sz="4000" dirty="0">
                <a:solidFill>
                  <a:schemeClr val="bg2"/>
                </a:solidFill>
                <a:latin typeface="Cooper Black" panose="0208090404030B020404" pitchFamily="18" charset="0"/>
              </a:rPr>
              <a:t>ac</a:t>
            </a:r>
            <a:r>
              <a:rPr lang="en-US" sz="4000" dirty="0">
                <a:solidFill>
                  <a:schemeClr val="bg2"/>
                </a:solidFill>
                <a:latin typeface="Cooper Black" panose="0208090404030B020404" pitchFamily="18" charset="0"/>
                <a:sym typeface="Wingdings" panose="05000000000000000000" pitchFamily="2" charset="2"/>
              </a:rPr>
              <a:t>tivate:</a:t>
            </a:r>
          </a:p>
          <a:p>
            <a:pPr>
              <a:spcAft>
                <a:spcPts val="1800"/>
              </a:spcAft>
            </a:pPr>
            <a:r>
              <a:rPr lang="en-US" sz="3200" dirty="0">
                <a:solidFill>
                  <a:schemeClr val="bg2"/>
                </a:solidFill>
                <a:latin typeface="Berlin Sans FB" panose="020E0602020502020306" pitchFamily="34" charset="0"/>
              </a:rPr>
              <a:t>(verb) to set in motion; to “wake up”</a:t>
            </a:r>
          </a:p>
          <a:p>
            <a:pPr>
              <a:spcAft>
                <a:spcPts val="600"/>
              </a:spcAft>
            </a:pPr>
            <a:r>
              <a:rPr lang="en-US" sz="4000" dirty="0">
                <a:solidFill>
                  <a:schemeClr val="bg2"/>
                </a:solidFill>
                <a:latin typeface="Cooper Black" panose="0208090404030B020404" pitchFamily="18" charset="0"/>
              </a:rPr>
              <a:t>pri</a:t>
            </a:r>
            <a:r>
              <a:rPr lang="en-US" sz="4000" dirty="0">
                <a:solidFill>
                  <a:schemeClr val="bg2"/>
                </a:solidFill>
                <a:latin typeface="Cooper Black" panose="0208090404030B020404" pitchFamily="18" charset="0"/>
                <a:sym typeface="Wingdings" panose="05000000000000000000" pitchFamily="2" charset="2"/>
              </a:rPr>
              <a:t>or knowledge:</a:t>
            </a:r>
          </a:p>
          <a:p>
            <a:pPr>
              <a:spcAft>
                <a:spcPts val="1800"/>
              </a:spcAft>
            </a:pPr>
            <a:r>
              <a:rPr lang="en-US" sz="3200" dirty="0">
                <a:solidFill>
                  <a:schemeClr val="bg2"/>
                </a:solidFill>
                <a:latin typeface="Berlin Sans FB" panose="020E0602020502020306" pitchFamily="34" charset="0"/>
              </a:rPr>
              <a:t>(noun) information you already know</a:t>
            </a:r>
          </a:p>
          <a:p>
            <a:pPr>
              <a:spcAft>
                <a:spcPts val="600"/>
              </a:spcAft>
            </a:pPr>
            <a:r>
              <a:rPr lang="en-US" sz="4000" dirty="0">
                <a:solidFill>
                  <a:schemeClr val="bg2"/>
                </a:solidFill>
                <a:latin typeface="Cooper Black" panose="0208090404030B020404" pitchFamily="18" charset="0"/>
              </a:rPr>
              <a:t>text fea</a:t>
            </a:r>
            <a:r>
              <a:rPr lang="en-US" sz="4000" dirty="0">
                <a:solidFill>
                  <a:schemeClr val="bg2"/>
                </a:solidFill>
                <a:latin typeface="Cooper Black" panose="0208090404030B020404" pitchFamily="18" charset="0"/>
                <a:sym typeface="Wingdings" panose="05000000000000000000" pitchFamily="2" charset="2"/>
              </a:rPr>
              <a:t>tures:</a:t>
            </a:r>
          </a:p>
          <a:p>
            <a:pPr>
              <a:spcAft>
                <a:spcPts val="1800"/>
              </a:spcAft>
            </a:pPr>
            <a:r>
              <a:rPr lang="en-US" sz="3200" dirty="0">
                <a:solidFill>
                  <a:schemeClr val="bg2"/>
                </a:solidFill>
                <a:latin typeface="Berlin Sans FB" panose="020E0602020502020306" pitchFamily="34" charset="0"/>
              </a:rPr>
              <a:t>(noun) title, sub-titles, illustrations, charts, etc. in a text</a:t>
            </a:r>
          </a:p>
          <a:p>
            <a:pPr>
              <a:spcAft>
                <a:spcPts val="600"/>
              </a:spcAft>
            </a:pPr>
            <a:r>
              <a:rPr lang="en-US" sz="4000" dirty="0">
                <a:solidFill>
                  <a:schemeClr val="bg2"/>
                </a:solidFill>
                <a:latin typeface="Cooper Black" panose="0208090404030B020404" pitchFamily="18" charset="0"/>
              </a:rPr>
              <a:t>vi</a:t>
            </a:r>
            <a:r>
              <a:rPr lang="en-US" sz="4000" dirty="0">
                <a:solidFill>
                  <a:schemeClr val="bg2"/>
                </a:solidFill>
                <a:latin typeface="Cooper Black" panose="0208090404030B020404" pitchFamily="18" charset="0"/>
                <a:sym typeface="Wingdings" panose="05000000000000000000" pitchFamily="2" charset="2"/>
              </a:rPr>
              <a:t>sualize:</a:t>
            </a:r>
          </a:p>
          <a:p>
            <a:r>
              <a:rPr lang="en-US" sz="3200" dirty="0">
                <a:solidFill>
                  <a:schemeClr val="bg2"/>
                </a:solidFill>
                <a:latin typeface="Berlin Sans FB" panose="020E0602020502020306" pitchFamily="34" charset="0"/>
              </a:rPr>
              <a:t>(verb) to imagine visually; to “see” with your mind</a:t>
            </a:r>
          </a:p>
        </p:txBody>
      </p:sp>
      <p:sp>
        <p:nvSpPr>
          <p:cNvPr id="3" name="Rectangle: Rounded Corners 2">
            <a:extLst>
              <a:ext uri="{FF2B5EF4-FFF2-40B4-BE49-F238E27FC236}">
                <a16:creationId xmlns:a16="http://schemas.microsoft.com/office/drawing/2014/main" id="{4EDD6599-275E-4D55-9C29-D750AC012647}"/>
              </a:ext>
            </a:extLst>
          </p:cNvPr>
          <p:cNvSpPr/>
          <p:nvPr/>
        </p:nvSpPr>
        <p:spPr>
          <a:xfrm>
            <a:off x="8543267" y="603119"/>
            <a:ext cx="2393987" cy="2282808"/>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ED5596-161F-42AC-9407-26A19D3A5E5F}"/>
              </a:ext>
            </a:extLst>
          </p:cNvPr>
          <p:cNvSpPr txBox="1"/>
          <p:nvPr/>
        </p:nvSpPr>
        <p:spPr>
          <a:xfrm>
            <a:off x="8733049" y="788313"/>
            <a:ext cx="2393987" cy="2492990"/>
          </a:xfrm>
          <a:prstGeom prst="rect">
            <a:avLst/>
          </a:prstGeom>
          <a:noFill/>
        </p:spPr>
        <p:txBody>
          <a:bodyPr wrap="square" rtlCol="0">
            <a:spAutoFit/>
          </a:bodyPr>
          <a:lstStyle/>
          <a:p>
            <a:r>
              <a:rPr lang="en-US" sz="4000" b="1" dirty="0"/>
              <a:t>Useful</a:t>
            </a:r>
          </a:p>
          <a:p>
            <a:r>
              <a:rPr lang="en-US" sz="4000" b="1" dirty="0"/>
              <a:t>Terms to </a:t>
            </a:r>
          </a:p>
          <a:p>
            <a:r>
              <a:rPr lang="en-US" sz="4000" b="1" dirty="0"/>
              <a:t>Know</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5176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11D87FC052884786D3B2D6E39BE7CA" ma:contentTypeVersion="13" ma:contentTypeDescription="Create a new document." ma:contentTypeScope="" ma:versionID="88ab9fec5910879f45c271b105c0c9a1">
  <xsd:schema xmlns:xsd="http://www.w3.org/2001/XMLSchema" xmlns:xs="http://www.w3.org/2001/XMLSchema" xmlns:p="http://schemas.microsoft.com/office/2006/metadata/properties" xmlns:ns3="d499b4b0-f0c5-48ee-b9a3-63e235bb58e6" xmlns:ns4="9af22a0b-e27b-4a3e-a6f7-92600da5dc72" targetNamespace="http://schemas.microsoft.com/office/2006/metadata/properties" ma:root="true" ma:fieldsID="f0fd4b1b6a6617a3e094388cc5a60321" ns3:_="" ns4:_="">
    <xsd:import namespace="d499b4b0-f0c5-48ee-b9a3-63e235bb58e6"/>
    <xsd:import namespace="9af22a0b-e27b-4a3e-a6f7-92600da5dc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9b4b0-f0c5-48ee-b9a3-63e235bb58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f22a0b-e27b-4a3e-a6f7-92600da5dc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4AF95-604A-47FA-9F25-51A1A560F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9b4b0-f0c5-48ee-b9a3-63e235bb58e6"/>
    <ds:schemaRef ds:uri="9af22a0b-e27b-4a3e-a6f7-92600da5d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CE8D2B-CD33-48CB-BDA7-075FB37F7070}">
  <ds:schemaRefs>
    <ds:schemaRef ds:uri="http://schemas.microsoft.com/sharepoint/v3/contenttype/forms"/>
  </ds:schemaRefs>
</ds:datastoreItem>
</file>

<file path=customXml/itemProps3.xml><?xml version="1.0" encoding="utf-8"?>
<ds:datastoreItem xmlns:ds="http://schemas.openxmlformats.org/officeDocument/2006/customXml" ds:itemID="{F769BE7C-72A9-4F49-A19F-ED39DE48E209}">
  <ds:schemaRefs>
    <ds:schemaRef ds:uri="9af22a0b-e27b-4a3e-a6f7-92600da5dc72"/>
    <ds:schemaRef ds:uri="http://schemas.openxmlformats.org/package/2006/metadata/core-properties"/>
    <ds:schemaRef ds:uri="d499b4b0-f0c5-48ee-b9a3-63e235bb58e6"/>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1096</TotalTime>
  <Words>1864</Words>
  <Application>Microsoft Office PowerPoint</Application>
  <PresentationFormat>Widescreen</PresentationFormat>
  <Paragraphs>147</Paragraphs>
  <Slides>18</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Berlin Sans FB</vt:lpstr>
      <vt:lpstr>Berlin Sans FB Demi</vt:lpstr>
      <vt:lpstr>Calibri</vt:lpstr>
      <vt:lpstr>Calibri Light</vt:lpstr>
      <vt:lpstr>Comic Sans MS</vt:lpstr>
      <vt:lpstr>Cooper Black</vt:lpstr>
      <vt:lpstr>Times New Roman</vt:lpstr>
      <vt:lpstr>Wingdings</vt:lpstr>
      <vt:lpstr>Office Theme</vt:lpstr>
      <vt:lpstr>1_Office Theme</vt:lpstr>
      <vt:lpstr>PowerPoint Presentation</vt:lpstr>
      <vt:lpstr>Managing My Learning</vt:lpstr>
      <vt:lpstr>Student Dedication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My Learning</dc:title>
  <dc:creator>Ann Maouyo</dc:creator>
  <cp:lastModifiedBy>Gregg</cp:lastModifiedBy>
  <cp:revision>139</cp:revision>
  <cp:lastPrinted>2021-03-05T18:58:13Z</cp:lastPrinted>
  <dcterms:created xsi:type="dcterms:W3CDTF">2021-02-22T16:29:21Z</dcterms:created>
  <dcterms:modified xsi:type="dcterms:W3CDTF">2025-05-28T15:27:49Z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0x010100DA11D87FC052884786D3B2D6E39BE7CA</vt:lpwstr>
  </property>
</Properties>
</file>