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2" r:id="rId4"/>
    <p:sldMasterId id="2147483756" r:id="rId5"/>
    <p:sldMasterId id="2147483782" r:id="rId6"/>
  </p:sldMasterIdLst>
  <p:notesMasterIdLst>
    <p:notesMasterId r:id="rId17"/>
  </p:notesMasterIdLst>
  <p:handoutMasterIdLst>
    <p:handoutMasterId r:id="rId18"/>
  </p:handoutMasterIdLst>
  <p:sldIdLst>
    <p:sldId id="277" r:id="rId7"/>
    <p:sldId id="296" r:id="rId8"/>
    <p:sldId id="325" r:id="rId9"/>
    <p:sldId id="323" r:id="rId10"/>
    <p:sldId id="262" r:id="rId11"/>
    <p:sldId id="260" r:id="rId12"/>
    <p:sldId id="283" r:id="rId13"/>
    <p:sldId id="285" r:id="rId14"/>
    <p:sldId id="286" r:id="rId15"/>
    <p:sldId id="273" r:id="rId16"/>
  </p:sldIdLst>
  <p:sldSz cx="12192000" cy="6858000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0" autoAdjust="0"/>
    <p:restoredTop sz="85801" autoAdjust="0"/>
  </p:normalViewPr>
  <p:slideViewPr>
    <p:cSldViewPr snapToGrid="0">
      <p:cViewPr varScale="1">
        <p:scale>
          <a:sx n="59" d="100"/>
          <a:sy n="59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82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6" y="1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1FB44-E0EB-475D-A18D-3064091642B9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99526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6" y="8899526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6E72D-D513-4143-B4C3-27E7F689D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88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470098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470098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881A5E1B-A063-4616-BDEE-05CF67F2C26B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1363" y="1169988"/>
            <a:ext cx="5619750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9" tIns="47060" rIns="94119" bIns="4706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09038"/>
            <a:ext cx="5681980" cy="3689210"/>
          </a:xfrm>
          <a:prstGeom prst="rect">
            <a:avLst/>
          </a:prstGeom>
        </p:spPr>
        <p:txBody>
          <a:bodyPr vert="horz" lIns="94119" tIns="47060" rIns="94119" bIns="4706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99328"/>
            <a:ext cx="3077739" cy="470097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899328"/>
            <a:ext cx="3077739" cy="470097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F45307E5-05AC-4D6B-940A-62518B4775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43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ffpost.com/entry/21-famous-failures-who-refused-to-give-up_b_57da2245e4b04fa361d991ba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5307E5-05AC-4D6B-940A-62518B4775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125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BFC8C3-4040-461A-91E9-FB2BD49EA7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494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0" dirty="0">
                <a:solidFill>
                  <a:srgbClr val="000000"/>
                </a:solidFill>
                <a:cs typeface="Arial"/>
                <a:sym typeface="Arial"/>
              </a:rPr>
              <a:t>Slide 2 and unit thumbnails </a:t>
            </a:r>
            <a:r>
              <a:rPr lang="en-US" sz="1200" dirty="0">
                <a:solidFill>
                  <a:schemeClr val="bg1"/>
                </a:solidFill>
              </a:rPr>
              <a:t>https://www.freepik.com/premium-photo/boy-putting-cross-impossible-blackboard-with-math-calculations_14413311.htm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BFC8C3-4040-461A-91E9-FB2BD49EA7A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057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6f91993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6f91993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https://pixabay.com/id/illustrations/akses-banyak-tangan-933142/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Note: You can add the student’s picture to the slide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5307E5-05AC-4D6B-940A-62518B4775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051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307E5-05AC-4D6B-940A-62518B47750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42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https://www.youtube.com/watch?v=6Ult4t-1NoQ&amp;list=PLvzOwE5lWqhQaMdlA9uIB9OxPPkchIr-6&amp;index=2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307E5-05AC-4D6B-940A-62518B47750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370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https://www.huffpost.com/entry/21-famous-failures-who-refused-to-give-up_b_57da2245e4b04fa361d991ba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07E5-05AC-4D6B-940A-62518B47750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927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Images: https://cutewallpaper.org/download.php?file=/21/reflection/Reflection-Wallpapers-Cool-Reflection-3600x1585.jpg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07E5-05AC-4D6B-940A-62518B47750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047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Insert online pictures  “Group Sharing”   Creative commons only</a:t>
            </a:r>
          </a:p>
          <a:p>
            <a:r>
              <a:rPr lang="en-US" dirty="0"/>
              <a:t>https://www.freepngimg.com/thumb/web_design/51077-6-share-images-png-download-free.png</a:t>
            </a:r>
          </a:p>
          <a:p>
            <a:r>
              <a:rPr lang="en-US" dirty="0"/>
              <a:t>http://thaigoodview.com/files/u98198/cartoon-image-on-sharing-ideas_0.jpg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07E5-05AC-4D6B-940A-62518B47750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326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9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43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98494" y="365125"/>
            <a:ext cx="717400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29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38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47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858" y="1225643"/>
            <a:ext cx="9787591" cy="2852737"/>
          </a:xfrm>
        </p:spPr>
        <p:txBody>
          <a:bodyPr anchor="b"/>
          <a:lstStyle>
            <a:lvl1pPr>
              <a:defRPr sz="60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858" y="4105368"/>
            <a:ext cx="978759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65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6070" y="1825625"/>
            <a:ext cx="4513729" cy="39924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0070" y="1825625"/>
            <a:ext cx="4513729" cy="39924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44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670" y="365125"/>
            <a:ext cx="10001717" cy="1325563"/>
          </a:xfrm>
        </p:spPr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3670" y="1681163"/>
            <a:ext cx="464390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3670" y="2505075"/>
            <a:ext cx="4643905" cy="36088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8612" y="1681163"/>
            <a:ext cx="46667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88612" y="2505075"/>
            <a:ext cx="4666775" cy="36088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97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76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92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247" y="457200"/>
            <a:ext cx="3932237" cy="1600200"/>
          </a:xfrm>
        </p:spPr>
        <p:txBody>
          <a:bodyPr anchor="b"/>
          <a:lstStyle>
            <a:lvl1pPr>
              <a:defRPr sz="32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864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247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5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64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458" y="457200"/>
            <a:ext cx="3932237" cy="1600200"/>
          </a:xfrm>
        </p:spPr>
        <p:txBody>
          <a:bodyPr anchor="b"/>
          <a:lstStyle>
            <a:lvl1pPr>
              <a:defRPr sz="32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7485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145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65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74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98494" y="365125"/>
            <a:ext cx="717400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774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257827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372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524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651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227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7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93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858" y="1225643"/>
            <a:ext cx="9787591" cy="2852737"/>
          </a:xfrm>
        </p:spPr>
        <p:txBody>
          <a:bodyPr anchor="b"/>
          <a:lstStyle>
            <a:lvl1pPr>
              <a:defRPr sz="60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858" y="4105368"/>
            <a:ext cx="978759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19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809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246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151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854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9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6070" y="1825625"/>
            <a:ext cx="4513729" cy="39924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0070" y="1825625"/>
            <a:ext cx="4513729" cy="39924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75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670" y="365125"/>
            <a:ext cx="10001717" cy="1325563"/>
          </a:xfrm>
        </p:spPr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3670" y="1681163"/>
            <a:ext cx="464390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3670" y="2505075"/>
            <a:ext cx="4643905" cy="36088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8612" y="1681163"/>
            <a:ext cx="46667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88612" y="2505075"/>
            <a:ext cx="4666775" cy="36088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7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9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C81E44-B30A-46DB-8FEF-9AD864ACFBD1}"/>
              </a:ext>
            </a:extLst>
          </p:cNvPr>
          <p:cNvSpPr/>
          <p:nvPr userDrawn="1"/>
        </p:nvSpPr>
        <p:spPr>
          <a:xfrm>
            <a:off x="70755" y="0"/>
            <a:ext cx="1186543" cy="914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65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247" y="457200"/>
            <a:ext cx="3932237" cy="1600200"/>
          </a:xfrm>
        </p:spPr>
        <p:txBody>
          <a:bodyPr anchor="b"/>
          <a:lstStyle>
            <a:lvl1pPr>
              <a:defRPr sz="32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864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247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5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458" y="457200"/>
            <a:ext cx="3932237" cy="1600200"/>
          </a:xfrm>
        </p:spPr>
        <p:txBody>
          <a:bodyPr anchor="b"/>
          <a:lstStyle>
            <a:lvl1pPr>
              <a:defRPr sz="32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7485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145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4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0564" y="365125"/>
            <a:ext cx="99732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0564" y="1825625"/>
            <a:ext cx="99732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9517" y="923364"/>
            <a:ext cx="1268225" cy="5934635"/>
            <a:chOff x="19517" y="0"/>
            <a:chExt cx="1268225" cy="6858000"/>
          </a:xfrm>
        </p:grpSpPr>
        <p:sp>
          <p:nvSpPr>
            <p:cNvPr id="8" name="Double Wave 7"/>
            <p:cNvSpPr/>
            <p:nvPr userDrawn="1"/>
          </p:nvSpPr>
          <p:spPr>
            <a:xfrm rot="16200000">
              <a:off x="-3048000" y="3067517"/>
              <a:ext cx="6858000" cy="722966"/>
            </a:xfrm>
            <a:prstGeom prst="doubleWav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uble Wave 8"/>
            <p:cNvSpPr/>
            <p:nvPr userDrawn="1"/>
          </p:nvSpPr>
          <p:spPr>
            <a:xfrm rot="16200000">
              <a:off x="-2864224" y="3067517"/>
              <a:ext cx="6858000" cy="722966"/>
            </a:xfrm>
            <a:prstGeom prst="doubleWav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uble Wave 9"/>
            <p:cNvSpPr/>
            <p:nvPr userDrawn="1"/>
          </p:nvSpPr>
          <p:spPr>
            <a:xfrm rot="16200000">
              <a:off x="-2680447" y="3067517"/>
              <a:ext cx="6858000" cy="722966"/>
            </a:xfrm>
            <a:prstGeom prst="doubleWave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uble Wave 10"/>
            <p:cNvSpPr/>
            <p:nvPr userDrawn="1"/>
          </p:nvSpPr>
          <p:spPr>
            <a:xfrm rot="16200000">
              <a:off x="-2502741" y="3067517"/>
              <a:ext cx="6858000" cy="722966"/>
            </a:xfrm>
            <a:prstGeom prst="doubleWave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69983" y="0"/>
            <a:ext cx="1198095" cy="9233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PH for Unit icon</a:t>
            </a:r>
          </a:p>
        </p:txBody>
      </p:sp>
      <p:pic>
        <p:nvPicPr>
          <p:cNvPr id="15" name="Picture 14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9365" y="6337206"/>
            <a:ext cx="1368869" cy="403412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55120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latin typeface="Berlin Sans FB" panose="020E0602020502020306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0564" y="365125"/>
            <a:ext cx="99732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0564" y="1825625"/>
            <a:ext cx="99732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9517" y="923364"/>
            <a:ext cx="1268225" cy="5934635"/>
            <a:chOff x="19517" y="0"/>
            <a:chExt cx="1268225" cy="6858000"/>
          </a:xfrm>
        </p:grpSpPr>
        <p:sp>
          <p:nvSpPr>
            <p:cNvPr id="8" name="Double Wave 7"/>
            <p:cNvSpPr/>
            <p:nvPr userDrawn="1"/>
          </p:nvSpPr>
          <p:spPr>
            <a:xfrm rot="16200000">
              <a:off x="-3048000" y="3067517"/>
              <a:ext cx="6858000" cy="722966"/>
            </a:xfrm>
            <a:prstGeom prst="doubleWav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uble Wave 8"/>
            <p:cNvSpPr/>
            <p:nvPr userDrawn="1"/>
          </p:nvSpPr>
          <p:spPr>
            <a:xfrm rot="16200000">
              <a:off x="-2864224" y="3067517"/>
              <a:ext cx="6858000" cy="722966"/>
            </a:xfrm>
            <a:prstGeom prst="doubleWav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uble Wave 9"/>
            <p:cNvSpPr/>
            <p:nvPr userDrawn="1"/>
          </p:nvSpPr>
          <p:spPr>
            <a:xfrm rot="16200000">
              <a:off x="-2680447" y="3067517"/>
              <a:ext cx="6858000" cy="722966"/>
            </a:xfrm>
            <a:prstGeom prst="doubleWave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uble Wave 10"/>
            <p:cNvSpPr/>
            <p:nvPr userDrawn="1"/>
          </p:nvSpPr>
          <p:spPr>
            <a:xfrm rot="16200000">
              <a:off x="-2502741" y="3067517"/>
              <a:ext cx="6858000" cy="722966"/>
            </a:xfrm>
            <a:prstGeom prst="doubleWave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69983" y="0"/>
            <a:ext cx="1198095" cy="9233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PH for Unit icon</a:t>
            </a:r>
          </a:p>
        </p:txBody>
      </p:sp>
      <p:pic>
        <p:nvPicPr>
          <p:cNvPr id="15" name="Picture 14"/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9365" y="6337206"/>
            <a:ext cx="1368869" cy="403412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6814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latin typeface="Berlin Sans FB" panose="020E0602020502020306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9365" y="6337206"/>
            <a:ext cx="1368869" cy="403412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9807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Ult4t-1NoQ&amp;list=PLvzOwE5lWqhQaMdlA9uIB9OxPPkchIr-6&amp;index=2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www.youtube.com/watch?v=6Ult4t-1NoQ&amp;list=PLvzOwE5lWqhQaMdlA9uIB9OxPPkchIr-6&amp;index=2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ffpost.com/entry/21-famous-failures-who-refused-to-give-up_b_57da2245e4b04fa361d991b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image" Target="../media/image8.jpg"/><Relationship Id="rId7" Type="http://schemas.openxmlformats.org/officeDocument/2006/relationships/hyperlink" Target="https://thinkspace.csu.edu.au/simonelewin/2017/07/06/reflection-on-first-online-meetin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www.lifeafteremptynest.com/2014/03/facing-some-mid-life-reflection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haigoodview.com/node/159043" TargetMode="External"/><Relationship Id="rId5" Type="http://schemas.openxmlformats.org/officeDocument/2006/relationships/image" Target="../media/image11.jpg"/><Relationship Id="rId4" Type="http://schemas.openxmlformats.org/officeDocument/2006/relationships/hyperlink" Target="https://www.freepngimg.com/png/51077-share-images-png-download-fre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9E9FC4-F810-440E-AC15-A67365D0618D}"/>
              </a:ext>
            </a:extLst>
          </p:cNvPr>
          <p:cNvSpPr txBox="1"/>
          <p:nvPr/>
        </p:nvSpPr>
        <p:spPr>
          <a:xfrm>
            <a:off x="1150766" y="726629"/>
            <a:ext cx="10961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Do Now: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1528B7-03DB-4F0B-9A04-3771772F159E}"/>
              </a:ext>
            </a:extLst>
          </p:cNvPr>
          <p:cNvSpPr/>
          <p:nvPr/>
        </p:nvSpPr>
        <p:spPr>
          <a:xfrm>
            <a:off x="2821577" y="2147672"/>
            <a:ext cx="7868093" cy="3580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2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Draw a picture</a:t>
            </a:r>
          </a:p>
          <a:p>
            <a:pPr algn="ctr">
              <a:spcAft>
                <a:spcPts val="800"/>
              </a:spcAft>
            </a:pPr>
            <a:r>
              <a:rPr lang="en-US" sz="4400" dirty="0">
                <a:solidFill>
                  <a:schemeClr val="bg2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write down ten words or phrases that come to mind when you hear the word </a:t>
            </a:r>
          </a:p>
          <a:p>
            <a:pPr algn="ctr">
              <a:spcAft>
                <a:spcPts val="800"/>
              </a:spcAft>
            </a:pPr>
            <a:r>
              <a:rPr lang="en-US" sz="4400" dirty="0">
                <a:solidFill>
                  <a:schemeClr val="bg2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FAILURE.</a:t>
            </a:r>
          </a:p>
        </p:txBody>
      </p:sp>
    </p:spTree>
    <p:extLst>
      <p:ext uri="{BB962C8B-B14F-4D97-AF65-F5344CB8AC3E}">
        <p14:creationId xmlns:p14="http://schemas.microsoft.com/office/powerpoint/2010/main" val="1356598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277" y="606100"/>
            <a:ext cx="116967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70000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References &amp; Resources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Photos &amp; Images</a:t>
            </a:r>
          </a:p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  <a:cs typeface="Arial"/>
                <a:sym typeface="Arial"/>
              </a:rPr>
              <a:t>Slide 2 and unit thumbnails </a:t>
            </a:r>
            <a:r>
              <a:rPr lang="en-US" sz="1400" dirty="0">
                <a:solidFill>
                  <a:schemeClr val="bg1"/>
                </a:solidFill>
              </a:rPr>
              <a:t>https://www.freepik.com/premium-photo/boy-putting-cross-impossible-blackboard-with-math-calculations_14413311.htm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Slide 3: https://pixabay.com/id/illustrations/akses-banyak-tangan-933142/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Slide 6: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hlinkClick r:id="rId3"/>
              </a:rPr>
              <a:t>https://www.youtube.com/watch?v=6Ult4t-1NoQ&amp;list=PLvzOwE5lWqhQaMdlA9uIB9OxPPkchIr-6&amp;index=2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7: https://www.huffpost.com/entry/21-famous-failures-who-refused-to-give-up_b_57da2245e4b04fa361d991ba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8: https://cutewallpaper.org/download.php?file=/21/reflection/Reflection-Wallpapers-Cool-Reflection-3600x1585.jpg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9: Insert online pictures  “Group Sharing”   Creative commons only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https://www.freepngimg.com/thumb/web_design/51077-6-share-images-png-download-free.png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http://thaigoodview.com/files/u98198/cartoon-image-on-sharing-ideas_0.jpg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018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5CDC-D4B9-4AE9-9A1A-FCA675083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3897" y="410110"/>
            <a:ext cx="9144000" cy="1062680"/>
          </a:xfrm>
        </p:spPr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Confronting Challenges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97827F-F545-42A5-AFDF-172DBF44A922}"/>
              </a:ext>
            </a:extLst>
          </p:cNvPr>
          <p:cNvSpPr/>
          <p:nvPr/>
        </p:nvSpPr>
        <p:spPr>
          <a:xfrm>
            <a:off x="76202" y="21772"/>
            <a:ext cx="1186543" cy="89262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A49579-25E6-4023-AAB8-C6C70EC98ED4}"/>
              </a:ext>
            </a:extLst>
          </p:cNvPr>
          <p:cNvSpPr/>
          <p:nvPr/>
        </p:nvSpPr>
        <p:spPr>
          <a:xfrm>
            <a:off x="3731741" y="3212757"/>
            <a:ext cx="5968313" cy="338328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5E4A073-5BC2-4E55-9AA1-932F18FB0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3897" y="1472790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Berlin Sans FB" panose="020E0602020502020306" pitchFamily="34" charset="0"/>
              </a:rPr>
              <a:t>Day </a:t>
            </a:r>
            <a:r>
              <a:rPr lang="en-US" sz="4400" dirty="0"/>
              <a:t>8: Famous Failures—</a:t>
            </a:r>
          </a:p>
          <a:p>
            <a:r>
              <a:rPr lang="en-US" sz="4400" dirty="0">
                <a:cs typeface="Calibri" panose="020F0502020204030204" pitchFamily="34" charset="0"/>
              </a:rPr>
              <a:t>“Failing Forward” to Success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4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73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ixabay.com/get/g2e6581f5b9baa1a15ee0b0433714cb4b1123c5e541e79e4bd9dfad859111018a8c0ee98e2ed51b1a8490a37b47d03278_1920.jpg">
            <a:extLst>
              <a:ext uri="{FF2B5EF4-FFF2-40B4-BE49-F238E27FC236}">
                <a16:creationId xmlns:a16="http://schemas.microsoft.com/office/drawing/2014/main" id="{5F238448-7F17-4332-BDB6-C987AD8DD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21" y="1553836"/>
            <a:ext cx="6849993" cy="477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1810173" y="311159"/>
            <a:ext cx="5288280" cy="102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>
                <a:solidFill>
                  <a:schemeClr val="bg2"/>
                </a:solidFill>
              </a:rPr>
              <a:t>Student Dedication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DAD524-FA45-4538-B935-0A5FC4A20519}"/>
              </a:ext>
            </a:extLst>
          </p:cNvPr>
          <p:cNvSpPr/>
          <p:nvPr/>
        </p:nvSpPr>
        <p:spPr>
          <a:xfrm>
            <a:off x="70755" y="0"/>
            <a:ext cx="1186543" cy="9144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9E9FC4-F810-440E-AC15-A67365D0618D}"/>
              </a:ext>
            </a:extLst>
          </p:cNvPr>
          <p:cNvSpPr txBox="1"/>
          <p:nvPr/>
        </p:nvSpPr>
        <p:spPr>
          <a:xfrm>
            <a:off x="615188" y="1109690"/>
            <a:ext cx="10961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Do Now: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1528B7-03DB-4F0B-9A04-3771772F159E}"/>
              </a:ext>
            </a:extLst>
          </p:cNvPr>
          <p:cNvSpPr/>
          <p:nvPr/>
        </p:nvSpPr>
        <p:spPr>
          <a:xfrm>
            <a:off x="2285999" y="2530733"/>
            <a:ext cx="786809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2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YOU picture or think when you hear the word FAILURE?</a:t>
            </a:r>
          </a:p>
          <a:p>
            <a:pPr algn="ctr">
              <a:spcAft>
                <a:spcPts val="800"/>
              </a:spcAft>
            </a:pPr>
            <a:endParaRPr lang="en-US" sz="4400" dirty="0">
              <a:solidFill>
                <a:schemeClr val="bg2"/>
              </a:solidFill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808099-FA3B-4F9E-BCC1-0FECD64B6635}"/>
              </a:ext>
            </a:extLst>
          </p:cNvPr>
          <p:cNvSpPr/>
          <p:nvPr/>
        </p:nvSpPr>
        <p:spPr>
          <a:xfrm>
            <a:off x="70755" y="0"/>
            <a:ext cx="1186543" cy="914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52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155B0-51F0-49BB-83E8-6051EAA2A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068" y="688919"/>
            <a:ext cx="9485243" cy="1047115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Berlin Sans FB" panose="020E0602020502020306" pitchFamily="34" charset="0"/>
              </a:rPr>
              <a:t>Our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32C13-09CE-4FF9-B213-DCFFCE3F3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556" y="1948070"/>
            <a:ext cx="9568268" cy="471855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chemeClr val="bg2"/>
                </a:solidFill>
              </a:rPr>
              <a:t>Video Reflection and Discussion </a:t>
            </a:r>
          </a:p>
          <a:p>
            <a:pPr>
              <a:lnSpc>
                <a:spcPct val="100000"/>
              </a:lnSpc>
            </a:pPr>
            <a:r>
              <a:rPr lang="en-US" sz="3600" dirty="0">
                <a:solidFill>
                  <a:schemeClr val="bg2"/>
                </a:solidFill>
              </a:rPr>
              <a:t>Partner Activity: Famous Failures who Refused to Give Up</a:t>
            </a:r>
          </a:p>
          <a:p>
            <a:pPr>
              <a:lnSpc>
                <a:spcPct val="100000"/>
              </a:lnSpc>
            </a:pPr>
            <a:r>
              <a:rPr lang="en-US" sz="3600" dirty="0">
                <a:solidFill>
                  <a:schemeClr val="bg2"/>
                </a:solidFill>
              </a:rPr>
              <a:t>Individual Reflection:  Learning from Failure </a:t>
            </a:r>
          </a:p>
          <a:p>
            <a:pPr>
              <a:lnSpc>
                <a:spcPct val="100000"/>
              </a:lnSpc>
            </a:pPr>
            <a:r>
              <a:rPr lang="en-US" sz="3600" dirty="0">
                <a:solidFill>
                  <a:schemeClr val="bg2"/>
                </a:solidFill>
              </a:rPr>
              <a:t>Large Group Reflections on Learning from Unit 2</a:t>
            </a:r>
          </a:p>
          <a:p>
            <a:pPr marL="914400" lvl="2" indent="0">
              <a:buNone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B1D8A2-BE44-4B41-9B95-E71E7196F86C}"/>
              </a:ext>
            </a:extLst>
          </p:cNvPr>
          <p:cNvSpPr/>
          <p:nvPr/>
        </p:nvSpPr>
        <p:spPr>
          <a:xfrm>
            <a:off x="70755" y="0"/>
            <a:ext cx="1186543" cy="914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9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C9ACB4-0609-436B-948F-A043AD05C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142" y="619332"/>
            <a:ext cx="4664765" cy="152014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olidFill>
                  <a:schemeClr val="bg2"/>
                </a:solidFill>
                <a:latin typeface="+mn-lt"/>
              </a:rPr>
              <a:t>Video Reflection and Discussion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923328-2FDA-48B2-9920-EF93A10EC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5806" y="4209849"/>
            <a:ext cx="10188583" cy="3623734"/>
          </a:xfrm>
        </p:spPr>
        <p:txBody>
          <a:bodyPr>
            <a:noAutofit/>
          </a:bodyPr>
          <a:lstStyle/>
          <a:p>
            <a:pPr marL="395288" indent="-395288"/>
            <a:r>
              <a:rPr lang="en-US" sz="3600" dirty="0">
                <a:solidFill>
                  <a:schemeClr val="bg2"/>
                </a:solidFill>
              </a:rPr>
              <a:t>What questions, thoughts, and ideas went through your mind as you watched the video?</a:t>
            </a:r>
          </a:p>
          <a:p>
            <a:pPr marL="395288" indent="-395288"/>
            <a:r>
              <a:rPr lang="en-US" sz="3600" dirty="0">
                <a:solidFill>
                  <a:schemeClr val="bg2"/>
                </a:solidFill>
              </a:rPr>
              <a:t>What do you think was the main point the creators of the video were trying to convey?</a:t>
            </a:r>
          </a:p>
          <a:p>
            <a:pPr marL="0" indent="0" algn="ctr">
              <a:buNone/>
            </a:pPr>
            <a:endParaRPr lang="en-US" sz="4400" b="1" dirty="0">
              <a:solidFill>
                <a:schemeClr val="bg2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0F787A4B-C6AE-4154-98CD-FD226598AF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985"/>
          <a:stretch/>
        </p:blipFill>
        <p:spPr>
          <a:xfrm>
            <a:off x="7849401" y="1379407"/>
            <a:ext cx="3779108" cy="2495295"/>
          </a:xfrm>
          <a:prstGeom prst="rect">
            <a:avLst/>
          </a:prstGeom>
        </p:spPr>
      </p:pic>
      <p:pic>
        <p:nvPicPr>
          <p:cNvPr id="1026" name="Picture 2" descr="Youtube Play Icon Vector - Gallery">
            <a:hlinkClick r:id="rId3"/>
            <a:extLst>
              <a:ext uri="{FF2B5EF4-FFF2-40B4-BE49-F238E27FC236}">
                <a16:creationId xmlns:a16="http://schemas.microsoft.com/office/drawing/2014/main" id="{17CBE4C3-16EF-4719-9949-406203887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74" b="89933" l="377" r="97677">
                        <a14:foregroundMark x1="9667" y1="8809" x2="5901" y2="16107"/>
                        <a14:foregroundMark x1="5901" y1="16107" x2="5712" y2="48154"/>
                        <a14:foregroundMark x1="5712" y1="48154" x2="11488" y2="68540"/>
                        <a14:foregroundMark x1="11488" y1="68540" x2="17765" y2="57886"/>
                        <a14:foregroundMark x1="17765" y1="57886" x2="17577" y2="50000"/>
                        <a14:foregroundMark x1="17577" y1="50000" x2="12241" y2="14513"/>
                        <a14:foregroundMark x1="12241" y1="14513" x2="16259" y2="8641"/>
                        <a14:foregroundMark x1="16259" y1="8641" x2="23917" y2="10738"/>
                        <a14:foregroundMark x1="23917" y1="10738" x2="33208" y2="10235"/>
                        <a14:foregroundMark x1="33208" y1="10235" x2="58004" y2="12500"/>
                        <a14:foregroundMark x1="58004" y1="12500" x2="81858" y2="5705"/>
                        <a14:foregroundMark x1="81858" y1="5705" x2="87068" y2="12836"/>
                        <a14:foregroundMark x1="87068" y1="12836" x2="92404" y2="16443"/>
                        <a14:foregroundMark x1="92404" y1="16443" x2="89517" y2="75419"/>
                        <a14:foregroundMark x1="89517" y1="75419" x2="85562" y2="80201"/>
                        <a14:foregroundMark x1="85562" y1="80201" x2="78719" y2="82047"/>
                        <a14:foregroundMark x1="78719" y1="82047" x2="71563" y2="80034"/>
                        <a14:foregroundMark x1="71563" y1="80034" x2="86692" y2="55956"/>
                        <a14:foregroundMark x1="86692" y1="55956" x2="55556" y2="75671"/>
                        <a14:foregroundMark x1="55556" y1="75671" x2="54237" y2="83473"/>
                        <a14:foregroundMark x1="54237" y1="83473" x2="46579" y2="86997"/>
                        <a14:foregroundMark x1="46579" y1="86997" x2="34777" y2="78943"/>
                        <a14:foregroundMark x1="34777" y1="78943" x2="22034" y2="77852"/>
                        <a14:foregroundMark x1="22034" y1="77852" x2="16824" y2="76007"/>
                        <a14:foregroundMark x1="16824" y1="76007" x2="20653" y2="66946"/>
                        <a14:foregroundMark x1="20653" y1="66946" x2="21155" y2="10151"/>
                        <a14:foregroundMark x1="21155" y1="10151" x2="28500" y2="5285"/>
                        <a14:foregroundMark x1="28500" y1="5285" x2="62021" y2="18121"/>
                        <a14:foregroundMark x1="62021" y1="18121" x2="77276" y2="31544"/>
                        <a14:foregroundMark x1="77276" y1="31544" x2="81168" y2="39597"/>
                        <a14:foregroundMark x1="81168" y1="39597" x2="79222" y2="46309"/>
                        <a14:foregroundMark x1="79222" y1="46309" x2="77276" y2="33977"/>
                        <a14:foregroundMark x1="77276" y1="33977" x2="79849" y2="13171"/>
                        <a14:foregroundMark x1="79849" y1="13171" x2="84997" y2="11326"/>
                        <a14:foregroundMark x1="84997" y1="11326" x2="86692" y2="21225"/>
                        <a14:foregroundMark x1="86692" y1="21225" x2="78154" y2="58305"/>
                        <a14:foregroundMark x1="78154" y1="58305" x2="74200" y2="62836"/>
                        <a14:foregroundMark x1="74200" y1="62836" x2="67546" y2="65940"/>
                        <a14:foregroundMark x1="67546" y1="65940" x2="61142" y2="66359"/>
                        <a14:foregroundMark x1="61142" y1="66359" x2="44131" y2="80285"/>
                        <a14:foregroundMark x1="44131" y1="80285" x2="37351" y2="80201"/>
                        <a14:foregroundMark x1="37351" y1="80201" x2="22473" y2="87416"/>
                        <a14:foregroundMark x1="22473" y1="87416" x2="11111" y2="82215"/>
                        <a14:foregroundMark x1="11111" y1="82215" x2="9542" y2="74413"/>
                        <a14:foregroundMark x1="9542" y1="74413" x2="10044" y2="67534"/>
                        <a14:foregroundMark x1="14250" y1="87416" x2="8098" y2="85403"/>
                        <a14:foregroundMark x1="8098" y1="85403" x2="4959" y2="79362"/>
                        <a14:foregroundMark x1="4959" y1="79362" x2="3704" y2="71141"/>
                        <a14:foregroundMark x1="3704" y1="71141" x2="6026" y2="36074"/>
                        <a14:foregroundMark x1="6026" y1="36074" x2="2637" y2="50839"/>
                        <a14:foregroundMark x1="2637" y1="50839" x2="1569" y2="34899"/>
                        <a14:foregroundMark x1="1569" y1="34899" x2="7219" y2="9228"/>
                        <a14:foregroundMark x1="7219" y1="9228" x2="18519" y2="4027"/>
                        <a14:foregroundMark x1="18519" y1="4027" x2="41306" y2="2517"/>
                        <a14:foregroundMark x1="41306" y1="2517" x2="74639" y2="5621"/>
                        <a14:foregroundMark x1="74639" y1="5621" x2="82863" y2="5034"/>
                        <a14:foregroundMark x1="82863" y1="5034" x2="88324" y2="6292"/>
                        <a14:foregroundMark x1="88324" y1="6292" x2="92530" y2="11745"/>
                        <a14:foregroundMark x1="92530" y1="11745" x2="95355" y2="33557"/>
                        <a14:foregroundMark x1="95355" y1="33557" x2="93220" y2="90772"/>
                        <a14:foregroundMark x1="93220" y1="90772" x2="89831" y2="83641"/>
                        <a14:foregroundMark x1="89831" y1="83641" x2="82737" y2="88591"/>
                        <a14:foregroundMark x1="82737" y1="88591" x2="88952" y2="83389"/>
                        <a14:foregroundMark x1="88952" y1="83389" x2="91902" y2="77181"/>
                        <a14:foregroundMark x1="91902" y1="77181" x2="92153" y2="67114"/>
                        <a14:foregroundMark x1="92153" y1="67114" x2="95229" y2="73574"/>
                        <a14:foregroundMark x1="95229" y1="73574" x2="98493" y2="66023"/>
                        <a14:foregroundMark x1="98493" y1="66023" x2="97991" y2="39010"/>
                        <a14:foregroundMark x1="97991" y1="39010" x2="99498" y2="25503"/>
                        <a14:foregroundMark x1="99498" y1="25503" x2="96696" y2="9894"/>
                        <a14:foregroundMark x1="92026" y1="3997" x2="83427" y2="2013"/>
                        <a14:foregroundMark x1="83427" y1="2013" x2="77464" y2="3272"/>
                        <a14:foregroundMark x1="3829" y1="12416" x2="1507" y2="65688"/>
                        <a14:foregroundMark x1="1507" y1="65688" x2="5964" y2="27097"/>
                        <a14:foregroundMark x1="5964" y1="27097" x2="4708" y2="18540"/>
                        <a14:foregroundMark x1="4708" y1="18540" x2="1507" y2="27685"/>
                        <a14:foregroundMark x1="1507" y1="27685" x2="3202" y2="73322"/>
                        <a14:foregroundMark x1="3202" y1="73322" x2="5336" y2="80705"/>
                        <a14:foregroundMark x1="5336" y1="80705" x2="11362" y2="78859"/>
                        <a14:foregroundMark x1="11362" y1="78859" x2="11676" y2="86242"/>
                        <a14:foregroundMark x1="11676" y1="86242" x2="17200" y2="65185"/>
                        <a14:foregroundMark x1="17200" y1="65185" x2="11802" y2="54782"/>
                        <a14:foregroundMark x1="11802" y1="54782" x2="15254" y2="67366"/>
                        <a14:foregroundMark x1="15254" y1="67366" x2="20653" y2="74748"/>
                        <a14:foregroundMark x1="20653" y1="74748" x2="21720" y2="52768"/>
                        <a14:foregroundMark x1="21720" y1="52768" x2="26114" y2="70889"/>
                        <a14:foregroundMark x1="26114" y1="70889" x2="26993" y2="57466"/>
                        <a14:foregroundMark x1="26993" y1="57466" x2="22724" y2="44799"/>
                        <a14:foregroundMark x1="22724" y1="44799" x2="28939" y2="82550"/>
                        <a14:foregroundMark x1="28939" y1="82550" x2="34526" y2="83977"/>
                        <a14:foregroundMark x1="34526" y1="83977" x2="38606" y2="77013"/>
                        <a14:foregroundMark x1="38606" y1="77013" x2="70810" y2="50587"/>
                        <a14:foregroundMark x1="70810" y1="50587" x2="72128" y2="42114"/>
                        <a14:foregroundMark x1="72128" y1="42114" x2="67169" y2="33305"/>
                        <a14:foregroundMark x1="67169" y1="33305" x2="60703" y2="28775"/>
                        <a14:foregroundMark x1="60703" y1="28775" x2="54551" y2="29111"/>
                        <a14:foregroundMark x1="54551" y1="29111" x2="65537" y2="26007"/>
                        <a14:foregroundMark x1="65537" y1="26007" x2="71312" y2="26678"/>
                        <a14:foregroundMark x1="71312" y1="26678" x2="75016" y2="32802"/>
                        <a14:foregroundMark x1="75016" y1="32802" x2="74074" y2="40185"/>
                        <a14:foregroundMark x1="74074" y1="40185" x2="70935" y2="47483"/>
                        <a14:foregroundMark x1="70935" y1="47483" x2="66290" y2="52852"/>
                        <a14:foregroundMark x1="66290" y1="52852" x2="70182" y2="42701"/>
                        <a14:foregroundMark x1="70182" y1="42701" x2="76962" y2="40017"/>
                        <a14:foregroundMark x1="76962" y1="40017" x2="82549" y2="47315"/>
                        <a14:foregroundMark x1="82549" y1="47315" x2="78657" y2="57131"/>
                        <a14:foregroundMark x1="78657" y1="57131" x2="64846" y2="69379"/>
                        <a14:foregroundMark x1="64846" y1="69379" x2="71186" y2="57634"/>
                        <a14:foregroundMark x1="71186" y1="57634" x2="68613" y2="69799"/>
                        <a14:foregroundMark x1="68613" y1="69799" x2="61205" y2="76510"/>
                        <a14:foregroundMark x1="61205" y1="76510" x2="55869" y2="77601"/>
                        <a14:foregroundMark x1="55869" y1="77601" x2="65474" y2="71477"/>
                        <a14:foregroundMark x1="65474" y1="71477" x2="65976" y2="80117"/>
                        <a14:foregroundMark x1="65976" y1="80117" x2="58380" y2="88003"/>
                        <a14:foregroundMark x1="58380" y1="88003" x2="50973" y2="89681"/>
                        <a14:foregroundMark x1="50973" y1="89681" x2="26805" y2="88003"/>
                        <a14:foregroundMark x1="26805" y1="88003" x2="32329" y2="86661"/>
                        <a14:foregroundMark x1="32329" y1="86661" x2="37476" y2="88758"/>
                        <a14:foregroundMark x1="37476" y1="88758" x2="64846" y2="85906"/>
                        <a14:foregroundMark x1="64846" y1="85906" x2="70810" y2="86661"/>
                        <a14:foregroundMark x1="70810" y1="86661" x2="78092" y2="80621"/>
                        <a14:foregroundMark x1="78092" y1="80621" x2="86315" y2="79446"/>
                        <a14:foregroundMark x1="86315" y1="79446" x2="86127" y2="89681"/>
                        <a14:foregroundMark x1="86127" y1="89681" x2="95731" y2="78523"/>
                        <a14:foregroundMark x1="95731" y1="78523" x2="96610" y2="17450"/>
                        <a14:foregroundMark x1="96610" y1="17450" x2="95970" y2="10609"/>
                        <a14:foregroundMark x1="95768" y1="10808" x2="95166" y2="59983"/>
                        <a14:foregroundMark x1="95166" y1="59983" x2="93409" y2="51594"/>
                        <a14:foregroundMark x1="93409" y1="51594" x2="97615" y2="29027"/>
                        <a14:foregroundMark x1="97615" y1="29027" x2="91023" y2="74832"/>
                        <a14:foregroundMark x1="91023" y1="74832" x2="82737" y2="84396"/>
                        <a14:foregroundMark x1="82737" y1="84396" x2="76711" y2="85067"/>
                        <a14:foregroundMark x1="76711" y1="85067" x2="69680" y2="88507"/>
                        <a14:foregroundMark x1="69680" y1="88507" x2="44256" y2="89094"/>
                        <a14:foregroundMark x1="44256" y1="89094" x2="38669" y2="87584"/>
                        <a14:foregroundMark x1="38669" y1="87584" x2="23917" y2="88255"/>
                        <a14:foregroundMark x1="23917" y1="88255" x2="29190" y2="91946"/>
                        <a14:foregroundMark x1="29190" y1="91946" x2="35342" y2="92617"/>
                        <a14:foregroundMark x1="35342" y1="92617" x2="67483" y2="87919"/>
                        <a14:foregroundMark x1="67483" y1="87919" x2="73007" y2="88255"/>
                        <a14:foregroundMark x1="73007" y1="88255" x2="81481" y2="93372"/>
                        <a14:foregroundMark x1="81481" y1="93372" x2="19335" y2="91862"/>
                        <a14:foregroundMark x1="19335" y1="91862" x2="14689" y2="88507"/>
                        <a14:foregroundMark x1="14689" y1="88507" x2="9353" y2="87752"/>
                        <a14:foregroundMark x1="9353" y1="87752" x2="4143" y2="84060"/>
                        <a14:foregroundMark x1="4143" y1="84060" x2="2260" y2="77349"/>
                        <a14:foregroundMark x1="2260" y1="77349" x2="1569" y2="60906"/>
                        <a14:foregroundMark x1="1569" y1="60906" x2="3641" y2="52181"/>
                        <a14:foregroundMark x1="3641" y1="52181" x2="7910" y2="46560"/>
                        <a14:foregroundMark x1="7910" y1="46560" x2="8914" y2="61074"/>
                        <a14:foregroundMark x1="8914" y1="61074" x2="6403" y2="71896"/>
                        <a14:foregroundMark x1="2888" y1="80537" x2="879" y2="20889"/>
                        <a14:foregroundMark x1="879" y1="20889" x2="2825" y2="13842"/>
                        <a14:foregroundMark x1="2825" y1="13842" x2="188" y2="32215"/>
                        <a14:foregroundMark x1="188" y1="32215" x2="2260" y2="67534"/>
                        <a14:foregroundMark x1="2260" y1="67534" x2="4771" y2="60067"/>
                        <a14:foregroundMark x1="4771" y1="60067" x2="2511" y2="52852"/>
                        <a14:foregroundMark x1="2511" y1="52852" x2="1820" y2="16527"/>
                        <a14:foregroundMark x1="1820" y1="16527" x2="502" y2="67869"/>
                        <a14:foregroundMark x1="502" y1="67869" x2="2762" y2="77265"/>
                        <a14:foregroundMark x1="94162" y1="82886" x2="97050" y2="76174"/>
                        <a14:foregroundMark x1="97050" y1="76174" x2="96234" y2="17114"/>
                        <a14:foregroundMark x1="96234" y1="17114" x2="93095" y2="59732"/>
                        <a14:foregroundMark x1="93095" y1="59732" x2="94162" y2="70050"/>
                        <a14:foregroundMark x1="94162" y1="70050" x2="97050" y2="44547"/>
                        <a14:foregroundMark x1="97050" y1="44547" x2="94601" y2="13339"/>
                        <a14:foregroundMark x1="94601" y1="13339" x2="97615" y2="19547"/>
                        <a14:foregroundMark x1="97615" y1="19547" x2="96861" y2="73574"/>
                        <a14:foregroundMark x1="96861" y1="73574" x2="92969" y2="86913"/>
                        <a14:foregroundMark x1="92969" y1="86913" x2="96485" y2="81376"/>
                        <a14:foregroundMark x1="96485" y1="81376" x2="93471" y2="74413"/>
                        <a14:foregroundMark x1="93471" y1="74413" x2="95543" y2="58221"/>
                        <a14:foregroundMark x1="95543" y1="58221" x2="95292" y2="22819"/>
                        <a14:foregroundMark x1="95292" y1="22819" x2="99498" y2="29279"/>
                        <a14:foregroundMark x1="99498" y1="29279" x2="99372" y2="66359"/>
                        <a14:foregroundMark x1="99372" y1="66359" x2="97363" y2="59312"/>
                        <a14:foregroundMark x1="97363" y1="59312" x2="96861" y2="75336"/>
                        <a14:foregroundMark x1="96861" y1="75336" x2="96485" y2="67198"/>
                        <a14:foregroundMark x1="42247" y1="36913" x2="39736" y2="48658"/>
                        <a14:foregroundMark x1="39736" y1="48658" x2="39736" y2="57131"/>
                        <a14:foregroundMark x1="39736" y1="57131" x2="47583" y2="54446"/>
                        <a14:foregroundMark x1="47583" y1="54446" x2="56246" y2="36829"/>
                        <a14:foregroundMark x1="56246" y1="36829" x2="46390" y2="38171"/>
                        <a14:foregroundMark x1="46390" y1="38171" x2="40678" y2="44799"/>
                        <a14:foregroundMark x1="40678" y1="44799" x2="39422" y2="52517"/>
                        <a14:foregroundMark x1="39422" y1="52517" x2="45261" y2="53943"/>
                        <a14:foregroundMark x1="45261" y1="53943" x2="50471" y2="44966"/>
                        <a14:foregroundMark x1="50471" y1="44966" x2="45637" y2="38171"/>
                        <a14:foregroundMark x1="45637" y1="38171" x2="40113" y2="39430"/>
                        <a14:foregroundMark x1="40113" y1="39430" x2="39485" y2="32131"/>
                        <a14:foregroundMark x1="39485" y1="32131" x2="41306" y2="39346"/>
                        <a14:foregroundMark x1="41306" y1="39346" x2="37728" y2="65688"/>
                        <a14:foregroundMark x1="37728" y1="65688" x2="43566" y2="60990"/>
                        <a14:foregroundMark x1="43566" y1="60990" x2="52793" y2="47315"/>
                        <a14:foregroundMark x1="52793" y1="47315" x2="58380" y2="51007"/>
                        <a14:foregroundMark x1="58380" y1="51007" x2="57753" y2="58389"/>
                        <a14:foregroundMark x1="57753" y1="58389" x2="55179" y2="38591"/>
                        <a14:foregroundMark x1="55179" y1="38591" x2="36849" y2="33305"/>
                        <a14:foregroundMark x1="36849" y1="33305" x2="32831" y2="26678"/>
                        <a14:foregroundMark x1="32831" y1="26678" x2="38920" y2="31711"/>
                        <a14:foregroundMark x1="38920" y1="31711" x2="40176" y2="43708"/>
                        <a14:foregroundMark x1="40176" y1="43708" x2="32078" y2="61997"/>
                        <a14:foregroundMark x1="32078" y1="61997" x2="34714" y2="68792"/>
                        <a14:foregroundMark x1="34714" y1="68792" x2="41180" y2="67114"/>
                        <a14:foregroundMark x1="41180" y1="67114" x2="48713" y2="43037"/>
                        <a14:foregroundMark x1="48713" y1="43037" x2="55556" y2="45554"/>
                        <a14:foregroundMark x1="55556" y1="45554" x2="61896" y2="43456"/>
                        <a14:foregroundMark x1="61896" y1="43456" x2="45449" y2="41695"/>
                        <a14:foregroundMark x1="45449" y1="41695" x2="43252" y2="31711"/>
                        <a14:foregroundMark x1="43252" y1="31711" x2="43503" y2="23826"/>
                        <a14:foregroundMark x1="43503" y1="23826" x2="38606" y2="29950"/>
                        <a14:foregroundMark x1="38606" y1="29950" x2="38418" y2="42114"/>
                        <a14:foregroundMark x1="38418" y1="42114" x2="36723" y2="35570"/>
                        <a14:foregroundMark x1="36723" y1="35570" x2="33710" y2="42617"/>
                        <a14:foregroundMark x1="33710" y1="42617" x2="38920" y2="44211"/>
                        <a14:foregroundMark x1="38920" y1="44211" x2="39987" y2="35990"/>
                        <a14:foregroundMark x1="39987" y1="35990" x2="38920" y2="43624"/>
                        <a14:foregroundMark x1="38920" y1="43624" x2="45198" y2="41191"/>
                        <a14:foregroundMark x1="45198" y1="41191" x2="44005" y2="34060"/>
                        <a14:foregroundMark x1="44005" y1="34060" x2="47646" y2="39346"/>
                        <a14:foregroundMark x1="47646" y1="39346" x2="52856" y2="37248"/>
                        <a14:foregroundMark x1="52856" y1="37248" x2="51287" y2="43456"/>
                        <a14:foregroundMark x1="1946" y1="15352" x2="4457" y2="8725"/>
                        <a14:foregroundMark x1="4457" y1="8725" x2="9228" y2="4782"/>
                        <a14:foregroundMark x1="9228" y1="4782" x2="4959" y2="9060"/>
                        <a14:foregroundMark x1="4959" y1="9060" x2="4143" y2="10654"/>
                        <a14:foregroundMark x1="8412" y1="4866" x2="13559" y2="2433"/>
                        <a14:foregroundMark x1="13559" y1="2433" x2="24105" y2="1678"/>
                        <a14:foregroundMark x1="24105" y1="1678" x2="29818" y2="2349"/>
                        <a14:foregroundMark x1="29818" y1="2349" x2="35719" y2="1174"/>
                        <a14:foregroundMark x1="35719" y1="1174" x2="41431" y2="2181"/>
                        <a14:foregroundMark x1="41431" y1="2181" x2="52480" y2="336"/>
                        <a14:foregroundMark x1="52480" y1="336" x2="76773" y2="2013"/>
                        <a14:foregroundMark x1="76773" y1="2013" x2="42687" y2="1258"/>
                        <a14:foregroundMark x1="96485" y1="9899" x2="92216" y2="5453"/>
                        <a14:foregroundMark x1="92216" y1="5453" x2="96045" y2="10570"/>
                        <a14:foregroundMark x1="97318" y1="10505" x2="97677" y2="10487"/>
                        <a14:foregroundMark x1="96045" y1="10570" x2="96701" y2="10537"/>
                        <a14:backgroundMark x1="96736" y1="7718" x2="96800" y2="8574"/>
                        <a14:backgroundMark x1="93341" y1="4272" x2="92969" y2="3775"/>
                        <a14:backgroundMark x1="92593" y1="3440" x2="93234" y2="4384"/>
                        <a14:backgroundMark x1="93095" y1="90604" x2="93095" y2="89933"/>
                        <a14:backgroundMark x1="63" y1="22483" x2="628" y2="19295"/>
                        <a14:backgroundMark x1="63" y1="31711" x2="63" y2="31208"/>
                        <a14:backgroundMark x1="97426" y1="10822" x2="96485" y2="9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923" y="3296028"/>
            <a:ext cx="661877" cy="49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15C0C4E7-EB01-439B-B798-BF5CECA1B6F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307" y="5812516"/>
            <a:ext cx="964082" cy="4073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2CD1E2-FAA9-48F1-9EA6-E377B89425EA}"/>
              </a:ext>
            </a:extLst>
          </p:cNvPr>
          <p:cNvSpPr txBox="1"/>
          <p:nvPr/>
        </p:nvSpPr>
        <p:spPr>
          <a:xfrm>
            <a:off x="1714142" y="2921168"/>
            <a:ext cx="5075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hlinkClick r:id="rId3"/>
              </a:rPr>
              <a:t>https://www.youtube.com/watch?v=6Ult4t-1NoQ&amp;list=PLvzOwE5lWqhQaMdlA9uIB9OxPPkchIr-6&amp;index=2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692674-C863-4E22-969C-3F86FA161E2B}"/>
              </a:ext>
            </a:extLst>
          </p:cNvPr>
          <p:cNvSpPr/>
          <p:nvPr/>
        </p:nvSpPr>
        <p:spPr>
          <a:xfrm>
            <a:off x="70755" y="0"/>
            <a:ext cx="1186543" cy="914400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5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9144" y="313156"/>
            <a:ext cx="10257183" cy="1325563"/>
          </a:xfrm>
        </p:spPr>
        <p:txBody>
          <a:bodyPr/>
          <a:lstStyle/>
          <a:p>
            <a:r>
              <a:rPr lang="en-US" sz="4000" dirty="0">
                <a:solidFill>
                  <a:schemeClr val="bg2"/>
                </a:solidFill>
              </a:rPr>
              <a:t>Partner Activity: </a:t>
            </a:r>
            <a:br>
              <a:rPr lang="en-US" sz="4000" dirty="0">
                <a:solidFill>
                  <a:schemeClr val="bg2"/>
                </a:solidFill>
              </a:rPr>
            </a:br>
            <a:r>
              <a:rPr lang="en-US" sz="4000" dirty="0">
                <a:solidFill>
                  <a:schemeClr val="bg2"/>
                </a:solidFill>
              </a:rPr>
              <a:t>Famous Failures Who Refused to Give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791" y="1797088"/>
            <a:ext cx="10257183" cy="46957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</a:rPr>
              <a:t>In this activity you will work in pairs (or groups of 3) to read about a “Famous Failure.” </a:t>
            </a:r>
          </a:p>
          <a:p>
            <a:r>
              <a:rPr lang="en-US" dirty="0">
                <a:solidFill>
                  <a:schemeClr val="bg2"/>
                </a:solidFill>
              </a:rPr>
              <a:t>Google “</a:t>
            </a:r>
            <a:r>
              <a:rPr lang="en-US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HuffPost 21 Famous Failures</a:t>
            </a:r>
            <a:r>
              <a:rPr lang="en-US" dirty="0">
                <a:solidFill>
                  <a:schemeClr val="bg2"/>
                </a:solidFill>
              </a:rPr>
              <a:t>.”</a:t>
            </a:r>
          </a:p>
          <a:p>
            <a:r>
              <a:rPr lang="en-US" dirty="0">
                <a:solidFill>
                  <a:schemeClr val="bg2"/>
                </a:solidFill>
              </a:rPr>
              <a:t>Choose ONE person from the list and read about him or her.</a:t>
            </a: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</a:rPr>
              <a:t>Then discuss the following questions.</a:t>
            </a:r>
          </a:p>
          <a:p>
            <a:r>
              <a:rPr lang="en-US" dirty="0">
                <a:solidFill>
                  <a:schemeClr val="bg2"/>
                </a:solidFill>
              </a:rPr>
              <a:t>What do you think this person felt when experiencing failure?</a:t>
            </a:r>
          </a:p>
          <a:p>
            <a:pPr lvl="0"/>
            <a:r>
              <a:rPr lang="en-US" dirty="0">
                <a:solidFill>
                  <a:schemeClr val="bg2"/>
                </a:solidFill>
              </a:rPr>
              <a:t>What would people have missed if this person had given up after failing?</a:t>
            </a:r>
          </a:p>
          <a:p>
            <a:pPr lvl="0"/>
            <a:r>
              <a:rPr lang="en-US" dirty="0">
                <a:solidFill>
                  <a:schemeClr val="bg2"/>
                </a:solidFill>
              </a:rPr>
              <a:t>What do you think kept this person going to keep on trying?</a:t>
            </a: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</a:rPr>
              <a:t>Share what you learned with the rest of the class.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63367" y="452718"/>
            <a:ext cx="450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14E67D-8413-410C-8FA7-A8C7E1B34729}" type="slidenum">
              <a:rPr lang="en-US" sz="2800" smtClean="0"/>
              <a:t>7</a:t>
            </a:fld>
            <a:endParaRPr lang="en-US" sz="2800" dirty="0"/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FCA2BE60-E99A-4CEC-B053-5943F44763B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982" y="5557042"/>
            <a:ext cx="604345" cy="6043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6D63DC2-B14F-4DB9-B96A-BEA959178E4C}"/>
              </a:ext>
            </a:extLst>
          </p:cNvPr>
          <p:cNvSpPr/>
          <p:nvPr/>
        </p:nvSpPr>
        <p:spPr>
          <a:xfrm>
            <a:off x="70755" y="0"/>
            <a:ext cx="1186543" cy="9144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782ECC-38AB-481C-8C8C-21DD6A24C653}"/>
              </a:ext>
            </a:extLst>
          </p:cNvPr>
          <p:cNvSpPr txBox="1"/>
          <p:nvPr/>
        </p:nvSpPr>
        <p:spPr>
          <a:xfrm>
            <a:off x="1718631" y="290946"/>
            <a:ext cx="9108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dirty="0">
                <a:solidFill>
                  <a:schemeClr val="bg2"/>
                </a:solidFill>
                <a:latin typeface="Berlin Sans FB" panose="020E0602020502020306" pitchFamily="34" charset="0"/>
              </a:rPr>
              <a:t>Time for Individual Reflection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89F78C-2E41-46F0-AFF0-B224D35E8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814127" y="2186323"/>
            <a:ext cx="5377873" cy="40334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AD13FF-910C-4C1D-B921-153F8AE19CBE}"/>
              </a:ext>
            </a:extLst>
          </p:cNvPr>
          <p:cNvSpPr txBox="1"/>
          <p:nvPr/>
        </p:nvSpPr>
        <p:spPr>
          <a:xfrm>
            <a:off x="6814127" y="6232041"/>
            <a:ext cx="29983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hlinkClick r:id="rId4" tooltip="http://www.lifeafteremptynest.com/2014/03/facing-some-mid-life-reflection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900" dirty="0">
                <a:solidFill>
                  <a:schemeClr val="bg1"/>
                </a:solidFill>
              </a:rPr>
              <a:t> by Unknown Author is licensed under </a:t>
            </a:r>
            <a:r>
              <a:rPr lang="en-US" sz="900" dirty="0">
                <a:solidFill>
                  <a:schemeClr val="bg1"/>
                </a:solidFill>
                <a:hlinkClick r:id="rId5" tooltip="https://creativecommons.org/licenses/by-nc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</a:t>
            </a:r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77B15A-BFC4-4FEB-B558-5B87819B85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1461692" y="1070263"/>
            <a:ext cx="5816812" cy="256101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C5572DA-A9D2-4DD5-A3C6-23C68951BF1B}"/>
              </a:ext>
            </a:extLst>
          </p:cNvPr>
          <p:cNvSpPr txBox="1"/>
          <p:nvPr/>
        </p:nvSpPr>
        <p:spPr>
          <a:xfrm>
            <a:off x="1513608" y="3764262"/>
            <a:ext cx="57129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hlinkClick r:id="rId7" tooltip="https://thinkspace.csu.edu.au/simonelewin/2017/07/06/reflection-on-first-online-meeting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900" dirty="0">
                <a:solidFill>
                  <a:schemeClr val="bg1"/>
                </a:solidFill>
              </a:rPr>
              <a:t> by Unknown Author is licensed under </a:t>
            </a:r>
            <a:r>
              <a:rPr lang="en-US" sz="900" dirty="0">
                <a:solidFill>
                  <a:schemeClr val="bg1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292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2FCF1A-DF5E-4A49-81B1-B672EC458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742809" y="3312528"/>
            <a:ext cx="5468482" cy="29078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C61DF5-D60E-4B80-A46A-76A1B62008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8137814" y="3094045"/>
            <a:ext cx="2857500" cy="304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E2106B4-6800-40AD-828A-13F66CBF6D60}"/>
              </a:ext>
            </a:extLst>
          </p:cNvPr>
          <p:cNvSpPr/>
          <p:nvPr/>
        </p:nvSpPr>
        <p:spPr>
          <a:xfrm>
            <a:off x="1311285" y="1108380"/>
            <a:ext cx="10652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Class Sharing about Unit 2 Learning</a:t>
            </a:r>
          </a:p>
        </p:txBody>
      </p:sp>
    </p:spTree>
    <p:extLst>
      <p:ext uri="{BB962C8B-B14F-4D97-AF65-F5344CB8AC3E}">
        <p14:creationId xmlns:p14="http://schemas.microsoft.com/office/powerpoint/2010/main" val="146367697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S PPT TEMPLATE [Read-Only]" id="{60A438E0-61AD-4E3E-9C0B-8F4A4E235802}" vid="{9B01FE13-E9A2-4871-AFE6-C39215EF07EE}"/>
    </a:ext>
  </a:extLst>
</a:theme>
</file>

<file path=ppt/theme/theme2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S PPT TEMPLATE [Read-Only]" id="{60A438E0-61AD-4E3E-9C0B-8F4A4E235802}" vid="{9B01FE13-E9A2-4871-AFE6-C39215EF07EE}"/>
    </a:ext>
  </a:extLst>
</a:theme>
</file>

<file path=ppt/theme/theme3.xml><?xml version="1.0" encoding="utf-8"?>
<a:theme xmlns:a="http://schemas.openxmlformats.org/drawingml/2006/main" name="3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C48EB4BA2A534D8F601DF4944D1E3F" ma:contentTypeVersion="13" ma:contentTypeDescription="Create a new document." ma:contentTypeScope="" ma:versionID="f4821ab7c85b8674f37bfb35bb8b6421">
  <xsd:schema xmlns:xsd="http://www.w3.org/2001/XMLSchema" xmlns:xs="http://www.w3.org/2001/XMLSchema" xmlns:p="http://schemas.microsoft.com/office/2006/metadata/properties" xmlns:ns3="e19fe3ab-d48b-48ae-b4f6-3ad5c71260eb" xmlns:ns4="6d2b2b24-6de1-4fcb-b612-3fbec21a79b0" targetNamespace="http://schemas.microsoft.com/office/2006/metadata/properties" ma:root="true" ma:fieldsID="42284873c616a7cd7f32a4225e048c19" ns3:_="" ns4:_="">
    <xsd:import namespace="e19fe3ab-d48b-48ae-b4f6-3ad5c71260eb"/>
    <xsd:import namespace="6d2b2b24-6de1-4fcb-b612-3fbec21a79b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9fe3ab-d48b-48ae-b4f6-3ad5c71260e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b2b24-6de1-4fcb-b612-3fbec21a79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09EE88-4D93-4506-9664-8799CE319B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9fe3ab-d48b-48ae-b4f6-3ad5c71260eb"/>
    <ds:schemaRef ds:uri="6d2b2b24-6de1-4fcb-b612-3fbec21a79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FFDFBE-3FED-49EB-9F9C-687D98F2A622}">
  <ds:schemaRefs>
    <ds:schemaRef ds:uri="http://www.w3.org/XML/1998/namespace"/>
    <ds:schemaRef ds:uri="http://purl.org/dc/terms/"/>
    <ds:schemaRef ds:uri="6d2b2b24-6de1-4fcb-b612-3fbec21a79b0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e19fe3ab-d48b-48ae-b4f6-3ad5c71260eb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D04BB20-636B-4776-A770-C4B8952078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28526</TotalTime>
  <Words>386</Words>
  <Application>Microsoft Office PowerPoint</Application>
  <PresentationFormat>Widescreen</PresentationFormat>
  <Paragraphs>67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Berlin Sans FB</vt:lpstr>
      <vt:lpstr>Berlin Sans FB Demi</vt:lpstr>
      <vt:lpstr>Calibri</vt:lpstr>
      <vt:lpstr>Calibri Light</vt:lpstr>
      <vt:lpstr>Century Schoolbook</vt:lpstr>
      <vt:lpstr>Times New Roman</vt:lpstr>
      <vt:lpstr>1_Office Theme</vt:lpstr>
      <vt:lpstr>Office Theme</vt:lpstr>
      <vt:lpstr>3_Office Theme</vt:lpstr>
      <vt:lpstr>PowerPoint Presentation</vt:lpstr>
      <vt:lpstr>Confronting Challenges</vt:lpstr>
      <vt:lpstr>Student Dedication</vt:lpstr>
      <vt:lpstr>PowerPoint Presentation</vt:lpstr>
      <vt:lpstr>Our Agenda</vt:lpstr>
      <vt:lpstr>Video Reflection and Discussion</vt:lpstr>
      <vt:lpstr>Partner Activity:  Famous Failures Who Refused to Give Up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Martha Mac Iver</dc:creator>
  <cp:lastModifiedBy>Gregg</cp:lastModifiedBy>
  <cp:revision>239</cp:revision>
  <cp:lastPrinted>2021-06-04T18:39:53Z</cp:lastPrinted>
  <dcterms:created xsi:type="dcterms:W3CDTF">2021-02-10T20:03:31Z</dcterms:created>
  <dcterms:modified xsi:type="dcterms:W3CDTF">2025-05-27T17:26:02Z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0x0101001DC48EB4BA2A534D8F601DF4944D1E3F</vt:lpwstr>
  </property>
</Properties>
</file>