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4"/>
    <p:sldMasterId id="2147483744" r:id="rId5"/>
    <p:sldMasterId id="2147483757" r:id="rId6"/>
  </p:sldMasterIdLst>
  <p:notesMasterIdLst>
    <p:notesMasterId r:id="rId23"/>
  </p:notesMasterIdLst>
  <p:sldIdLst>
    <p:sldId id="277" r:id="rId7"/>
    <p:sldId id="285" r:id="rId8"/>
    <p:sldId id="296" r:id="rId9"/>
    <p:sldId id="262" r:id="rId10"/>
    <p:sldId id="260" r:id="rId11"/>
    <p:sldId id="283" r:id="rId12"/>
    <p:sldId id="261" r:id="rId13"/>
    <p:sldId id="274" r:id="rId14"/>
    <p:sldId id="273" r:id="rId15"/>
    <p:sldId id="281" r:id="rId16"/>
    <p:sldId id="263" r:id="rId17"/>
    <p:sldId id="275" r:id="rId18"/>
    <p:sldId id="278" r:id="rId19"/>
    <p:sldId id="279" r:id="rId20"/>
    <p:sldId id="280" r:id="rId21"/>
    <p:sldId id="286" r:id="rId22"/>
  </p:sldIdLst>
  <p:sldSz cx="12192000" cy="6858000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Mac Iver" userId="cf50b649-e362-467a-a5b1-a01ad8d60a83" providerId="ADAL" clId="{E8762164-10AE-449C-81CD-FEF919827685}"/>
  </pc:docChgLst>
  <pc:docChgLst>
    <pc:chgData name="Martha Mac Iver" userId="cf50b649-e362-467a-a5b1-a01ad8d60a83" providerId="ADAL" clId="{967D616C-94E1-4EC1-8154-2D06F24DB7B9}"/>
    <pc:docChg chg="modSld">
      <pc:chgData name="Martha Mac Iver" userId="cf50b649-e362-467a-a5b1-a01ad8d60a83" providerId="ADAL" clId="{967D616C-94E1-4EC1-8154-2D06F24DB7B9}" dt="2023-03-29T13:28:26.316" v="8" actId="14100"/>
      <pc:docMkLst>
        <pc:docMk/>
      </pc:docMkLst>
      <pc:sldChg chg="addSp delSp modSp">
        <pc:chgData name="Martha Mac Iver" userId="cf50b649-e362-467a-a5b1-a01ad8d60a83" providerId="ADAL" clId="{967D616C-94E1-4EC1-8154-2D06F24DB7B9}" dt="2023-03-29T13:28:26.316" v="8" actId="14100"/>
        <pc:sldMkLst>
          <pc:docMk/>
          <pc:sldMk cId="1952186527" sldId="281"/>
        </pc:sldMkLst>
        <pc:picChg chg="del">
          <ac:chgData name="Martha Mac Iver" userId="cf50b649-e362-467a-a5b1-a01ad8d60a83" providerId="ADAL" clId="{967D616C-94E1-4EC1-8154-2D06F24DB7B9}" dt="2023-03-29T13:27:53.515" v="0"/>
          <ac:picMkLst>
            <pc:docMk/>
            <pc:sldMk cId="1952186527" sldId="281"/>
            <ac:picMk id="6" creationId="{EA552A91-6FD1-4BFB-8A69-73C4D0A02B35}"/>
          </ac:picMkLst>
        </pc:picChg>
        <pc:picChg chg="add mod">
          <ac:chgData name="Martha Mac Iver" userId="cf50b649-e362-467a-a5b1-a01ad8d60a83" providerId="ADAL" clId="{967D616C-94E1-4EC1-8154-2D06F24DB7B9}" dt="2023-03-29T13:28:26.316" v="8" actId="14100"/>
          <ac:picMkLst>
            <pc:docMk/>
            <pc:sldMk cId="1952186527" sldId="281"/>
            <ac:picMk id="9" creationId="{17E16E86-BDD7-4F96-B602-32DE1F7178E0}"/>
          </ac:picMkLst>
        </pc:picChg>
      </pc:sldChg>
    </pc:docChg>
  </pc:docChgLst>
  <pc:docChgLst>
    <pc:chgData name="Guest User" userId="S::urn:spo:anon#d11554e23d6458ecbdd7e1737ee7e7782e5c893a9c2068a99d3b536586fea545::" providerId="AD" clId="Web-{DE0268D2-43CD-B3E3-CD40-BE4391FB8C66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881A5E1B-A063-4616-BDEE-05CF67F2C26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09036"/>
            <a:ext cx="5681980" cy="368921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F45307E5-05AC-4D6B-940A-62518B477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73/pnas.07003959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73/pnas.07003959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25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Photos: James Offer https://www.flickr.com/photos/joffley/5339044114/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BY-NC-SA 2.0; https://pxhere.com/en/photo/892994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5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https://doi.org/10.1073/pnas.070039597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0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Original chart based on data from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https://doi.org/10.1073/pnas.070039597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51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Images: https://pixabay.com/vectors/food-green-health-plant-red-1294019/; http://clipart-library.com/clipart/1851629.htm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33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 Thatcher </a:t>
            </a:r>
            <a:r>
              <a:rPr lang="en-US" err="1"/>
              <a:t>Hullerman</a:t>
            </a:r>
            <a:r>
              <a:rPr lang="en-US"/>
              <a:t> Cook https://www.flickr.com/photos/poptech/5107260975 CC BY-SA 2.0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27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https://pixabay.com/id/illustrations/akses-banyak-tangan-933142/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You can add the student’s picture to the slide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chemeClr val="bg1"/>
                </a:solidFill>
              </a:rPr>
              <a:t>Image https://www.freepik.com/premium-photo/boy-putting-cross-impossible-blackboard-with-math-calculations_14413311.htm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57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2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 Filip </a:t>
            </a:r>
            <a:r>
              <a:rPr lang="en-US" err="1"/>
              <a:t>Bossuyt</a:t>
            </a:r>
            <a:r>
              <a:rPr lang="en-US"/>
              <a:t> https://flickr.com/photos/115827683@N07/26028750441 CC BY 2.0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7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9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Animated slide, only the question at the top appears when the slide is reached.  After pairs share ideas with the class, the teacher wraps up this activity by clicking through 4 key answers (with the teacher commenting on how the slide’s answers connect with -- or-- echo the ideas the pairs shared).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7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https://en.wikipedia.org/wiki/Hackney_carriage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7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https://commons.wikimedia.org/wiki/File:Hippocampus_image.png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7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5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8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5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1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8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3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58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88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7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91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97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68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30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48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8073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19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59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63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4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98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9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92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9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66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4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6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3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D9581-9C28-46F9-9E53-C7809AA29366}"/>
              </a:ext>
            </a:extLst>
          </p:cNvPr>
          <p:cNvSpPr/>
          <p:nvPr userDrawn="1"/>
        </p:nvSpPr>
        <p:spPr>
          <a:xfrm>
            <a:off x="76202" y="21771"/>
            <a:ext cx="1186543" cy="8926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4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4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9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9365" y="6337206"/>
            <a:ext cx="1368869" cy="40341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071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9365" y="6337206"/>
            <a:ext cx="1368869" cy="40341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701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9365" y="6337206"/>
            <a:ext cx="1368869" cy="40341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934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ickr.com/photos/briandeadly/10447799286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katrinadreamertutoring.com/The%20Importance%20of%20Growth%20Mindset%20and%20Neuroplasticity.html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JC82Il2cjqA" TargetMode="Externa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UtcigWSBs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C82Il2cjqA" TargetMode="External"/><Relationship Id="rId3" Type="http://schemas.openxmlformats.org/officeDocument/2006/relationships/hyperlink" Target="https://www.youtube.com/watch?v=sU4W36_5oiM" TargetMode="External"/><Relationship Id="rId7" Type="http://schemas.openxmlformats.org/officeDocument/2006/relationships/hyperlink" Target="https://www.katrinadreamertutoring.com/The%20Importance%20of%20Growth%20Mindset%20and%20Neuroplasticity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clipart-library.com/clipart/1851629.htm" TargetMode="External"/><Relationship Id="rId5" Type="http://schemas.openxmlformats.org/officeDocument/2006/relationships/hyperlink" Target="https://doi.org/10.1073/pnas.070039597" TargetMode="External"/><Relationship Id="rId10" Type="http://schemas.openxmlformats.org/officeDocument/2006/relationships/hyperlink" Target="https://www.youtube.com/watch?v=LUtcigWSBsw" TargetMode="External"/><Relationship Id="rId4" Type="http://schemas.openxmlformats.org/officeDocument/2006/relationships/hyperlink" Target="https://commons.wikimedia.org/wiki/File:Hippocampus_image.png" TargetMode="External"/><Relationship Id="rId9" Type="http://schemas.openxmlformats.org/officeDocument/2006/relationships/hyperlink" Target="https://www.flickr.com/photos/poptech/5107260975%20CC%20BY-SA%202.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life.ca/audio/andrew-fountain-bible-trut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4W36_5oi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E9FC4-F810-440E-AC15-A67365D0618D}"/>
              </a:ext>
            </a:extLst>
          </p:cNvPr>
          <p:cNvSpPr txBox="1"/>
          <p:nvPr/>
        </p:nvSpPr>
        <p:spPr>
          <a:xfrm>
            <a:off x="1534159" y="373613"/>
            <a:ext cx="1035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  <a:latin typeface="Berlin Sans FB Demi" panose="020E0802020502020306" pitchFamily="34" charset="0"/>
              </a:rPr>
              <a:t>Do Now</a:t>
            </a:r>
            <a:r>
              <a:rPr lang="en-US" sz="3600">
                <a:solidFill>
                  <a:schemeClr val="bg2"/>
                </a:solidFill>
                <a:latin typeface="Berlin Sans FB" panose="020E0602020502020306" pitchFamily="34" charset="0"/>
              </a:rPr>
              <a:t>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D75B77-94EF-45F3-9A8B-DE866F6AF111}"/>
              </a:ext>
            </a:extLst>
          </p:cNvPr>
          <p:cNvSpPr/>
          <p:nvPr/>
        </p:nvSpPr>
        <p:spPr>
          <a:xfrm>
            <a:off x="1689100" y="1206500"/>
            <a:ext cx="101981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>
                <a:solidFill>
                  <a:schemeClr val="bg2"/>
                </a:solidFill>
                <a:latin typeface="Berlin Sans FB" panose="020E0602020502020306" pitchFamily="34" charset="0"/>
              </a:rPr>
              <a:t>Consider the problem below, then discuss with a classmate how you might help.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>
                <a:solidFill>
                  <a:schemeClr val="bg2"/>
                </a:solidFill>
                <a:latin typeface="Berlin Sans FB" panose="020E0602020502020306" pitchFamily="34" charset="0"/>
              </a:rPr>
              <a:t>Allie forgets to bring her completed homework to school at least once a week, and has been losing points.  Her grade will be lower than it should be if she doesn’t turn in more of her homework.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>
                <a:solidFill>
                  <a:schemeClr val="bg2"/>
                </a:solidFill>
                <a:latin typeface="Berlin Sans FB Demi" panose="020E0802020502020306" pitchFamily="34" charset="0"/>
              </a:rPr>
              <a:t>What might Allie do to make sure she is able to turn in her homework each day?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200">
              <a:solidFill>
                <a:schemeClr val="bg2"/>
              </a:solidFill>
              <a:latin typeface="Berlin Sans FB" panose="020E0602020502020306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98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How do the brains of taxi drivers compare to those of other people?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3094" y="5791813"/>
            <a:ext cx="2431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Taxi Drivers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7369" y="579495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A Non-Taxi-Driver </a:t>
            </a:r>
          </a:p>
        </p:txBody>
      </p:sp>
      <p:pic>
        <p:nvPicPr>
          <p:cNvPr id="4098" name="Picture 2" descr="man, person, suit, people, male, meeting, professional, profession, black, african, meet, african american, businessperson">
            <a:extLst>
              <a:ext uri="{FF2B5EF4-FFF2-40B4-BE49-F238E27FC236}">
                <a16:creationId xmlns:a16="http://schemas.microsoft.com/office/drawing/2014/main" id="{92148222-FBB8-4B16-898B-3D1A7DA1D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r="8599" b="39178"/>
          <a:stretch/>
        </p:blipFill>
        <p:spPr bwMode="auto">
          <a:xfrm>
            <a:off x="7553196" y="2235407"/>
            <a:ext cx="3388634" cy="3515312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8FD2A2-7190-4A30-9BBD-F4C226E604FD}"/>
              </a:ext>
            </a:extLst>
          </p:cNvPr>
          <p:cNvSpPr/>
          <p:nvPr/>
        </p:nvSpPr>
        <p:spPr>
          <a:xfrm>
            <a:off x="76202" y="8518"/>
            <a:ext cx="1186543" cy="914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E16E86-BDD7-4F96-B602-32DE1F717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747998" y="2235407"/>
            <a:ext cx="5347978" cy="35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8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6E68E4-BE5C-4F3B-B28E-9A30C6F77A3A}"/>
              </a:ext>
            </a:extLst>
          </p:cNvPr>
          <p:cNvSpPr/>
          <p:nvPr/>
        </p:nvSpPr>
        <p:spPr>
          <a:xfrm>
            <a:off x="1678488" y="533807"/>
            <a:ext cx="7369027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52400" fontAlgn="base">
              <a:lnSpc>
                <a:spcPct val="107000"/>
              </a:lnSpc>
            </a:pPr>
            <a:r>
              <a:rPr lang="en-US" sz="3600">
                <a:solidFill>
                  <a:schemeClr val="bg2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Close-ups of the left and right hippocampus of a London taxi driver </a:t>
            </a:r>
            <a:endParaRPr lang="en-US" sz="3600">
              <a:solidFill>
                <a:schemeClr val="bg2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32" y="2984403"/>
            <a:ext cx="10445419" cy="3339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8488" y="1907864"/>
            <a:ext cx="10074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2"/>
                </a:solidFill>
              </a:rPr>
              <a:t>The highlighted sections show where taxi drivers grew 4 times more gray matter than did  non-taxi drivers.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0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bg2"/>
                </a:solidFill>
              </a:rPr>
              <a:t>The “GPS” in Taxi Drivers’ Brains Continues to Grow Throughout their Careers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2658" y="1610436"/>
            <a:ext cx="8378558" cy="49447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AA82A-1576-4484-ACD1-30B4B8E4AE73}"/>
              </a:ext>
            </a:extLst>
          </p:cNvPr>
          <p:cNvSpPr/>
          <p:nvPr/>
        </p:nvSpPr>
        <p:spPr>
          <a:xfrm>
            <a:off x="76202" y="-4734"/>
            <a:ext cx="1186543" cy="914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7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Watch and Rate two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66" y="1789770"/>
            <a:ext cx="9637734" cy="357387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chemeClr val="bg2"/>
                </a:solidFill>
              </a:rPr>
              <a:t>The Felicity of Neuroplasticity</a:t>
            </a:r>
            <a:r>
              <a:rPr lang="en-US" sz="3200">
                <a:solidFill>
                  <a:schemeClr val="bg2"/>
                </a:solidFill>
              </a:rPr>
              <a:t>: </a:t>
            </a:r>
            <a:r>
              <a:rPr lang="en-US" u="sng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https://www.katrinadreamertutoring.com/The%20Importance%20of%20Growth%20Mindset%20and%20Neuroplasticity.html</a:t>
            </a:r>
            <a:endParaRPr lang="en-US" u="sng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u="sng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3200" b="1">
                <a:solidFill>
                  <a:schemeClr val="bg2"/>
                </a:solidFill>
              </a:rPr>
              <a:t>You Can Learn Anything</a:t>
            </a:r>
            <a:r>
              <a:rPr lang="en-US" sz="3200">
                <a:solidFill>
                  <a:schemeClr val="bg2"/>
                </a:solidFill>
              </a:rPr>
              <a:t>:</a:t>
            </a:r>
          </a:p>
          <a:p>
            <a:pPr marL="0" indent="0">
              <a:buNone/>
            </a:pPr>
            <a:r>
              <a:rPr lang="en-US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https://www.youtube.com/watch?v=JC82Il2cjqA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8E3D4-8E93-4AC9-A6EF-ADD2AD297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779" y="5126189"/>
            <a:ext cx="883632" cy="992148"/>
          </a:xfrm>
          <a:prstGeom prst="rect">
            <a:avLst/>
          </a:prstGeom>
        </p:spPr>
      </p:pic>
      <p:pic>
        <p:nvPicPr>
          <p:cNvPr id="2050" name="Picture 2" descr="Blue Splat Clipart">
            <a:extLst>
              <a:ext uri="{FF2B5EF4-FFF2-40B4-BE49-F238E27FC236}">
                <a16:creationId xmlns:a16="http://schemas.microsoft.com/office/drawing/2014/main" id="{27E98A11-0584-4E0B-94FD-34F6AD7C5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029">
            <a:off x="6962328" y="5131593"/>
            <a:ext cx="1222583" cy="9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9194F816-AFD7-4B95-B25C-81106B0B3C0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419" y="5569873"/>
            <a:ext cx="964082" cy="407325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0D4743E0-3DE7-4CDC-BA61-89476A39A4A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867" y="5513115"/>
            <a:ext cx="604345" cy="6043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554A7F-DC06-4FE6-881A-328C650C7852}"/>
              </a:ext>
            </a:extLst>
          </p:cNvPr>
          <p:cNvSpPr/>
          <p:nvPr/>
        </p:nvSpPr>
        <p:spPr>
          <a:xfrm>
            <a:off x="76202" y="-4734"/>
            <a:ext cx="1186543" cy="91440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912" y="736809"/>
            <a:ext cx="9973235" cy="1392615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chemeClr val="bg2"/>
                </a:solidFill>
              </a:rPr>
              <a:t>The Power of a Growth Mindset: How I Became a Recording Star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907" y="2292263"/>
            <a:ext cx="9973236" cy="1002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bg2"/>
                </a:solidFill>
              </a:rPr>
              <a:t>John Legend shares his path to success: </a:t>
            </a:r>
            <a:r>
              <a:rPr lang="en-US" sz="3200">
                <a:solidFill>
                  <a:schemeClr val="bg2"/>
                </a:solidFill>
                <a:hlinkClick r:id="rId3"/>
              </a:rPr>
              <a:t>https://www.youtube.com/watch?v=LUtcigWSBsw</a:t>
            </a:r>
            <a:endParaRPr lang="en-US" sz="3200">
              <a:solidFill>
                <a:schemeClr val="bg2"/>
              </a:solidFill>
              <a:cs typeface="Calibri"/>
            </a:endParaRPr>
          </a:p>
          <a:p>
            <a:pPr marL="0" indent="0">
              <a:buNone/>
            </a:pPr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/>
          </a:p>
        </p:txBody>
      </p:sp>
      <p:pic>
        <p:nvPicPr>
          <p:cNvPr id="5122" name="Picture 2" descr="https://upload.wikimedia.org/wikipedia/commons/thumb/3/37/John_Legend_poptech.jpg/512px-John_Legend_poptech.jpg">
            <a:extLst>
              <a:ext uri="{FF2B5EF4-FFF2-40B4-BE49-F238E27FC236}">
                <a16:creationId xmlns:a16="http://schemas.microsoft.com/office/drawing/2014/main" id="{ABDA48F2-0E4A-46B1-8558-B4721D943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t="10745" r="16210" b="26391"/>
          <a:stretch/>
        </p:blipFill>
        <p:spPr bwMode="auto">
          <a:xfrm>
            <a:off x="5410199" y="3305527"/>
            <a:ext cx="2743200" cy="323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8AA19DE-A5D3-44CB-B5FA-893A32FB1F6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061" y="5602950"/>
            <a:ext cx="964082" cy="407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B46C9F-6C96-4830-852F-5C77F748296C}"/>
              </a:ext>
            </a:extLst>
          </p:cNvPr>
          <p:cNvSpPr/>
          <p:nvPr/>
        </p:nvSpPr>
        <p:spPr>
          <a:xfrm>
            <a:off x="76202" y="-4734"/>
            <a:ext cx="1186543" cy="9144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54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714" y="1016479"/>
            <a:ext cx="9973235" cy="1332698"/>
          </a:xfrm>
        </p:spPr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Please Turn in Your Video Reviews at the End of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713" y="2798210"/>
            <a:ext cx="9973236" cy="144255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>
                <a:solidFill>
                  <a:schemeClr val="bg2"/>
                </a:solidFill>
              </a:rPr>
              <a:t>This will help the curriculum creators decide which videos should be used for the next edition of this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8976A-CECF-49D7-AEE3-C9B111340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231" y="4343135"/>
            <a:ext cx="883632" cy="992148"/>
          </a:xfrm>
          <a:prstGeom prst="rect">
            <a:avLst/>
          </a:prstGeom>
        </p:spPr>
      </p:pic>
      <p:pic>
        <p:nvPicPr>
          <p:cNvPr id="6" name="Picture 2" descr="Blue Splat Clipart">
            <a:extLst>
              <a:ext uri="{FF2B5EF4-FFF2-40B4-BE49-F238E27FC236}">
                <a16:creationId xmlns:a16="http://schemas.microsoft.com/office/drawing/2014/main" id="{160C4FCC-8D25-4F9E-8BDE-A43D9C6C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029">
            <a:off x="6753780" y="4348539"/>
            <a:ext cx="1222583" cy="9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4EBE86-4ACD-4165-BC41-183E8EF8905E}"/>
              </a:ext>
            </a:extLst>
          </p:cNvPr>
          <p:cNvSpPr/>
          <p:nvPr/>
        </p:nvSpPr>
        <p:spPr>
          <a:xfrm>
            <a:off x="76202" y="-4734"/>
            <a:ext cx="1186543" cy="914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277" y="606100"/>
            <a:ext cx="1146022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References &amp; 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&amp; 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Slide 1: Bruno 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Schoonbrodt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https://www.flickr.com/photos/schoonbrodt/49060752293/ (cropped) CC BY-NC-ND 2.0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Slide </a:t>
            </a:r>
            <a:r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https://pixabay.com/id/illustrations/akses-banyak-tangan-933142/</a:t>
            </a:r>
          </a:p>
          <a:p>
            <a:pPr>
              <a:defRPr/>
            </a:pPr>
            <a:r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t>Slide 3 and unit thumbnails </a:t>
            </a:r>
            <a:r>
              <a:rPr lang="en-US" sz="1400">
                <a:solidFill>
                  <a:schemeClr val="bg1"/>
                </a:solidFill>
              </a:rPr>
              <a:t>https://www.freepik.com/premium-photo/boy-putting-cross-impossible-blackboard-with-math-calculations_14413311.htm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Slide 5: Filip 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Bossuyt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https://flickr.com/photos/115827683@N07/26028750441 CC BY 2.0Slide 6: http://clipart-library.com/clipart/311074.htm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Slide 8: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3"/>
              </a:rPr>
              <a:t>https://www.youtube.com/watch?v=sU4W36_5oiM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; https://en.wikipedia.org/wiki/Hackney_carriage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9 :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https://commons.wikimedia.org/wiki/File:Hippocampus_image.png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10: https://commons.wikimedia.org/wiki/File:Hippocampus_image.pngSlide 11: http://clipart-library.com/clipart/smile-clip-art-5.htm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11: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https://doi.org/10.1073/pnas.070039597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12: Original chart based on data from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https://doi.org/10.1073/pnas.070039597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13: https://pixabay.com/vectors/food-green-health-plant-red-1294019/;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http://clipart-library.com/clipart/1851629.htm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https://www.katrinadreamertutoring.com/The%20Importance%20of%20Growth%20Mindset%20and%20Neuroplasticity.html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https://www.youtube.com/watch?v=JC82Il2cjqA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14: Photo Thatcher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Hullerman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Cook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https://www.flickr.com/photos/poptech/5107260975 CC BY-SA 2.0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https://www.youtube.com/watch?v=LUtcigWSBsw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get/g2e6581f5b9baa1a15ee0b0433714cb4b1123c5e541e79e4bd9dfad859111018a8c0ee98e2ed51b1a8490a37b47d03278_1920.jpg">
            <a:extLst>
              <a:ext uri="{FF2B5EF4-FFF2-40B4-BE49-F238E27FC236}">
                <a16:creationId xmlns:a16="http://schemas.microsoft.com/office/drawing/2014/main" id="{5F238448-7F17-4332-BDB6-C987AD8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1" y="1553836"/>
            <a:ext cx="6849993" cy="47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810173" y="311159"/>
            <a:ext cx="5288280" cy="10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>
                <a:solidFill>
                  <a:schemeClr val="bg2"/>
                </a:solidFill>
              </a:rPr>
              <a:t>Student Dedication</a:t>
            </a:r>
            <a:endParaRPr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5BF72-7346-4AF5-939C-68D416CEB775}"/>
              </a:ext>
            </a:extLst>
          </p:cNvPr>
          <p:cNvSpPr/>
          <p:nvPr/>
        </p:nvSpPr>
        <p:spPr>
          <a:xfrm>
            <a:off x="76202" y="-4734"/>
            <a:ext cx="1186543" cy="914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897" y="468086"/>
            <a:ext cx="9144000" cy="1062680"/>
          </a:xfrm>
        </p:spPr>
        <p:txBody>
          <a:bodyPr anchor="t"/>
          <a:lstStyle/>
          <a:p>
            <a:r>
              <a:rPr lang="en-US">
                <a:latin typeface="Berlin Sans FB" panose="020E0602020502020306" pitchFamily="34" charset="0"/>
              </a:rPr>
              <a:t>Confronting Challenges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97827F-F545-42A5-AFDF-172DBF44A922}"/>
              </a:ext>
            </a:extLst>
          </p:cNvPr>
          <p:cNvSpPr/>
          <p:nvPr/>
        </p:nvSpPr>
        <p:spPr>
          <a:xfrm>
            <a:off x="76202" y="21772"/>
            <a:ext cx="1186543" cy="89262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49579-25E6-4023-AAB8-C6C70EC98ED4}"/>
              </a:ext>
            </a:extLst>
          </p:cNvPr>
          <p:cNvSpPr/>
          <p:nvPr/>
        </p:nvSpPr>
        <p:spPr>
          <a:xfrm>
            <a:off x="3731741" y="3212757"/>
            <a:ext cx="5968313" cy="33832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8569A6-6F38-4602-8B8B-C97089A2A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744" y="1494650"/>
            <a:ext cx="10783481" cy="1718107"/>
          </a:xfrm>
        </p:spPr>
        <p:txBody>
          <a:bodyPr>
            <a:normAutofit fontScale="92500"/>
          </a:bodyPr>
          <a:lstStyle/>
          <a:p>
            <a:r>
              <a:rPr lang="en-US" sz="5200">
                <a:latin typeface="Berlin Sans FB" panose="020E0602020502020306" pitchFamily="34" charset="0"/>
              </a:rPr>
              <a:t>Day </a:t>
            </a:r>
            <a:r>
              <a:rPr lang="en-US" sz="5200"/>
              <a:t>6: Having a Growth Mindset</a:t>
            </a:r>
          </a:p>
          <a:p>
            <a:r>
              <a:rPr lang="en-US" sz="4200"/>
              <a:t>Using Facts from Brain Science to Change Your Life</a:t>
            </a:r>
          </a:p>
          <a:p>
            <a:endParaRPr lang="en-US" sz="440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3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55B0-51F0-49BB-83E8-6051EAA2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Our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2C13-09CE-4FF9-B213-DCFFCE3F3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564" y="1719245"/>
            <a:ext cx="9973235" cy="5002230"/>
          </a:xfrm>
        </p:spPr>
        <p:txBody>
          <a:bodyPr>
            <a:normAutofit lnSpcReduction="10000"/>
          </a:bodyPr>
          <a:lstStyle/>
          <a:p>
            <a:r>
              <a:rPr lang="en-US" b="1">
                <a:solidFill>
                  <a:schemeClr val="bg2"/>
                </a:solidFill>
              </a:rPr>
              <a:t>About the brain: good news from science </a:t>
            </a:r>
          </a:p>
          <a:p>
            <a:r>
              <a:rPr lang="en-US" b="1">
                <a:solidFill>
                  <a:schemeClr val="bg2"/>
                </a:solidFill>
              </a:rPr>
              <a:t>Good news from you: Think/Pair/Share</a:t>
            </a:r>
          </a:p>
          <a:p>
            <a:r>
              <a:rPr lang="en-US" b="1">
                <a:solidFill>
                  <a:schemeClr val="bg2"/>
                </a:solidFill>
              </a:rPr>
              <a:t>Four videos</a:t>
            </a:r>
          </a:p>
          <a:p>
            <a:pPr marL="808038" indent="-457200">
              <a:buFontTx/>
              <a:buChar char="-"/>
            </a:pPr>
            <a:r>
              <a:rPr lang="en-US" b="1">
                <a:solidFill>
                  <a:schemeClr val="bg2"/>
                </a:solidFill>
              </a:rPr>
              <a:t>How London taxi drivers exercise their brains to become better navigators</a:t>
            </a:r>
          </a:p>
          <a:p>
            <a:pPr marL="808038" indent="-457200">
              <a:buFontTx/>
              <a:buChar char="-"/>
            </a:pPr>
            <a:r>
              <a:rPr lang="en-US" b="1">
                <a:solidFill>
                  <a:schemeClr val="bg2"/>
                </a:solidFill>
              </a:rPr>
              <a:t>How neuroplasticity enables us to create new possibilities within our brains</a:t>
            </a:r>
          </a:p>
          <a:p>
            <a:pPr marL="808038" indent="-457200">
              <a:buFontTx/>
              <a:buChar char="-"/>
            </a:pPr>
            <a:r>
              <a:rPr lang="en-US" b="1">
                <a:solidFill>
                  <a:schemeClr val="bg2"/>
                </a:solidFill>
              </a:rPr>
              <a:t>“You Can Learn Anything” – and rating these two videos</a:t>
            </a:r>
          </a:p>
          <a:p>
            <a:pPr marL="808038" indent="-457200">
              <a:buFontTx/>
              <a:buChar char="-"/>
            </a:pPr>
            <a:r>
              <a:rPr lang="en-US" b="1">
                <a:solidFill>
                  <a:schemeClr val="bg2"/>
                </a:solidFill>
              </a:rPr>
              <a:t>How John Legend used a growth mindset to become a recording star</a:t>
            </a:r>
          </a:p>
          <a:p>
            <a:r>
              <a:rPr lang="en-US" b="1">
                <a:solidFill>
                  <a:schemeClr val="bg2"/>
                </a:solidFill>
              </a:rPr>
              <a:t>Exit ticket: video reviews</a:t>
            </a:r>
            <a:endParaRPr lang="en-US" sz="1100" b="1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35140-D3FB-4540-AD99-0F6F22334A19}"/>
              </a:ext>
            </a:extLst>
          </p:cNvPr>
          <p:cNvSpPr/>
          <p:nvPr/>
        </p:nvSpPr>
        <p:spPr>
          <a:xfrm>
            <a:off x="79512" y="0"/>
            <a:ext cx="1186543" cy="914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9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9ACB4-0609-436B-948F-A043AD05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366" y="601661"/>
            <a:ext cx="9973235" cy="1325563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What is one of the most important scientific findings about the brain?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923328-2FDA-48B2-9920-EF93A10EC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7241" y="2046514"/>
            <a:ext cx="5091742" cy="4013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sz="3600">
                <a:solidFill>
                  <a:schemeClr val="bg2"/>
                </a:solidFill>
                <a:latin typeface="+mn-lt"/>
              </a:rPr>
              <a:t>The different parts of our brain are like muscles: They get stronger (and gain expertise) when you exercise them.</a:t>
            </a:r>
          </a:p>
          <a:p>
            <a:pPr marL="0" indent="0" algn="ctr">
              <a:buNone/>
            </a:pPr>
            <a:endParaRPr lang="en-US" sz="280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280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File:064 kasyanov ashton eaton (26028750441).jpg">
            <a:extLst>
              <a:ext uri="{FF2B5EF4-FFF2-40B4-BE49-F238E27FC236}">
                <a16:creationId xmlns:a16="http://schemas.microsoft.com/office/drawing/2014/main" id="{9B42F308-9B33-4BDB-B769-2CEB719C9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t="18660" r="17310" b="14819"/>
          <a:stretch/>
        </p:blipFill>
        <p:spPr bwMode="auto">
          <a:xfrm>
            <a:off x="7578246" y="2244094"/>
            <a:ext cx="2918565" cy="379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2FB2F3-9AC0-4C21-AC6D-2ED01C57DBEA}"/>
              </a:ext>
            </a:extLst>
          </p:cNvPr>
          <p:cNvSpPr/>
          <p:nvPr/>
        </p:nvSpPr>
        <p:spPr>
          <a:xfrm>
            <a:off x="76202" y="21771"/>
            <a:ext cx="1186543" cy="89262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9ACB4-0609-436B-948F-A043AD05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618" y="601661"/>
            <a:ext cx="9973235" cy="756439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  <a:latin typeface="Berlin Sans FB Demi" panose="020E0802020502020306" pitchFamily="34" charset="0"/>
              </a:rPr>
              <a:t>Pair and Share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923328-2FDA-48B2-9920-EF93A10EC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2995" y="1485159"/>
            <a:ext cx="9483432" cy="4646134"/>
          </a:xfrm>
        </p:spPr>
        <p:txBody>
          <a:bodyPr>
            <a:normAutofit lnSpcReduction="10000"/>
          </a:bodyPr>
          <a:lstStyle/>
          <a:p>
            <a:pPr marL="292100" indent="-292100">
              <a:lnSpc>
                <a:spcPct val="100000"/>
              </a:lnSpc>
            </a:pPr>
            <a:r>
              <a:rPr lang="en-US" sz="3600">
                <a:solidFill>
                  <a:schemeClr val="bg2"/>
                </a:solidFill>
              </a:rPr>
              <a:t>Take 90 seconds to think of something you do well that many people don’t know how to do. How did you train your brain to have that skill?</a:t>
            </a:r>
          </a:p>
          <a:p>
            <a:pPr marL="292100" indent="-292100">
              <a:lnSpc>
                <a:spcPct val="100000"/>
              </a:lnSpc>
            </a:pPr>
            <a:r>
              <a:rPr lang="en-US" sz="3600">
                <a:solidFill>
                  <a:schemeClr val="bg2"/>
                </a:solidFill>
                <a:latin typeface="+mn-lt"/>
              </a:rPr>
              <a:t>Then take 4 minutes to share with a partner what your special skill is and how you exercised your brain to learn to do it.</a:t>
            </a:r>
          </a:p>
          <a:p>
            <a:pPr marL="292100" indent="-292100">
              <a:lnSpc>
                <a:spcPct val="100000"/>
              </a:lnSpc>
            </a:pPr>
            <a:r>
              <a:rPr lang="en-US" sz="3600">
                <a:solidFill>
                  <a:schemeClr val="bg2"/>
                </a:solidFill>
              </a:rPr>
              <a:t>What examples did you find of ways to exercise the brain?</a:t>
            </a:r>
          </a:p>
          <a:p>
            <a:pPr>
              <a:lnSpc>
                <a:spcPct val="100000"/>
              </a:lnSpc>
            </a:pPr>
            <a:endParaRPr lang="en-US" sz="280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80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338A46-4589-4055-8300-3330E8ABC1CD}"/>
              </a:ext>
            </a:extLst>
          </p:cNvPr>
          <p:cNvSpPr/>
          <p:nvPr/>
        </p:nvSpPr>
        <p:spPr>
          <a:xfrm>
            <a:off x="76202" y="21771"/>
            <a:ext cx="1186543" cy="89262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C848-F75F-49AC-8040-8C398532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153" y="393869"/>
            <a:ext cx="9688645" cy="1658851"/>
          </a:xfrm>
        </p:spPr>
        <p:txBody>
          <a:bodyPr>
            <a:normAutofit fontScale="90000"/>
          </a:bodyPr>
          <a:lstStyle/>
          <a:p>
            <a:pPr fontAlgn="base"/>
            <a:r>
              <a:rPr lang="en-US">
                <a:solidFill>
                  <a:schemeClr val="bg2"/>
                </a:solidFill>
                <a:latin typeface="Berlin Sans FB Demi" panose="020E0802020502020306" pitchFamily="34" charset="0"/>
              </a:rPr>
              <a:t>How do you exercise your brain to make it grow expert skill and knowledge?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153" y="2291216"/>
            <a:ext cx="9688646" cy="406513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By gaining experience doing things</a:t>
            </a:r>
          </a:p>
          <a:p>
            <a:r>
              <a:rPr lang="en-US" sz="4000">
                <a:solidFill>
                  <a:schemeClr val="bg2"/>
                </a:solidFill>
              </a:rPr>
              <a:t>By working on challenging material </a:t>
            </a:r>
          </a:p>
          <a:p>
            <a:r>
              <a:rPr lang="en-US" sz="4000">
                <a:solidFill>
                  <a:schemeClr val="bg2"/>
                </a:solidFill>
              </a:rPr>
              <a:t>By solving difficult tasks</a:t>
            </a:r>
          </a:p>
          <a:p>
            <a:r>
              <a:rPr lang="en-US" sz="4000">
                <a:solidFill>
                  <a:schemeClr val="bg2"/>
                </a:solidFill>
              </a:rPr>
              <a:t>By learning from my mistakes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AC024-A707-4C60-87B1-B74EC4A153C1}"/>
              </a:ext>
            </a:extLst>
          </p:cNvPr>
          <p:cNvSpPr txBox="1"/>
          <p:nvPr/>
        </p:nvSpPr>
        <p:spPr>
          <a:xfrm>
            <a:off x="3714750" y="7017831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nlife.ca/audio/andrew-fountain-bible-truth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7EDFC8-0495-4AB1-A205-AE0F97C89E3D}"/>
              </a:ext>
            </a:extLst>
          </p:cNvPr>
          <p:cNvSpPr/>
          <p:nvPr/>
        </p:nvSpPr>
        <p:spPr>
          <a:xfrm>
            <a:off x="76202" y="-4734"/>
            <a:ext cx="1186543" cy="914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303" y="400507"/>
            <a:ext cx="10264060" cy="185529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2"/>
                </a:solidFill>
              </a:rPr>
              <a:t>How do people who want to be taxi drivers in London exercise their brains to learn the city?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615" y="2192168"/>
            <a:ext cx="10264060" cy="2242046"/>
          </a:xfrm>
        </p:spPr>
        <p:txBody>
          <a:bodyPr/>
          <a:lstStyle/>
          <a:p>
            <a:r>
              <a:rPr lang="en-US" sz="2800">
                <a:solidFill>
                  <a:schemeClr val="bg2"/>
                </a:solidFill>
              </a:rPr>
              <a:t>To become a taxi driver in London, you have to first pass a very difficult licensing exam. </a:t>
            </a:r>
          </a:p>
          <a:p>
            <a:pPr marL="228600" lvl="1"/>
            <a:r>
              <a:rPr lang="en-US" sz="2800" b="1">
                <a:solidFill>
                  <a:schemeClr val="bg2"/>
                </a:solidFill>
              </a:rPr>
              <a:t>Let’s watch a 3-minute video about how they prepare: “Cracking London’s Legendary Taxi Test” </a:t>
            </a:r>
            <a:r>
              <a:rPr lang="en-US" sz="2800" b="1" u="sng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https://www.youtube.com/watch?v=sU4W36_5oiM</a:t>
            </a:r>
            <a:endParaRPr lang="en-US" sz="2800" b="1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https://upload.wikimedia.org/wikipedia/commons/thumb/d/d9/2005_LTI_TXII_Silver_Automatic_2.4_Front.jpg/220px-2005_LTI_TXII_Silver_Automatic_2.4_Front.jpg">
            <a:hlinkClick r:id="rId3"/>
            <a:extLst>
              <a:ext uri="{FF2B5EF4-FFF2-40B4-BE49-F238E27FC236}">
                <a16:creationId xmlns:a16="http://schemas.microsoft.com/office/drawing/2014/main" id="{B5E4DB8D-C1A1-4247-99DF-4EB0D72A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96" y="4434214"/>
            <a:ext cx="4061698" cy="21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7C9AB4D0-B94B-4FEB-A069-1DAD7A7A444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593" y="5658572"/>
            <a:ext cx="964082" cy="407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5A82D0-73CB-46B5-98F4-752983F88F24}"/>
              </a:ext>
            </a:extLst>
          </p:cNvPr>
          <p:cNvSpPr/>
          <p:nvPr/>
        </p:nvSpPr>
        <p:spPr>
          <a:xfrm>
            <a:off x="76202" y="-4734"/>
            <a:ext cx="1186543" cy="9144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4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2529" y="735353"/>
            <a:ext cx="6976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2"/>
                </a:solidFill>
              </a:rPr>
              <a:t>Meet the Hippocampus – Where Your Brain’s GPS Is Found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 descr="File:Hippocampus image.png">
            <a:extLst>
              <a:ext uri="{FF2B5EF4-FFF2-40B4-BE49-F238E27FC236}">
                <a16:creationId xmlns:a16="http://schemas.microsoft.com/office/drawing/2014/main" id="{868A258B-8119-4C09-8383-A160DF6E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97" y="2205037"/>
            <a:ext cx="7620000" cy="433387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303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3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48EB4BA2A534D8F601DF4944D1E3F" ma:contentTypeVersion="13" ma:contentTypeDescription="Create a new document." ma:contentTypeScope="" ma:versionID="f4821ab7c85b8674f37bfb35bb8b6421">
  <xsd:schema xmlns:xsd="http://www.w3.org/2001/XMLSchema" xmlns:xs="http://www.w3.org/2001/XMLSchema" xmlns:p="http://schemas.microsoft.com/office/2006/metadata/properties" xmlns:ns3="e19fe3ab-d48b-48ae-b4f6-3ad5c71260eb" xmlns:ns4="6d2b2b24-6de1-4fcb-b612-3fbec21a79b0" targetNamespace="http://schemas.microsoft.com/office/2006/metadata/properties" ma:root="true" ma:fieldsID="42284873c616a7cd7f32a4225e048c19" ns3:_="" ns4:_="">
    <xsd:import namespace="e19fe3ab-d48b-48ae-b4f6-3ad5c71260eb"/>
    <xsd:import namespace="6d2b2b24-6de1-4fcb-b612-3fbec21a79b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fe3ab-d48b-48ae-b4f6-3ad5c71260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2b24-6de1-4fcb-b612-3fbec21a7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FFDFBE-3FED-49EB-9F9C-687D98F2A622}">
  <ds:schemaRefs>
    <ds:schemaRef ds:uri="6d2b2b24-6de1-4fcb-b612-3fbec21a79b0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19fe3ab-d48b-48ae-b4f6-3ad5c71260eb"/>
  </ds:schemaRefs>
</ds:datastoreItem>
</file>

<file path=customXml/itemProps2.xml><?xml version="1.0" encoding="utf-8"?>
<ds:datastoreItem xmlns:ds="http://schemas.openxmlformats.org/officeDocument/2006/customXml" ds:itemID="{DE09EE88-4D93-4506-9664-8799CE319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9fe3ab-d48b-48ae-b4f6-3ad5c71260eb"/>
    <ds:schemaRef ds:uri="6d2b2b24-6de1-4fcb-b612-3fbec21a7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04BB20-636B-4776-A770-C4B8952078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823</Words>
  <Application>Microsoft Office PowerPoint</Application>
  <PresentationFormat>Widescreen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Berlin Sans FB</vt:lpstr>
      <vt:lpstr>Berlin Sans FB Demi</vt:lpstr>
      <vt:lpstr>Calibri</vt:lpstr>
      <vt:lpstr>Calibri Light</vt:lpstr>
      <vt:lpstr>Times New Roman</vt:lpstr>
      <vt:lpstr>1_Office Theme</vt:lpstr>
      <vt:lpstr>Office Theme</vt:lpstr>
      <vt:lpstr>2_Office Theme</vt:lpstr>
      <vt:lpstr>PowerPoint Presentation</vt:lpstr>
      <vt:lpstr>Student Dedication</vt:lpstr>
      <vt:lpstr>Confronting Challenges</vt:lpstr>
      <vt:lpstr>Our Agenda</vt:lpstr>
      <vt:lpstr>What is one of the most important scientific findings about the brain?</vt:lpstr>
      <vt:lpstr>Pair and Share</vt:lpstr>
      <vt:lpstr>How do you exercise your brain to make it grow expert skill and knowledge?</vt:lpstr>
      <vt:lpstr>How do people who want to be taxi drivers in London exercise their brains to learn the city?</vt:lpstr>
      <vt:lpstr>PowerPoint Presentation</vt:lpstr>
      <vt:lpstr>How do the brains of taxi drivers compare to those of other people? </vt:lpstr>
      <vt:lpstr>PowerPoint Presentation</vt:lpstr>
      <vt:lpstr>The “GPS” in Taxi Drivers’ Brains Continues to Grow Throughout their Careers</vt:lpstr>
      <vt:lpstr>Watch and Rate two Videos</vt:lpstr>
      <vt:lpstr>The Power of a Growth Mindset: How I Became a Recording Star</vt:lpstr>
      <vt:lpstr>Please Turn in Your Video Reviews at the End of Class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Mac Iver</dc:creator>
  <cp:lastModifiedBy>Gregg</cp:lastModifiedBy>
  <cp:revision>2</cp:revision>
  <cp:lastPrinted>2021-03-08T17:11:18Z</cp:lastPrinted>
  <dcterms:created xsi:type="dcterms:W3CDTF">2021-02-10T20:03:31Z</dcterms:created>
  <dcterms:modified xsi:type="dcterms:W3CDTF">2025-05-27T17:22:33Z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0x0101001DC48EB4BA2A534D8F601DF4944D1E3F</vt:lpwstr>
  </property>
</Properties>
</file>