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7" r:id="rId3"/>
  </p:sldMasterIdLst>
  <p:notesMasterIdLst>
    <p:notesMasterId r:id="rId26"/>
  </p:notesMasterIdLst>
  <p:sldIdLst>
    <p:sldId id="257" r:id="rId4"/>
    <p:sldId id="296" r:id="rId5"/>
    <p:sldId id="298" r:id="rId6"/>
    <p:sldId id="258" r:id="rId7"/>
    <p:sldId id="25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2" r:id="rId19"/>
    <p:sldId id="293" r:id="rId20"/>
    <p:sldId id="297" r:id="rId21"/>
    <p:sldId id="294" r:id="rId22"/>
    <p:sldId id="295" r:id="rId23"/>
    <p:sldId id="279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6" autoAdjust="0"/>
    <p:restoredTop sz="90181" autoAdjust="0"/>
  </p:normalViewPr>
  <p:slideViewPr>
    <p:cSldViewPr snapToGrid="0" snapToObjects="1">
      <p:cViewPr varScale="1">
        <p:scale>
          <a:sx n="63" d="100"/>
          <a:sy n="63" d="100"/>
        </p:scale>
        <p:origin x="10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44E6B-FA08-4139-A4A6-D095FB15D88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C1B07A-3155-4075-A2D7-1744F76D6EFC}">
      <dgm:prSet/>
      <dgm:spPr/>
      <dgm:t>
        <a:bodyPr/>
        <a:lstStyle/>
        <a:p>
          <a:r>
            <a:rPr lang="en-US" dirty="0"/>
            <a:t>Student dedication</a:t>
          </a:r>
        </a:p>
      </dgm:t>
    </dgm:pt>
    <dgm:pt modelId="{1AE6C4FC-18C3-4A56-922A-C0E557C65D37}" type="parTrans" cxnId="{D1AA2DB1-81DD-4BCE-B384-4EE0408DC000}">
      <dgm:prSet/>
      <dgm:spPr/>
      <dgm:t>
        <a:bodyPr/>
        <a:lstStyle/>
        <a:p>
          <a:endParaRPr lang="en-US"/>
        </a:p>
      </dgm:t>
    </dgm:pt>
    <dgm:pt modelId="{7220298B-15FB-4BEC-AB18-4E3741B0AB95}" type="sibTrans" cxnId="{D1AA2DB1-81DD-4BCE-B384-4EE0408DC000}">
      <dgm:prSet/>
      <dgm:spPr/>
      <dgm:t>
        <a:bodyPr/>
        <a:lstStyle/>
        <a:p>
          <a:endParaRPr lang="en-US"/>
        </a:p>
      </dgm:t>
    </dgm:pt>
    <dgm:pt modelId="{2884685E-60E6-4699-9288-1FED9D9523A6}">
      <dgm:prSet/>
      <dgm:spPr/>
      <dgm:t>
        <a:bodyPr/>
        <a:lstStyle/>
        <a:p>
          <a:r>
            <a:rPr lang="en-US" dirty="0"/>
            <a:t>Introduction to mindfulness</a:t>
          </a:r>
        </a:p>
      </dgm:t>
    </dgm:pt>
    <dgm:pt modelId="{1F8FB460-7C4D-465C-865F-0420FA362ACA}" type="parTrans" cxnId="{8462CE6F-81B9-4F81-B418-45AED4BBB3FD}">
      <dgm:prSet/>
      <dgm:spPr/>
      <dgm:t>
        <a:bodyPr/>
        <a:lstStyle/>
        <a:p>
          <a:endParaRPr lang="en-US"/>
        </a:p>
      </dgm:t>
    </dgm:pt>
    <dgm:pt modelId="{A88D3DDA-DE15-41B0-BA20-7D11B3716BAC}" type="sibTrans" cxnId="{8462CE6F-81B9-4F81-B418-45AED4BBB3FD}">
      <dgm:prSet/>
      <dgm:spPr/>
      <dgm:t>
        <a:bodyPr/>
        <a:lstStyle/>
        <a:p>
          <a:endParaRPr lang="en-US"/>
        </a:p>
      </dgm:t>
    </dgm:pt>
    <dgm:pt modelId="{E53ECC11-FD93-44E0-BF7C-6D8EB83EA5C0}">
      <dgm:prSet/>
      <dgm:spPr/>
      <dgm:t>
        <a:bodyPr/>
        <a:lstStyle/>
        <a:p>
          <a:r>
            <a:rPr lang="en-US" dirty="0"/>
            <a:t>Practicing mindfulness</a:t>
          </a:r>
        </a:p>
      </dgm:t>
    </dgm:pt>
    <dgm:pt modelId="{163E75D3-0C41-488D-8C3A-7F1932758196}" type="parTrans" cxnId="{C95DB2C6-3565-4451-9781-9EBA2C6086AC}">
      <dgm:prSet/>
      <dgm:spPr/>
      <dgm:t>
        <a:bodyPr/>
        <a:lstStyle/>
        <a:p>
          <a:endParaRPr lang="en-US"/>
        </a:p>
      </dgm:t>
    </dgm:pt>
    <dgm:pt modelId="{C71451D9-0C1E-4FC4-81DF-806FE2E799BC}" type="sibTrans" cxnId="{C95DB2C6-3565-4451-9781-9EBA2C6086AC}">
      <dgm:prSet/>
      <dgm:spPr/>
      <dgm:t>
        <a:bodyPr/>
        <a:lstStyle/>
        <a:p>
          <a:endParaRPr lang="en-US"/>
        </a:p>
      </dgm:t>
    </dgm:pt>
    <dgm:pt modelId="{AB67300B-CC0B-4292-8260-444255726500}">
      <dgm:prSet/>
      <dgm:spPr/>
      <dgm:t>
        <a:bodyPr/>
        <a:lstStyle/>
        <a:p>
          <a:r>
            <a:rPr lang="en-US" dirty="0"/>
            <a:t>What do you really mean?</a:t>
          </a:r>
        </a:p>
      </dgm:t>
    </dgm:pt>
    <dgm:pt modelId="{D7453555-4C4D-4F05-A31F-A90CCF94DC18}" type="parTrans" cxnId="{139114F1-305F-4CB9-A292-97DC95D83556}">
      <dgm:prSet/>
      <dgm:spPr/>
      <dgm:t>
        <a:bodyPr/>
        <a:lstStyle/>
        <a:p>
          <a:endParaRPr lang="en-US"/>
        </a:p>
      </dgm:t>
    </dgm:pt>
    <dgm:pt modelId="{676FC8B9-9365-4AD4-84E3-CABAF2482FE7}" type="sibTrans" cxnId="{139114F1-305F-4CB9-A292-97DC95D83556}">
      <dgm:prSet/>
      <dgm:spPr/>
      <dgm:t>
        <a:bodyPr/>
        <a:lstStyle/>
        <a:p>
          <a:endParaRPr lang="en-US"/>
        </a:p>
      </dgm:t>
    </dgm:pt>
    <dgm:pt modelId="{8526547D-F1F0-3244-BF28-47BA050BE634}" type="pres">
      <dgm:prSet presAssocID="{AD544E6B-FA08-4139-A4A6-D095FB15D8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91B2B-D49D-2C47-81B4-30E3F7FD037B}" type="pres">
      <dgm:prSet presAssocID="{EBC1B07A-3155-4075-A2D7-1744F76D6EF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46A0-F4F0-F949-914E-4294427048F4}" type="pres">
      <dgm:prSet presAssocID="{7220298B-15FB-4BEC-AB18-4E3741B0AB95}" presName="spacer" presStyleCnt="0"/>
      <dgm:spPr/>
    </dgm:pt>
    <dgm:pt modelId="{83CDA38E-7077-1143-B0C4-7BA7EA69AA3B}" type="pres">
      <dgm:prSet presAssocID="{2884685E-60E6-4699-9288-1FED9D9523A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AA650-0765-1244-9162-10D59DC9DF10}" type="pres">
      <dgm:prSet presAssocID="{A88D3DDA-DE15-41B0-BA20-7D11B3716BAC}" presName="spacer" presStyleCnt="0"/>
      <dgm:spPr/>
    </dgm:pt>
    <dgm:pt modelId="{73CA9148-6E14-0045-909C-783B7BEA9D3B}" type="pres">
      <dgm:prSet presAssocID="{E53ECC11-FD93-44E0-BF7C-6D8EB83EA5C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03C00-C19A-1D49-B2E9-86BABF0F131B}" type="pres">
      <dgm:prSet presAssocID="{C71451D9-0C1E-4FC4-81DF-806FE2E799BC}" presName="spacer" presStyleCnt="0"/>
      <dgm:spPr/>
    </dgm:pt>
    <dgm:pt modelId="{3325B2BB-B4EA-9B46-B99D-D8E1948261F2}" type="pres">
      <dgm:prSet presAssocID="{AB67300B-CC0B-4292-8260-44425572650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AA2DB1-81DD-4BCE-B384-4EE0408DC000}" srcId="{AD544E6B-FA08-4139-A4A6-D095FB15D880}" destId="{EBC1B07A-3155-4075-A2D7-1744F76D6EFC}" srcOrd="0" destOrd="0" parTransId="{1AE6C4FC-18C3-4A56-922A-C0E557C65D37}" sibTransId="{7220298B-15FB-4BEC-AB18-4E3741B0AB95}"/>
    <dgm:cxn modelId="{DC03358D-DA35-9641-9B54-838F9EA3D518}" type="presOf" srcId="{2884685E-60E6-4699-9288-1FED9D9523A6}" destId="{83CDA38E-7077-1143-B0C4-7BA7EA69AA3B}" srcOrd="0" destOrd="0" presId="urn:microsoft.com/office/officeart/2005/8/layout/vList2"/>
    <dgm:cxn modelId="{9D204162-32F8-FD40-9F7B-DBF587FF967F}" type="presOf" srcId="{AB67300B-CC0B-4292-8260-444255726500}" destId="{3325B2BB-B4EA-9B46-B99D-D8E1948261F2}" srcOrd="0" destOrd="0" presId="urn:microsoft.com/office/officeart/2005/8/layout/vList2"/>
    <dgm:cxn modelId="{F83EAD9E-AEC9-4C42-A204-6102806EE851}" type="presOf" srcId="{AD544E6B-FA08-4139-A4A6-D095FB15D880}" destId="{8526547D-F1F0-3244-BF28-47BA050BE634}" srcOrd="0" destOrd="0" presId="urn:microsoft.com/office/officeart/2005/8/layout/vList2"/>
    <dgm:cxn modelId="{66FDAF00-CF05-5A4D-80AD-25926C5F78F2}" type="presOf" srcId="{EBC1B07A-3155-4075-A2D7-1744F76D6EFC}" destId="{B4191B2B-D49D-2C47-81B4-30E3F7FD037B}" srcOrd="0" destOrd="0" presId="urn:microsoft.com/office/officeart/2005/8/layout/vList2"/>
    <dgm:cxn modelId="{7530FE64-5110-B147-B330-ABFDFF713E0F}" type="presOf" srcId="{E53ECC11-FD93-44E0-BF7C-6D8EB83EA5C0}" destId="{73CA9148-6E14-0045-909C-783B7BEA9D3B}" srcOrd="0" destOrd="0" presId="urn:microsoft.com/office/officeart/2005/8/layout/vList2"/>
    <dgm:cxn modelId="{8462CE6F-81B9-4F81-B418-45AED4BBB3FD}" srcId="{AD544E6B-FA08-4139-A4A6-D095FB15D880}" destId="{2884685E-60E6-4699-9288-1FED9D9523A6}" srcOrd="1" destOrd="0" parTransId="{1F8FB460-7C4D-465C-865F-0420FA362ACA}" sibTransId="{A88D3DDA-DE15-41B0-BA20-7D11B3716BAC}"/>
    <dgm:cxn modelId="{C95DB2C6-3565-4451-9781-9EBA2C6086AC}" srcId="{AD544E6B-FA08-4139-A4A6-D095FB15D880}" destId="{E53ECC11-FD93-44E0-BF7C-6D8EB83EA5C0}" srcOrd="2" destOrd="0" parTransId="{163E75D3-0C41-488D-8C3A-7F1932758196}" sibTransId="{C71451D9-0C1E-4FC4-81DF-806FE2E799BC}"/>
    <dgm:cxn modelId="{139114F1-305F-4CB9-A292-97DC95D83556}" srcId="{AD544E6B-FA08-4139-A4A6-D095FB15D880}" destId="{AB67300B-CC0B-4292-8260-444255726500}" srcOrd="3" destOrd="0" parTransId="{D7453555-4C4D-4F05-A31F-A90CCF94DC18}" sibTransId="{676FC8B9-9365-4AD4-84E3-CABAF2482FE7}"/>
    <dgm:cxn modelId="{45CB3BCB-5C59-DE42-BC66-8840030D0A40}" type="presParOf" srcId="{8526547D-F1F0-3244-BF28-47BA050BE634}" destId="{B4191B2B-D49D-2C47-81B4-30E3F7FD037B}" srcOrd="0" destOrd="0" presId="urn:microsoft.com/office/officeart/2005/8/layout/vList2"/>
    <dgm:cxn modelId="{17D7C8D6-B230-3245-8B51-7473A52EA14E}" type="presParOf" srcId="{8526547D-F1F0-3244-BF28-47BA050BE634}" destId="{1DF246A0-F4F0-F949-914E-4294427048F4}" srcOrd="1" destOrd="0" presId="urn:microsoft.com/office/officeart/2005/8/layout/vList2"/>
    <dgm:cxn modelId="{821D3596-0002-034F-B936-A55816F07BA2}" type="presParOf" srcId="{8526547D-F1F0-3244-BF28-47BA050BE634}" destId="{83CDA38E-7077-1143-B0C4-7BA7EA69AA3B}" srcOrd="2" destOrd="0" presId="urn:microsoft.com/office/officeart/2005/8/layout/vList2"/>
    <dgm:cxn modelId="{D69CE722-7B7F-9C48-B462-A0830942BCDB}" type="presParOf" srcId="{8526547D-F1F0-3244-BF28-47BA050BE634}" destId="{E20AA650-0765-1244-9162-10D59DC9DF10}" srcOrd="3" destOrd="0" presId="urn:microsoft.com/office/officeart/2005/8/layout/vList2"/>
    <dgm:cxn modelId="{20FDFA62-A9C6-9C4D-826F-80CAB674137F}" type="presParOf" srcId="{8526547D-F1F0-3244-BF28-47BA050BE634}" destId="{73CA9148-6E14-0045-909C-783B7BEA9D3B}" srcOrd="4" destOrd="0" presId="urn:microsoft.com/office/officeart/2005/8/layout/vList2"/>
    <dgm:cxn modelId="{608D520F-F7FE-D745-ACCD-0B1817985927}" type="presParOf" srcId="{8526547D-F1F0-3244-BF28-47BA050BE634}" destId="{CA603C00-C19A-1D49-B2E9-86BABF0F131B}" srcOrd="5" destOrd="0" presId="urn:microsoft.com/office/officeart/2005/8/layout/vList2"/>
    <dgm:cxn modelId="{71C9E884-5530-A447-B0B1-2A3680CBFA9D}" type="presParOf" srcId="{8526547D-F1F0-3244-BF28-47BA050BE634}" destId="{3325B2BB-B4EA-9B46-B99D-D8E1948261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91B2B-D49D-2C47-81B4-30E3F7FD037B}">
      <dsp:nvSpPr>
        <dsp:cNvPr id="0" name=""/>
        <dsp:cNvSpPr/>
      </dsp:nvSpPr>
      <dsp:spPr>
        <a:xfrm>
          <a:off x="0" y="660743"/>
          <a:ext cx="6263640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Student dedication</a:t>
          </a:r>
        </a:p>
      </dsp:txBody>
      <dsp:txXfrm>
        <a:off x="46834" y="707577"/>
        <a:ext cx="6169972" cy="865732"/>
      </dsp:txXfrm>
    </dsp:sp>
    <dsp:sp modelId="{83CDA38E-7077-1143-B0C4-7BA7EA69AA3B}">
      <dsp:nvSpPr>
        <dsp:cNvPr id="0" name=""/>
        <dsp:cNvSpPr/>
      </dsp:nvSpPr>
      <dsp:spPr>
        <a:xfrm>
          <a:off x="0" y="1735343"/>
          <a:ext cx="6263640" cy="95940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Introduction to mindfulness</a:t>
          </a:r>
        </a:p>
      </dsp:txBody>
      <dsp:txXfrm>
        <a:off x="46834" y="1782177"/>
        <a:ext cx="6169972" cy="865732"/>
      </dsp:txXfrm>
    </dsp:sp>
    <dsp:sp modelId="{73CA9148-6E14-0045-909C-783B7BEA9D3B}">
      <dsp:nvSpPr>
        <dsp:cNvPr id="0" name=""/>
        <dsp:cNvSpPr/>
      </dsp:nvSpPr>
      <dsp:spPr>
        <a:xfrm>
          <a:off x="0" y="2809944"/>
          <a:ext cx="6263640" cy="95940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Practicing mindfulness</a:t>
          </a:r>
        </a:p>
      </dsp:txBody>
      <dsp:txXfrm>
        <a:off x="46834" y="2856778"/>
        <a:ext cx="6169972" cy="865732"/>
      </dsp:txXfrm>
    </dsp:sp>
    <dsp:sp modelId="{3325B2BB-B4EA-9B46-B99D-D8E1948261F2}">
      <dsp:nvSpPr>
        <dsp:cNvPr id="0" name=""/>
        <dsp:cNvSpPr/>
      </dsp:nvSpPr>
      <dsp:spPr>
        <a:xfrm>
          <a:off x="0" y="3884544"/>
          <a:ext cx="6263640" cy="9594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What do you really mean?</a:t>
          </a:r>
        </a:p>
      </dsp:txBody>
      <dsp:txXfrm>
        <a:off x="46834" y="3931378"/>
        <a:ext cx="6169972" cy="8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20C8F-905D-4B44-8948-FDA81F493168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A8C33-8CA2-C74F-B3EC-2CA24B44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sUEOUaWp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Image https://www.freepik.com/premium-photo/boy-putting-cross-impossible-blackboard-with-math-calculations_14413311.htm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FC8C3-4040-461A-91E9-FB2BD49EA7A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57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http://clipart-library.com/clip-art/brain-transparent-7.htm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81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http://clipart-library.com/clipart/1585770.htm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7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http://clipart-library.com/clipart/gTeEKqoxc.htm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3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http://clipart-library.com/clipart/listening-ears-cliparts_6.htm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66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FC8C3-4040-461A-91E9-FB2BD49EA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9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91993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91993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https://pixabay.com/id/illustrations/akses-banyak-tangan-933142/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Note: You can add the student’s picture to the slide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https://www.youtube.com/watch?v=QTsUEOUaWpY</a:t>
            </a:r>
            <a:endParaRPr lang="en-US"/>
          </a:p>
          <a:p>
            <a:r>
              <a:rPr lang="en-US"/>
              <a:t>https</a:t>
            </a:r>
            <a:r>
              <a:rPr lang="en-US" dirty="0"/>
              <a:t>://www.youtube.com/watch?v</a:t>
            </a:r>
            <a:r>
              <a:rPr lang="en-US"/>
              <a:t>=QTsUEOUaWpY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7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http://clipart-library.com/clipart/311074.htm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5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http://clipart-library.com/clipart/1588746.htm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http://clipart-library.com/clipart/desire-cliparts_18.htm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8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http://clipart-library.com/clipart/BigrqK9gT.htm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0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http://clipart-library.com/clipart/slow-sign-cliparts_15.htm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2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http://clipart-library.com/clipart/smile-clip-art-5.htm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A8C33-8CA2-C74F-B3EC-2CA24B4415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1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4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8494" y="365125"/>
            <a:ext cx="71740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0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Berlin Sans FB" panose="020E0602020502020306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7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9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858" y="1225643"/>
            <a:ext cx="9787591" cy="2852737"/>
          </a:xfrm>
        </p:spPr>
        <p:txBody>
          <a:bodyPr anchor="b"/>
          <a:lstStyle>
            <a:lvl1pPr>
              <a:defRPr sz="60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858" y="4105368"/>
            <a:ext cx="978759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10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6070" y="1825625"/>
            <a:ext cx="4513729" cy="39924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070" y="1825625"/>
            <a:ext cx="4513729" cy="39924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670" y="365125"/>
            <a:ext cx="10001717" cy="1325563"/>
          </a:xfrm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3670" y="1681163"/>
            <a:ext cx="464390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3670" y="2505075"/>
            <a:ext cx="4643905" cy="36088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8612" y="1681163"/>
            <a:ext cx="4666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8612" y="2505075"/>
            <a:ext cx="4666775" cy="36088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9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1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8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247" y="457200"/>
            <a:ext cx="3932237" cy="1600200"/>
          </a:xfrm>
        </p:spPr>
        <p:txBody>
          <a:bodyPr anchor="b"/>
          <a:lstStyle>
            <a:lvl1pPr>
              <a:defRPr sz="32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864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24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2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8EAE9-A1FD-4B3E-B7A6-22B209AED079}"/>
              </a:ext>
            </a:extLst>
          </p:cNvPr>
          <p:cNvSpPr/>
          <p:nvPr userDrawn="1"/>
        </p:nvSpPr>
        <p:spPr>
          <a:xfrm>
            <a:off x="76202" y="21772"/>
            <a:ext cx="1186543" cy="89262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13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458" y="457200"/>
            <a:ext cx="3932237" cy="1600200"/>
          </a:xfrm>
        </p:spPr>
        <p:txBody>
          <a:bodyPr anchor="b"/>
          <a:lstStyle>
            <a:lvl1pPr>
              <a:defRPr sz="32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7485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14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65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8494" y="365125"/>
            <a:ext cx="71740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39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0033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0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77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8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6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29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2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858" y="1225643"/>
            <a:ext cx="9787591" cy="2852737"/>
          </a:xfrm>
        </p:spPr>
        <p:txBody>
          <a:bodyPr anchor="b"/>
          <a:lstStyle>
            <a:lvl1pPr>
              <a:defRPr sz="60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858" y="4105368"/>
            <a:ext cx="978759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45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82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72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4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47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6070" y="1825625"/>
            <a:ext cx="4513729" cy="39924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070" y="1825625"/>
            <a:ext cx="4513729" cy="39924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670" y="365125"/>
            <a:ext cx="10001717" cy="1325563"/>
          </a:xfrm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3670" y="1681163"/>
            <a:ext cx="464390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3670" y="2505075"/>
            <a:ext cx="4643905" cy="36088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8612" y="1681163"/>
            <a:ext cx="4666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8612" y="2505075"/>
            <a:ext cx="4666775" cy="36088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0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3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247" y="457200"/>
            <a:ext cx="3932237" cy="1600200"/>
          </a:xfrm>
        </p:spPr>
        <p:txBody>
          <a:bodyPr anchor="b"/>
          <a:lstStyle>
            <a:lvl1pPr>
              <a:defRPr sz="32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864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24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458" y="457200"/>
            <a:ext cx="3932237" cy="1600200"/>
          </a:xfrm>
        </p:spPr>
        <p:txBody>
          <a:bodyPr anchor="b"/>
          <a:lstStyle>
            <a:lvl1pPr>
              <a:defRPr sz="3200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7485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14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0564" y="365125"/>
            <a:ext cx="9973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0564" y="1825625"/>
            <a:ext cx="99732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9517" y="923364"/>
            <a:ext cx="1268225" cy="5934635"/>
            <a:chOff x="19517" y="0"/>
            <a:chExt cx="1268225" cy="6858000"/>
          </a:xfrm>
        </p:grpSpPr>
        <p:sp>
          <p:nvSpPr>
            <p:cNvPr id="8" name="Double Wave 7"/>
            <p:cNvSpPr/>
            <p:nvPr userDrawn="1"/>
          </p:nvSpPr>
          <p:spPr>
            <a:xfrm rot="16200000">
              <a:off x="-3048000" y="3067517"/>
              <a:ext cx="6858000" cy="722966"/>
            </a:xfrm>
            <a:prstGeom prst="doubleWav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uble Wave 8"/>
            <p:cNvSpPr/>
            <p:nvPr userDrawn="1"/>
          </p:nvSpPr>
          <p:spPr>
            <a:xfrm rot="16200000">
              <a:off x="-2864224" y="3067517"/>
              <a:ext cx="6858000" cy="722966"/>
            </a:xfrm>
            <a:prstGeom prst="doubleWav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uble Wave 9"/>
            <p:cNvSpPr/>
            <p:nvPr userDrawn="1"/>
          </p:nvSpPr>
          <p:spPr>
            <a:xfrm rot="16200000">
              <a:off x="-2680447" y="3067517"/>
              <a:ext cx="6858000" cy="722966"/>
            </a:xfrm>
            <a:prstGeom prst="doubleWav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uble Wave 10"/>
            <p:cNvSpPr/>
            <p:nvPr userDrawn="1"/>
          </p:nvSpPr>
          <p:spPr>
            <a:xfrm rot="16200000">
              <a:off x="-2502741" y="3067517"/>
              <a:ext cx="6858000" cy="722966"/>
            </a:xfrm>
            <a:prstGeom prst="doubleWave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9983" y="0"/>
            <a:ext cx="1198095" cy="9233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 for Unit icon</a:t>
            </a:r>
          </a:p>
        </p:txBody>
      </p:sp>
      <p:pic>
        <p:nvPicPr>
          <p:cNvPr id="15" name="Picture 14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9365" y="6337206"/>
            <a:ext cx="1368869" cy="40341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76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Berlin Sans FB" panose="020E0602020502020306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0564" y="365125"/>
            <a:ext cx="9973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0564" y="1825625"/>
            <a:ext cx="99732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9517" y="923364"/>
            <a:ext cx="1268225" cy="5934635"/>
            <a:chOff x="19517" y="0"/>
            <a:chExt cx="1268225" cy="6858000"/>
          </a:xfrm>
        </p:grpSpPr>
        <p:sp>
          <p:nvSpPr>
            <p:cNvPr id="8" name="Double Wave 7"/>
            <p:cNvSpPr/>
            <p:nvPr userDrawn="1"/>
          </p:nvSpPr>
          <p:spPr>
            <a:xfrm rot="16200000">
              <a:off x="-3048000" y="3067517"/>
              <a:ext cx="6858000" cy="722966"/>
            </a:xfrm>
            <a:prstGeom prst="doubleWav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uble Wave 8"/>
            <p:cNvSpPr/>
            <p:nvPr userDrawn="1"/>
          </p:nvSpPr>
          <p:spPr>
            <a:xfrm rot="16200000">
              <a:off x="-2864224" y="3067517"/>
              <a:ext cx="6858000" cy="722966"/>
            </a:xfrm>
            <a:prstGeom prst="doubleWav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uble Wave 9"/>
            <p:cNvSpPr/>
            <p:nvPr userDrawn="1"/>
          </p:nvSpPr>
          <p:spPr>
            <a:xfrm rot="16200000">
              <a:off x="-2680447" y="3067517"/>
              <a:ext cx="6858000" cy="722966"/>
            </a:xfrm>
            <a:prstGeom prst="doubleWav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uble Wave 10"/>
            <p:cNvSpPr/>
            <p:nvPr userDrawn="1"/>
          </p:nvSpPr>
          <p:spPr>
            <a:xfrm rot="16200000">
              <a:off x="-2502741" y="3067517"/>
              <a:ext cx="6858000" cy="722966"/>
            </a:xfrm>
            <a:prstGeom prst="doubleWave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9983" y="0"/>
            <a:ext cx="1198095" cy="9233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 for Unit icon</a:t>
            </a:r>
          </a:p>
        </p:txBody>
      </p:sp>
      <p:pic>
        <p:nvPicPr>
          <p:cNvPr id="15" name="Picture 14"/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9365" y="6337206"/>
            <a:ext cx="1368869" cy="40341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298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Berlin Sans FB" panose="020E0602020502020306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219B-77E4-4F8B-B134-0C7957C98D1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C89D-17CB-412F-8FFB-22D852DBD2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9365" y="6337206"/>
            <a:ext cx="1368869" cy="40341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017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youtube.com/watch?v=STWVMl_cGu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sUEOUaW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clipart-library.com/clipart/gTeEKqoxc.htm" TargetMode="External"/><Relationship Id="rId4" Type="http://schemas.openxmlformats.org/officeDocument/2006/relationships/hyperlink" Target="http://clipart-library.com/clipart/1585770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sUEOUaWp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F2B8-CE9B-0444-971F-AE36E57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441" y="914400"/>
            <a:ext cx="2652413" cy="108166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Do Now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C65979-6BD2-4B69-855D-2CD5FA81B405}"/>
              </a:ext>
            </a:extLst>
          </p:cNvPr>
          <p:cNvSpPr txBox="1">
            <a:spLocks/>
          </p:cNvSpPr>
          <p:nvPr/>
        </p:nvSpPr>
        <p:spPr>
          <a:xfrm>
            <a:off x="1750441" y="2263698"/>
            <a:ext cx="9168174" cy="27539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Turn and share with a partner: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Have you heard the term “mindfulness”?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What does it mean to you, or what do you think it might mean?</a:t>
            </a:r>
          </a:p>
        </p:txBody>
      </p:sp>
    </p:spTree>
    <p:extLst>
      <p:ext uri="{BB962C8B-B14F-4D97-AF65-F5344CB8AC3E}">
        <p14:creationId xmlns:p14="http://schemas.microsoft.com/office/powerpoint/2010/main" val="392568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71D3-FAE3-AB4A-9E32-199D7B5A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289" y="595491"/>
            <a:ext cx="5464592" cy="14940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Why is Mindfulness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46E84-5898-2842-A056-B4A98EB9E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289" y="2228137"/>
            <a:ext cx="6719140" cy="429532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so busy, but we need to slow down sometimes.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teaches us how to be present.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often focus on the past or the future.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Unless we pause, it can be difficult to understand our different thoughts and emotions.</a:t>
            </a:r>
          </a:p>
        </p:txBody>
      </p:sp>
      <p:pic>
        <p:nvPicPr>
          <p:cNvPr id="5" name="Picture 4" descr="A yellow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2EEC6694-487C-2442-B622-0BFF1DC34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833" y="2401726"/>
            <a:ext cx="3276085" cy="341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3BB7-5F9F-C843-BD2E-E7A953C93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715" y="715695"/>
            <a:ext cx="5995987" cy="1494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How Does Mindfulness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B1351-097F-AD44-BDBF-5C14E7472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714" y="2078340"/>
            <a:ext cx="6473279" cy="430437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 practices: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help you better understand your emotions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help you increase positive emotions, focus, memory, attention, and compassion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decrease stress or negative feelings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even boost your immune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2A6FD-07F6-9944-8DAB-81B89EF0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06" y="2078340"/>
            <a:ext cx="3196186" cy="319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7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ECFD-1D5E-B645-940C-0FD77028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726" y="1017132"/>
            <a:ext cx="6699142" cy="90087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 and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F9AEE-5070-BC43-A131-02605802A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807" y="2051824"/>
            <a:ext cx="6015897" cy="3844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can also change our brain!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amygdala is part of the brain where our emotions live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who practice mindfulness have a slightly smaller amygdala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may experience less stress and fear</a:t>
            </a:r>
          </a:p>
        </p:txBody>
      </p:sp>
      <p:pic>
        <p:nvPicPr>
          <p:cNvPr id="4100" name="Picture 4" descr="human brain drawing easy&#10;">
            <a:extLst>
              <a:ext uri="{FF2B5EF4-FFF2-40B4-BE49-F238E27FC236}">
                <a16:creationId xmlns:a16="http://schemas.microsoft.com/office/drawing/2014/main" id="{9938F2FB-662C-47A0-9826-57EF744F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92" y="2051824"/>
            <a:ext cx="3488241" cy="36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01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4533-A6F2-7F44-827D-71B7C94E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66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 and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EE31-985F-3E4D-8F1D-5E17DEE5C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661" y="2286000"/>
            <a:ext cx="3384000" cy="42040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hippocampus is part of the brain that is important for memory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who practice mindfulness may have a hippocampus that is more active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activity = more learning occurring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C68D1C6-C3BA-4C4D-9E9F-2BA48422F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6"/>
          <a:stretch/>
        </p:blipFill>
        <p:spPr>
          <a:xfrm>
            <a:off x="5458749" y="981794"/>
            <a:ext cx="6014185" cy="48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860E3-20BE-034F-8903-F46DD099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399" y="2201544"/>
            <a:ext cx="3572774" cy="40187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prefrontal cortex is the part of the brain that helps us make decisions and control behaviors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can help the prefrontal cortex become more activated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develop better planning and problem solving skills when we practice mindfulness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AAD2B7A-F706-2145-8D0D-9916F8F5A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6"/>
          <a:stretch/>
        </p:blipFill>
        <p:spPr>
          <a:xfrm>
            <a:off x="5458749" y="981794"/>
            <a:ext cx="6014185" cy="48944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34E491-0A6B-454D-B8F2-44BC2908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399" y="68711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 and the Brain</a:t>
            </a:r>
          </a:p>
        </p:txBody>
      </p:sp>
    </p:spTree>
    <p:extLst>
      <p:ext uri="{BB962C8B-B14F-4D97-AF65-F5344CB8AC3E}">
        <p14:creationId xmlns:p14="http://schemas.microsoft.com/office/powerpoint/2010/main" val="1602119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B0CD-63E3-7C49-A7A8-CBC2BA3F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131" y="419286"/>
            <a:ext cx="6019874" cy="90994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Mindfulness: Myths or Fact?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B5A2533-3900-A04D-B0FB-12956986A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131" y="1409972"/>
            <a:ext cx="10235035" cy="5291911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Read the statements about mindfulness with your partner and determine which are true and which are myths.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1. Mindfulness can only be practiced by adults.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2. To be mindful, you have to sit in a quiet room.</a:t>
            </a:r>
          </a:p>
          <a:p>
            <a:pPr marL="290513" indent="-290513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3. Mindfulness is just about paying attention and being intentional.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4. Identifying negative thoughts is part of being mindful.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5. Practicing mindfulness can make you smarter.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6. Mindfulness can change your brain.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7. Mindfulness can reduce your stress level.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8. To be mindful, you need to clear your mind.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39AE-189D-084E-ABCB-05324B51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04" y="662399"/>
            <a:ext cx="9533045" cy="80717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Practicing 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8573-6B70-AF48-A65E-6FE534042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372" y="1489483"/>
            <a:ext cx="6884550" cy="504552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ways to practice mindfulness.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start with a breathing exercise.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Inhale and count to three, then count to three as you exhale.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people use their fingers to measure their breaths.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in as you trace up your finger (knuckle to fingertip).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 out as you trace down from the fingertip to knuckle of next finger.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for all five fingers.</a:t>
            </a:r>
          </a:p>
        </p:txBody>
      </p:sp>
      <p:pic>
        <p:nvPicPr>
          <p:cNvPr id="5122" name="Picture 2" descr="handprint border clip art free">
            <a:extLst>
              <a:ext uri="{FF2B5EF4-FFF2-40B4-BE49-F238E27FC236}">
                <a16:creationId xmlns:a16="http://schemas.microsoft.com/office/drawing/2014/main" id="{20A440E6-374C-4561-8701-825F2F68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6067" y="2358677"/>
            <a:ext cx="2844809" cy="32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31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56D7-6128-8449-B9BC-6C714DE8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90" y="972632"/>
            <a:ext cx="9618740" cy="921074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Practicing 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B94B4-B8D0-0942-B1EA-ECFF877D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524" y="2177949"/>
            <a:ext cx="6656410" cy="397440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 your eyes, if you want, and take 1 minute to listen to this clip: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https://www.youtube.com/watch?v=STWVMl_cGuc</a:t>
            </a:r>
            <a:r>
              <a:rPr lang="en-US" sz="2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attention to your senses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hear?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smell?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your body feel?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 feeling tense?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A90FB1D-80BB-4A00-9A49-79EF7079F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" r="4" b="4"/>
          <a:stretch/>
        </p:blipFill>
        <p:spPr>
          <a:xfrm>
            <a:off x="8163934" y="2816617"/>
            <a:ext cx="3401502" cy="3297344"/>
          </a:xfrm>
          <a:prstGeom prst="rect">
            <a:avLst/>
          </a:prstGeom>
        </p:spPr>
      </p:pic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317B9E17-643E-44C7-AEF9-75A0FED6C5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75" y="6195600"/>
            <a:ext cx="964082" cy="407325"/>
          </a:xfrm>
          <a:prstGeom prst="rect">
            <a:avLst/>
          </a:prstGeom>
        </p:spPr>
      </p:pic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F097422E-230A-43FF-913E-5F5CCC19F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934" y="500181"/>
            <a:ext cx="3401502" cy="1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8C9DF-013B-614E-A382-44E23C81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05" y="662401"/>
            <a:ext cx="9453904" cy="87646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Other Mindful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D48C-8DD0-BB49-8235-BBD64D4F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405" y="1709183"/>
            <a:ext cx="10069202" cy="42076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Mindful coloring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Listening to music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Going for a walk—and paying attention to your surroundings</a:t>
            </a:r>
          </a:p>
        </p:txBody>
      </p:sp>
    </p:spTree>
    <p:extLst>
      <p:ext uri="{BB962C8B-B14F-4D97-AF65-F5344CB8AC3E}">
        <p14:creationId xmlns:p14="http://schemas.microsoft.com/office/powerpoint/2010/main" val="2305281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BAD5C-A862-4E4B-9C71-D5916BAF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308" y="588258"/>
            <a:ext cx="9473775" cy="78726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96AE7-FD9E-284B-BD3B-4E24BCF54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309" y="1855021"/>
            <a:ext cx="5564460" cy="384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being mindful is listening to someone and focusing on what they are saying.</a:t>
            </a:r>
          </a:p>
          <a:p>
            <a:pPr>
              <a:spcBef>
                <a:spcPts val="1800"/>
              </a:spcBef>
            </a:pP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UNDERSTAND rather than RESPOND.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995D4C2-FAA7-5944-900B-0562856A0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" r="-1" b="4773"/>
          <a:stretch/>
        </p:blipFill>
        <p:spPr>
          <a:xfrm>
            <a:off x="7754811" y="1628640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29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5CDC-D4B9-4AE9-9A1A-FCA675083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741403"/>
            <a:ext cx="9144000" cy="1062680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Confronting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7A6B0-D030-425A-A67B-31A8E5C83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2045909"/>
            <a:ext cx="9144000" cy="128683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Berlin Sans FB" panose="020E0602020502020306" pitchFamily="34" charset="0"/>
              </a:rPr>
              <a:t>Day 5: Mindfulness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97827F-F545-42A5-AFDF-172DBF44A922}"/>
              </a:ext>
            </a:extLst>
          </p:cNvPr>
          <p:cNvSpPr/>
          <p:nvPr/>
        </p:nvSpPr>
        <p:spPr>
          <a:xfrm>
            <a:off x="76202" y="21772"/>
            <a:ext cx="1186543" cy="8926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A49579-25E6-4023-AAB8-C6C70EC98ED4}"/>
              </a:ext>
            </a:extLst>
          </p:cNvPr>
          <p:cNvSpPr/>
          <p:nvPr/>
        </p:nvSpPr>
        <p:spPr>
          <a:xfrm>
            <a:off x="3731741" y="3212757"/>
            <a:ext cx="5968313" cy="33832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8C9DF-013B-614E-A382-44E23C81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05" y="662401"/>
            <a:ext cx="9453904" cy="87646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What Do You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D48C-8DD0-BB49-8235-BBD64D4F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405" y="1709183"/>
            <a:ext cx="10069202" cy="480047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Part of being mindful is being aware of your own feelings and those of others.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With your partner, read the statements on the “What You Say vs. What You May Feel” activity sheet.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Try to identify what the person making each statement may be feeling.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2"/>
                </a:solidFill>
              </a:rPr>
              <a:t>Think about ideas for things to do that could make that person feel better.</a:t>
            </a:r>
          </a:p>
          <a:p>
            <a:pPr>
              <a:lnSpc>
                <a:spcPct val="100000"/>
              </a:lnSpc>
            </a:pP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7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B819-4BB4-9540-85BD-BC37EF5A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72" y="365125"/>
            <a:ext cx="9647662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Closure—Exit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2900-9E51-E946-9EAB-F0E67C893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284" y="1825625"/>
            <a:ext cx="984652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1" dirty="0">
                <a:solidFill>
                  <a:schemeClr val="bg2"/>
                </a:solidFill>
              </a:rPr>
              <a:t>Briefly answer the following questions: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What does it mean to be mindful?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What are two ways you can be more mindful in your life?</a:t>
            </a:r>
          </a:p>
        </p:txBody>
      </p:sp>
    </p:spTree>
    <p:extLst>
      <p:ext uri="{BB962C8B-B14F-4D97-AF65-F5344CB8AC3E}">
        <p14:creationId xmlns:p14="http://schemas.microsoft.com/office/powerpoint/2010/main" val="3259675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277" y="606100"/>
            <a:ext cx="1122985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References &amp; Resources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Photos &amp; Images</a:t>
            </a:r>
          </a:p>
          <a:p>
            <a:pPr defTabSz="914400"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Slide 2 and unit </a:t>
            </a:r>
            <a:r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t>thumbnails </a:t>
            </a:r>
            <a:r>
              <a:rPr lang="en-US" sz="1400">
                <a:solidFill>
                  <a:schemeClr val="bg1"/>
                </a:solidFill>
              </a:rPr>
              <a:t>https</a:t>
            </a:r>
            <a:r>
              <a:rPr lang="en-US" sz="1400" dirty="0">
                <a:solidFill>
                  <a:schemeClr val="bg1"/>
                </a:solidFill>
              </a:rPr>
              <a:t>://www.freepik.com/premium-photo/boy-putting-cross-impossible-blackboard-with-math-calculations_14413311.htm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Slide 3: https://pixabay.com/id/illustrations/akses-banyak-tangan-933142/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Slide 5: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  <a:hlinkClick r:id="rId3"/>
              </a:rPr>
              <a:t>https://www.youtube.com/watch?v=QTsUEOUaWpY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Slide 6: http://clipart-library.com/clipart/311074.htm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Slide 7: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http://clipart-library.com/clipart/1588746.htm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Slide 8: http://clipart-library.com/clipart/desire-cliparts_18.htm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Slides 9 and 17: http://clipart-library.com/clipart/BigrqK9gT.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 10: http://clipart-library.com/clipart/slow-sign-cliparts_15.htm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 11: http://clipart-library.com/clipart/smile-clip-art-5.htm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 12: http://clipart-library.com/clip-art/brain-transparent-7.htm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Slides 13 and 14: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http://clipart-library.com/clipart/1585770.htm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 16: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http://clipart-library.com/clipart/gTeEKqoxc.htm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defTabSz="914400"/>
            <a:r>
              <a:rPr lang="en-US" sz="1400" dirty="0">
                <a:solidFill>
                  <a:prstClr val="black"/>
                </a:solidFill>
              </a:rPr>
              <a:t>Slide 17: https://www.youtube.com/watch?v=STWVMl_cGuc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Slide 19: http://clipart-library.com/clipart/listening-ears-cliparts_6.htm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01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xabay.com/get/g2e6581f5b9baa1a15ee0b0433714cb4b1123c5e541e79e4bd9dfad859111018a8c0ee98e2ed51b1a8490a37b47d03278_1920.jpg">
            <a:extLst>
              <a:ext uri="{FF2B5EF4-FFF2-40B4-BE49-F238E27FC236}">
                <a16:creationId xmlns:a16="http://schemas.microsoft.com/office/drawing/2014/main" id="{5F238448-7F17-4332-BDB6-C987AD8D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1" y="1553836"/>
            <a:ext cx="6849993" cy="47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1810173" y="311159"/>
            <a:ext cx="5288280" cy="10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>
                <a:solidFill>
                  <a:schemeClr val="bg2"/>
                </a:solidFill>
              </a:rPr>
              <a:t>Student Dedication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FD9581-9C28-46F9-9E53-C7809AA29366}"/>
              </a:ext>
            </a:extLst>
          </p:cNvPr>
          <p:cNvSpPr/>
          <p:nvPr/>
        </p:nvSpPr>
        <p:spPr>
          <a:xfrm>
            <a:off x="76202" y="21772"/>
            <a:ext cx="1186543" cy="8926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053A-813D-EE42-B27C-260BCA467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717" y="1293540"/>
            <a:ext cx="2805292" cy="4831539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bg2"/>
                </a:solidFill>
              </a:rPr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BF51EF-C892-4478-8F26-BE756C8553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06576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914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6C41-778B-2F4C-98DC-5AB20C72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785" y="662400"/>
            <a:ext cx="3510477" cy="13255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C4A9D-F32B-854E-A9CF-C71E67BC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785" y="2021417"/>
            <a:ext cx="10089112" cy="41741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2"/>
                </a:solidFill>
              </a:rPr>
              <a:t>What does it mean to be mindful?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dirty="0">
                <a:solidFill>
                  <a:schemeClr val="bg2"/>
                </a:solidFill>
              </a:rPr>
              <a:t>As you watch the </a:t>
            </a:r>
            <a:r>
              <a:rPr lang="en-US" sz="32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video</a:t>
            </a:r>
            <a:r>
              <a:rPr lang="en-US" sz="3200" dirty="0">
                <a:solidFill>
                  <a:schemeClr val="bg2"/>
                </a:solidFill>
              </a:rPr>
              <a:t>, jot down your ideas on</a:t>
            </a:r>
          </a:p>
          <a:p>
            <a:pPr marL="685800" lvl="2">
              <a:lnSpc>
                <a:spcPct val="100000"/>
              </a:lnSpc>
              <a:spcBef>
                <a:spcPts val="1800"/>
              </a:spcBef>
            </a:pPr>
            <a:r>
              <a:rPr lang="en-US" sz="2800" dirty="0">
                <a:solidFill>
                  <a:schemeClr val="bg2"/>
                </a:solidFill>
              </a:rPr>
              <a:t>What does it mean to be mindful?</a:t>
            </a:r>
          </a:p>
          <a:p>
            <a:pPr marL="685800" lvl="2">
              <a:lnSpc>
                <a:spcPct val="100000"/>
              </a:lnSpc>
              <a:spcBef>
                <a:spcPts val="1800"/>
              </a:spcBef>
            </a:pPr>
            <a:r>
              <a:rPr lang="en-US" sz="2800" dirty="0">
                <a:solidFill>
                  <a:schemeClr val="bg2"/>
                </a:solidFill>
              </a:rPr>
              <a:t>How can mindfulness be helpful?</a:t>
            </a:r>
          </a:p>
          <a:p>
            <a:pPr marL="685800" lvl="2">
              <a:lnSpc>
                <a:spcPct val="100000"/>
              </a:lnSpc>
              <a:spcBef>
                <a:spcPts val="1800"/>
              </a:spcBef>
            </a:pPr>
            <a:r>
              <a:rPr lang="en-US" sz="2800" dirty="0">
                <a:solidFill>
                  <a:schemeClr val="bg2"/>
                </a:solidFill>
              </a:rPr>
              <a:t>What are some ways we can practice mindfulness?</a:t>
            </a:r>
            <a:endParaRPr lang="en-US" sz="4400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dirty="0">
                <a:solidFill>
                  <a:schemeClr val="bg2"/>
                </a:solidFill>
              </a:rPr>
              <a:t>What did you learn that was new, or that surprised you?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3750468B-5231-4BF0-AF50-1A749885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84" y="379159"/>
            <a:ext cx="3872013" cy="2171412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07A02580-0D96-4727-9064-89DAE2A659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15" y="5821729"/>
            <a:ext cx="964082" cy="4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BB33-0A75-4F4F-B1FC-612F3FE1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441" y="678027"/>
            <a:ext cx="5995987" cy="1494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What is Mindfulness?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293AE-7E59-6B45-8A3F-192893BAD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32" y="1727487"/>
            <a:ext cx="6014775" cy="42137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17375E"/>
                </a:solidFill>
              </a:rPr>
              <a:t>Mindfulness is the practice of paying attention, on purpose, in the present moment without judgment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7375E"/>
                </a:solidFill>
              </a:rPr>
              <a:t>Focus attention on one aspect of your experience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7375E"/>
                </a:solidFill>
              </a:rPr>
              <a:t>What does your pencil feel like in your hand?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7375E"/>
                </a:solidFill>
              </a:rPr>
              <a:t>What parts of your feet are touching the ground?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A22F629-8212-1742-AD72-59B93DB7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28" y="1917058"/>
            <a:ext cx="3914164" cy="30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0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6A469-2876-F84C-99A8-98960562C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07" y="851970"/>
            <a:ext cx="9431602" cy="97682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What is Mindfulness?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2BC92-31BB-6646-880E-D606C971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740" y="1987964"/>
            <a:ext cx="9590049" cy="2427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Franklin Gothic Book" panose="020B0503020102020204" pitchFamily="34" charset="0"/>
              </a:rPr>
              <a:t>Mindfulness is NOT just about sitting and meditating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chemeClr val="bg2"/>
                </a:solidFill>
                <a:latin typeface="Franklin Gothic Book" panose="020B0503020102020204" pitchFamily="34" charset="0"/>
              </a:rPr>
              <a:t>It does NOT require a clear mind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chemeClr val="bg2"/>
                </a:solidFill>
                <a:latin typeface="Franklin Gothic Book" panose="020B0503020102020204" pitchFamily="34" charset="0"/>
              </a:rPr>
              <a:t>You can be mindful while you walk, listen to music, or eat</a:t>
            </a:r>
          </a:p>
        </p:txBody>
      </p:sp>
      <p:pic>
        <p:nvPicPr>
          <p:cNvPr id="1026" name="Picture 2" descr="Eating hot soup clipart">
            <a:extLst>
              <a:ext uri="{FF2B5EF4-FFF2-40B4-BE49-F238E27FC236}">
                <a16:creationId xmlns:a16="http://schemas.microsoft.com/office/drawing/2014/main" id="{FAD32DFF-D9AA-4D5A-B8A6-FF32BD32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46" y="4315522"/>
            <a:ext cx="1600308" cy="21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4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CCED-7FFC-124E-B34A-060C33EA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05" y="676598"/>
            <a:ext cx="9275485" cy="13255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88716-F87D-D046-B6E0-C26B822AC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195" y="1820697"/>
            <a:ext cx="9378175" cy="43891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step is being open to ALL feelings, including unpleasant ones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not to judge or criticize yourself for however you are feeling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okay to have negative feelings!</a:t>
            </a:r>
          </a:p>
        </p:txBody>
      </p:sp>
      <p:pic>
        <p:nvPicPr>
          <p:cNvPr id="2050" name="Picture 2" descr="Sadness Clipart Sad Emotion - Desire Emotion - Png Download ">
            <a:extLst>
              <a:ext uri="{FF2B5EF4-FFF2-40B4-BE49-F238E27FC236}">
                <a16:creationId xmlns:a16="http://schemas.microsoft.com/office/drawing/2014/main" id="{16849993-C676-479E-A4E8-9F59E58A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6" b="91786" l="10000" r="90000">
                        <a14:foregroundMark x1="21136" y1="90893" x2="20795" y2="72321"/>
                        <a14:foregroundMark x1="20795" y1="72321" x2="17045" y2="65357"/>
                        <a14:foregroundMark x1="17045" y1="65357" x2="17500" y2="46429"/>
                        <a14:foregroundMark x1="17500" y1="46429" x2="21591" y2="40000"/>
                        <a14:foregroundMark x1="21591" y1="40000" x2="20114" y2="31250"/>
                        <a14:foregroundMark x1="20114" y1="31250" x2="23864" y2="23929"/>
                        <a14:foregroundMark x1="23864" y1="23929" x2="29318" y2="21071"/>
                        <a14:foregroundMark x1="29318" y1="21071" x2="33977" y2="26429"/>
                        <a14:foregroundMark x1="33977" y1="26429" x2="35795" y2="34821"/>
                        <a14:foregroundMark x1="35795" y1="34821" x2="33523" y2="43750"/>
                        <a14:foregroundMark x1="33523" y1="43750" x2="38182" y2="49286"/>
                        <a14:foregroundMark x1="38182" y1="49286" x2="38864" y2="68571"/>
                        <a14:foregroundMark x1="38864" y1="68571" x2="35568" y2="76607"/>
                        <a14:foregroundMark x1="35568" y1="76607" x2="35114" y2="85893"/>
                        <a14:foregroundMark x1="35114" y1="85893" x2="30682" y2="92321"/>
                        <a14:foregroundMark x1="30682" y1="92321" x2="24773" y2="91786"/>
                        <a14:foregroundMark x1="24773" y1="91786" x2="32614" y2="55179"/>
                        <a14:foregroundMark x1="32614" y1="55179" x2="28750" y2="48036"/>
                        <a14:foregroundMark x1="28750" y1="48036" x2="26477" y2="35179"/>
                        <a14:foregroundMark x1="26477" y1="35179" x2="27045" y2="49286"/>
                        <a14:foregroundMark x1="27045" y1="49286" x2="22500" y2="55714"/>
                        <a14:foregroundMark x1="22500" y1="55714" x2="22386" y2="65000"/>
                        <a14:foregroundMark x1="22386" y1="65000" x2="27955" y2="71429"/>
                        <a14:foregroundMark x1="27955" y1="71429" x2="30341" y2="82500"/>
                        <a14:foregroundMark x1="30341" y1="82500" x2="31818" y2="73393"/>
                        <a14:foregroundMark x1="31818" y1="73393" x2="36250" y2="57143"/>
                        <a14:foregroundMark x1="17955" y1="68571" x2="18864" y2="72679"/>
                        <a14:foregroundMark x1="27045" y1="39107" x2="26477" y2="29107"/>
                        <a14:foregroundMark x1="26477" y1="29107" x2="31364" y2="38214"/>
                        <a14:foregroundMark x1="31364" y1="38214" x2="33636" y2="27857"/>
                        <a14:foregroundMark x1="33636" y1="27857" x2="29545" y2="34643"/>
                        <a14:foregroundMark x1="29545" y1="34643" x2="23864" y2="31964"/>
                        <a14:foregroundMark x1="23864" y1="31964" x2="23182" y2="41250"/>
                        <a14:foregroundMark x1="23182" y1="41250" x2="24205" y2="43393"/>
                        <a14:foregroundMark x1="31932" y1="14286" x2="34886" y2="13036"/>
                        <a14:foregroundMark x1="39318" y1="6964" x2="43068" y2="14464"/>
                        <a14:foregroundMark x1="43068" y1="14464" x2="47273" y2="8214"/>
                        <a14:foregroundMark x1="47273" y1="8214" x2="41250" y2="8571"/>
                        <a14:foregroundMark x1="41250" y1="8571" x2="44432" y2="12321"/>
                        <a14:foregroundMark x1="54432" y1="8571" x2="41932" y2="28036"/>
                        <a14:foregroundMark x1="41932" y1="28036" x2="44091" y2="36964"/>
                        <a14:foregroundMark x1="44091" y1="36964" x2="44091" y2="46429"/>
                        <a14:foregroundMark x1="44091" y1="46429" x2="48182" y2="52857"/>
                        <a14:foregroundMark x1="48182" y1="52857" x2="59773" y2="58214"/>
                        <a14:foregroundMark x1="59773" y1="58214" x2="65568" y2="55536"/>
                        <a14:foregroundMark x1="65568" y1="55536" x2="71250" y2="56964"/>
                        <a14:foregroundMark x1="71250" y1="56964" x2="80000" y2="44107"/>
                        <a14:foregroundMark x1="80000" y1="44107" x2="81932" y2="35179"/>
                        <a14:foregroundMark x1="81932" y1="35179" x2="79205" y2="26786"/>
                        <a14:foregroundMark x1="79205" y1="26786" x2="79545" y2="17500"/>
                        <a14:foregroundMark x1="79545" y1="17500" x2="75795" y2="10536"/>
                        <a14:foregroundMark x1="75795" y1="10536" x2="61023" y2="10714"/>
                        <a14:foregroundMark x1="61023" y1="10714" x2="54886" y2="12857"/>
                        <a14:foregroundMark x1="54886" y1="12857" x2="50227" y2="22143"/>
                        <a14:foregroundMark x1="50227" y1="22143" x2="49432" y2="31429"/>
                        <a14:foregroundMark x1="49432" y1="31429" x2="51477" y2="42143"/>
                        <a14:foregroundMark x1="51477" y1="42143" x2="58182" y2="45357"/>
                        <a14:foregroundMark x1="58182" y1="45357" x2="64659" y2="34821"/>
                        <a14:foregroundMark x1="64659" y1="34821" x2="65909" y2="22857"/>
                        <a14:foregroundMark x1="65909" y1="22857" x2="59318" y2="21071"/>
                        <a14:foregroundMark x1="59318" y1="21071" x2="53750" y2="26250"/>
                        <a14:foregroundMark x1="53750" y1="26250" x2="53182" y2="39821"/>
                        <a14:foregroundMark x1="53182" y1="39821" x2="57614" y2="46429"/>
                        <a14:foregroundMark x1="57614" y1="46429" x2="63295" y2="46786"/>
                        <a14:foregroundMark x1="63295" y1="46786" x2="75795" y2="27321"/>
                        <a14:foregroundMark x1="75795" y1="27321" x2="68295" y2="18750"/>
                        <a14:foregroundMark x1="68295" y1="18750" x2="63636" y2="27321"/>
                        <a14:foregroundMark x1="63636" y1="27321" x2="63977" y2="40714"/>
                        <a14:foregroundMark x1="63977" y1="40714" x2="70909" y2="48036"/>
                        <a14:foregroundMark x1="70909" y1="48036" x2="76705" y2="41786"/>
                        <a14:foregroundMark x1="76705" y1="41786" x2="74659" y2="28750"/>
                        <a14:foregroundMark x1="74659" y1="28750" x2="67273" y2="22143"/>
                        <a14:foregroundMark x1="67273" y1="22143" x2="58750" y2="26607"/>
                        <a14:foregroundMark x1="58750" y1="26607" x2="62386" y2="40536"/>
                        <a14:foregroundMark x1="62386" y1="40536" x2="66477" y2="33393"/>
                        <a14:foregroundMark x1="66477" y1="33393" x2="60795" y2="28214"/>
                        <a14:foregroundMark x1="60795" y1="28214" x2="55568" y2="39286"/>
                        <a14:foregroundMark x1="55568" y1="39286" x2="47386" y2="28036"/>
                        <a14:foregroundMark x1="47386" y1="28036" x2="46477" y2="37679"/>
                        <a14:foregroundMark x1="46477" y1="37679" x2="52841" y2="46786"/>
                        <a14:foregroundMark x1="52841" y1="46786" x2="53068" y2="35714"/>
                        <a14:foregroundMark x1="53068" y1="35714" x2="56023" y2="49643"/>
                        <a14:foregroundMark x1="56023" y1="49643" x2="63750" y2="51786"/>
                        <a14:foregroundMark x1="63750" y1="51786" x2="70000" y2="46429"/>
                        <a14:foregroundMark x1="70000" y1="46429" x2="72955" y2="38393"/>
                        <a14:foregroundMark x1="72955" y1="38393" x2="74773" y2="17321"/>
                        <a14:foregroundMark x1="74773" y1="17321" x2="68636" y2="12679"/>
                        <a14:foregroundMark x1="68636" y1="12679" x2="57500" y2="10000"/>
                        <a14:foregroundMark x1="57500" y1="10000" x2="61250" y2="17857"/>
                        <a14:foregroundMark x1="61250" y1="17857" x2="61250" y2="18393"/>
                        <a14:foregroundMark x1="57727" y1="8750" x2="63636" y2="8036"/>
                        <a14:foregroundMark x1="63636" y1="8036" x2="62045" y2="9107"/>
                        <a14:foregroundMark x1="55795" y1="8214" x2="61591" y2="8214"/>
                        <a14:foregroundMark x1="61591" y1="8214" x2="56705" y2="7857"/>
                        <a14:foregroundMark x1="58295" y1="38393" x2="58977" y2="44464"/>
                        <a14:foregroundMark x1="38864" y1="7857" x2="44545" y2="6429"/>
                        <a14:foregroundMark x1="44545" y1="6429" x2="38864" y2="8571"/>
                        <a14:foregroundMark x1="38864" y1="8571" x2="44773" y2="7500"/>
                        <a14:foregroundMark x1="44773" y1="7500" x2="46477" y2="7500"/>
                        <a14:foregroundMark x1="46705" y1="8750" x2="41364" y2="5357"/>
                        <a14:foregroundMark x1="41364" y1="5357" x2="42727" y2="9464"/>
                        <a14:foregroundMark x1="38977" y1="7500" x2="44545" y2="4107"/>
                        <a14:foregroundMark x1="44545" y1="4107" x2="43750" y2="10000"/>
                        <a14:foregroundMark x1="47386" y1="8571" x2="42727" y2="3036"/>
                        <a14:foregroundMark x1="42727" y1="3036" x2="46705" y2="8929"/>
                        <a14:foregroundMark x1="54545" y1="8929" x2="60114" y2="6429"/>
                        <a14:foregroundMark x1="60114" y1="6429" x2="66250" y2="8750"/>
                        <a14:foregroundMark x1="66250" y1="8750" x2="60455" y2="5357"/>
                        <a14:foregroundMark x1="60455" y1="5357" x2="54773" y2="7500"/>
                        <a14:foregroundMark x1="54773" y1="7500" x2="54886" y2="1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48" y="3642641"/>
            <a:ext cx="3989482" cy="25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1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75B98-8BF3-3D49-8E99-1DB8B7EE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721" y="662399"/>
            <a:ext cx="5995987" cy="753806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74560-D8F9-B44C-96D4-A804A752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722" y="1662011"/>
            <a:ext cx="6563390" cy="42861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part of being mindful is pausing and taking inventory of your body.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 feeling?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there tension anywhere?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any pain?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emotions are you feeling?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something bothering you?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your thoughts positive or negative?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8E0BD91-07B5-EE46-AD8B-D81F129D0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" r="4" b="4"/>
          <a:stretch/>
        </p:blipFill>
        <p:spPr>
          <a:xfrm>
            <a:off x="8146090" y="2557843"/>
            <a:ext cx="3401502" cy="32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198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S PPT TEMPLATE [Read-Only]" id="{60A438E0-61AD-4E3E-9C0B-8F4A4E235802}" vid="{9B01FE13-E9A2-4871-AFE6-C39215EF07EE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S PPT TEMPLATE [Read-Only]" id="{60A438E0-61AD-4E3E-9C0B-8F4A4E235802}" vid="{9B01FE13-E9A2-4871-AFE6-C39215EF07EE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3499</TotalTime>
  <Words>1033</Words>
  <Application>Microsoft Office PowerPoint</Application>
  <PresentationFormat>Widescreen</PresentationFormat>
  <Paragraphs>151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Berlin Sans FB</vt:lpstr>
      <vt:lpstr>Berlin Sans FB Demi</vt:lpstr>
      <vt:lpstr>Calibri</vt:lpstr>
      <vt:lpstr>Calibri Light</vt:lpstr>
      <vt:lpstr>Franklin Gothic Book</vt:lpstr>
      <vt:lpstr>1_Office Theme</vt:lpstr>
      <vt:lpstr>2_Office Theme</vt:lpstr>
      <vt:lpstr>Office Theme</vt:lpstr>
      <vt:lpstr>Do Now</vt:lpstr>
      <vt:lpstr>Confronting Challenges</vt:lpstr>
      <vt:lpstr>Student Dedication</vt:lpstr>
      <vt:lpstr>Agenda</vt:lpstr>
      <vt:lpstr>Mindfulness</vt:lpstr>
      <vt:lpstr>What is Mindfulness?</vt:lpstr>
      <vt:lpstr>What is Mindfulness?</vt:lpstr>
      <vt:lpstr>Mindfulness</vt:lpstr>
      <vt:lpstr>Mindfulness</vt:lpstr>
      <vt:lpstr>Why is Mindfulness Important?</vt:lpstr>
      <vt:lpstr>How Does Mindfulness Help?</vt:lpstr>
      <vt:lpstr>Mindfulness and the Brain</vt:lpstr>
      <vt:lpstr>Mindfulness and the Brain</vt:lpstr>
      <vt:lpstr>Mindfulness and the Brain</vt:lpstr>
      <vt:lpstr>Mindfulness: Myths or Fact?</vt:lpstr>
      <vt:lpstr>Practicing Mindfulness</vt:lpstr>
      <vt:lpstr>Practicing Mindfulness</vt:lpstr>
      <vt:lpstr>Other Mindful Practices</vt:lpstr>
      <vt:lpstr>Mindful Listening</vt:lpstr>
      <vt:lpstr>What Do You Mean?</vt:lpstr>
      <vt:lpstr>Closure—Exit ticket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Unit 2: Dealing with Stress</dc:title>
  <dc:creator>Jodi Miller</dc:creator>
  <cp:lastModifiedBy>Gregg</cp:lastModifiedBy>
  <cp:revision>65</cp:revision>
  <dcterms:created xsi:type="dcterms:W3CDTF">2021-03-03T18:40:02Z</dcterms:created>
  <dcterms:modified xsi:type="dcterms:W3CDTF">2025-05-27T17:21:01Z</dcterms:modified>
</cp:coreProperties>
</file>