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7" r:id="rId6"/>
  </p:sldMasterIdLst>
  <p:notesMasterIdLst>
    <p:notesMasterId r:id="rId24"/>
  </p:notesMasterIdLst>
  <p:sldIdLst>
    <p:sldId id="257" r:id="rId7"/>
    <p:sldId id="296" r:id="rId8"/>
    <p:sldId id="272"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3" r:id="rId2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6D0"/>
    <a:srgbClr val="CB6D6B"/>
    <a:srgbClr val="FF6161"/>
    <a:srgbClr val="F7A765"/>
    <a:srgbClr val="FFD1D1"/>
    <a:srgbClr val="DAC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5347" autoAdjust="0"/>
  </p:normalViewPr>
  <p:slideViewPr>
    <p:cSldViewPr snapToGrid="0" snapToObjects="1">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EDE0F2B8-2AC9-4CA3-A967-18738CB421BB}" type="datetimeFigureOut">
              <a:rPr lang="en-US" smtClean="0"/>
              <a:t>5/27/2025</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C51698EE-7F38-4945-B0CD-E3726908AF7F}" type="slidenum">
              <a:rPr lang="en-US" smtClean="0"/>
              <a:t>‹#›</a:t>
            </a:fld>
            <a:endParaRPr lang="en-US"/>
          </a:p>
        </p:txBody>
      </p:sp>
    </p:spTree>
    <p:extLst>
      <p:ext uri="{BB962C8B-B14F-4D97-AF65-F5344CB8AC3E}">
        <p14:creationId xmlns:p14="http://schemas.microsoft.com/office/powerpoint/2010/main" val="42005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today’s Do Now: Share with a partner your thoughts on these two questions.”</a:t>
            </a:r>
          </a:p>
          <a:p>
            <a:endParaRPr lang="en-US" dirty="0"/>
          </a:p>
          <a:p>
            <a:r>
              <a:rPr lang="en-US" dirty="0"/>
              <a:t>Note to teacher: Don’t forget to put up posters 1 through 6 (that match slides 8 thru 13) spaced throughout the room (e.g., one in each corner plus one on the back wall and one at the front of the room) so that each student group can visit each poster.</a:t>
            </a:r>
          </a:p>
          <a:p>
            <a:endParaRPr lang="en-US" dirty="0"/>
          </a:p>
          <a:p>
            <a:r>
              <a:rPr lang="en-US" dirty="0"/>
              <a:t>http://clipart-library.com/clipart/pop-cliparts_3.htm</a:t>
            </a:r>
          </a:p>
          <a:p>
            <a:r>
              <a:rPr lang="en-US" dirty="0"/>
              <a:t>http://clipart-library.com/clip-art/transparent-red-balloon-15.htm</a:t>
            </a:r>
          </a:p>
        </p:txBody>
      </p:sp>
      <p:sp>
        <p:nvSpPr>
          <p:cNvPr id="4" name="Slide Number Placeholder 3"/>
          <p:cNvSpPr>
            <a:spLocks noGrp="1"/>
          </p:cNvSpPr>
          <p:nvPr>
            <p:ph type="sldNum" sz="quarter" idx="5"/>
          </p:nvPr>
        </p:nvSpPr>
        <p:spPr/>
        <p:txBody>
          <a:bodyPr/>
          <a:lstStyle/>
          <a:p>
            <a:fld id="{C51698EE-7F38-4945-B0CD-E3726908AF7F}" type="slidenum">
              <a:rPr lang="en-US" smtClean="0"/>
              <a:t>1</a:t>
            </a:fld>
            <a:endParaRPr lang="en-US"/>
          </a:p>
        </p:txBody>
      </p:sp>
    </p:spTree>
    <p:extLst>
      <p:ext uri="{BB962C8B-B14F-4D97-AF65-F5344CB8AC3E}">
        <p14:creationId xmlns:p14="http://schemas.microsoft.com/office/powerpoint/2010/main" val="149706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some of the causes posted by the class</a:t>
            </a:r>
          </a:p>
        </p:txBody>
      </p:sp>
      <p:sp>
        <p:nvSpPr>
          <p:cNvPr id="4" name="Slide Number Placeholder 3"/>
          <p:cNvSpPr>
            <a:spLocks noGrp="1"/>
          </p:cNvSpPr>
          <p:nvPr>
            <p:ph type="sldNum" sz="quarter" idx="5"/>
          </p:nvPr>
        </p:nvSpPr>
        <p:spPr/>
        <p:txBody>
          <a:bodyPr/>
          <a:lstStyle/>
          <a:p>
            <a:fld id="{C51698EE-7F38-4945-B0CD-E3726908AF7F}" type="slidenum">
              <a:rPr lang="en-US" smtClean="0"/>
              <a:t>10</a:t>
            </a:fld>
            <a:endParaRPr lang="en-US"/>
          </a:p>
        </p:txBody>
      </p:sp>
    </p:spTree>
    <p:extLst>
      <p:ext uri="{BB962C8B-B14F-4D97-AF65-F5344CB8AC3E}">
        <p14:creationId xmlns:p14="http://schemas.microsoft.com/office/powerpoint/2010/main" val="1856759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some of the responses posted by the class.</a:t>
            </a:r>
          </a:p>
        </p:txBody>
      </p:sp>
      <p:sp>
        <p:nvSpPr>
          <p:cNvPr id="4" name="Slide Number Placeholder 3"/>
          <p:cNvSpPr>
            <a:spLocks noGrp="1"/>
          </p:cNvSpPr>
          <p:nvPr>
            <p:ph type="sldNum" sz="quarter" idx="5"/>
          </p:nvPr>
        </p:nvSpPr>
        <p:spPr/>
        <p:txBody>
          <a:bodyPr/>
          <a:lstStyle/>
          <a:p>
            <a:fld id="{C51698EE-7F38-4945-B0CD-E3726908AF7F}" type="slidenum">
              <a:rPr lang="en-US" smtClean="0"/>
              <a:t>11</a:t>
            </a:fld>
            <a:endParaRPr lang="en-US"/>
          </a:p>
        </p:txBody>
      </p:sp>
    </p:spTree>
    <p:extLst>
      <p:ext uri="{BB962C8B-B14F-4D97-AF65-F5344CB8AC3E}">
        <p14:creationId xmlns:p14="http://schemas.microsoft.com/office/powerpoint/2010/main" val="53772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some of the responses posted by the class.</a:t>
            </a:r>
          </a:p>
        </p:txBody>
      </p:sp>
      <p:sp>
        <p:nvSpPr>
          <p:cNvPr id="4" name="Slide Number Placeholder 3"/>
          <p:cNvSpPr>
            <a:spLocks noGrp="1"/>
          </p:cNvSpPr>
          <p:nvPr>
            <p:ph type="sldNum" sz="quarter" idx="5"/>
          </p:nvPr>
        </p:nvSpPr>
        <p:spPr/>
        <p:txBody>
          <a:bodyPr/>
          <a:lstStyle/>
          <a:p>
            <a:fld id="{C51698EE-7F38-4945-B0CD-E3726908AF7F}" type="slidenum">
              <a:rPr lang="en-US" smtClean="0"/>
              <a:t>12</a:t>
            </a:fld>
            <a:endParaRPr lang="en-US"/>
          </a:p>
        </p:txBody>
      </p:sp>
    </p:spTree>
    <p:extLst>
      <p:ext uri="{BB962C8B-B14F-4D97-AF65-F5344CB8AC3E}">
        <p14:creationId xmlns:p14="http://schemas.microsoft.com/office/powerpoint/2010/main" val="25495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some of the differences noted by the class.</a:t>
            </a:r>
          </a:p>
          <a:p>
            <a:r>
              <a:rPr lang="en-US" dirty="0"/>
              <a:t>http://clipart-library.com/free/human-silhouette-head.html</a:t>
            </a:r>
          </a:p>
        </p:txBody>
      </p:sp>
      <p:sp>
        <p:nvSpPr>
          <p:cNvPr id="4" name="Slide Number Placeholder 3"/>
          <p:cNvSpPr>
            <a:spLocks noGrp="1"/>
          </p:cNvSpPr>
          <p:nvPr>
            <p:ph type="sldNum" sz="quarter" idx="5"/>
          </p:nvPr>
        </p:nvSpPr>
        <p:spPr/>
        <p:txBody>
          <a:bodyPr/>
          <a:lstStyle/>
          <a:p>
            <a:fld id="{C51698EE-7F38-4945-B0CD-E3726908AF7F}" type="slidenum">
              <a:rPr lang="en-US" smtClean="0"/>
              <a:t>13</a:t>
            </a:fld>
            <a:endParaRPr lang="en-US"/>
          </a:p>
        </p:txBody>
      </p:sp>
    </p:spTree>
    <p:extLst>
      <p:ext uri="{BB962C8B-B14F-4D97-AF65-F5344CB8AC3E}">
        <p14:creationId xmlns:p14="http://schemas.microsoft.com/office/powerpoint/2010/main" val="165779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each student a copy of the Experience of Stress symptom checker (from p. 57 of Teacher’s Manual) and of Self-Regulation Strategies (from inventory on p. 58 of the Teacher’s Manual)</a:t>
            </a:r>
          </a:p>
        </p:txBody>
      </p:sp>
      <p:sp>
        <p:nvSpPr>
          <p:cNvPr id="4" name="Slide Number Placeholder 3"/>
          <p:cNvSpPr>
            <a:spLocks noGrp="1"/>
          </p:cNvSpPr>
          <p:nvPr>
            <p:ph type="sldNum" sz="quarter" idx="5"/>
          </p:nvPr>
        </p:nvSpPr>
        <p:spPr/>
        <p:txBody>
          <a:bodyPr/>
          <a:lstStyle/>
          <a:p>
            <a:fld id="{C51698EE-7F38-4945-B0CD-E3726908AF7F}" type="slidenum">
              <a:rPr lang="en-US" smtClean="0"/>
              <a:t>14</a:t>
            </a:fld>
            <a:endParaRPr lang="en-US"/>
          </a:p>
        </p:txBody>
      </p:sp>
    </p:spTree>
    <p:extLst>
      <p:ext uri="{BB962C8B-B14F-4D97-AF65-F5344CB8AC3E}">
        <p14:creationId xmlns:p14="http://schemas.microsoft.com/office/powerpoint/2010/main" val="3148144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698EE-7F38-4945-B0CD-E3726908AF7F}" type="slidenum">
              <a:rPr lang="en-US" smtClean="0"/>
              <a:t>15</a:t>
            </a:fld>
            <a:endParaRPr lang="en-US"/>
          </a:p>
        </p:txBody>
      </p:sp>
    </p:spTree>
    <p:extLst>
      <p:ext uri="{BB962C8B-B14F-4D97-AF65-F5344CB8AC3E}">
        <p14:creationId xmlns:p14="http://schemas.microsoft.com/office/powerpoint/2010/main" val="4014768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1698EE-7F38-4945-B0CD-E3726908AF7F}" type="slidenum">
              <a:rPr lang="en-US" smtClean="0"/>
              <a:t>16</a:t>
            </a:fld>
            <a:endParaRPr lang="en-US"/>
          </a:p>
        </p:txBody>
      </p:sp>
    </p:spTree>
    <p:extLst>
      <p:ext uri="{BB962C8B-B14F-4D97-AF65-F5344CB8AC3E}">
        <p14:creationId xmlns:p14="http://schemas.microsoft.com/office/powerpoint/2010/main" val="405413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10"/>
          </p:nvPr>
        </p:nvSpPr>
        <p:spPr/>
        <p:txBody>
          <a:bodyPr/>
          <a:lstStyle/>
          <a:p>
            <a:pPr defTabSz="470230">
              <a:defRPr/>
            </a:pPr>
            <a:fld id="{E9BFC8C3-4040-461A-91E9-FB2BD49EA7A6}" type="slidenum">
              <a:rPr lang="en-US">
                <a:solidFill>
                  <a:prstClr val="black"/>
                </a:solidFill>
                <a:latin typeface="Calibri" panose="020F0502020204030204"/>
              </a:rPr>
              <a:pPr defTabSz="470230">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notes page for each slide, you</a:t>
            </a:r>
            <a:r>
              <a:rPr lang="en-US" baseline="0" dirty="0"/>
              <a:t> can include notes to your self, that won’t appear to students.</a:t>
            </a:r>
            <a:endParaRPr lang="en-US" dirty="0"/>
          </a:p>
        </p:txBody>
      </p:sp>
      <p:sp>
        <p:nvSpPr>
          <p:cNvPr id="4" name="Slide Number Placeholder 3"/>
          <p:cNvSpPr>
            <a:spLocks noGrp="1"/>
          </p:cNvSpPr>
          <p:nvPr>
            <p:ph type="sldNum" sz="quarter" idx="10"/>
          </p:nvPr>
        </p:nvSpPr>
        <p:spPr/>
        <p:txBody>
          <a:bodyPr/>
          <a:lstStyle/>
          <a:p>
            <a:pPr defTabSz="470230">
              <a:defRPr/>
            </a:pPr>
            <a:fld id="{E9BFC8C3-4040-461A-91E9-FB2BD49EA7A6}" type="slidenum">
              <a:rPr lang="en-US" sz="1300">
                <a:solidFill>
                  <a:prstClr val="black"/>
                </a:solidFill>
                <a:latin typeface="Calibri" panose="020F0502020204030204"/>
              </a:rPr>
              <a:pPr defTabSz="470230">
                <a:defRPr/>
              </a:pPr>
              <a:t>2</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304305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r>
              <a:rPr lang="en-US" dirty="0"/>
              <a:t>If the student assigned to dedicate today’s lesson (to a inspirational person in his or her life) has supplied a digital photo of the person to whom he or she is dedicating the lesson, you can add it to this slide, or simply replace the slide with the photo.  Of course, in some instances the student who is doing the dedication will have supplied a photo that has the honoree and the student together, which is fine.  The student shares a few words of how the person has inspired them (30- to 60-seconds), and then the lesson begins.</a:t>
            </a:r>
          </a:p>
          <a:p>
            <a:endParaRPr lang="en-US" dirty="0"/>
          </a:p>
          <a:p>
            <a:r>
              <a:rPr lang="en-US" dirty="0"/>
              <a:t>https://pixabay.com/id/illustrations/akses-banyak-tangan-933142/</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1698EE-7F38-4945-B0CD-E3726908AF7F}" type="slidenum">
              <a:rPr lang="en-US" smtClean="0"/>
              <a:t>4</a:t>
            </a:fld>
            <a:endParaRPr lang="en-US"/>
          </a:p>
        </p:txBody>
      </p:sp>
    </p:spTree>
    <p:extLst>
      <p:ext uri="{BB962C8B-B14F-4D97-AF65-F5344CB8AC3E}">
        <p14:creationId xmlns:p14="http://schemas.microsoft.com/office/powerpoint/2010/main" val="238706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https://commons.wikimedia.org/wiki/File:A_Cartoon_Black_Woman_In_Deep_Meditation.svg</a:t>
            </a:r>
          </a:p>
        </p:txBody>
      </p:sp>
      <p:sp>
        <p:nvSpPr>
          <p:cNvPr id="4" name="Slide Number Placeholder 3"/>
          <p:cNvSpPr>
            <a:spLocks noGrp="1"/>
          </p:cNvSpPr>
          <p:nvPr>
            <p:ph type="sldNum" sz="quarter" idx="5"/>
          </p:nvPr>
        </p:nvSpPr>
        <p:spPr/>
        <p:txBody>
          <a:bodyPr/>
          <a:lstStyle/>
          <a:p>
            <a:fld id="{C51698EE-7F38-4945-B0CD-E3726908AF7F}" type="slidenum">
              <a:rPr lang="en-US" smtClean="0"/>
              <a:t>5</a:t>
            </a:fld>
            <a:endParaRPr lang="en-US"/>
          </a:p>
        </p:txBody>
      </p:sp>
    </p:spTree>
    <p:extLst>
      <p:ext uri="{BB962C8B-B14F-4D97-AF65-F5344CB8AC3E}">
        <p14:creationId xmlns:p14="http://schemas.microsoft.com/office/powerpoint/2010/main" val="20191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Composite image: </a:t>
            </a:r>
            <a:r>
              <a:rPr lang="en-US" dirty="0" err="1"/>
              <a:t>pixabay</a:t>
            </a:r>
            <a:r>
              <a:rPr lang="en-US" dirty="0"/>
              <a:t> https://encrypted-tbn0.gstatic.com/images?q=tbn:ANd9GcQSUryy0Bi9ptfzQ2gAKCiKTntYD2T8FxxyOaNX4s4f_thbdqCW&amp;s and https://encrypted-tbn0.gstatic.com/images?q=tbn:ANd9GcSAy7KmWQYSbkE_RzKFhCUZpN9O0cCLPq7Dgx8VHWAiI8Y228Q&amp;s</a:t>
            </a:r>
          </a:p>
          <a:p>
            <a:r>
              <a:rPr lang="en-US" dirty="0"/>
              <a:t>http://clipart-library.com/clip-art/plant-transparent-background-20.htm</a:t>
            </a:r>
          </a:p>
        </p:txBody>
      </p:sp>
      <p:sp>
        <p:nvSpPr>
          <p:cNvPr id="4" name="Slide Number Placeholder 3"/>
          <p:cNvSpPr>
            <a:spLocks noGrp="1"/>
          </p:cNvSpPr>
          <p:nvPr>
            <p:ph type="sldNum" sz="quarter" idx="5"/>
          </p:nvPr>
        </p:nvSpPr>
        <p:spPr/>
        <p:txBody>
          <a:bodyPr/>
          <a:lstStyle/>
          <a:p>
            <a:fld id="{C51698EE-7F38-4945-B0CD-E3726908AF7F}" type="slidenum">
              <a:rPr lang="en-US" smtClean="0"/>
              <a:t>6</a:t>
            </a:fld>
            <a:endParaRPr lang="en-US"/>
          </a:p>
        </p:txBody>
      </p:sp>
    </p:spTree>
    <p:extLst>
      <p:ext uri="{BB962C8B-B14F-4D97-AF65-F5344CB8AC3E}">
        <p14:creationId xmlns:p14="http://schemas.microsoft.com/office/powerpoint/2010/main" val="354901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Gallery Walk, you can divide students into 6 groups (Group 1 starts at poster 1, Group 2 starts at poster 2., …. Group 6 starts at poster 6), and each group then visits the next poster in the sequence (Group 1 moves on to poster 2, Group 2 moves on to poster 3,… but Group 6 moves to poster 1) when you signal the end of each 2-minute-long visit. Once every group has visited and posted their answers on all six posters, have students return to their seats. </a:t>
            </a:r>
          </a:p>
        </p:txBody>
      </p:sp>
      <p:sp>
        <p:nvSpPr>
          <p:cNvPr id="4" name="Slide Number Placeholder 3"/>
          <p:cNvSpPr>
            <a:spLocks noGrp="1"/>
          </p:cNvSpPr>
          <p:nvPr>
            <p:ph type="sldNum" sz="quarter" idx="5"/>
          </p:nvPr>
        </p:nvSpPr>
        <p:spPr/>
        <p:txBody>
          <a:bodyPr/>
          <a:lstStyle/>
          <a:p>
            <a:fld id="{C51698EE-7F38-4945-B0CD-E3726908AF7F}" type="slidenum">
              <a:rPr lang="en-US" smtClean="0"/>
              <a:t>7</a:t>
            </a:fld>
            <a:endParaRPr lang="en-US"/>
          </a:p>
        </p:txBody>
      </p:sp>
    </p:spTree>
    <p:extLst>
      <p:ext uri="{BB962C8B-B14F-4D97-AF65-F5344CB8AC3E}">
        <p14:creationId xmlns:p14="http://schemas.microsoft.com/office/powerpoint/2010/main" val="200104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some of the responses posted on poster 1 either by having a student volunteer read the post-it notes on the poster or by reading the responses yourself and then inviting students’ comments and reflections.</a:t>
            </a:r>
          </a:p>
        </p:txBody>
      </p:sp>
      <p:sp>
        <p:nvSpPr>
          <p:cNvPr id="4" name="Slide Number Placeholder 3"/>
          <p:cNvSpPr>
            <a:spLocks noGrp="1"/>
          </p:cNvSpPr>
          <p:nvPr>
            <p:ph type="sldNum" sz="quarter" idx="5"/>
          </p:nvPr>
        </p:nvSpPr>
        <p:spPr/>
        <p:txBody>
          <a:bodyPr/>
          <a:lstStyle/>
          <a:p>
            <a:fld id="{C51698EE-7F38-4945-B0CD-E3726908AF7F}" type="slidenum">
              <a:rPr lang="en-US" smtClean="0"/>
              <a:t>8</a:t>
            </a:fld>
            <a:endParaRPr lang="en-US"/>
          </a:p>
        </p:txBody>
      </p:sp>
    </p:spTree>
    <p:extLst>
      <p:ext uri="{BB962C8B-B14F-4D97-AF65-F5344CB8AC3E}">
        <p14:creationId xmlns:p14="http://schemas.microsoft.com/office/powerpoint/2010/main" val="165889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some of the responses posted by the class.</a:t>
            </a:r>
          </a:p>
        </p:txBody>
      </p:sp>
      <p:sp>
        <p:nvSpPr>
          <p:cNvPr id="4" name="Slide Number Placeholder 3"/>
          <p:cNvSpPr>
            <a:spLocks noGrp="1"/>
          </p:cNvSpPr>
          <p:nvPr>
            <p:ph type="sldNum" sz="quarter" idx="5"/>
          </p:nvPr>
        </p:nvSpPr>
        <p:spPr/>
        <p:txBody>
          <a:bodyPr/>
          <a:lstStyle/>
          <a:p>
            <a:fld id="{C51698EE-7F38-4945-B0CD-E3726908AF7F}" type="slidenum">
              <a:rPr lang="en-US" smtClean="0"/>
              <a:t>9</a:t>
            </a:fld>
            <a:endParaRPr lang="en-US"/>
          </a:p>
        </p:txBody>
      </p:sp>
    </p:spTree>
    <p:extLst>
      <p:ext uri="{BB962C8B-B14F-4D97-AF65-F5344CB8AC3E}">
        <p14:creationId xmlns:p14="http://schemas.microsoft.com/office/powerpoint/2010/main" val="833149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8832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0496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6431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7"/>
            <a:ext cx="9144000" cy="1655763"/>
          </a:xfrm>
        </p:spPr>
        <p:txBody>
          <a:bodyPr/>
          <a:lstStyle>
            <a:lvl1pPr marL="0" indent="0" algn="ctr">
              <a:buNone/>
              <a:defRPr sz="2400">
                <a:solidFill>
                  <a:schemeClr val="tx1"/>
                </a:solidFill>
                <a:latin typeface="Berlin Sans FB" panose="020E0602020502020306"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176966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65442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9" y="1225645"/>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9" y="4105369"/>
            <a:ext cx="978759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27848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2" y="1825626"/>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2" y="1825626"/>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19807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1"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2" y="1681163"/>
            <a:ext cx="464390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353672" y="2505075"/>
            <a:ext cx="464390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4" y="1681163"/>
            <a:ext cx="466677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688614" y="2505075"/>
            <a:ext cx="4666775" cy="36088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34456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68503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34068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7801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380564" y="1869168"/>
            <a:ext cx="997323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47AB9816-41B6-48C5-BE35-A86CFF128828}"/>
              </a:ext>
            </a:extLst>
          </p:cNvPr>
          <p:cNvSpPr/>
          <p:nvPr userDrawn="1"/>
        </p:nvSpPr>
        <p:spPr>
          <a:xfrm>
            <a:off x="76200" y="0"/>
            <a:ext cx="1164771" cy="914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77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9"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9"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9"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59843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24624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6"/>
            <a:ext cx="7174007"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6831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8" name="Google Shape;4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5600">
                <a:solidFill>
                  <a:schemeClr val="dk2"/>
                </a:solidFill>
              </a:defRPr>
            </a:lvl1pPr>
            <a:lvl2pPr lvl="1" algn="ctr">
              <a:spcBef>
                <a:spcPts val="0"/>
              </a:spcBef>
              <a:spcAft>
                <a:spcPts val="0"/>
              </a:spcAft>
              <a:buClr>
                <a:schemeClr val="dk2"/>
              </a:buClr>
              <a:buSzPts val="4200"/>
              <a:buNone/>
              <a:defRPr sz="5600">
                <a:solidFill>
                  <a:schemeClr val="dk2"/>
                </a:solidFill>
              </a:defRPr>
            </a:lvl2pPr>
            <a:lvl3pPr lvl="2" algn="ctr">
              <a:spcBef>
                <a:spcPts val="0"/>
              </a:spcBef>
              <a:spcAft>
                <a:spcPts val="0"/>
              </a:spcAft>
              <a:buClr>
                <a:schemeClr val="dk2"/>
              </a:buClr>
              <a:buSzPts val="4200"/>
              <a:buNone/>
              <a:defRPr sz="5600">
                <a:solidFill>
                  <a:schemeClr val="dk2"/>
                </a:solidFill>
              </a:defRPr>
            </a:lvl3pPr>
            <a:lvl4pPr lvl="3" algn="ctr">
              <a:spcBef>
                <a:spcPts val="0"/>
              </a:spcBef>
              <a:spcAft>
                <a:spcPts val="0"/>
              </a:spcAft>
              <a:buClr>
                <a:schemeClr val="dk2"/>
              </a:buClr>
              <a:buSzPts val="4200"/>
              <a:buNone/>
              <a:defRPr sz="5600">
                <a:solidFill>
                  <a:schemeClr val="dk2"/>
                </a:solidFill>
              </a:defRPr>
            </a:lvl4pPr>
            <a:lvl5pPr lvl="4" algn="ctr">
              <a:spcBef>
                <a:spcPts val="0"/>
              </a:spcBef>
              <a:spcAft>
                <a:spcPts val="0"/>
              </a:spcAft>
              <a:buClr>
                <a:schemeClr val="dk2"/>
              </a:buClr>
              <a:buSzPts val="4200"/>
              <a:buNone/>
              <a:defRPr sz="5600">
                <a:solidFill>
                  <a:schemeClr val="dk2"/>
                </a:solidFill>
              </a:defRPr>
            </a:lvl5pPr>
            <a:lvl6pPr lvl="5" algn="ctr">
              <a:spcBef>
                <a:spcPts val="0"/>
              </a:spcBef>
              <a:spcAft>
                <a:spcPts val="0"/>
              </a:spcAft>
              <a:buClr>
                <a:schemeClr val="dk2"/>
              </a:buClr>
              <a:buSzPts val="4200"/>
              <a:buNone/>
              <a:defRPr sz="5600">
                <a:solidFill>
                  <a:schemeClr val="dk2"/>
                </a:solidFill>
              </a:defRPr>
            </a:lvl6pPr>
            <a:lvl7pPr lvl="6" algn="ctr">
              <a:spcBef>
                <a:spcPts val="0"/>
              </a:spcBef>
              <a:spcAft>
                <a:spcPts val="0"/>
              </a:spcAft>
              <a:buClr>
                <a:schemeClr val="dk2"/>
              </a:buClr>
              <a:buSzPts val="4200"/>
              <a:buNone/>
              <a:defRPr sz="5600">
                <a:solidFill>
                  <a:schemeClr val="dk2"/>
                </a:solidFill>
              </a:defRPr>
            </a:lvl7pPr>
            <a:lvl8pPr lvl="7" algn="ctr">
              <a:spcBef>
                <a:spcPts val="0"/>
              </a:spcBef>
              <a:spcAft>
                <a:spcPts val="0"/>
              </a:spcAft>
              <a:buClr>
                <a:schemeClr val="dk2"/>
              </a:buClr>
              <a:buSzPts val="4200"/>
              <a:buNone/>
              <a:defRPr sz="5600">
                <a:solidFill>
                  <a:schemeClr val="dk2"/>
                </a:solidFill>
              </a:defRPr>
            </a:lvl8pPr>
            <a:lvl9pPr lvl="8" algn="ctr">
              <a:spcBef>
                <a:spcPts val="0"/>
              </a:spcBef>
              <a:spcAft>
                <a:spcPts val="0"/>
              </a:spcAft>
              <a:buClr>
                <a:schemeClr val="dk2"/>
              </a:buClr>
              <a:buSzPts val="4200"/>
              <a:buNone/>
              <a:defRPr sz="5600">
                <a:solidFill>
                  <a:schemeClr val="dk2"/>
                </a:solidFill>
              </a:defRPr>
            </a:lvl9pPr>
          </a:lstStyle>
          <a:p>
            <a:endParaRPr/>
          </a:p>
        </p:txBody>
      </p:sp>
      <p:sp>
        <p:nvSpPr>
          <p:cNvPr id="49" name="Google Shape;49;p9"/>
          <p:cNvSpPr txBox="1">
            <a:spLocks noGrp="1"/>
          </p:cNvSpPr>
          <p:nvPr>
            <p:ph type="subTitle" idx="1"/>
          </p:nvPr>
        </p:nvSpPr>
        <p:spPr>
          <a:xfrm>
            <a:off x="354000" y="3705956"/>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2133"/>
              </a:spcBef>
              <a:spcAft>
                <a:spcPts val="0"/>
              </a:spcAft>
              <a:buClr>
                <a:schemeClr val="lt1"/>
              </a:buClr>
              <a:buSzPts val="1400"/>
              <a:buChar char="○"/>
              <a:defRPr>
                <a:solidFill>
                  <a:schemeClr val="lt1"/>
                </a:solidFill>
              </a:defRPr>
            </a:lvl2pPr>
            <a:lvl3pPr marL="1828754" lvl="2" indent="-423323">
              <a:spcBef>
                <a:spcPts val="2133"/>
              </a:spcBef>
              <a:spcAft>
                <a:spcPts val="0"/>
              </a:spcAft>
              <a:buClr>
                <a:schemeClr val="lt1"/>
              </a:buClr>
              <a:buSzPts val="1400"/>
              <a:buChar char="■"/>
              <a:defRPr>
                <a:solidFill>
                  <a:schemeClr val="lt1"/>
                </a:solidFill>
              </a:defRPr>
            </a:lvl3pPr>
            <a:lvl4pPr marL="2438339" lvl="3" indent="-423323">
              <a:spcBef>
                <a:spcPts val="2133"/>
              </a:spcBef>
              <a:spcAft>
                <a:spcPts val="0"/>
              </a:spcAft>
              <a:buClr>
                <a:schemeClr val="lt1"/>
              </a:buClr>
              <a:buSzPts val="1400"/>
              <a:buChar char="●"/>
              <a:defRPr>
                <a:solidFill>
                  <a:schemeClr val="lt1"/>
                </a:solidFill>
              </a:defRPr>
            </a:lvl4pPr>
            <a:lvl5pPr marL="3047924" lvl="4" indent="-423323">
              <a:spcBef>
                <a:spcPts val="2133"/>
              </a:spcBef>
              <a:spcAft>
                <a:spcPts val="0"/>
              </a:spcAft>
              <a:buClr>
                <a:schemeClr val="lt1"/>
              </a:buClr>
              <a:buSzPts val="1400"/>
              <a:buChar char="○"/>
              <a:defRPr>
                <a:solidFill>
                  <a:schemeClr val="lt1"/>
                </a:solidFill>
              </a:defRPr>
            </a:lvl5pPr>
            <a:lvl6pPr marL="3657509" lvl="5" indent="-423323">
              <a:spcBef>
                <a:spcPts val="2133"/>
              </a:spcBef>
              <a:spcAft>
                <a:spcPts val="0"/>
              </a:spcAft>
              <a:buClr>
                <a:schemeClr val="lt1"/>
              </a:buClr>
              <a:buSzPts val="1400"/>
              <a:buChar char="■"/>
              <a:defRPr>
                <a:solidFill>
                  <a:schemeClr val="lt1"/>
                </a:solidFill>
              </a:defRPr>
            </a:lvl6pPr>
            <a:lvl7pPr marL="4267093" lvl="6" indent="-423323">
              <a:spcBef>
                <a:spcPts val="2133"/>
              </a:spcBef>
              <a:spcAft>
                <a:spcPts val="0"/>
              </a:spcAft>
              <a:buClr>
                <a:schemeClr val="lt1"/>
              </a:buClr>
              <a:buSzPts val="1400"/>
              <a:buChar char="●"/>
              <a:defRPr>
                <a:solidFill>
                  <a:schemeClr val="lt1"/>
                </a:solidFill>
              </a:defRPr>
            </a:lvl7pPr>
            <a:lvl8pPr marL="4876678" lvl="7" indent="-423323">
              <a:spcBef>
                <a:spcPts val="2133"/>
              </a:spcBef>
              <a:spcAft>
                <a:spcPts val="0"/>
              </a:spcAft>
              <a:buClr>
                <a:schemeClr val="lt1"/>
              </a:buClr>
              <a:buSzPts val="1400"/>
              <a:buChar char="○"/>
              <a:defRPr>
                <a:solidFill>
                  <a:schemeClr val="lt1"/>
                </a:solidFill>
              </a:defRPr>
            </a:lvl8pPr>
            <a:lvl9pPr marL="5486263" lvl="8" indent="-423323">
              <a:spcBef>
                <a:spcPts val="2133"/>
              </a:spcBef>
              <a:spcAft>
                <a:spcPts val="2133"/>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8397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5476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6292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body" idx="2"/>
          </p:nvPr>
        </p:nvSpPr>
        <p:spPr>
          <a:xfrm>
            <a:off x="6259000" y="2558767"/>
            <a:ext cx="5333200" cy="3613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0" name="Google Shape;30;p5"/>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7252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35621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50659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13417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7183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35996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91472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89587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47451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97408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82884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66166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0824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4115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82525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4841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6588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6220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9969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8561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p:nvPr userDrawn="1"/>
        </p:nvPicPr>
        <p:blipFill>
          <a:blip r:embed="rId13">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23444667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5"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5" y="1825625"/>
            <a:ext cx="9973236"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990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8" y="923365"/>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TextBox 15"/>
          <p:cNvSpPr txBox="1"/>
          <p:nvPr userDrawn="1"/>
        </p:nvSpPr>
        <p:spPr>
          <a:xfrm>
            <a:off x="69985" y="1"/>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6">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Tree>
    <p:extLst>
      <p:ext uri="{BB962C8B-B14F-4D97-AF65-F5344CB8AC3E}">
        <p14:creationId xmlns:p14="http://schemas.microsoft.com/office/powerpoint/2010/main" val="132305564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377"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Tree>
    <p:extLst>
      <p:ext uri="{BB962C8B-B14F-4D97-AF65-F5344CB8AC3E}">
        <p14:creationId xmlns:p14="http://schemas.microsoft.com/office/powerpoint/2010/main" val="184067115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A_Cartoon_Black_Woman_In_Deep_Meditation.svg"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hyperlink" Target="http://clipart-library.com/free/human-silhouette-head.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F2B8-CE9B-0444-971F-AE36E573A279}"/>
              </a:ext>
            </a:extLst>
          </p:cNvPr>
          <p:cNvSpPr>
            <a:spLocks noGrp="1"/>
          </p:cNvSpPr>
          <p:nvPr>
            <p:ph type="title"/>
          </p:nvPr>
        </p:nvSpPr>
        <p:spPr>
          <a:xfrm>
            <a:off x="1680519" y="365125"/>
            <a:ext cx="9673280" cy="1325563"/>
          </a:xfrm>
        </p:spPr>
        <p:txBody>
          <a:bodyPr/>
          <a:lstStyle/>
          <a:p>
            <a:r>
              <a:rPr lang="en-US" dirty="0">
                <a:solidFill>
                  <a:schemeClr val="bg2"/>
                </a:solidFill>
                <a:latin typeface="Berlin Sans FB Demi" panose="020E0802020502020306" pitchFamily="34" charset="0"/>
              </a:rPr>
              <a:t>Do Now</a:t>
            </a:r>
          </a:p>
        </p:txBody>
      </p:sp>
      <p:sp>
        <p:nvSpPr>
          <p:cNvPr id="3" name="Content Placeholder 2">
            <a:extLst>
              <a:ext uri="{FF2B5EF4-FFF2-40B4-BE49-F238E27FC236}">
                <a16:creationId xmlns:a16="http://schemas.microsoft.com/office/drawing/2014/main" id="{DA8E87BE-8E40-CE47-A7FF-8669883EA58E}"/>
              </a:ext>
            </a:extLst>
          </p:cNvPr>
          <p:cNvSpPr>
            <a:spLocks noGrp="1"/>
          </p:cNvSpPr>
          <p:nvPr>
            <p:ph idx="1"/>
          </p:nvPr>
        </p:nvSpPr>
        <p:spPr>
          <a:xfrm>
            <a:off x="1628484" y="1825625"/>
            <a:ext cx="9973236" cy="4351338"/>
          </a:xfrm>
        </p:spPr>
        <p:txBody>
          <a:bodyPr>
            <a:normAutofit/>
          </a:bodyPr>
          <a:lstStyle/>
          <a:p>
            <a:pPr marL="346075" indent="-346075">
              <a:lnSpc>
                <a:spcPct val="100000"/>
              </a:lnSpc>
            </a:pPr>
            <a:r>
              <a:rPr lang="en-US" sz="3200" dirty="0">
                <a:solidFill>
                  <a:schemeClr val="bg2"/>
                </a:solidFill>
              </a:rPr>
              <a:t>When you hear the word stress, what do you think of?</a:t>
            </a:r>
          </a:p>
          <a:p>
            <a:pPr marL="346075" indent="-346075">
              <a:lnSpc>
                <a:spcPct val="100000"/>
              </a:lnSpc>
            </a:pPr>
            <a:r>
              <a:rPr lang="en-US" sz="3200" dirty="0">
                <a:solidFill>
                  <a:schemeClr val="bg2"/>
                </a:solidFill>
              </a:rPr>
              <a:t>What are your favorite activities to do when you are feeling stressed?</a:t>
            </a:r>
          </a:p>
        </p:txBody>
      </p:sp>
      <p:grpSp>
        <p:nvGrpSpPr>
          <p:cNvPr id="6" name="Group 5">
            <a:extLst>
              <a:ext uri="{FF2B5EF4-FFF2-40B4-BE49-F238E27FC236}">
                <a16:creationId xmlns:a16="http://schemas.microsoft.com/office/drawing/2014/main" id="{0F210421-DB38-463B-A11E-E475E7497E1B}"/>
              </a:ext>
            </a:extLst>
          </p:cNvPr>
          <p:cNvGrpSpPr/>
          <p:nvPr/>
        </p:nvGrpSpPr>
        <p:grpSpPr>
          <a:xfrm>
            <a:off x="5199624" y="3368351"/>
            <a:ext cx="3250850" cy="2943549"/>
            <a:chOff x="6631338" y="3233414"/>
            <a:chExt cx="3250850" cy="2943549"/>
          </a:xfrm>
        </p:grpSpPr>
        <p:pic>
          <p:nvPicPr>
            <p:cNvPr id="4098" name="Picture 2" descr="Studyladder, Online English Literacy  Mathematics - Pop A Balloon ">
              <a:extLst>
                <a:ext uri="{FF2B5EF4-FFF2-40B4-BE49-F238E27FC236}">
                  <a16:creationId xmlns:a16="http://schemas.microsoft.com/office/drawing/2014/main" id="{F5836BBC-5388-4EA4-AC56-91444905F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1338" y="3233414"/>
              <a:ext cx="3250850" cy="2943549"/>
            </a:xfrm>
            <a:prstGeom prst="rect">
              <a:avLst/>
            </a:prstGeom>
            <a:noFill/>
            <a:ln w="1905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pic>
          <p:nvPicPr>
            <p:cNvPr id="4100" name="Picture 4" descr="holy family catholic church&#10;">
              <a:extLst>
                <a:ext uri="{FF2B5EF4-FFF2-40B4-BE49-F238E27FC236}">
                  <a16:creationId xmlns:a16="http://schemas.microsoft.com/office/drawing/2014/main" id="{AC49DCC0-9234-4B5E-A15E-016578258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3213" y="3233414"/>
              <a:ext cx="2132652" cy="22767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148625-B572-47E3-AB0B-2460F0301D34}"/>
                </a:ext>
              </a:extLst>
            </p:cNvPr>
            <p:cNvSpPr txBox="1"/>
            <p:nvPr/>
          </p:nvSpPr>
          <p:spPr>
            <a:xfrm>
              <a:off x="6931705" y="3833287"/>
              <a:ext cx="1555667" cy="646331"/>
            </a:xfrm>
            <a:prstGeom prst="rect">
              <a:avLst/>
            </a:prstGeom>
            <a:noFill/>
          </p:spPr>
          <p:txBody>
            <a:bodyPr wrap="square" rtlCol="0">
              <a:spAutoFit/>
            </a:bodyPr>
            <a:lstStyle/>
            <a:p>
              <a:r>
                <a:rPr lang="en-US" sz="3600" b="1" dirty="0">
                  <a:solidFill>
                    <a:schemeClr val="bg1"/>
                  </a:solidFill>
                  <a:latin typeface="Berlin Sans FB Demi" panose="020E0802020502020306" pitchFamily="34" charset="0"/>
                </a:rPr>
                <a:t>STRESS</a:t>
              </a:r>
            </a:p>
          </p:txBody>
        </p:sp>
      </p:grpSp>
    </p:spTree>
    <p:extLst>
      <p:ext uri="{BB962C8B-B14F-4D97-AF65-F5344CB8AC3E}">
        <p14:creationId xmlns:p14="http://schemas.microsoft.com/office/powerpoint/2010/main" val="392568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4955-D2D4-7C46-878A-8D626DBDCAA7}"/>
              </a:ext>
            </a:extLst>
          </p:cNvPr>
          <p:cNvSpPr>
            <a:spLocks noGrp="1"/>
          </p:cNvSpPr>
          <p:nvPr>
            <p:ph type="title"/>
          </p:nvPr>
        </p:nvSpPr>
        <p:spPr>
          <a:xfrm>
            <a:off x="1692876" y="365125"/>
            <a:ext cx="9660923" cy="1325563"/>
          </a:xfrm>
        </p:spPr>
        <p:txBody>
          <a:bodyPr/>
          <a:lstStyle/>
          <a:p>
            <a:r>
              <a:rPr lang="en-US" dirty="0">
                <a:solidFill>
                  <a:schemeClr val="bg2"/>
                </a:solidFill>
              </a:rPr>
              <a:t>Poster 3</a:t>
            </a:r>
          </a:p>
        </p:txBody>
      </p:sp>
      <p:sp>
        <p:nvSpPr>
          <p:cNvPr id="3" name="Content Placeholder 2">
            <a:extLst>
              <a:ext uri="{FF2B5EF4-FFF2-40B4-BE49-F238E27FC236}">
                <a16:creationId xmlns:a16="http://schemas.microsoft.com/office/drawing/2014/main" id="{0B4616A2-052A-A244-97BF-2EEB6954D76C}"/>
              </a:ext>
            </a:extLst>
          </p:cNvPr>
          <p:cNvSpPr>
            <a:spLocks noGrp="1"/>
          </p:cNvSpPr>
          <p:nvPr>
            <p:ph idx="1"/>
          </p:nvPr>
        </p:nvSpPr>
        <p:spPr>
          <a:xfrm>
            <a:off x="1692876" y="1825625"/>
            <a:ext cx="9660924" cy="4351338"/>
          </a:xfrm>
        </p:spPr>
        <p:txBody>
          <a:bodyPr>
            <a:normAutofit/>
          </a:bodyPr>
          <a:lstStyle/>
          <a:p>
            <a:pPr marL="346075" indent="-346075"/>
            <a:r>
              <a:rPr lang="en-US" sz="3600" dirty="0">
                <a:solidFill>
                  <a:schemeClr val="bg2"/>
                </a:solidFill>
              </a:rPr>
              <a:t>What causes stress?</a:t>
            </a:r>
          </a:p>
        </p:txBody>
      </p:sp>
    </p:spTree>
    <p:extLst>
      <p:ext uri="{BB962C8B-B14F-4D97-AF65-F5344CB8AC3E}">
        <p14:creationId xmlns:p14="http://schemas.microsoft.com/office/powerpoint/2010/main" val="308564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3E7D-B415-9346-AF79-437B0534CE15}"/>
              </a:ext>
            </a:extLst>
          </p:cNvPr>
          <p:cNvSpPr>
            <a:spLocks noGrp="1"/>
          </p:cNvSpPr>
          <p:nvPr>
            <p:ph type="title"/>
          </p:nvPr>
        </p:nvSpPr>
        <p:spPr>
          <a:xfrm>
            <a:off x="1729946" y="365125"/>
            <a:ext cx="9623853" cy="1325563"/>
          </a:xfrm>
        </p:spPr>
        <p:txBody>
          <a:bodyPr/>
          <a:lstStyle/>
          <a:p>
            <a:r>
              <a:rPr lang="en-US" dirty="0">
                <a:solidFill>
                  <a:schemeClr val="bg2"/>
                </a:solidFill>
              </a:rPr>
              <a:t>Poster 4</a:t>
            </a:r>
          </a:p>
        </p:txBody>
      </p:sp>
      <p:sp>
        <p:nvSpPr>
          <p:cNvPr id="3" name="Content Placeholder 2">
            <a:extLst>
              <a:ext uri="{FF2B5EF4-FFF2-40B4-BE49-F238E27FC236}">
                <a16:creationId xmlns:a16="http://schemas.microsoft.com/office/drawing/2014/main" id="{E2F5B5DD-CDEF-544D-9065-180A2E80960B}"/>
              </a:ext>
            </a:extLst>
          </p:cNvPr>
          <p:cNvSpPr>
            <a:spLocks noGrp="1"/>
          </p:cNvSpPr>
          <p:nvPr>
            <p:ph idx="1"/>
          </p:nvPr>
        </p:nvSpPr>
        <p:spPr>
          <a:xfrm>
            <a:off x="1729946" y="1825625"/>
            <a:ext cx="9623854" cy="4351338"/>
          </a:xfrm>
        </p:spPr>
        <p:txBody>
          <a:bodyPr>
            <a:normAutofit/>
          </a:bodyPr>
          <a:lstStyle/>
          <a:p>
            <a:pPr marL="346075" indent="-346075"/>
            <a:r>
              <a:rPr lang="en-US" sz="3600" dirty="0">
                <a:solidFill>
                  <a:schemeClr val="bg2"/>
                </a:solidFill>
              </a:rPr>
              <a:t>What do you do to relieve stress?</a:t>
            </a:r>
          </a:p>
          <a:p>
            <a:pPr marL="346075" indent="-346075"/>
            <a:r>
              <a:rPr lang="en-US" sz="3600" dirty="0">
                <a:solidFill>
                  <a:schemeClr val="bg2"/>
                </a:solidFill>
              </a:rPr>
              <a:t>Do you have any favorite activities?</a:t>
            </a:r>
          </a:p>
        </p:txBody>
      </p:sp>
    </p:spTree>
    <p:extLst>
      <p:ext uri="{BB962C8B-B14F-4D97-AF65-F5344CB8AC3E}">
        <p14:creationId xmlns:p14="http://schemas.microsoft.com/office/powerpoint/2010/main" val="299503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F05A-2AFE-5F4E-A01E-D159A07A6C59}"/>
              </a:ext>
            </a:extLst>
          </p:cNvPr>
          <p:cNvSpPr>
            <a:spLocks noGrp="1"/>
          </p:cNvSpPr>
          <p:nvPr>
            <p:ph type="title"/>
          </p:nvPr>
        </p:nvSpPr>
        <p:spPr>
          <a:xfrm>
            <a:off x="1645920" y="365125"/>
            <a:ext cx="9866903" cy="1325563"/>
          </a:xfrm>
        </p:spPr>
        <p:txBody>
          <a:bodyPr/>
          <a:lstStyle/>
          <a:p>
            <a:r>
              <a:rPr lang="en-US" dirty="0">
                <a:solidFill>
                  <a:schemeClr val="bg2"/>
                </a:solidFill>
              </a:rPr>
              <a:t>Poster 5</a:t>
            </a:r>
          </a:p>
        </p:txBody>
      </p:sp>
      <p:sp>
        <p:nvSpPr>
          <p:cNvPr id="3" name="Content Placeholder 2">
            <a:extLst>
              <a:ext uri="{FF2B5EF4-FFF2-40B4-BE49-F238E27FC236}">
                <a16:creationId xmlns:a16="http://schemas.microsoft.com/office/drawing/2014/main" id="{4FC05B4C-830D-6C46-AF5A-3DEE19D4AEEC}"/>
              </a:ext>
            </a:extLst>
          </p:cNvPr>
          <p:cNvSpPr>
            <a:spLocks noGrp="1"/>
          </p:cNvSpPr>
          <p:nvPr>
            <p:ph idx="1"/>
          </p:nvPr>
        </p:nvSpPr>
        <p:spPr>
          <a:xfrm>
            <a:off x="1645920" y="1825625"/>
            <a:ext cx="9866904" cy="4351338"/>
          </a:xfrm>
        </p:spPr>
        <p:txBody>
          <a:bodyPr>
            <a:normAutofit/>
          </a:bodyPr>
          <a:lstStyle/>
          <a:p>
            <a:r>
              <a:rPr lang="en-US" sz="4000" dirty="0">
                <a:solidFill>
                  <a:schemeClr val="bg2"/>
                </a:solidFill>
              </a:rPr>
              <a:t>What can schools do to help students feel less stressed?</a:t>
            </a:r>
          </a:p>
        </p:txBody>
      </p:sp>
    </p:spTree>
    <p:extLst>
      <p:ext uri="{BB962C8B-B14F-4D97-AF65-F5344CB8AC3E}">
        <p14:creationId xmlns:p14="http://schemas.microsoft.com/office/powerpoint/2010/main" val="409429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9B15-8EFB-5641-99FD-1B0E7E6FBCE9}"/>
              </a:ext>
            </a:extLst>
          </p:cNvPr>
          <p:cNvSpPr>
            <a:spLocks noGrp="1"/>
          </p:cNvSpPr>
          <p:nvPr>
            <p:ph type="title"/>
          </p:nvPr>
        </p:nvSpPr>
        <p:spPr>
          <a:xfrm>
            <a:off x="1526683" y="515358"/>
            <a:ext cx="3505495" cy="1622321"/>
          </a:xfrm>
        </p:spPr>
        <p:txBody>
          <a:bodyPr>
            <a:normAutofit/>
          </a:bodyPr>
          <a:lstStyle/>
          <a:p>
            <a:r>
              <a:rPr lang="en-US" dirty="0">
                <a:solidFill>
                  <a:schemeClr val="bg2"/>
                </a:solidFill>
              </a:rPr>
              <a:t>Poster 6</a:t>
            </a:r>
          </a:p>
        </p:txBody>
      </p:sp>
      <p:sp>
        <p:nvSpPr>
          <p:cNvPr id="3" name="Content Placeholder 2">
            <a:extLst>
              <a:ext uri="{FF2B5EF4-FFF2-40B4-BE49-F238E27FC236}">
                <a16:creationId xmlns:a16="http://schemas.microsoft.com/office/drawing/2014/main" id="{BEE19C2A-1842-7D46-8F53-F3CF2F3930FE}"/>
              </a:ext>
            </a:extLst>
          </p:cNvPr>
          <p:cNvSpPr>
            <a:spLocks noGrp="1"/>
          </p:cNvSpPr>
          <p:nvPr>
            <p:ph idx="1"/>
          </p:nvPr>
        </p:nvSpPr>
        <p:spPr>
          <a:xfrm>
            <a:off x="1526683" y="2452719"/>
            <a:ext cx="3505494" cy="3785419"/>
          </a:xfrm>
        </p:spPr>
        <p:txBody>
          <a:bodyPr>
            <a:normAutofit/>
          </a:bodyPr>
          <a:lstStyle/>
          <a:p>
            <a:pPr>
              <a:lnSpc>
                <a:spcPct val="100000"/>
              </a:lnSpc>
            </a:pPr>
            <a:r>
              <a:rPr lang="en-US" sz="3200" dirty="0">
                <a:solidFill>
                  <a:schemeClr val="bg2"/>
                </a:solidFill>
              </a:rPr>
              <a:t>What are some differences between a fixed and growth mindset?</a:t>
            </a:r>
          </a:p>
        </p:txBody>
      </p:sp>
      <p:sp>
        <p:nvSpPr>
          <p:cNvPr id="5" name="Rectangle 21">
            <a:extLst>
              <a:ext uri="{FF2B5EF4-FFF2-40B4-BE49-F238E27FC236}">
                <a16:creationId xmlns:a16="http://schemas.microsoft.com/office/drawing/2014/main" id="{86F1CD0A-0A61-4F81-AC8D-3E1BD0B20C0B}"/>
              </a:ext>
            </a:extLst>
          </p:cNvPr>
          <p:cNvSpPr>
            <a:spLocks noChangeArrowheads="1"/>
          </p:cNvSpPr>
          <p:nvPr/>
        </p:nvSpPr>
        <p:spPr bwMode="auto">
          <a:xfrm>
            <a:off x="3980985" y="8826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9">
            <a:extLst>
              <a:ext uri="{FF2B5EF4-FFF2-40B4-BE49-F238E27FC236}">
                <a16:creationId xmlns:a16="http://schemas.microsoft.com/office/drawing/2014/main" id="{1668EAED-C021-4131-8979-D9C1B80C4037}"/>
              </a:ext>
            </a:extLst>
          </p:cNvPr>
          <p:cNvSpPr>
            <a:spLocks noChangeArrowheads="1"/>
          </p:cNvSpPr>
          <p:nvPr/>
        </p:nvSpPr>
        <p:spPr bwMode="auto">
          <a:xfrm>
            <a:off x="3980985" y="13857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1" name="Picture 30">
            <a:extLst>
              <a:ext uri="{FF2B5EF4-FFF2-40B4-BE49-F238E27FC236}">
                <a16:creationId xmlns:a16="http://schemas.microsoft.com/office/drawing/2014/main" id="{C4665EFD-24E7-406C-A594-53A16181BE7D}"/>
              </a:ext>
            </a:extLst>
          </p:cNvPr>
          <p:cNvPicPr>
            <a:picLocks noChangeAspect="1"/>
          </p:cNvPicPr>
          <p:nvPr/>
        </p:nvPicPr>
        <p:blipFill rotWithShape="1">
          <a:blip r:embed="rId3"/>
          <a:srcRect l="3220" r="2615"/>
          <a:stretch/>
        </p:blipFill>
        <p:spPr>
          <a:xfrm>
            <a:off x="5174231" y="1842955"/>
            <a:ext cx="6521979" cy="4022835"/>
          </a:xfrm>
          <a:prstGeom prst="rect">
            <a:avLst/>
          </a:prstGeom>
        </p:spPr>
      </p:pic>
    </p:spTree>
    <p:extLst>
      <p:ext uri="{BB962C8B-B14F-4D97-AF65-F5344CB8AC3E}">
        <p14:creationId xmlns:p14="http://schemas.microsoft.com/office/powerpoint/2010/main" val="119833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4960-A51C-0946-97E1-A3A9709B08F9}"/>
              </a:ext>
            </a:extLst>
          </p:cNvPr>
          <p:cNvSpPr>
            <a:spLocks noGrp="1"/>
          </p:cNvSpPr>
          <p:nvPr>
            <p:ph type="title"/>
          </p:nvPr>
        </p:nvSpPr>
        <p:spPr>
          <a:xfrm>
            <a:off x="1565915" y="365125"/>
            <a:ext cx="9787884" cy="1325563"/>
          </a:xfrm>
        </p:spPr>
        <p:txBody>
          <a:bodyPr>
            <a:normAutofit/>
          </a:bodyPr>
          <a:lstStyle/>
          <a:p>
            <a:r>
              <a:rPr lang="en-US" dirty="0">
                <a:solidFill>
                  <a:schemeClr val="bg2"/>
                </a:solidFill>
              </a:rPr>
              <a:t>How </a:t>
            </a:r>
            <a:r>
              <a:rPr lang="en-US" u="sng" dirty="0">
                <a:solidFill>
                  <a:schemeClr val="bg2"/>
                </a:solidFill>
              </a:rPr>
              <a:t>I</a:t>
            </a:r>
            <a:r>
              <a:rPr lang="en-US" dirty="0">
                <a:solidFill>
                  <a:schemeClr val="bg2"/>
                </a:solidFill>
              </a:rPr>
              <a:t> Experience Stress and Strategies I Use to Calm Down</a:t>
            </a:r>
          </a:p>
        </p:txBody>
      </p:sp>
      <p:sp>
        <p:nvSpPr>
          <p:cNvPr id="3" name="Content Placeholder 2">
            <a:extLst>
              <a:ext uri="{FF2B5EF4-FFF2-40B4-BE49-F238E27FC236}">
                <a16:creationId xmlns:a16="http://schemas.microsoft.com/office/drawing/2014/main" id="{D533D867-B35B-5C4C-83D0-3758512DA5D7}"/>
              </a:ext>
            </a:extLst>
          </p:cNvPr>
          <p:cNvSpPr>
            <a:spLocks noGrp="1"/>
          </p:cNvSpPr>
          <p:nvPr>
            <p:ph idx="1"/>
          </p:nvPr>
        </p:nvSpPr>
        <p:spPr>
          <a:xfrm>
            <a:off x="1565915" y="1884234"/>
            <a:ext cx="9973236" cy="4351338"/>
          </a:xfrm>
        </p:spPr>
        <p:txBody>
          <a:bodyPr>
            <a:normAutofit/>
          </a:bodyPr>
          <a:lstStyle/>
          <a:p>
            <a:pPr marL="0" indent="0">
              <a:lnSpc>
                <a:spcPct val="100000"/>
              </a:lnSpc>
              <a:spcBef>
                <a:spcPts val="1200"/>
              </a:spcBef>
              <a:buNone/>
            </a:pPr>
            <a:r>
              <a:rPr lang="en-US" sz="3600" dirty="0">
                <a:solidFill>
                  <a:schemeClr val="bg2"/>
                </a:solidFill>
              </a:rPr>
              <a:t>Take a few minutes to think about how YOU feel  when you are stressed out (using the questions from the </a:t>
            </a:r>
            <a:r>
              <a:rPr lang="en-US" sz="3600" i="1" dirty="0">
                <a:solidFill>
                  <a:schemeClr val="bg2"/>
                </a:solidFill>
              </a:rPr>
              <a:t>Experience of Stress </a:t>
            </a:r>
            <a:r>
              <a:rPr lang="en-US" sz="3600" dirty="0">
                <a:solidFill>
                  <a:schemeClr val="bg2"/>
                </a:solidFill>
              </a:rPr>
              <a:t>handout). You do not have to share your answers with anyone. </a:t>
            </a:r>
          </a:p>
          <a:p>
            <a:pPr marL="0" indent="0">
              <a:lnSpc>
                <a:spcPct val="100000"/>
              </a:lnSpc>
              <a:spcBef>
                <a:spcPts val="1200"/>
              </a:spcBef>
              <a:buNone/>
            </a:pPr>
            <a:r>
              <a:rPr lang="en-US" sz="3600" dirty="0">
                <a:solidFill>
                  <a:schemeClr val="bg2"/>
                </a:solidFill>
              </a:rPr>
              <a:t>Then, complete the </a:t>
            </a:r>
            <a:r>
              <a:rPr lang="en-US" sz="3600" i="1" dirty="0">
                <a:solidFill>
                  <a:schemeClr val="bg2"/>
                </a:solidFill>
              </a:rPr>
              <a:t>Self-Regulation Strategies </a:t>
            </a:r>
            <a:r>
              <a:rPr lang="en-US" sz="3600" dirty="0">
                <a:solidFill>
                  <a:schemeClr val="bg2"/>
                </a:solidFill>
              </a:rPr>
              <a:t>inventory to identify strategies you like and use to help you calm down or refocus.</a:t>
            </a:r>
          </a:p>
        </p:txBody>
      </p:sp>
    </p:spTree>
    <p:extLst>
      <p:ext uri="{BB962C8B-B14F-4D97-AF65-F5344CB8AC3E}">
        <p14:creationId xmlns:p14="http://schemas.microsoft.com/office/powerpoint/2010/main" val="340791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0883-E06F-0346-AF53-856C66993958}"/>
              </a:ext>
            </a:extLst>
          </p:cNvPr>
          <p:cNvSpPr>
            <a:spLocks noGrp="1"/>
          </p:cNvSpPr>
          <p:nvPr>
            <p:ph type="title"/>
          </p:nvPr>
        </p:nvSpPr>
        <p:spPr>
          <a:xfrm>
            <a:off x="1711868" y="365125"/>
            <a:ext cx="9973235" cy="1325563"/>
          </a:xfrm>
        </p:spPr>
        <p:txBody>
          <a:bodyPr/>
          <a:lstStyle/>
          <a:p>
            <a:r>
              <a:rPr lang="en-US" dirty="0">
                <a:solidFill>
                  <a:schemeClr val="bg2"/>
                </a:solidFill>
              </a:rPr>
              <a:t>Coming up in this unit…</a:t>
            </a:r>
          </a:p>
        </p:txBody>
      </p:sp>
      <p:sp>
        <p:nvSpPr>
          <p:cNvPr id="3" name="Content Placeholder 2">
            <a:extLst>
              <a:ext uri="{FF2B5EF4-FFF2-40B4-BE49-F238E27FC236}">
                <a16:creationId xmlns:a16="http://schemas.microsoft.com/office/drawing/2014/main" id="{7BC415A5-0A4B-4547-9A59-22829E0F9E21}"/>
              </a:ext>
            </a:extLst>
          </p:cNvPr>
          <p:cNvSpPr>
            <a:spLocks noGrp="1"/>
          </p:cNvSpPr>
          <p:nvPr>
            <p:ph idx="1"/>
          </p:nvPr>
        </p:nvSpPr>
        <p:spPr>
          <a:xfrm>
            <a:off x="1711868" y="1507573"/>
            <a:ext cx="9973236" cy="4351338"/>
          </a:xfrm>
        </p:spPr>
        <p:txBody>
          <a:bodyPr>
            <a:normAutofit/>
          </a:bodyPr>
          <a:lstStyle/>
          <a:p>
            <a:pPr marL="344488" indent="-344488"/>
            <a:r>
              <a:rPr lang="en-US" sz="3600" dirty="0">
                <a:solidFill>
                  <a:schemeClr val="bg2"/>
                </a:solidFill>
              </a:rPr>
              <a:t>Identifying causes of stress</a:t>
            </a:r>
          </a:p>
          <a:p>
            <a:pPr marL="344488" indent="-344488"/>
            <a:r>
              <a:rPr lang="en-US" sz="3600" dirty="0">
                <a:solidFill>
                  <a:schemeClr val="bg2"/>
                </a:solidFill>
              </a:rPr>
              <a:t>Managing our emotions </a:t>
            </a:r>
          </a:p>
          <a:p>
            <a:pPr marL="344488" indent="-344488"/>
            <a:r>
              <a:rPr lang="en-US" sz="3600" dirty="0">
                <a:solidFill>
                  <a:schemeClr val="bg2"/>
                </a:solidFill>
              </a:rPr>
              <a:t>Problem solving strategies</a:t>
            </a:r>
          </a:p>
          <a:p>
            <a:pPr marL="344488" indent="-344488"/>
            <a:r>
              <a:rPr lang="en-US" sz="3600" dirty="0">
                <a:solidFill>
                  <a:schemeClr val="bg2"/>
                </a:solidFill>
              </a:rPr>
              <a:t>Mindfulness: what’s all the hype?</a:t>
            </a:r>
          </a:p>
          <a:p>
            <a:pPr marL="344488" indent="-344488"/>
            <a:r>
              <a:rPr lang="en-US" sz="3600" dirty="0">
                <a:solidFill>
                  <a:schemeClr val="bg2"/>
                </a:solidFill>
              </a:rPr>
              <a:t>Developing a growth mindset</a:t>
            </a:r>
          </a:p>
          <a:p>
            <a:pPr marL="344488" indent="-344488"/>
            <a:r>
              <a:rPr lang="en-US" sz="3600" dirty="0">
                <a:solidFill>
                  <a:schemeClr val="bg2"/>
                </a:solidFill>
              </a:rPr>
              <a:t>The power of positive talk</a:t>
            </a:r>
          </a:p>
          <a:p>
            <a:pPr marL="344488" indent="-344488"/>
            <a:r>
              <a:rPr lang="en-US" sz="3600" dirty="0">
                <a:solidFill>
                  <a:schemeClr val="bg2"/>
                </a:solidFill>
              </a:rPr>
              <a:t>Famous fails</a:t>
            </a:r>
          </a:p>
        </p:txBody>
      </p:sp>
    </p:spTree>
    <p:extLst>
      <p:ext uri="{BB962C8B-B14F-4D97-AF65-F5344CB8AC3E}">
        <p14:creationId xmlns:p14="http://schemas.microsoft.com/office/powerpoint/2010/main" val="88616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E706-E017-8343-B36F-57EF743131E6}"/>
              </a:ext>
            </a:extLst>
          </p:cNvPr>
          <p:cNvSpPr>
            <a:spLocks noGrp="1"/>
          </p:cNvSpPr>
          <p:nvPr>
            <p:ph type="title"/>
          </p:nvPr>
        </p:nvSpPr>
        <p:spPr>
          <a:xfrm>
            <a:off x="1733263" y="365125"/>
            <a:ext cx="9973235" cy="1325563"/>
          </a:xfrm>
        </p:spPr>
        <p:txBody>
          <a:bodyPr/>
          <a:lstStyle/>
          <a:p>
            <a:r>
              <a:rPr lang="en-US" dirty="0">
                <a:solidFill>
                  <a:schemeClr val="bg2"/>
                </a:solidFill>
              </a:rPr>
              <a:t>Closure – Exit Ticket</a:t>
            </a:r>
          </a:p>
        </p:txBody>
      </p:sp>
      <p:sp>
        <p:nvSpPr>
          <p:cNvPr id="3" name="Content Placeholder 2">
            <a:extLst>
              <a:ext uri="{FF2B5EF4-FFF2-40B4-BE49-F238E27FC236}">
                <a16:creationId xmlns:a16="http://schemas.microsoft.com/office/drawing/2014/main" id="{5D32E8DA-23E9-2D49-BEF2-64A0F5FE72BE}"/>
              </a:ext>
            </a:extLst>
          </p:cNvPr>
          <p:cNvSpPr>
            <a:spLocks noGrp="1"/>
          </p:cNvSpPr>
          <p:nvPr>
            <p:ph idx="1"/>
          </p:nvPr>
        </p:nvSpPr>
        <p:spPr>
          <a:xfrm>
            <a:off x="1733262" y="1690688"/>
            <a:ext cx="9973236" cy="4351338"/>
          </a:xfrm>
        </p:spPr>
        <p:txBody>
          <a:bodyPr>
            <a:normAutofit/>
          </a:bodyPr>
          <a:lstStyle/>
          <a:p>
            <a:pPr marL="0" indent="0">
              <a:lnSpc>
                <a:spcPct val="100000"/>
              </a:lnSpc>
              <a:buNone/>
            </a:pPr>
            <a:r>
              <a:rPr lang="en-US" sz="3600" dirty="0">
                <a:solidFill>
                  <a:schemeClr val="bg2"/>
                </a:solidFill>
              </a:rPr>
              <a:t>Respond to the following:</a:t>
            </a:r>
          </a:p>
          <a:p>
            <a:pPr marL="346075" indent="-346075">
              <a:lnSpc>
                <a:spcPct val="100000"/>
              </a:lnSpc>
            </a:pPr>
            <a:r>
              <a:rPr lang="en-US" sz="3600" dirty="0">
                <a:solidFill>
                  <a:schemeClr val="bg2"/>
                </a:solidFill>
              </a:rPr>
              <a:t>What are two things you hope to learn about in this unit?</a:t>
            </a:r>
          </a:p>
          <a:p>
            <a:pPr marL="346075" indent="-346075">
              <a:lnSpc>
                <a:spcPct val="100000"/>
              </a:lnSpc>
              <a:spcBef>
                <a:spcPts val="1200"/>
              </a:spcBef>
            </a:pPr>
            <a:r>
              <a:rPr lang="en-US" sz="3600" dirty="0">
                <a:solidFill>
                  <a:schemeClr val="bg2"/>
                </a:solidFill>
              </a:rPr>
              <a:t>Think about a parent, sibling, grandparent, guardian or close friend. What are some clues that they might be feeling stressed?</a:t>
            </a:r>
          </a:p>
        </p:txBody>
      </p:sp>
    </p:spTree>
    <p:extLst>
      <p:ext uri="{BB962C8B-B14F-4D97-AF65-F5344CB8AC3E}">
        <p14:creationId xmlns:p14="http://schemas.microsoft.com/office/powerpoint/2010/main" val="61369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394065"/>
            <a:ext cx="11696700" cy="252376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 </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http://clipart-library.com/clipart/pop-cliparts_3.htm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http://clipart-library.com/clip-art/transparent-red-balloon-15.htm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3: </a:t>
            </a:r>
            <a:r>
              <a:rPr kumimoji="0" lang="pl-PL" sz="1400" b="0" i="0" u="none" strike="noStrike" kern="0" cap="none" spc="0" normalizeH="0" baseline="0" noProof="0" dirty="0">
                <a:ln>
                  <a:noFill/>
                </a:ln>
                <a:solidFill>
                  <a:srgbClr val="000000"/>
                </a:solidFill>
                <a:effectLst/>
                <a:uLnTx/>
                <a:uFillTx/>
                <a:latin typeface="Arial"/>
                <a:ea typeface="+mn-ea"/>
                <a:cs typeface="Arial"/>
                <a:sym typeface="Arial"/>
              </a:rPr>
              <a:t>https://pixabay.com/id/illustrations/akses-banyak-tangan-933142/</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5: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https://commons.wikimedia.org/wiki/File:A_Cartoon_Black_Woman_In_Deep_Meditation.svg</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6: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pixabay</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https://encrypted-tbn0.gstatic.com/images?q=tbn:ANd9GcQSUryy0Bi9ptfzQ2gAKCiKTntYD2T8FxxyOaNX4s4f_thbdqCW&amp;s and https://encrypted-tbn0.gstatic.com/images?q=tbn:ANd9GcSAy7KmWQYSbkE_RzKFhCUZpN9O0cCLPq7Dgx8VHWAiI8Y228Q&amp;s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http://clipart-library.com/clip-art/plant-transparent-background-20.htm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13: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http://clipart-library.com/free/human-silhouette-head.html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678874"/>
            <a:ext cx="9144000" cy="1062680"/>
          </a:xfrm>
        </p:spPr>
        <p:txBody>
          <a:bodyPr/>
          <a:lstStyle/>
          <a:p>
            <a:r>
              <a:rPr lang="en-US" dirty="0">
                <a:latin typeface="Berlin Sans FB" panose="020E0602020502020306" pitchFamily="34" charset="0"/>
              </a:rPr>
              <a:t>Confronting Challenges</a:t>
            </a:r>
          </a:p>
        </p:txBody>
      </p:sp>
      <p:sp>
        <p:nvSpPr>
          <p:cNvPr id="4" name="Rectangle 3">
            <a:extLst>
              <a:ext uri="{FF2B5EF4-FFF2-40B4-BE49-F238E27FC236}">
                <a16:creationId xmlns:a16="http://schemas.microsoft.com/office/drawing/2014/main" id="{0097827F-F545-42A5-AFDF-172DBF44A922}"/>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0A49579-25E6-4023-AAB8-C6C70EC98ED4}"/>
              </a:ext>
            </a:extLst>
          </p:cNvPr>
          <p:cNvSpPr/>
          <p:nvPr/>
        </p:nvSpPr>
        <p:spPr>
          <a:xfrm>
            <a:off x="3731741" y="3212757"/>
            <a:ext cx="5968313"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1116C76A-DEC8-410F-8C45-6B7C008DF9B0}"/>
              </a:ext>
            </a:extLst>
          </p:cNvPr>
          <p:cNvSpPr>
            <a:spLocks noGrp="1"/>
          </p:cNvSpPr>
          <p:nvPr>
            <p:ph type="subTitle" idx="1"/>
          </p:nvPr>
        </p:nvSpPr>
        <p:spPr>
          <a:xfrm>
            <a:off x="2143897" y="1942965"/>
            <a:ext cx="9144000" cy="1655762"/>
          </a:xfrm>
        </p:spPr>
        <p:txBody>
          <a:bodyPr>
            <a:normAutofit/>
          </a:bodyPr>
          <a:lstStyle/>
          <a:p>
            <a:r>
              <a:rPr lang="en-US" sz="4400" dirty="0">
                <a:latin typeface="Berlin Sans FB" panose="020E0602020502020306" pitchFamily="34" charset="0"/>
              </a:rPr>
              <a:t>Day 1: Managing Stress</a:t>
            </a:r>
          </a:p>
        </p:txBody>
      </p:sp>
    </p:spTree>
    <p:extLst>
      <p:ext uri="{BB962C8B-B14F-4D97-AF65-F5344CB8AC3E}">
        <p14:creationId xmlns:p14="http://schemas.microsoft.com/office/powerpoint/2010/main" val="13627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Lesson Dedication</a:t>
            </a:r>
            <a:endParaRPr dirty="0">
              <a:solidFill>
                <a:schemeClr val="bg2"/>
              </a:solidFill>
            </a:endParaRPr>
          </a:p>
        </p:txBody>
      </p:sp>
      <p:sp>
        <p:nvSpPr>
          <p:cNvPr id="4" name="Rectangle 3">
            <a:extLst>
              <a:ext uri="{FF2B5EF4-FFF2-40B4-BE49-F238E27FC236}">
                <a16:creationId xmlns:a16="http://schemas.microsoft.com/office/drawing/2014/main" id="{2D69A012-F478-4496-9B26-C74EC1A2A106}"/>
              </a:ext>
            </a:extLst>
          </p:cNvPr>
          <p:cNvSpPr/>
          <p:nvPr/>
        </p:nvSpPr>
        <p:spPr>
          <a:xfrm>
            <a:off x="91441" y="0"/>
            <a:ext cx="1201782" cy="9144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053A-813D-EE42-B27C-260BCA46738E}"/>
              </a:ext>
            </a:extLst>
          </p:cNvPr>
          <p:cNvSpPr>
            <a:spLocks noGrp="1"/>
          </p:cNvSpPr>
          <p:nvPr>
            <p:ph type="title"/>
          </p:nvPr>
        </p:nvSpPr>
        <p:spPr>
          <a:xfrm>
            <a:off x="1701840" y="365125"/>
            <a:ext cx="9651959" cy="1325563"/>
          </a:xfrm>
        </p:spPr>
        <p:txBody>
          <a:bodyPr/>
          <a:lstStyle/>
          <a:p>
            <a:r>
              <a:rPr lang="en-US" dirty="0">
                <a:solidFill>
                  <a:schemeClr val="bg2"/>
                </a:solidFill>
                <a:latin typeface="Berlin Sans FB Demi" panose="020E0802020502020306" pitchFamily="34" charset="0"/>
              </a:rPr>
              <a:t>Agenda</a:t>
            </a:r>
          </a:p>
        </p:txBody>
      </p:sp>
      <p:sp>
        <p:nvSpPr>
          <p:cNvPr id="3" name="Content Placeholder 2">
            <a:extLst>
              <a:ext uri="{FF2B5EF4-FFF2-40B4-BE49-F238E27FC236}">
                <a16:creationId xmlns:a16="http://schemas.microsoft.com/office/drawing/2014/main" id="{539B9C48-5C10-1240-A4A1-5F1BC56149A8}"/>
              </a:ext>
            </a:extLst>
          </p:cNvPr>
          <p:cNvSpPr>
            <a:spLocks noGrp="1"/>
          </p:cNvSpPr>
          <p:nvPr>
            <p:ph idx="1"/>
          </p:nvPr>
        </p:nvSpPr>
        <p:spPr>
          <a:xfrm>
            <a:off x="1701840" y="1825625"/>
            <a:ext cx="9973236" cy="4351338"/>
          </a:xfrm>
        </p:spPr>
        <p:txBody>
          <a:bodyPr>
            <a:normAutofit/>
          </a:bodyPr>
          <a:lstStyle/>
          <a:p>
            <a:pPr marL="514350" indent="-514350">
              <a:buFont typeface="+mj-lt"/>
              <a:buAutoNum type="arabicPeriod"/>
            </a:pPr>
            <a:r>
              <a:rPr lang="en-US" sz="3600" dirty="0">
                <a:solidFill>
                  <a:schemeClr val="bg2"/>
                </a:solidFill>
              </a:rPr>
              <a:t>Introduction to Unit 2</a:t>
            </a:r>
          </a:p>
          <a:p>
            <a:pPr marL="514350" indent="-514350">
              <a:buFont typeface="+mj-lt"/>
              <a:buAutoNum type="arabicPeriod"/>
            </a:pPr>
            <a:r>
              <a:rPr lang="en-US" sz="3600" dirty="0">
                <a:solidFill>
                  <a:schemeClr val="bg2"/>
                </a:solidFill>
              </a:rPr>
              <a:t>Gallery Walk to Respond to Posters 1 to 6</a:t>
            </a:r>
          </a:p>
          <a:p>
            <a:pPr marL="514350" indent="-514350">
              <a:buFont typeface="+mj-lt"/>
              <a:buAutoNum type="arabicPeriod"/>
            </a:pPr>
            <a:r>
              <a:rPr lang="en-US" sz="3600" dirty="0">
                <a:solidFill>
                  <a:schemeClr val="bg2"/>
                </a:solidFill>
              </a:rPr>
              <a:t>Class Reviews and Discusses These Responses</a:t>
            </a:r>
          </a:p>
          <a:p>
            <a:pPr marL="514350" indent="-514350">
              <a:buFont typeface="+mj-lt"/>
              <a:buAutoNum type="arabicPeriod"/>
            </a:pPr>
            <a:r>
              <a:rPr lang="en-US" sz="3600" dirty="0">
                <a:solidFill>
                  <a:schemeClr val="bg2"/>
                </a:solidFill>
              </a:rPr>
              <a:t>What Stress Feels Like and Strategies For Calming Down and Refocusing</a:t>
            </a:r>
          </a:p>
        </p:txBody>
      </p:sp>
    </p:spTree>
    <p:extLst>
      <p:ext uri="{BB962C8B-B14F-4D97-AF65-F5344CB8AC3E}">
        <p14:creationId xmlns:p14="http://schemas.microsoft.com/office/powerpoint/2010/main" val="90914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36DBDF-C112-47EB-9978-CA52C3BA9ABA}"/>
              </a:ext>
            </a:extLst>
          </p:cNvPr>
          <p:cNvSpPr/>
          <p:nvPr/>
        </p:nvSpPr>
        <p:spPr>
          <a:xfrm>
            <a:off x="7698259" y="3871720"/>
            <a:ext cx="4224567" cy="223256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66C41-778B-2F4C-98DC-5AB20C725F08}"/>
              </a:ext>
            </a:extLst>
          </p:cNvPr>
          <p:cNvSpPr>
            <a:spLocks noGrp="1"/>
          </p:cNvSpPr>
          <p:nvPr>
            <p:ph type="title"/>
          </p:nvPr>
        </p:nvSpPr>
        <p:spPr>
          <a:xfrm>
            <a:off x="1556951" y="365125"/>
            <a:ext cx="9796848" cy="1325563"/>
          </a:xfrm>
        </p:spPr>
        <p:txBody>
          <a:bodyPr/>
          <a:lstStyle/>
          <a:p>
            <a:r>
              <a:rPr lang="en-US" dirty="0">
                <a:solidFill>
                  <a:schemeClr val="bg2"/>
                </a:solidFill>
              </a:rPr>
              <a:t>Unit 2: Confronting Challenges</a:t>
            </a:r>
          </a:p>
        </p:txBody>
      </p:sp>
      <p:sp>
        <p:nvSpPr>
          <p:cNvPr id="3" name="Content Placeholder 2">
            <a:extLst>
              <a:ext uri="{FF2B5EF4-FFF2-40B4-BE49-F238E27FC236}">
                <a16:creationId xmlns:a16="http://schemas.microsoft.com/office/drawing/2014/main" id="{7B0C4A9D-F32B-854E-A9CF-C71E67BCCA3F}"/>
              </a:ext>
            </a:extLst>
          </p:cNvPr>
          <p:cNvSpPr>
            <a:spLocks noGrp="1"/>
          </p:cNvSpPr>
          <p:nvPr>
            <p:ph idx="1"/>
          </p:nvPr>
        </p:nvSpPr>
        <p:spPr>
          <a:xfrm>
            <a:off x="1468757" y="1674698"/>
            <a:ext cx="9973236" cy="4351338"/>
          </a:xfrm>
        </p:spPr>
        <p:txBody>
          <a:bodyPr>
            <a:normAutofit/>
          </a:bodyPr>
          <a:lstStyle/>
          <a:p>
            <a:pPr>
              <a:lnSpc>
                <a:spcPct val="100000"/>
              </a:lnSpc>
              <a:spcAft>
                <a:spcPts val="600"/>
              </a:spcAft>
            </a:pPr>
            <a:r>
              <a:rPr lang="en-US" sz="3200" dirty="0">
                <a:solidFill>
                  <a:schemeClr val="bg2"/>
                </a:solidFill>
              </a:rPr>
              <a:t>This unit focuses on confronting challenges and developing a growth mindset</a:t>
            </a:r>
          </a:p>
          <a:p>
            <a:pPr>
              <a:lnSpc>
                <a:spcPct val="100000"/>
              </a:lnSpc>
              <a:spcAft>
                <a:spcPts val="600"/>
              </a:spcAft>
            </a:pPr>
            <a:r>
              <a:rPr lang="en-US" sz="3200" dirty="0">
                <a:solidFill>
                  <a:schemeClr val="bg2"/>
                </a:solidFill>
              </a:rPr>
              <a:t>When things get challenging, we want to:</a:t>
            </a:r>
          </a:p>
          <a:p>
            <a:pPr lvl="1">
              <a:lnSpc>
                <a:spcPct val="100000"/>
              </a:lnSpc>
            </a:pPr>
            <a:r>
              <a:rPr lang="en-US" sz="2800" dirty="0">
                <a:solidFill>
                  <a:schemeClr val="bg2"/>
                </a:solidFill>
              </a:rPr>
              <a:t>Recognize signs of tension in our body</a:t>
            </a:r>
          </a:p>
          <a:p>
            <a:pPr lvl="1">
              <a:lnSpc>
                <a:spcPct val="100000"/>
              </a:lnSpc>
            </a:pPr>
            <a:r>
              <a:rPr lang="en-US" sz="2800" dirty="0">
                <a:solidFill>
                  <a:schemeClr val="bg2"/>
                </a:solidFill>
              </a:rPr>
              <a:t>Learn how to regulate our emotions</a:t>
            </a:r>
          </a:p>
          <a:p>
            <a:pPr lvl="1">
              <a:lnSpc>
                <a:spcPct val="100000"/>
              </a:lnSpc>
            </a:pPr>
            <a:r>
              <a:rPr lang="en-US" sz="2800" dirty="0">
                <a:solidFill>
                  <a:schemeClr val="bg2"/>
                </a:solidFill>
              </a:rPr>
              <a:t>Cope with the challenges</a:t>
            </a:r>
          </a:p>
          <a:p>
            <a:pPr lvl="1">
              <a:lnSpc>
                <a:spcPct val="100000"/>
              </a:lnSpc>
            </a:pPr>
            <a:r>
              <a:rPr lang="en-US" sz="2800" dirty="0">
                <a:solidFill>
                  <a:schemeClr val="bg2"/>
                </a:solidFill>
              </a:rPr>
              <a:t>Maintain a growth mindset</a:t>
            </a:r>
          </a:p>
        </p:txBody>
      </p:sp>
      <p:grpSp>
        <p:nvGrpSpPr>
          <p:cNvPr id="4" name="Group 3">
            <a:extLst>
              <a:ext uri="{FF2B5EF4-FFF2-40B4-BE49-F238E27FC236}">
                <a16:creationId xmlns:a16="http://schemas.microsoft.com/office/drawing/2014/main" id="{CBC2EFA1-CE1D-4260-9E03-D0F445DD901D}"/>
              </a:ext>
            </a:extLst>
          </p:cNvPr>
          <p:cNvGrpSpPr/>
          <p:nvPr/>
        </p:nvGrpSpPr>
        <p:grpSpPr>
          <a:xfrm>
            <a:off x="7846539" y="4060942"/>
            <a:ext cx="3854121" cy="2044350"/>
            <a:chOff x="7286228" y="3887539"/>
            <a:chExt cx="4423722" cy="2325049"/>
          </a:xfrm>
        </p:grpSpPr>
        <p:sp>
          <p:nvSpPr>
            <p:cNvPr id="7" name="Oval 6">
              <a:extLst>
                <a:ext uri="{FF2B5EF4-FFF2-40B4-BE49-F238E27FC236}">
                  <a16:creationId xmlns:a16="http://schemas.microsoft.com/office/drawing/2014/main" id="{676B6CBE-E027-45E5-867C-03F3498084D0}"/>
                </a:ext>
              </a:extLst>
            </p:cNvPr>
            <p:cNvSpPr/>
            <p:nvPr/>
          </p:nvSpPr>
          <p:spPr>
            <a:xfrm>
              <a:off x="8597735" y="5628903"/>
              <a:ext cx="1831597" cy="58368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File:A Cartoon Black Woman In Deep Meditation.svg">
              <a:extLst>
                <a:ext uri="{FF2B5EF4-FFF2-40B4-BE49-F238E27FC236}">
                  <a16:creationId xmlns:a16="http://schemas.microsoft.com/office/drawing/2014/main" id="{DBCF7320-B0B5-43CE-A391-B3E433576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968" y="4168238"/>
              <a:ext cx="1435922" cy="1868879"/>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BE23061F-48AD-46BD-A87C-CA05EB113A66}"/>
                </a:ext>
              </a:extLst>
            </p:cNvPr>
            <p:cNvSpPr/>
            <p:nvPr/>
          </p:nvSpPr>
          <p:spPr>
            <a:xfrm>
              <a:off x="10274028" y="3887539"/>
              <a:ext cx="1435922" cy="717117"/>
            </a:xfrm>
            <a:prstGeom prst="wedgeRoundRectCallout">
              <a:avLst>
                <a:gd name="adj1" fmla="val -75671"/>
                <a:gd name="adj2" fmla="val 45844"/>
                <a:gd name="adj3" fmla="val 16667"/>
              </a:avLst>
            </a:prstGeom>
            <a:solidFill>
              <a:srgbClr val="FF61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MT Condensed" panose="020B0506020104020203" pitchFamily="34" charset="0"/>
                </a:rPr>
                <a:t>SOCIALIZE</a:t>
              </a:r>
            </a:p>
          </p:txBody>
        </p:sp>
        <p:sp>
          <p:nvSpPr>
            <p:cNvPr id="8" name="Speech Bubble: Rectangle with Corners Rounded 7">
              <a:extLst>
                <a:ext uri="{FF2B5EF4-FFF2-40B4-BE49-F238E27FC236}">
                  <a16:creationId xmlns:a16="http://schemas.microsoft.com/office/drawing/2014/main" id="{D446FAB6-7D71-493A-B442-8798480C7195}"/>
                </a:ext>
              </a:extLst>
            </p:cNvPr>
            <p:cNvSpPr/>
            <p:nvPr/>
          </p:nvSpPr>
          <p:spPr>
            <a:xfrm>
              <a:off x="7426198" y="4999510"/>
              <a:ext cx="1385755" cy="703231"/>
            </a:xfrm>
            <a:prstGeom prst="wedgeRoundRectCallout">
              <a:avLst>
                <a:gd name="adj1" fmla="val 74629"/>
                <a:gd name="adj2" fmla="val -52295"/>
                <a:gd name="adj3" fmla="val 16667"/>
              </a:avLst>
            </a:prstGeom>
            <a:solidFill>
              <a:srgbClr val="CB6D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MT Condensed" panose="020B0506020104020203" pitchFamily="34" charset="0"/>
                </a:rPr>
                <a:t>EXERCISE</a:t>
              </a:r>
            </a:p>
          </p:txBody>
        </p:sp>
        <p:sp>
          <p:nvSpPr>
            <p:cNvPr id="6" name="Speech Bubble: Oval 5">
              <a:extLst>
                <a:ext uri="{FF2B5EF4-FFF2-40B4-BE49-F238E27FC236}">
                  <a16:creationId xmlns:a16="http://schemas.microsoft.com/office/drawing/2014/main" id="{D1E4EF99-51A9-492D-A403-D191B0AC0A1E}"/>
                </a:ext>
              </a:extLst>
            </p:cNvPr>
            <p:cNvSpPr/>
            <p:nvPr/>
          </p:nvSpPr>
          <p:spPr>
            <a:xfrm>
              <a:off x="7286228" y="3887539"/>
              <a:ext cx="1831597" cy="831272"/>
            </a:xfrm>
            <a:prstGeom prst="wedgeEllipseCallout">
              <a:avLst>
                <a:gd name="adj1" fmla="val 56175"/>
                <a:gd name="adj2" fmla="val 51071"/>
              </a:avLst>
            </a:prstGeom>
            <a:solidFill>
              <a:srgbClr val="F7A7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MT Condensed" panose="020B0506020104020203" pitchFamily="34" charset="0"/>
                </a:rPr>
                <a:t>BREATHE</a:t>
              </a:r>
            </a:p>
          </p:txBody>
        </p:sp>
        <p:sp>
          <p:nvSpPr>
            <p:cNvPr id="10" name="Speech Bubble: Oval 9">
              <a:extLst>
                <a:ext uri="{FF2B5EF4-FFF2-40B4-BE49-F238E27FC236}">
                  <a16:creationId xmlns:a16="http://schemas.microsoft.com/office/drawing/2014/main" id="{1F14DEB9-5522-412B-AE2B-0D3C568E800E}"/>
                </a:ext>
              </a:extLst>
            </p:cNvPr>
            <p:cNvSpPr/>
            <p:nvPr/>
          </p:nvSpPr>
          <p:spPr>
            <a:xfrm>
              <a:off x="10201897" y="4999510"/>
              <a:ext cx="1435922" cy="824233"/>
            </a:xfrm>
            <a:prstGeom prst="wedgeEllipseCallout">
              <a:avLst>
                <a:gd name="adj1" fmla="val -73507"/>
                <a:gd name="adj2" fmla="val -48039"/>
              </a:avLst>
            </a:prstGeom>
            <a:solidFill>
              <a:srgbClr val="A366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ill Sans MT Condensed" panose="020B0506020104020203" pitchFamily="34" charset="0"/>
                </a:rPr>
                <a:t>SLEEP</a:t>
              </a:r>
            </a:p>
          </p:txBody>
        </p:sp>
      </p:grpSp>
    </p:spTree>
    <p:extLst>
      <p:ext uri="{BB962C8B-B14F-4D97-AF65-F5344CB8AC3E}">
        <p14:creationId xmlns:p14="http://schemas.microsoft.com/office/powerpoint/2010/main" val="113749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978C-B898-804B-A57C-D7183E39B897}"/>
              </a:ext>
            </a:extLst>
          </p:cNvPr>
          <p:cNvSpPr>
            <a:spLocks noGrp="1"/>
          </p:cNvSpPr>
          <p:nvPr>
            <p:ph type="title"/>
          </p:nvPr>
        </p:nvSpPr>
        <p:spPr>
          <a:xfrm>
            <a:off x="1408670" y="306730"/>
            <a:ext cx="9945130" cy="1325563"/>
          </a:xfrm>
        </p:spPr>
        <p:txBody>
          <a:bodyPr/>
          <a:lstStyle/>
          <a:p>
            <a:r>
              <a:rPr lang="en-US" dirty="0">
                <a:solidFill>
                  <a:schemeClr val="bg2"/>
                </a:solidFill>
              </a:rPr>
              <a:t>What Is a Growth Mindset?</a:t>
            </a:r>
          </a:p>
        </p:txBody>
      </p:sp>
      <p:sp>
        <p:nvSpPr>
          <p:cNvPr id="3" name="Content Placeholder 2">
            <a:extLst>
              <a:ext uri="{FF2B5EF4-FFF2-40B4-BE49-F238E27FC236}">
                <a16:creationId xmlns:a16="http://schemas.microsoft.com/office/drawing/2014/main" id="{CA6DA7A6-49FA-6340-B139-E69CCBA88F2A}"/>
              </a:ext>
            </a:extLst>
          </p:cNvPr>
          <p:cNvSpPr>
            <a:spLocks noGrp="1"/>
          </p:cNvSpPr>
          <p:nvPr>
            <p:ph idx="1"/>
          </p:nvPr>
        </p:nvSpPr>
        <p:spPr>
          <a:xfrm>
            <a:off x="1280295" y="1685206"/>
            <a:ext cx="7156174" cy="4814403"/>
          </a:xfrm>
        </p:spPr>
        <p:txBody>
          <a:bodyPr>
            <a:normAutofit/>
          </a:bodyPr>
          <a:lstStyle/>
          <a:p>
            <a:r>
              <a:rPr lang="en-US" sz="3200" dirty="0">
                <a:solidFill>
                  <a:schemeClr val="bg2"/>
                </a:solidFill>
              </a:rPr>
              <a:t>Our brain continues to develop over time</a:t>
            </a:r>
          </a:p>
          <a:p>
            <a:r>
              <a:rPr lang="en-US" sz="3200" dirty="0">
                <a:solidFill>
                  <a:schemeClr val="bg2"/>
                </a:solidFill>
              </a:rPr>
              <a:t>As we practice new skills or tasks, our brain is constantly developing</a:t>
            </a:r>
          </a:p>
          <a:p>
            <a:r>
              <a:rPr lang="en-US" sz="3200" dirty="0">
                <a:solidFill>
                  <a:schemeClr val="bg2"/>
                </a:solidFill>
              </a:rPr>
              <a:t>Having a growth mindset includes remembering that we might not be there YET, but we can get there with practice</a:t>
            </a:r>
          </a:p>
          <a:p>
            <a:pPr marL="0" indent="0">
              <a:buNone/>
            </a:pPr>
            <a:endParaRPr lang="en-US" sz="3200" dirty="0">
              <a:solidFill>
                <a:schemeClr val="bg2"/>
              </a:solidFill>
            </a:endParaRPr>
          </a:p>
        </p:txBody>
      </p:sp>
      <p:grpSp>
        <p:nvGrpSpPr>
          <p:cNvPr id="7" name="Group 6">
            <a:extLst>
              <a:ext uri="{FF2B5EF4-FFF2-40B4-BE49-F238E27FC236}">
                <a16:creationId xmlns:a16="http://schemas.microsoft.com/office/drawing/2014/main" id="{D994C1D1-ACF9-433D-AC4F-28F2F0A36B0D}"/>
              </a:ext>
            </a:extLst>
          </p:cNvPr>
          <p:cNvGrpSpPr/>
          <p:nvPr/>
        </p:nvGrpSpPr>
        <p:grpSpPr>
          <a:xfrm>
            <a:off x="7501377" y="1732727"/>
            <a:ext cx="4757530" cy="4719362"/>
            <a:chOff x="3715187" y="1177994"/>
            <a:chExt cx="4291842" cy="4291842"/>
          </a:xfrm>
        </p:grpSpPr>
        <p:pic>
          <p:nvPicPr>
            <p:cNvPr id="1026" name="Picture 2" descr="https://encrypted-tbn0.gstatic.com/images?q=tbn:ANd9GcQSUryy0Bi9ptfzQ2gAKCiKTntYD2T8FxxyOaNX4s4f_thbdqCW&amp;s">
              <a:extLst>
                <a:ext uri="{FF2B5EF4-FFF2-40B4-BE49-F238E27FC236}">
                  <a16:creationId xmlns:a16="http://schemas.microsoft.com/office/drawing/2014/main" id="{34840406-4CA5-46AF-B1DC-B134560943A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78" b="89778" l="6667" r="90667">
                          <a14:foregroundMark x1="16889" y1="35111" x2="29778" y2="13333"/>
                          <a14:foregroundMark x1="29778" y1="13333" x2="33789" y2="10416"/>
                          <a14:foregroundMark x1="50030" y1="4128" x2="52889" y2="3556"/>
                          <a14:foregroundMark x1="52889" y1="3556" x2="75556" y2="11556"/>
                          <a14:foregroundMark x1="75556" y1="11556" x2="86222" y2="18667"/>
                          <a14:foregroundMark x1="86222" y1="18667" x2="88444" y2="31111"/>
                          <a14:foregroundMark x1="88444" y1="31111" x2="80889" y2="54667"/>
                          <a14:foregroundMark x1="80889" y1="54667" x2="89778" y2="45333"/>
                          <a14:foregroundMark x1="89778" y1="45333" x2="88889" y2="21778"/>
                          <a14:foregroundMark x1="88889" y1="21778" x2="71111" y2="6222"/>
                          <a14:foregroundMark x1="71111" y1="6222" x2="59556" y2="4444"/>
                          <a14:foregroundMark x1="59556" y1="4444" x2="52396" y2="7473"/>
                          <a14:foregroundMark x1="52264" y1="7286" x2="59111" y2="4000"/>
                          <a14:foregroundMark x1="59111" y1="4000" x2="70667" y2="5778"/>
                          <a14:foregroundMark x1="70667" y1="5778" x2="80444" y2="12000"/>
                          <a14:foregroundMark x1="80444" y1="12000" x2="91111" y2="32000"/>
                          <a14:foregroundMark x1="91111" y1="32000" x2="84000" y2="21778"/>
                          <a14:foregroundMark x1="84000" y1="21778" x2="85333" y2="33778"/>
                          <a14:foregroundMark x1="85333" y1="33778" x2="83556" y2="48000"/>
                          <a14:foregroundMark x1="83556" y1="48000" x2="62222" y2="66222"/>
                          <a14:foregroundMark x1="62222" y1="66222" x2="73333" y2="68889"/>
                          <a14:foregroundMark x1="73333" y1="68889" x2="80444" y2="56000"/>
                          <a14:foregroundMark x1="50409" y1="4664" x2="60889" y2="3111"/>
                          <a14:foregroundMark x1="60889" y1="3111" x2="49012" y2="2687"/>
                          <a14:foregroundMark x1="49144" y1="2874" x2="60444" y2="6222"/>
                          <a14:foregroundMark x1="60444" y1="6222" x2="71556" y2="5333"/>
                          <a14:foregroundMark x1="71556" y1="5333" x2="74667" y2="8889"/>
                          <a14:foregroundMark x1="7556" y1="58222" x2="6667" y2="59111"/>
                          <a14:foregroundMark x1="38222" y1="88444" x2="72889" y2="92000"/>
                          <a14:foregroundMark x1="72889" y1="92000" x2="61333" y2="94667"/>
                          <a14:foregroundMark x1="61333" y1="94667" x2="48444" y2="92889"/>
                          <a14:foregroundMark x1="48444" y1="92889" x2="38222" y2="86667"/>
                          <a14:foregroundMark x1="38222" y1="86667" x2="44889" y2="95556"/>
                          <a14:foregroundMark x1="44889" y1="95556" x2="67111" y2="96000"/>
                          <a14:foregroundMark x1="67111" y1="96000" x2="78667" y2="96000"/>
                          <a14:foregroundMark x1="78667" y1="96000" x2="68444" y2="90222"/>
                          <a14:foregroundMark x1="68444" y1="90222" x2="54222" y2="89333"/>
                          <a14:foregroundMark x1="48359" y1="1764" x2="58667" y2="2222"/>
                          <a14:foregroundMark x1="58667" y1="2222" x2="48981" y2="2644"/>
                          <a14:foregroundMark x1="49018" y1="2696" x2="65778" y2="3556"/>
                          <a14:foregroundMark x1="48553" y1="2038" x2="49333" y2="1778"/>
                          <a14:foregroundMark x1="34667" y1="6667" x2="36050" y2="6206"/>
                          <a14:backgroundMark x1="39556" y1="1333" x2="47111" y2="0"/>
                          <a14:backgroundMark x1="47111" y1="0" x2="38667" y2="1333"/>
                          <a14:backgroundMark x1="38667" y1="1333" x2="43111" y2="0"/>
                        </a14:backgroundRemoval>
                      </a14:imgEffect>
                    </a14:imgLayer>
                  </a14:imgProps>
                </a:ext>
                <a:ext uri="{28A0092B-C50C-407E-A947-70E740481C1C}">
                  <a14:useLocalDpi xmlns:a14="http://schemas.microsoft.com/office/drawing/2010/main" val="0"/>
                </a:ext>
              </a:extLst>
            </a:blip>
            <a:srcRect/>
            <a:stretch>
              <a:fillRect/>
            </a:stretch>
          </p:blipFill>
          <p:spPr bwMode="auto">
            <a:xfrm>
              <a:off x="3715187" y="1177994"/>
              <a:ext cx="4291842" cy="4291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AC8C5E2-EA78-4938-B001-BB78228D33E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186" b="93443" l="1455" r="89455">
                          <a14:foregroundMark x1="37455" y1="95628" x2="45818" y2="67213"/>
                          <a14:foregroundMark x1="45818" y1="67213" x2="49455" y2="9836"/>
                          <a14:foregroundMark x1="49455" y1="9836" x2="55636" y2="93443"/>
                          <a14:foregroundMark x1="55636" y1="93443" x2="51273" y2="63934"/>
                          <a14:foregroundMark x1="51273" y1="63934" x2="57091" y2="37705"/>
                          <a14:foregroundMark x1="1818" y1="93443" x2="1818" y2="93443"/>
                          <a14:foregroundMark x1="37455" y1="11475" x2="46545" y2="2186"/>
                          <a14:foregroundMark x1="46545" y1="2186" x2="50545" y2="4372"/>
                          <a14:foregroundMark x1="38545" y1="21311" x2="44000" y2="37158"/>
                          <a14:foregroundMark x1="44000" y1="37158" x2="46909" y2="21858"/>
                          <a14:foregroundMark x1="46909" y1="21858" x2="38545" y2="32787"/>
                          <a14:foregroundMark x1="38545" y1="32787" x2="49091" y2="36612"/>
                          <a14:foregroundMark x1="49091" y1="36612" x2="55273" y2="23497"/>
                          <a14:foregroundMark x1="55273" y1="23497" x2="66545" y2="24044"/>
                          <a14:foregroundMark x1="66545" y1="24044" x2="58909" y2="13115"/>
                          <a14:foregroundMark x1="58909" y1="13115" x2="49455" y2="7104"/>
                          <a14:foregroundMark x1="49455" y1="7104" x2="59636" y2="9290"/>
                          <a14:foregroundMark x1="59636" y1="9290" x2="66182" y2="21858"/>
                          <a14:foregroundMark x1="66182" y1="21858" x2="57091" y2="30055"/>
                          <a14:foregroundMark x1="57091" y1="30055" x2="64364" y2="18033"/>
                          <a14:foregroundMark x1="64364" y1="18033" x2="55273" y2="10929"/>
                          <a14:foregroundMark x1="55273" y1="10929" x2="44727" y2="8743"/>
                          <a14:foregroundMark x1="44727" y1="8743" x2="38182" y2="21311"/>
                          <a14:foregroundMark x1="38182" y1="21311" x2="41455" y2="36066"/>
                          <a14:foregroundMark x1="41455" y1="36066" x2="39636" y2="19672"/>
                          <a14:foregroundMark x1="39636" y1="19672" x2="47273" y2="4372"/>
                          <a14:foregroundMark x1="47273" y1="4372" x2="52364" y2="19672"/>
                          <a14:foregroundMark x1="52364" y1="19672" x2="49091" y2="37705"/>
                          <a14:foregroundMark x1="49091" y1="37705" x2="53091" y2="21858"/>
                          <a14:foregroundMark x1="53091" y1="21858" x2="52364" y2="38798"/>
                          <a14:foregroundMark x1="52364" y1="38798" x2="44000" y2="26776"/>
                          <a14:foregroundMark x1="44000" y1="26776" x2="53818" y2="17486"/>
                          <a14:foregroundMark x1="53818" y1="17486" x2="63636" y2="20219"/>
                          <a14:foregroundMark x1="63636" y1="20219" x2="54182" y2="34426"/>
                          <a14:foregroundMark x1="54182" y1="34426" x2="59273" y2="33880"/>
                        </a14:backgroundRemoval>
                      </a14:imgEffect>
                    </a14:imgLayer>
                  </a14:imgProps>
                </a:ext>
              </a:extLst>
            </a:blip>
            <a:srcRect l="33097" r="32415" b="53283"/>
            <a:stretch/>
          </p:blipFill>
          <p:spPr>
            <a:xfrm flipH="1">
              <a:off x="4558748" y="1329584"/>
              <a:ext cx="3140764" cy="2831147"/>
            </a:xfrm>
            <a:prstGeom prst="ellipse">
              <a:avLst/>
            </a:prstGeom>
          </p:spPr>
        </p:pic>
      </p:grpSp>
      <p:pic>
        <p:nvPicPr>
          <p:cNvPr id="1034" name="Picture 10" descr="holy family catholic church&#10;">
            <a:extLst>
              <a:ext uri="{FF2B5EF4-FFF2-40B4-BE49-F238E27FC236}">
                <a16:creationId xmlns:a16="http://schemas.microsoft.com/office/drawing/2014/main" id="{2F5DCE18-AE41-4925-A846-1FF9AB272F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1766" y="2511418"/>
            <a:ext cx="2863614" cy="3253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55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4A14-A045-EF46-8073-41B267C05A57}"/>
              </a:ext>
            </a:extLst>
          </p:cNvPr>
          <p:cNvSpPr>
            <a:spLocks noGrp="1"/>
          </p:cNvSpPr>
          <p:nvPr>
            <p:ph type="title"/>
          </p:nvPr>
        </p:nvSpPr>
        <p:spPr>
          <a:xfrm>
            <a:off x="1538179" y="231311"/>
            <a:ext cx="9446502" cy="1325563"/>
          </a:xfrm>
        </p:spPr>
        <p:txBody>
          <a:bodyPr/>
          <a:lstStyle/>
          <a:p>
            <a:r>
              <a:rPr lang="en-US" dirty="0">
                <a:solidFill>
                  <a:schemeClr val="bg2"/>
                </a:solidFill>
              </a:rPr>
              <a:t>Gallery Walk</a:t>
            </a:r>
          </a:p>
        </p:txBody>
      </p:sp>
      <p:sp>
        <p:nvSpPr>
          <p:cNvPr id="3" name="Content Placeholder 2">
            <a:extLst>
              <a:ext uri="{FF2B5EF4-FFF2-40B4-BE49-F238E27FC236}">
                <a16:creationId xmlns:a16="http://schemas.microsoft.com/office/drawing/2014/main" id="{D5492770-3469-6947-B180-5CD967AA447F}"/>
              </a:ext>
            </a:extLst>
          </p:cNvPr>
          <p:cNvSpPr>
            <a:spLocks noGrp="1"/>
          </p:cNvSpPr>
          <p:nvPr>
            <p:ph idx="1"/>
          </p:nvPr>
        </p:nvSpPr>
        <p:spPr>
          <a:xfrm>
            <a:off x="1538179" y="1528544"/>
            <a:ext cx="10410806" cy="5221635"/>
          </a:xfrm>
        </p:spPr>
        <p:txBody>
          <a:bodyPr>
            <a:normAutofit lnSpcReduction="10000"/>
          </a:bodyPr>
          <a:lstStyle/>
          <a:p>
            <a:pPr marL="0" indent="0">
              <a:lnSpc>
                <a:spcPct val="110000"/>
              </a:lnSpc>
              <a:buNone/>
            </a:pPr>
            <a:r>
              <a:rPr lang="en-US" sz="3200" dirty="0">
                <a:solidFill>
                  <a:schemeClr val="bg2"/>
                </a:solidFill>
              </a:rPr>
              <a:t>Walk around the room and visit the 6 posters. Write your answer to each question on a post-it and stick it on the poster. You will have 2 minutes at each station</a:t>
            </a:r>
          </a:p>
          <a:p>
            <a:pPr lvl="1">
              <a:lnSpc>
                <a:spcPct val="110000"/>
              </a:lnSpc>
            </a:pPr>
            <a:r>
              <a:rPr lang="en-US" sz="2800" dirty="0">
                <a:solidFill>
                  <a:schemeClr val="bg2"/>
                </a:solidFill>
              </a:rPr>
              <a:t>What is stress?</a:t>
            </a:r>
          </a:p>
          <a:p>
            <a:pPr lvl="1">
              <a:lnSpc>
                <a:spcPct val="110000"/>
              </a:lnSpc>
            </a:pPr>
            <a:r>
              <a:rPr lang="en-US" sz="2800" dirty="0">
                <a:solidFill>
                  <a:schemeClr val="bg2"/>
                </a:solidFill>
              </a:rPr>
              <a:t>How do you know if you are feeling stress?</a:t>
            </a:r>
          </a:p>
          <a:p>
            <a:pPr lvl="1">
              <a:lnSpc>
                <a:spcPct val="110000"/>
              </a:lnSpc>
            </a:pPr>
            <a:r>
              <a:rPr lang="en-US" sz="2800" dirty="0">
                <a:solidFill>
                  <a:schemeClr val="bg2"/>
                </a:solidFill>
              </a:rPr>
              <a:t>What causes stress?</a:t>
            </a:r>
          </a:p>
          <a:p>
            <a:pPr lvl="1">
              <a:lnSpc>
                <a:spcPct val="110000"/>
              </a:lnSpc>
            </a:pPr>
            <a:r>
              <a:rPr lang="en-US" sz="2800" dirty="0">
                <a:solidFill>
                  <a:schemeClr val="bg2"/>
                </a:solidFill>
              </a:rPr>
              <a:t>What do you do to relieve stress?</a:t>
            </a:r>
          </a:p>
          <a:p>
            <a:pPr lvl="1">
              <a:lnSpc>
                <a:spcPct val="110000"/>
              </a:lnSpc>
            </a:pPr>
            <a:r>
              <a:rPr lang="en-US" sz="2800" dirty="0">
                <a:solidFill>
                  <a:schemeClr val="bg2"/>
                </a:solidFill>
              </a:rPr>
              <a:t>What can schools do to help students feel less stressed?</a:t>
            </a:r>
          </a:p>
          <a:p>
            <a:pPr lvl="1">
              <a:lnSpc>
                <a:spcPct val="110000"/>
              </a:lnSpc>
            </a:pPr>
            <a:r>
              <a:rPr lang="en-US" sz="2800" dirty="0">
                <a:solidFill>
                  <a:schemeClr val="bg2"/>
                </a:solidFill>
              </a:rPr>
              <a:t>Look at the growth mindset picture. What are some differences you notice between a fixed and growth mindset?</a:t>
            </a:r>
          </a:p>
          <a:p>
            <a:endParaRPr lang="en-US" dirty="0">
              <a:solidFill>
                <a:schemeClr val="bg2"/>
              </a:solidFill>
            </a:endParaRPr>
          </a:p>
        </p:txBody>
      </p:sp>
    </p:spTree>
    <p:extLst>
      <p:ext uri="{BB962C8B-B14F-4D97-AF65-F5344CB8AC3E}">
        <p14:creationId xmlns:p14="http://schemas.microsoft.com/office/powerpoint/2010/main" val="87137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80D5-3802-5A48-8863-D247EC704790}"/>
              </a:ext>
            </a:extLst>
          </p:cNvPr>
          <p:cNvSpPr>
            <a:spLocks noGrp="1"/>
          </p:cNvSpPr>
          <p:nvPr>
            <p:ph type="title"/>
          </p:nvPr>
        </p:nvSpPr>
        <p:spPr>
          <a:xfrm>
            <a:off x="1729946" y="365125"/>
            <a:ext cx="9623853" cy="1325563"/>
          </a:xfrm>
        </p:spPr>
        <p:txBody>
          <a:bodyPr/>
          <a:lstStyle/>
          <a:p>
            <a:r>
              <a:rPr lang="en-US" dirty="0">
                <a:solidFill>
                  <a:schemeClr val="bg2"/>
                </a:solidFill>
              </a:rPr>
              <a:t>Poster 1</a:t>
            </a:r>
          </a:p>
        </p:txBody>
      </p:sp>
      <p:sp>
        <p:nvSpPr>
          <p:cNvPr id="3" name="Content Placeholder 2">
            <a:extLst>
              <a:ext uri="{FF2B5EF4-FFF2-40B4-BE49-F238E27FC236}">
                <a16:creationId xmlns:a16="http://schemas.microsoft.com/office/drawing/2014/main" id="{D8B418B1-E008-094F-AC3A-A4DFBF0744C3}"/>
              </a:ext>
            </a:extLst>
          </p:cNvPr>
          <p:cNvSpPr>
            <a:spLocks noGrp="1"/>
          </p:cNvSpPr>
          <p:nvPr>
            <p:ph idx="1"/>
          </p:nvPr>
        </p:nvSpPr>
        <p:spPr>
          <a:xfrm>
            <a:off x="1729946" y="1825625"/>
            <a:ext cx="9973236" cy="4351338"/>
          </a:xfrm>
        </p:spPr>
        <p:txBody>
          <a:bodyPr>
            <a:normAutofit/>
          </a:bodyPr>
          <a:lstStyle/>
          <a:p>
            <a:pPr marL="395288" indent="-395288"/>
            <a:r>
              <a:rPr lang="en-US" sz="4000" dirty="0">
                <a:solidFill>
                  <a:schemeClr val="bg2"/>
                </a:solidFill>
              </a:rPr>
              <a:t>What is stress?</a:t>
            </a:r>
          </a:p>
          <a:p>
            <a:pPr marL="395288" indent="-395288"/>
            <a:r>
              <a:rPr lang="en-US" sz="4000" dirty="0">
                <a:solidFill>
                  <a:schemeClr val="bg2"/>
                </a:solidFill>
              </a:rPr>
              <a:t>What do you think about when you hear the word “stress”?</a:t>
            </a:r>
          </a:p>
        </p:txBody>
      </p:sp>
    </p:spTree>
    <p:extLst>
      <p:ext uri="{BB962C8B-B14F-4D97-AF65-F5344CB8AC3E}">
        <p14:creationId xmlns:p14="http://schemas.microsoft.com/office/powerpoint/2010/main" val="233212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0868-C37F-1341-9E77-CD8F766259F1}"/>
              </a:ext>
            </a:extLst>
          </p:cNvPr>
          <p:cNvSpPr>
            <a:spLocks noGrp="1"/>
          </p:cNvSpPr>
          <p:nvPr>
            <p:ph type="title"/>
          </p:nvPr>
        </p:nvSpPr>
        <p:spPr>
          <a:xfrm>
            <a:off x="1643449" y="365125"/>
            <a:ext cx="9710350" cy="1325563"/>
          </a:xfrm>
        </p:spPr>
        <p:txBody>
          <a:bodyPr/>
          <a:lstStyle/>
          <a:p>
            <a:r>
              <a:rPr lang="en-US" dirty="0">
                <a:solidFill>
                  <a:schemeClr val="bg2"/>
                </a:solidFill>
              </a:rPr>
              <a:t>Poster 2</a:t>
            </a:r>
          </a:p>
        </p:txBody>
      </p:sp>
      <p:sp>
        <p:nvSpPr>
          <p:cNvPr id="3" name="Content Placeholder 2">
            <a:extLst>
              <a:ext uri="{FF2B5EF4-FFF2-40B4-BE49-F238E27FC236}">
                <a16:creationId xmlns:a16="http://schemas.microsoft.com/office/drawing/2014/main" id="{2C4965FE-94DF-F748-BE66-01D038A008D1}"/>
              </a:ext>
            </a:extLst>
          </p:cNvPr>
          <p:cNvSpPr>
            <a:spLocks noGrp="1"/>
          </p:cNvSpPr>
          <p:nvPr>
            <p:ph idx="1"/>
          </p:nvPr>
        </p:nvSpPr>
        <p:spPr>
          <a:xfrm>
            <a:off x="1643448" y="1825625"/>
            <a:ext cx="9710351" cy="4351338"/>
          </a:xfrm>
        </p:spPr>
        <p:txBody>
          <a:bodyPr>
            <a:normAutofit/>
          </a:bodyPr>
          <a:lstStyle/>
          <a:p>
            <a:pPr marL="346075" indent="-346075"/>
            <a:r>
              <a:rPr lang="en-US" sz="3600" dirty="0">
                <a:solidFill>
                  <a:schemeClr val="bg2"/>
                </a:solidFill>
              </a:rPr>
              <a:t>How do you know if you are feeling stress?</a:t>
            </a:r>
          </a:p>
          <a:p>
            <a:pPr marL="346075" indent="-346075"/>
            <a:r>
              <a:rPr lang="en-US" sz="3600" dirty="0">
                <a:solidFill>
                  <a:schemeClr val="bg2"/>
                </a:solidFill>
              </a:rPr>
              <a:t>What do you feel in your body?</a:t>
            </a:r>
          </a:p>
          <a:p>
            <a:pPr marL="346075" indent="-346075"/>
            <a:r>
              <a:rPr lang="en-US" sz="3600" dirty="0">
                <a:solidFill>
                  <a:schemeClr val="bg2"/>
                </a:solidFill>
              </a:rPr>
              <a:t>What thoughts do you have?</a:t>
            </a:r>
          </a:p>
        </p:txBody>
      </p:sp>
    </p:spTree>
    <p:extLst>
      <p:ext uri="{BB962C8B-B14F-4D97-AF65-F5344CB8AC3E}">
        <p14:creationId xmlns:p14="http://schemas.microsoft.com/office/powerpoint/2010/main" val="2180125522"/>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6" ma:contentTypeDescription="Create a new document." ma:contentTypeScope="" ma:versionID="7326ac517be8e5e26a4a3d483af83196">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056065a63192b2e4dfa74afa920a9432"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2023A-7C17-49C9-90EF-793D148C2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6C9966-CB6B-4BF1-BB74-21C13F2E5293}">
  <ds:schemaRefs>
    <ds:schemaRef ds:uri="http://www.w3.org/XML/1998/namespace"/>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schemas.microsoft.com/office/2006/documentManagement/types"/>
    <ds:schemaRef ds:uri="be940414-f5a2-4509-bc4b-9b97993b9bc1"/>
    <ds:schemaRef ds:uri="d39049c8-5642-4c67-b9b8-6999510f2293"/>
    <ds:schemaRef ds:uri="http://purl.org/dc/dcmitype/"/>
  </ds:schemaRefs>
</ds:datastoreItem>
</file>

<file path=customXml/itemProps3.xml><?xml version="1.0" encoding="utf-8"?>
<ds:datastoreItem xmlns:ds="http://schemas.openxmlformats.org/officeDocument/2006/customXml" ds:itemID="{0A6C57AC-A10C-4940-ACB9-BB2215F343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48115</TotalTime>
  <Words>1030</Words>
  <Application>Microsoft Office PowerPoint</Application>
  <PresentationFormat>Widescreen</PresentationFormat>
  <Paragraphs>114</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Berlin Sans FB</vt:lpstr>
      <vt:lpstr>Berlin Sans FB Demi</vt:lpstr>
      <vt:lpstr>Calibri</vt:lpstr>
      <vt:lpstr>Calibri Light</vt:lpstr>
      <vt:lpstr>Gill Sans MT Condensed</vt:lpstr>
      <vt:lpstr>1_Office Theme</vt:lpstr>
      <vt:lpstr>2_Office Theme</vt:lpstr>
      <vt:lpstr>Office Theme</vt:lpstr>
      <vt:lpstr>Do Now</vt:lpstr>
      <vt:lpstr>Confronting Challenges</vt:lpstr>
      <vt:lpstr>Lesson Dedication</vt:lpstr>
      <vt:lpstr>Agenda</vt:lpstr>
      <vt:lpstr>Unit 2: Confronting Challenges</vt:lpstr>
      <vt:lpstr>What Is a Growth Mindset?</vt:lpstr>
      <vt:lpstr>Gallery Walk</vt:lpstr>
      <vt:lpstr>Poster 1</vt:lpstr>
      <vt:lpstr>Poster 2</vt:lpstr>
      <vt:lpstr>Poster 3</vt:lpstr>
      <vt:lpstr>Poster 4</vt:lpstr>
      <vt:lpstr>Poster 5</vt:lpstr>
      <vt:lpstr>Poster 6</vt:lpstr>
      <vt:lpstr>How I Experience Stress and Strategies I Use to Calm Down</vt:lpstr>
      <vt:lpstr>Coming up in this unit…</vt:lpstr>
      <vt:lpstr>Closure – Exit Ticket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Unit 2: Dealing with Stress</dc:title>
  <dc:creator>Jodi Miller</dc:creator>
  <cp:lastModifiedBy>Gregg</cp:lastModifiedBy>
  <cp:revision>51</cp:revision>
  <cp:lastPrinted>2023-01-03T20:49:24Z</cp:lastPrinted>
  <dcterms:created xsi:type="dcterms:W3CDTF">2021-03-03T18:40:02Z</dcterms:created>
  <dcterms:modified xsi:type="dcterms:W3CDTF">2025-05-27T17:15:44Z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