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  <p:sldMasterId id="2147483690" r:id="rId5"/>
  </p:sldMasterIdLst>
  <p:notesMasterIdLst>
    <p:notesMasterId r:id="rId15"/>
  </p:notesMasterIdLst>
  <p:sldIdLst>
    <p:sldId id="274" r:id="rId6"/>
    <p:sldId id="256" r:id="rId7"/>
    <p:sldId id="264" r:id="rId8"/>
    <p:sldId id="257" r:id="rId9"/>
    <p:sldId id="259" r:id="rId10"/>
    <p:sldId id="261" r:id="rId11"/>
    <p:sldId id="262" r:id="rId12"/>
    <p:sldId id="263" r:id="rId13"/>
    <p:sldId id="273" r:id="rId14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erlin Sans FB Demi" panose="020E0802020502020306" pitchFamily="34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71" autoAdjust="0"/>
  </p:normalViewPr>
  <p:slideViewPr>
    <p:cSldViewPr snapToGrid="0">
      <p:cViewPr varScale="1">
        <p:scale>
          <a:sx n="81" d="100"/>
          <a:sy n="81" d="100"/>
        </p:scale>
        <p:origin x="100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Mac Iver" userId="cf50b649-e362-467a-a5b1-a01ad8d60a83" providerId="ADAL" clId="{B32A8709-6BA5-4139-B36F-C4E6244D552A}"/>
    <pc:docChg chg="modSld">
      <pc:chgData name="Martha Mac Iver" userId="cf50b649-e362-467a-a5b1-a01ad8d60a83" providerId="ADAL" clId="{B32A8709-6BA5-4139-B36F-C4E6244D552A}" dt="2023-05-31T20:44:18.405" v="5" actId="20577"/>
      <pc:docMkLst>
        <pc:docMk/>
      </pc:docMkLst>
      <pc:sldChg chg="modNotesTx">
        <pc:chgData name="Martha Mac Iver" userId="cf50b649-e362-467a-a5b1-a01ad8d60a83" providerId="ADAL" clId="{B32A8709-6BA5-4139-B36F-C4E6244D552A}" dt="2023-05-31T20:44:18.405" v="5" actId="2057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9024e3b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9024e3b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</a:t>
            </a:r>
            <a:r>
              <a:rPr lang="pl-PL" dirty="0"/>
              <a:t>https://www.flickr.com/photos/ronsombilongallery/3240111905/in/photostream/ CC BY-ND 2.0</a:t>
            </a:r>
          </a:p>
        </p:txBody>
      </p:sp>
    </p:spTree>
    <p:extLst>
      <p:ext uri="{BB962C8B-B14F-4D97-AF65-F5344CB8AC3E}">
        <p14:creationId xmlns:p14="http://schemas.microsoft.com/office/powerpoint/2010/main" val="325258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I</a:t>
            </a:r>
            <a:r>
              <a:rPr lang="en-US" sz="1100" dirty="0">
                <a:solidFill>
                  <a:schemeClr val="bg1"/>
                </a:solidFill>
              </a:rPr>
              <a:t>mage licensed from iStock https://www.istockphoto.com/photo/young-boy-dressed-as-superhero-at-beach-during-sunset-gm510397386-86226803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fe1d44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8fe1d44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complete their Life’s Blueprint Think Sheet to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helpguide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creation of their Life’s Blueprint boards and projects.(Students complete the sheet individually, but can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discussideas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partners or teams.)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decide what kind of vision board or project they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willmake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choose a basic structure, drawing on examples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fromyesterday’s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lesson.c.Students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place goals and ideas (words, symbols, etc.) on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theirboard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project.d.Students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find images, words, and/or quotes (from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personalphotos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magazines, and/or the internet) for their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visionboard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/products. Students can also add doodles or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sketches.Encourage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them to be as creative as they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like.e.Students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sort and arrange the images and words on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theirboards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digital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spaces.f.Students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edit their boards and (for physical boards) glue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theimages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words, etc., in place.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3 actions a.-d. From lesson plan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8fe1d44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8fe1d44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share their boards with their team or a partner.5.Students identify a place to display their boards where they will see them, use them, and be motivated by them on a regular basis.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Image: https://pixabay.com/id/photos/papan-visi-manifestasi-lembar-memo-520757/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8fe1d449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8fe1d449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3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870" y="273844"/>
            <a:ext cx="538050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1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87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E8DF9-FAD8-4B2F-8554-E2563BF9CC1F}"/>
              </a:ext>
            </a:extLst>
          </p:cNvPr>
          <p:cNvSpPr/>
          <p:nvPr userDrawn="1"/>
        </p:nvSpPr>
        <p:spPr>
          <a:xfrm>
            <a:off x="58373" y="-2505"/>
            <a:ext cx="892366" cy="6830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33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77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2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65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39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7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9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84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4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4" y="919233"/>
            <a:ext cx="7340693" cy="2139553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94" y="3079027"/>
            <a:ext cx="73406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5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7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53" y="273844"/>
            <a:ext cx="7501288" cy="994172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253" y="1260872"/>
            <a:ext cx="34829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253" y="1878806"/>
            <a:ext cx="3482929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460" y="1260872"/>
            <a:ext cx="350008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460" y="1878806"/>
            <a:ext cx="3500081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9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36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5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936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94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144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59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424" y="273844"/>
            <a:ext cx="74799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23" y="1369219"/>
            <a:ext cx="74799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6723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38" y="692524"/>
            <a:ext cx="951169" cy="4450976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52488" y="0"/>
            <a:ext cx="898571" cy="692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636" y="4695756"/>
            <a:ext cx="1414501" cy="41686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818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7236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636" y="4695756"/>
            <a:ext cx="1414501" cy="41686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004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illustrations/akses-banyak-tangan-93314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060104" y="474858"/>
            <a:ext cx="7633896" cy="11278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Do Now: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r>
              <a:rPr lang="en" dirty="0">
                <a:solidFill>
                  <a:schemeClr val="bg2"/>
                </a:solidFill>
              </a:rPr>
              <a:t>Life’s Blueprint Inspiration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060104" y="1774061"/>
            <a:ext cx="7556894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Share with your partner what you learned or were inspired by </a:t>
            </a:r>
            <a:r>
              <a:rPr lang="en-US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while </a:t>
            </a:r>
            <a:r>
              <a:rPr lang="en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watching the video(s) and previewing vision boards. </a:t>
            </a:r>
            <a:endParaRPr sz="24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What did you notice?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A</a:t>
            </a:r>
            <a:r>
              <a:rPr lang="en" sz="24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re there ideas you want to incorporate into your own board or project?</a:t>
            </a:r>
            <a:endParaRPr sz="24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667" y="173462"/>
            <a:ext cx="2572333" cy="152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93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426992"/>
            <a:ext cx="6858000" cy="949321"/>
          </a:xfrm>
        </p:spPr>
        <p:txBody>
          <a:bodyPr anchor="t">
            <a:norm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Learning with a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A6B0-D030-425A-A67B-31A8E5C8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249800"/>
            <a:ext cx="6858000" cy="673268"/>
          </a:xfrm>
        </p:spPr>
        <p:txBody>
          <a:bodyPr>
            <a:normAutofit/>
          </a:bodyPr>
          <a:lstStyle/>
          <a:p>
            <a:r>
              <a:rPr lang="en-US" sz="3200" dirty="0"/>
              <a:t>Day 7: My Future Self (part 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FE8DF9-FAD8-4B2F-8554-E2563BF9CC1F}"/>
              </a:ext>
            </a:extLst>
          </p:cNvPr>
          <p:cNvSpPr/>
          <p:nvPr/>
        </p:nvSpPr>
        <p:spPr>
          <a:xfrm>
            <a:off x="65988" y="9427"/>
            <a:ext cx="892366" cy="6830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7046E-CAEC-4DA5-9C50-256FBD25FF13}"/>
              </a:ext>
            </a:extLst>
          </p:cNvPr>
          <p:cNvSpPr/>
          <p:nvPr/>
        </p:nvSpPr>
        <p:spPr>
          <a:xfrm>
            <a:off x="2753455" y="2075548"/>
            <a:ext cx="4722001" cy="26409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90" y="1165377"/>
            <a:ext cx="5137495" cy="35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357630" y="233369"/>
            <a:ext cx="396621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Student Dedication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82737" y="72420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Agenda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800"/>
              <a:buChar char="●"/>
            </a:pPr>
            <a:r>
              <a:rPr lang="en" sz="2800" dirty="0">
                <a:solidFill>
                  <a:schemeClr val="bg2"/>
                </a:solidFill>
              </a:rPr>
              <a:t>Dedication</a:t>
            </a:r>
            <a:endParaRPr sz="2800" dirty="0">
              <a:solidFill>
                <a:schemeClr val="bg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800"/>
              <a:buChar char="●"/>
            </a:pPr>
            <a:r>
              <a:rPr lang="en-US" sz="2800" dirty="0">
                <a:solidFill>
                  <a:schemeClr val="bg2"/>
                </a:solidFill>
              </a:rPr>
              <a:t>My </a:t>
            </a:r>
            <a:r>
              <a:rPr lang="en" sz="2800" dirty="0">
                <a:solidFill>
                  <a:schemeClr val="bg2"/>
                </a:solidFill>
              </a:rPr>
              <a:t>Life’s Blueprint </a:t>
            </a:r>
            <a:r>
              <a:rPr lang="en-US" sz="2800" dirty="0">
                <a:solidFill>
                  <a:schemeClr val="bg2"/>
                </a:solidFill>
              </a:rPr>
              <a:t>Think Sheet</a:t>
            </a:r>
            <a:endParaRPr lang="en" sz="2800" dirty="0">
              <a:solidFill>
                <a:schemeClr val="bg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800"/>
              <a:buChar char="●"/>
            </a:pPr>
            <a:r>
              <a:rPr lang="en-US" sz="2800" dirty="0">
                <a:solidFill>
                  <a:schemeClr val="bg2"/>
                </a:solidFill>
              </a:rPr>
              <a:t>Create Vision B</a:t>
            </a:r>
            <a:r>
              <a:rPr lang="en" sz="2800" dirty="0">
                <a:solidFill>
                  <a:schemeClr val="bg2"/>
                </a:solidFill>
              </a:rPr>
              <a:t>oards</a:t>
            </a:r>
            <a:endParaRPr sz="2800" dirty="0">
              <a:solidFill>
                <a:schemeClr val="bg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Clr>
                <a:schemeClr val="bg2">
                  <a:lumMod val="50000"/>
                </a:schemeClr>
              </a:buClr>
              <a:buSzPts val="1800"/>
              <a:buChar char="●"/>
            </a:pPr>
            <a:r>
              <a:rPr lang="en" sz="2800" dirty="0">
                <a:solidFill>
                  <a:schemeClr val="bg2"/>
                </a:solidFill>
              </a:rPr>
              <a:t>Exit Ticket</a:t>
            </a: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6FA9B-9172-4FFC-A5E8-BB7D17BB54A2}"/>
              </a:ext>
            </a:extLst>
          </p:cNvPr>
          <p:cNvSpPr/>
          <p:nvPr/>
        </p:nvSpPr>
        <p:spPr>
          <a:xfrm>
            <a:off x="65988" y="9427"/>
            <a:ext cx="892366" cy="6830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193532" y="738725"/>
            <a:ext cx="7500468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Lesson Objective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1193532" y="1919075"/>
            <a:ext cx="7500467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Students will create Vision Boards or other visualization products that express their </a:t>
            </a:r>
            <a:r>
              <a:rPr lang="en-US" sz="2400" b="1" dirty="0">
                <a:solidFill>
                  <a:schemeClr val="bg2"/>
                </a:solidFill>
              </a:rPr>
              <a:t>Life’s Blueprint (</a:t>
            </a:r>
            <a:r>
              <a:rPr lang="en-US" sz="2400" b="1" dirty="0">
                <a:solidFill>
                  <a:srgbClr val="C00000"/>
                </a:solidFill>
              </a:rPr>
              <a:t>Vision</a:t>
            </a:r>
            <a:r>
              <a:rPr lang="en-US" sz="2400" b="1" dirty="0">
                <a:solidFill>
                  <a:schemeClr val="bg2"/>
                </a:solidFill>
              </a:rPr>
              <a:t>) </a:t>
            </a:r>
            <a:r>
              <a:rPr lang="en-US" sz="2400" dirty="0">
                <a:solidFill>
                  <a:schemeClr val="bg2"/>
                </a:solidFill>
              </a:rPr>
              <a:t>for their future.</a:t>
            </a:r>
            <a:endParaRPr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093270" y="346710"/>
            <a:ext cx="3478730" cy="1857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Creating Your Vision Board or Object</a:t>
            </a:r>
            <a:endParaRPr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572000" y="537300"/>
            <a:ext cx="4556353" cy="40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36195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</a:pP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Fill in Life’s 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Blueprint Think Sheet.</a:t>
            </a:r>
          </a:p>
          <a:p>
            <a:pPr lvl="0" indent="-361950">
              <a:lnSpc>
                <a:spcPct val="10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</a:pP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Identify what kind of Vision Board you will create and decide its basic structure.</a:t>
            </a:r>
            <a:endParaRPr sz="20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Place </a:t>
            </a: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your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 goals and ideas (word</a:t>
            </a: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s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, symbols, etc.) on </a:t>
            </a: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you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r board/project.</a:t>
            </a:r>
            <a:endParaRPr sz="20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Select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 images, words, </a:t>
            </a: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quotes (</a:t>
            </a: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use magazines, the Internet, &amp; your photos).</a:t>
            </a:r>
            <a:endParaRPr lang="en" sz="20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A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dd doodles or sketches</a:t>
            </a: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 if you 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like</a:t>
            </a: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!</a:t>
            </a:r>
            <a:endParaRPr sz="20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A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rrange the </a:t>
            </a: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items in your space</a:t>
            </a: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.</a:t>
            </a:r>
            <a:endParaRPr sz="20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SzPts val="2100"/>
              <a:buChar char="●"/>
            </a:pPr>
            <a:r>
              <a:rPr lang="en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Edit the board. </a:t>
            </a:r>
            <a:r>
              <a:rPr lang="en-US" sz="20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For physical boards, glue items in place.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EE0A2-118D-4F4F-9D87-473505ECF6AD}"/>
              </a:ext>
            </a:extLst>
          </p:cNvPr>
          <p:cNvSpPr/>
          <p:nvPr/>
        </p:nvSpPr>
        <p:spPr>
          <a:xfrm>
            <a:off x="56561" y="9427"/>
            <a:ext cx="892366" cy="6830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126156" y="738725"/>
            <a:ext cx="7567844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chemeClr val="bg2"/>
                </a:solidFill>
              </a:rPr>
              <a:t>Share your Vision Board/Object</a:t>
            </a:r>
            <a:endParaRPr sz="3800" dirty="0">
              <a:solidFill>
                <a:schemeClr val="bg2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38820" y="1684577"/>
            <a:ext cx="4283952" cy="2720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Share your board with a partner or small group.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Decide where you will put your board so it can motivate you every day!</a:t>
            </a:r>
            <a:endParaRPr sz="28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2" descr="Papan Visi, Manifestasi, Lembar Memo, Scrapbooking">
            <a:extLst>
              <a:ext uri="{FF2B5EF4-FFF2-40B4-BE49-F238E27FC236}">
                <a16:creationId xmlns:a16="http://schemas.microsoft.com/office/drawing/2014/main" id="{D51172FA-C5DF-4EA3-9338-CE5C1EE3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71" y="1684577"/>
            <a:ext cx="3850639" cy="28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366786" y="738725"/>
            <a:ext cx="7327213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50000"/>
                  </a:schemeClr>
                </a:solidFill>
              </a:rPr>
              <a:t>Exit Ticket</a:t>
            </a:r>
            <a:endParaRPr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1626670" y="2138613"/>
            <a:ext cx="6881886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Your exit ticket is your c</a:t>
            </a:r>
            <a:r>
              <a:rPr lang="en" sz="3600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ompleted Vision Board or Vision Object.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2A1FF-C4C9-4EDE-BC8F-FF7A13B25E2F}"/>
              </a:ext>
            </a:extLst>
          </p:cNvPr>
          <p:cNvSpPr/>
          <p:nvPr/>
        </p:nvSpPr>
        <p:spPr>
          <a:xfrm>
            <a:off x="56561" y="9427"/>
            <a:ext cx="892366" cy="6830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5" y="454576"/>
            <a:ext cx="8772525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500" u="sng" dirty="0">
                <a:solidFill>
                  <a:srgbClr val="700000"/>
                </a:solidFill>
                <a:latin typeface="Berlin Sans FB Demi" panose="020E0802020502020306" pitchFamily="34" charset="0"/>
              </a:rPr>
              <a:t>References &amp; Resources</a:t>
            </a:r>
          </a:p>
          <a:p>
            <a:pPr defTabSz="3429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/>
            <a:r>
              <a:rPr lang="en-US" sz="1050" b="1" u="sng" dirty="0">
                <a:solidFill>
                  <a:prstClr val="black"/>
                </a:solidFill>
                <a:latin typeface="Calibri" panose="020F0502020204030204"/>
              </a:rPr>
              <a:t>Photos &amp; Images</a:t>
            </a:r>
          </a:p>
          <a:p>
            <a:pPr defTabSz="685800"/>
            <a:r>
              <a:rPr lang="en-US" sz="1050" dirty="0">
                <a:solidFill>
                  <a:schemeClr val="bg1"/>
                </a:solidFill>
              </a:rPr>
              <a:t>Slide 2 and unit thumbnails image licensed from iStock https://www.istockphoto.com/photo/young-boy-dressed-as-superhero-at-beach-during-sunset-gm510397386-86226803</a:t>
            </a:r>
            <a:endParaRPr lang="en-US" sz="1050" dirty="0">
              <a:solidFill>
                <a:prstClr val="black"/>
              </a:solidFill>
            </a:endParaRP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3: </a:t>
            </a:r>
            <a:r>
              <a:rPr lang="en-US" sz="825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https://pixabay.com/id/illustrations/akses-banyak-tangan-933142/</a:t>
            </a:r>
            <a:endParaRPr lang="en-US" sz="825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85800"/>
            <a:r>
              <a:rPr lang="en-US" sz="8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Slide 5: </a:t>
            </a:r>
            <a:r>
              <a:rPr lang="pl-PL" sz="8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https://www.flickr.com/photos/ronsombilongallery/3240111905/in/photostream/ CC BY-ND 2.0</a:t>
            </a:r>
            <a:r>
              <a:rPr lang="en-US" sz="82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Slide 7:  https://pixabay.com/id/photos/papan-visi-manifestasi-lembar-memo-520757/</a:t>
            </a:r>
          </a:p>
          <a:p>
            <a:pPr defTabSz="6858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5" ma:contentTypeDescription="Create a new document." ma:contentTypeScope="" ma:versionID="86a5276057cba44ea69d370b253123d5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a2075b6aa81b50ad749fb75f0c221697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D5349B-9C5E-44AF-8EED-B7D8D2FF5719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d39049c8-5642-4c67-b9b8-6999510f2293"/>
    <ds:schemaRef ds:uri="http://schemas.microsoft.com/office/infopath/2007/PartnerControls"/>
    <ds:schemaRef ds:uri="be940414-f5a2-4509-bc4b-9b97993b9bc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9433B8-E77A-4A59-BFB4-4AB7E707D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65181D-141A-4BBC-801E-F01B4E9A7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496</Words>
  <Application>Microsoft Office PowerPoint</Application>
  <PresentationFormat>On-screen Show (16:9)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Times New Roman</vt:lpstr>
      <vt:lpstr>Arial</vt:lpstr>
      <vt:lpstr>Berlin Sans FB</vt:lpstr>
      <vt:lpstr>Calibri Light</vt:lpstr>
      <vt:lpstr>Calibri</vt:lpstr>
      <vt:lpstr>Berlin Sans FB Demi</vt:lpstr>
      <vt:lpstr>1_Office Theme</vt:lpstr>
      <vt:lpstr>Office Theme</vt:lpstr>
      <vt:lpstr>Do Now: Life’s Blueprint Inspiration</vt:lpstr>
      <vt:lpstr>Learning with a Purpose</vt:lpstr>
      <vt:lpstr>Student Dedication</vt:lpstr>
      <vt:lpstr>Our Agenda</vt:lpstr>
      <vt:lpstr>Lesson Objective</vt:lpstr>
      <vt:lpstr>Creating Your Vision Board or Object</vt:lpstr>
      <vt:lpstr>Share your Vision Board/Object</vt:lpstr>
      <vt:lpstr>Exit Ticket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Lesson: My Future Self 1.7</dc:title>
  <dc:creator>Ann Maouyo</dc:creator>
  <cp:lastModifiedBy>Gregg</cp:lastModifiedBy>
  <cp:revision>21</cp:revision>
  <dcterms:modified xsi:type="dcterms:W3CDTF">2025-05-27T16:39:59Z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