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 id="2147483694" r:id="rId5"/>
    <p:sldMasterId id="2147483706" r:id="rId6"/>
  </p:sldMasterIdLst>
  <p:notesMasterIdLst>
    <p:notesMasterId r:id="rId20"/>
  </p:notesMasterIdLst>
  <p:sldIdLst>
    <p:sldId id="275" r:id="rId7"/>
    <p:sldId id="279" r:id="rId8"/>
    <p:sldId id="257" r:id="rId9"/>
    <p:sldId id="258" r:id="rId10"/>
    <p:sldId id="259" r:id="rId11"/>
    <p:sldId id="260" r:id="rId12"/>
    <p:sldId id="266" r:id="rId13"/>
    <p:sldId id="261" r:id="rId14"/>
    <p:sldId id="262" r:id="rId15"/>
    <p:sldId id="263" r:id="rId16"/>
    <p:sldId id="264" r:id="rId17"/>
    <p:sldId id="265" r:id="rId18"/>
    <p:sldId id="273" r:id="rId19"/>
  </p:sldIdLst>
  <p:sldSz cx="9144000" cy="5143500" type="screen16x9"/>
  <p:notesSz cx="6858000" cy="9144000"/>
  <p:embeddedFontLst>
    <p:embeddedFont>
      <p:font typeface="Berlin Sans FB" panose="020E0602020502020306" pitchFamily="34" charset="0"/>
      <p:regular r:id="rId21"/>
      <p:bold r:id="rId22"/>
    </p:embeddedFont>
    <p:embeddedFont>
      <p:font typeface="Calibri Light" panose="020F0302020204030204" pitchFamily="34" charset="0"/>
      <p:regular r:id="rId23"/>
      <p:italic r:id="rId24"/>
    </p:embeddedFont>
    <p:embeddedFont>
      <p:font typeface="Calibri" panose="020F0502020204030204" pitchFamily="34" charset="0"/>
      <p:regular r:id="rId25"/>
      <p:bold r:id="rId26"/>
      <p:italic r:id="rId27"/>
      <p:boldItalic r:id="rId28"/>
    </p:embeddedFont>
    <p:embeddedFont>
      <p:font typeface="Berlin Sans FB Demi" panose="020E0802020502020306" pitchFamily="34" charset="0"/>
      <p:bold r:id="rId29"/>
    </p:embeddedFont>
  </p:embeddedFontLst>
  <p:defaultTex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3265" autoAdjust="0"/>
  </p:normalViewPr>
  <p:slideViewPr>
    <p:cSldViewPr snapToGrid="0">
      <p:cViewPr varScale="1">
        <p:scale>
          <a:sx n="86" d="100"/>
          <a:sy n="86" d="100"/>
        </p:scale>
        <p:origin x="85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Mac Iver" userId="cf50b649-e362-467a-a5b1-a01ad8d60a83" providerId="ADAL" clId="{8A230977-BF7B-4583-9396-7F1ED92A5F9E}"/>
    <pc:docChg chg="modSld">
      <pc:chgData name="Martha Mac Iver" userId="cf50b649-e362-467a-a5b1-a01ad8d60a83" providerId="ADAL" clId="{8A230977-BF7B-4583-9396-7F1ED92A5F9E}" dt="2023-05-31T20:41:29.136" v="15" actId="6549"/>
      <pc:docMkLst>
        <pc:docMk/>
      </pc:docMkLst>
      <pc:sldChg chg="modNotesTx">
        <pc:chgData name="Martha Mac Iver" userId="cf50b649-e362-467a-a5b1-a01ad8d60a83" providerId="ADAL" clId="{8A230977-BF7B-4583-9396-7F1ED92A5F9E}" dt="2023-05-31T20:37:12.121" v="2" actId="20577"/>
        <pc:sldMkLst>
          <pc:docMk/>
          <pc:sldMk cId="0" sldId="261"/>
        </pc:sldMkLst>
      </pc:sldChg>
      <pc:sldChg chg="modNotesTx">
        <pc:chgData name="Martha Mac Iver" userId="cf50b649-e362-467a-a5b1-a01ad8d60a83" providerId="ADAL" clId="{8A230977-BF7B-4583-9396-7F1ED92A5F9E}" dt="2023-05-31T20:37:35.320" v="3" actId="6549"/>
        <pc:sldMkLst>
          <pc:docMk/>
          <pc:sldMk cId="0" sldId="262"/>
        </pc:sldMkLst>
      </pc:sldChg>
      <pc:sldChg chg="modNotesTx">
        <pc:chgData name="Martha Mac Iver" userId="cf50b649-e362-467a-a5b1-a01ad8d60a83" providerId="ADAL" clId="{8A230977-BF7B-4583-9396-7F1ED92A5F9E}" dt="2023-05-31T20:40:16.120" v="7" actId="20577"/>
        <pc:sldMkLst>
          <pc:docMk/>
          <pc:sldMk cId="0" sldId="263"/>
        </pc:sldMkLst>
      </pc:sldChg>
      <pc:sldChg chg="modNotesTx">
        <pc:chgData name="Martha Mac Iver" userId="cf50b649-e362-467a-a5b1-a01ad8d60a83" providerId="ADAL" clId="{8A230977-BF7B-4583-9396-7F1ED92A5F9E}" dt="2023-05-31T20:41:29.136" v="15" actId="6549"/>
        <pc:sldMkLst>
          <pc:docMk/>
          <pc:sldMk cId="0" sldId="264"/>
        </pc:sldMkLst>
      </pc:sldChg>
    </pc:docChg>
  </pc:docChgLst>
  <pc:docChgLst>
    <pc:chgData name="Martha Mac Iver" userId="cf50b649-e362-467a-a5b1-a01ad8d60a83" providerId="ADAL" clId="{EDDEE8A7-1A6D-4A4A-8B41-071AD13ACD5E}"/>
    <pc:docChg chg="modSld">
      <pc:chgData name="Martha Mac Iver" userId="cf50b649-e362-467a-a5b1-a01ad8d60a83" providerId="ADAL" clId="{EDDEE8A7-1A6D-4A4A-8B41-071AD13ACD5E}" dt="2023-06-12T20:46:51.913" v="14" actId="20577"/>
      <pc:docMkLst>
        <pc:docMk/>
      </pc:docMkLst>
      <pc:sldChg chg="modNotesTx">
        <pc:chgData name="Martha Mac Iver" userId="cf50b649-e362-467a-a5b1-a01ad8d60a83" providerId="ADAL" clId="{EDDEE8A7-1A6D-4A4A-8B41-071AD13ACD5E}" dt="2023-06-12T20:43:49.118" v="0" actId="6549"/>
        <pc:sldMkLst>
          <pc:docMk/>
          <pc:sldMk cId="0" sldId="260"/>
        </pc:sldMkLst>
      </pc:sldChg>
      <pc:sldChg chg="modNotesTx">
        <pc:chgData name="Martha Mac Iver" userId="cf50b649-e362-467a-a5b1-a01ad8d60a83" providerId="ADAL" clId="{EDDEE8A7-1A6D-4A4A-8B41-071AD13ACD5E}" dt="2023-06-12T20:46:14.321" v="13" actId="2711"/>
        <pc:sldMkLst>
          <pc:docMk/>
          <pc:sldMk cId="0" sldId="261"/>
        </pc:sldMkLst>
      </pc:sldChg>
      <pc:sldChg chg="modNotesTx">
        <pc:chgData name="Martha Mac Iver" userId="cf50b649-e362-467a-a5b1-a01ad8d60a83" providerId="ADAL" clId="{EDDEE8A7-1A6D-4A4A-8B41-071AD13ACD5E}" dt="2023-06-12T20:46:51.913" v="14" actId="20577"/>
        <pc:sldMkLst>
          <pc:docMk/>
          <pc:sldMk cId="0"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58012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6f91993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6f91993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rgbClr val="000000"/>
                </a:solidFill>
                <a:latin typeface="Arial"/>
                <a:ea typeface="Arial"/>
                <a:cs typeface="Arial"/>
                <a:sym typeface="Arial"/>
              </a:rPr>
              <a:t>To introduce the concept of students creating or designing </a:t>
            </a:r>
            <a:r>
              <a:rPr lang="en-US" sz="1100" b="0" i="0" u="none" strike="noStrike" cap="none" baseline="0" dirty="0" err="1">
                <a:solidFill>
                  <a:srgbClr val="000000"/>
                </a:solidFill>
                <a:latin typeface="Arial"/>
                <a:ea typeface="Arial"/>
                <a:cs typeface="Arial"/>
                <a:sym typeface="Arial"/>
              </a:rPr>
              <a:t>theirown</a:t>
            </a:r>
            <a:r>
              <a:rPr lang="en-US" sz="1100" b="0" i="0" u="none" strike="noStrike" cap="none" baseline="0" dirty="0">
                <a:solidFill>
                  <a:srgbClr val="000000"/>
                </a:solidFill>
                <a:latin typeface="Arial"/>
                <a:ea typeface="Arial"/>
                <a:cs typeface="Arial"/>
                <a:sym typeface="Arial"/>
              </a:rPr>
              <a:t> “Life’s Blueprints” by constructing visualization boards </a:t>
            </a:r>
            <a:r>
              <a:rPr lang="en-US" sz="1100" b="0" i="0" u="none" strike="noStrike" cap="none" baseline="0" dirty="0" err="1">
                <a:solidFill>
                  <a:srgbClr val="000000"/>
                </a:solidFill>
                <a:latin typeface="Arial"/>
                <a:ea typeface="Arial"/>
                <a:cs typeface="Arial"/>
                <a:sym typeface="Arial"/>
              </a:rPr>
              <a:t>orproducts</a:t>
            </a:r>
            <a:r>
              <a:rPr lang="en-US" sz="1100" b="0" i="0" u="none" strike="noStrike" cap="none" baseline="0" dirty="0">
                <a:solidFill>
                  <a:srgbClr val="000000"/>
                </a:solidFill>
                <a:latin typeface="Arial"/>
                <a:ea typeface="Arial"/>
                <a:cs typeface="Arial"/>
                <a:sym typeface="Arial"/>
              </a:rPr>
              <a:t> that represent how they see their future selves, </a:t>
            </a:r>
            <a:r>
              <a:rPr lang="en-US" sz="1100" b="0" i="0" u="none" strike="noStrike" cap="none" baseline="0" dirty="0" err="1">
                <a:solidFill>
                  <a:srgbClr val="000000"/>
                </a:solidFill>
                <a:latin typeface="Arial"/>
                <a:ea typeface="Arial"/>
                <a:cs typeface="Arial"/>
                <a:sym typeface="Arial"/>
              </a:rPr>
              <a:t>havestudents</a:t>
            </a:r>
            <a:r>
              <a:rPr lang="en-US" sz="1100" b="0" i="0" u="none" strike="noStrike" cap="none" baseline="0" dirty="0">
                <a:solidFill>
                  <a:srgbClr val="000000"/>
                </a:solidFill>
                <a:latin typeface="Arial"/>
                <a:ea typeface="Arial"/>
                <a:cs typeface="Arial"/>
                <a:sym typeface="Arial"/>
              </a:rPr>
              <a:t> explore examples of vision boards. (Two examples </a:t>
            </a:r>
            <a:r>
              <a:rPr lang="en-US" sz="1100" b="0" i="0" u="none" strike="noStrike" cap="none" baseline="0" dirty="0" err="1">
                <a:solidFill>
                  <a:srgbClr val="000000"/>
                </a:solidFill>
                <a:latin typeface="Arial"/>
                <a:ea typeface="Arial"/>
                <a:cs typeface="Arial"/>
                <a:sym typeface="Arial"/>
              </a:rPr>
              <a:t>areprovided</a:t>
            </a:r>
            <a:r>
              <a:rPr lang="en-US" sz="1100" b="0" i="0" u="none" strike="noStrike" cap="none" baseline="0" dirty="0">
                <a:solidFill>
                  <a:srgbClr val="000000"/>
                </a:solidFill>
                <a:latin typeface="Arial"/>
                <a:ea typeface="Arial"/>
                <a:cs typeface="Arial"/>
                <a:sym typeface="Arial"/>
              </a:rPr>
              <a:t> on slide 10. To find more examples, enter the </a:t>
            </a:r>
            <a:r>
              <a:rPr lang="en-US" sz="1100" b="0" i="0" u="none" strike="noStrike" cap="none" baseline="0" dirty="0" err="1">
                <a:solidFill>
                  <a:srgbClr val="000000"/>
                </a:solidFill>
                <a:latin typeface="Arial"/>
                <a:ea typeface="Arial"/>
                <a:cs typeface="Arial"/>
                <a:sym typeface="Arial"/>
              </a:rPr>
              <a:t>term“middle</a:t>
            </a:r>
            <a:r>
              <a:rPr lang="en-US" sz="1100" b="0" i="0" u="none" strike="noStrike" cap="none" baseline="0" dirty="0">
                <a:solidFill>
                  <a:srgbClr val="000000"/>
                </a:solidFill>
                <a:latin typeface="Arial"/>
                <a:ea typeface="Arial"/>
                <a:cs typeface="Arial"/>
                <a:sym typeface="Arial"/>
              </a:rPr>
              <a:t> school vision boards” in a search engine.) If you </a:t>
            </a:r>
            <a:r>
              <a:rPr lang="en-US" sz="1100" b="0" i="0" u="none" strike="noStrike" cap="none" baseline="0" dirty="0" err="1">
                <a:solidFill>
                  <a:srgbClr val="000000"/>
                </a:solidFill>
                <a:latin typeface="Arial"/>
                <a:ea typeface="Arial"/>
                <a:cs typeface="Arial"/>
                <a:sym typeface="Arial"/>
              </a:rPr>
              <a:t>createdyour</a:t>
            </a:r>
            <a:r>
              <a:rPr lang="en-US" sz="1100" b="0" i="0" u="none" strike="noStrike" cap="none" baseline="0" dirty="0">
                <a:solidFill>
                  <a:srgbClr val="000000"/>
                </a:solidFill>
                <a:latin typeface="Arial"/>
                <a:ea typeface="Arial"/>
                <a:cs typeface="Arial"/>
                <a:sym typeface="Arial"/>
              </a:rPr>
              <a:t> own Vision Board as an example, you can share it now.</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Add more slides as necessary to accommodate examples that you want to share with students.</a:t>
            </a:r>
          </a:p>
          <a:p>
            <a:pPr marL="0" lvl="0" indent="0" algn="l" rtl="0">
              <a:spcBef>
                <a:spcPts val="0"/>
              </a:spcBef>
              <a:spcAft>
                <a:spcPts val="0"/>
              </a:spcAft>
              <a:buNone/>
            </a:pPr>
            <a:r>
              <a:rPr lang="en-US" dirty="0"/>
              <a:t>Images: https://pixabay.com/id/photos/papan-visi-manifestasi-lembar-memo-520757/</a:t>
            </a:r>
          </a:p>
          <a:p>
            <a:pPr marL="0" lvl="0" indent="0" algn="l" rtl="0">
              <a:spcBef>
                <a:spcPts val="0"/>
              </a:spcBef>
              <a:spcAft>
                <a:spcPts val="0"/>
              </a:spcAft>
              <a:buNone/>
            </a:pPr>
            <a:r>
              <a:rPr lang="en-US" dirty="0"/>
              <a:t>https://www.flickr.com/photos/ronsombilongallery/3240111905/in/photostream/ CC BY-ND 2.0</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8fe1d449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8fe1d449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rgbClr val="000000"/>
                </a:solidFill>
                <a:latin typeface="Arial"/>
                <a:ea typeface="Arial"/>
                <a:cs typeface="Arial"/>
                <a:sym typeface="Arial"/>
              </a:rPr>
              <a:t>Show one of the following videos, or another of your choosing (slide11). If students have Internet access on their devices, you can </a:t>
            </a:r>
            <a:r>
              <a:rPr lang="en-US" sz="1100" b="0" i="0" u="none" strike="noStrike" cap="none" baseline="0" dirty="0" err="1">
                <a:solidFill>
                  <a:srgbClr val="000000"/>
                </a:solidFill>
                <a:latin typeface="Arial"/>
                <a:ea typeface="Arial"/>
                <a:cs typeface="Arial"/>
                <a:sym typeface="Arial"/>
              </a:rPr>
              <a:t>givethem</a:t>
            </a:r>
            <a:r>
              <a:rPr lang="en-US" sz="1100" b="0" i="0" u="none" strike="noStrike" cap="none" baseline="0" dirty="0">
                <a:solidFill>
                  <a:srgbClr val="000000"/>
                </a:solidFill>
                <a:latin typeface="Arial"/>
                <a:ea typeface="Arial"/>
                <a:cs typeface="Arial"/>
                <a:sym typeface="Arial"/>
              </a:rPr>
              <a:t> the choice (depending on whether they prefer to create their vision boards manually or electronically).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8fe1d449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8fe1d449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rgbClr val="000000"/>
                </a:solidFill>
                <a:latin typeface="Arial"/>
                <a:ea typeface="Arial"/>
                <a:cs typeface="Arial"/>
                <a:sym typeface="Arial"/>
              </a:rPr>
              <a:t>The exit ticket is students’ completed Vocabulary Exploration and Idea </a:t>
            </a:r>
            <a:r>
              <a:rPr lang="en-US" sz="1100" b="0" i="0" u="none" strike="noStrike" cap="none" baseline="0" dirty="0" err="1">
                <a:solidFill>
                  <a:srgbClr val="000000"/>
                </a:solidFill>
                <a:latin typeface="Arial"/>
                <a:ea typeface="Arial"/>
                <a:cs typeface="Arial"/>
                <a:sym typeface="Arial"/>
              </a:rPr>
              <a:t>ActivitySheet</a:t>
            </a:r>
            <a:r>
              <a:rPr lang="en-US" sz="1100" b="0" i="0" u="none" strike="noStrike" cap="none" baseline="0" dirty="0">
                <a:solidFill>
                  <a:srgbClr val="000000"/>
                </a:solidFill>
                <a:latin typeface="Arial"/>
                <a:ea typeface="Arial"/>
                <a:cs typeface="Arial"/>
                <a:sym typeface="Arial"/>
              </a:rPr>
              <a:t>. Remind those who plan to create digital Vision Boards on personal devices(e.g. cell phones) to bring these devices to class tomorrow. Students may wish </a:t>
            </a:r>
            <a:r>
              <a:rPr lang="en-US" sz="1100" b="0" i="0" u="none" strike="noStrike" cap="none" baseline="0" dirty="0" err="1">
                <a:solidFill>
                  <a:srgbClr val="000000"/>
                </a:solidFill>
                <a:latin typeface="Arial"/>
                <a:ea typeface="Arial"/>
                <a:cs typeface="Arial"/>
                <a:sym typeface="Arial"/>
              </a:rPr>
              <a:t>tobring</a:t>
            </a:r>
            <a:r>
              <a:rPr lang="en-US" sz="1100" b="0" i="0" u="none" strike="noStrike" cap="none" baseline="0">
                <a:solidFill>
                  <a:srgbClr val="000000"/>
                </a:solidFill>
                <a:latin typeface="Arial"/>
                <a:ea typeface="Arial"/>
                <a:cs typeface="Arial"/>
                <a:sym typeface="Arial"/>
              </a:rPr>
              <a:t> personal photos to include on their vision boards.</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100" b="0" i="0" u="none" strike="noStrike" kern="1200" cap="none" spc="0" normalizeH="0" baseline="0" noProof="0" dirty="0">
                <a:ln>
                  <a:noFill/>
                </a:ln>
                <a:solidFill>
                  <a:schemeClr val="bg1"/>
                </a:solidFill>
                <a:effectLst/>
                <a:uLnTx/>
                <a:uFillTx/>
                <a:latin typeface="Calibri" panose="020F0502020204030204"/>
                <a:ea typeface="Arial"/>
                <a:cs typeface="Arial"/>
                <a:sym typeface="Arial"/>
              </a:rPr>
              <a:t>I</a:t>
            </a:r>
            <a:r>
              <a:rPr lang="en-US" sz="1100" dirty="0">
                <a:solidFill>
                  <a:schemeClr val="bg1"/>
                </a:solidFill>
              </a:rPr>
              <a:t>mage licensed from iStock https://www.istockphoto.com/photo/young-boy-dressed-as-superhero-at-beach-during-sunset-gm510397386-86226803</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9199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https://pixabay.com/id/illustrations/akses-banyak-tangan-933142/</a:t>
            </a:r>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8fe1d44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8fe1d44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rgbClr val="000000"/>
                </a:solidFill>
                <a:latin typeface="Arial"/>
                <a:ea typeface="Arial"/>
                <a:cs typeface="Arial"/>
                <a:sym typeface="Arial"/>
              </a:rPr>
              <a:t>Explain to students that during the next two days, they will build out a Life’s Blueprint (vision) for their future selves.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91993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rgbClr val="000000"/>
                </a:solidFill>
                <a:latin typeface="Arial"/>
                <a:ea typeface="Arial"/>
                <a:cs typeface="Arial"/>
                <a:sym typeface="Arial"/>
              </a:rPr>
              <a:t>Distribute the student activity sheet “Your Life’s Blueprint Vocabulary Exploration.” Introduce new vocabulary words (slide 5) by asking the students whether they know what each word means or what they think it might mean. (If you choose to use the longer version of the video, Dr. King explains what a blueprint is and how it is used.) Have students copy the words in the first column. </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baseline="0" dirty="0">
                <a:solidFill>
                  <a:srgbClr val="000000"/>
                </a:solidFill>
                <a:latin typeface="Arial"/>
                <a:ea typeface="Arial"/>
                <a:cs typeface="Arial"/>
                <a:sym typeface="Arial"/>
              </a:rPr>
              <a:t>After students have offered their suggestions, review accurate definitions of the words (slide 6). Use each word in a sample sentence that showcases its meaning. Students take notes in center column. b. Have students discuss words with a partner by restating or explaining each one in their own words, or by using words in original sentences. c. Explain to the students they are going to encounter these words in Dr. King’s speech, so they should look or listen for how these words are used in the context of the speech and note this on the Vocabulary Exploration sheet (right hand column). </a:t>
            </a:r>
          </a:p>
          <a:p>
            <a:endParaRPr lang="en-US" dirty="0"/>
          </a:p>
        </p:txBody>
      </p:sp>
    </p:spTree>
    <p:extLst>
      <p:ext uri="{BB962C8B-B14F-4D97-AF65-F5344CB8AC3E}">
        <p14:creationId xmlns:p14="http://schemas.microsoft.com/office/powerpoint/2010/main" val="374377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91993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9199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048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0" i="0" u="none" strike="noStrike" cap="none" baseline="0" dirty="0">
                <a:solidFill>
                  <a:srgbClr val="000000"/>
                </a:solidFill>
                <a:latin typeface="Arial"/>
                <a:ea typeface="Arial"/>
                <a:cs typeface="Arial"/>
                <a:sym typeface="Arial"/>
              </a:rPr>
              <a:t>Explain to students that Dr. Martin Luther King Jr. gave his “Life’s Blueprint” speech to a group of Philadelphia junior high students about their age. </a:t>
            </a:r>
          </a:p>
          <a:p>
            <a:pPr marL="3048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0" i="0" u="none" strike="noStrike" cap="none" baseline="0" dirty="0">
                <a:solidFill>
                  <a:srgbClr val="000000"/>
                </a:solidFill>
                <a:latin typeface="+mn-lt"/>
                <a:ea typeface="Arial"/>
                <a:cs typeface="Arial"/>
                <a:sym typeface="Arial"/>
              </a:rPr>
              <a:t>After reading or watching the speech, further discuss the use of the word </a:t>
            </a:r>
            <a:r>
              <a:rPr lang="en-US" sz="1100" b="1" i="0" u="none" strike="noStrike" cap="none" baseline="0" dirty="0">
                <a:solidFill>
                  <a:srgbClr val="000000"/>
                </a:solidFill>
                <a:latin typeface="+mn-lt"/>
                <a:ea typeface="Arial"/>
                <a:cs typeface="Arial"/>
                <a:sym typeface="Arial"/>
              </a:rPr>
              <a:t>blueprint </a:t>
            </a:r>
            <a:r>
              <a:rPr lang="en-US" sz="1100" b="0" i="0" u="none" strike="noStrike" cap="none" baseline="0" dirty="0">
                <a:solidFill>
                  <a:srgbClr val="000000"/>
                </a:solidFill>
                <a:latin typeface="+mn-lt"/>
                <a:ea typeface="Arial"/>
                <a:cs typeface="Arial"/>
                <a:sym typeface="Arial"/>
              </a:rPr>
              <a:t>as a metaphor. (This metaphor represents having a life goal and developing a clear plan for reaching that goal.)  Have students work with their partners to identify the three things that Dr. King shares that should be part of their life’s blueprint, and record these on their activity sheets.</a:t>
            </a:r>
          </a:p>
          <a:p>
            <a:pPr marL="304800" lvl="0" indent="0" algn="l" rtl="0">
              <a:lnSpc>
                <a:spcPct val="115000"/>
              </a:lnSpc>
              <a:spcBef>
                <a:spcPts val="0"/>
              </a:spcBef>
              <a:spcAft>
                <a:spcPts val="0"/>
              </a:spcAft>
              <a:buClr>
                <a:schemeClr val="dk1"/>
              </a:buClr>
              <a:buSzPts val="1100"/>
              <a:buFont typeface="Arial"/>
              <a:buNone/>
            </a:pPr>
            <a:endParaRPr lang="en" sz="1300" b="0" dirty="0">
              <a:solidFill>
                <a:schemeClr val="dk1"/>
              </a:solidFill>
              <a:latin typeface="+mn-lt"/>
              <a:ea typeface="Times New Roman"/>
              <a:cs typeface="Times New Roman"/>
              <a:sym typeface="Times New Roman"/>
            </a:endParaRPr>
          </a:p>
          <a:p>
            <a:pPr marL="304800" lvl="0" indent="0" algn="l" rtl="0">
              <a:lnSpc>
                <a:spcPct val="115000"/>
              </a:lnSpc>
              <a:spcBef>
                <a:spcPts val="0"/>
              </a:spcBef>
              <a:spcAft>
                <a:spcPts val="0"/>
              </a:spcAft>
              <a:buClr>
                <a:schemeClr val="dk1"/>
              </a:buClr>
              <a:buSzPts val="1100"/>
              <a:buFont typeface="Arial"/>
              <a:buNone/>
            </a:pPr>
            <a:endParaRPr lang="en" sz="1300" b="0" dirty="0">
              <a:solidFill>
                <a:schemeClr val="dk1"/>
              </a:solidFill>
              <a:latin typeface="+mn-lt"/>
              <a:ea typeface="Times New Roman"/>
              <a:cs typeface="Times New Roman"/>
              <a:sym typeface="Times New Roman"/>
            </a:endParaRPr>
          </a:p>
          <a:p>
            <a:pPr marL="304800" lvl="0" indent="0" algn="l" rtl="0">
              <a:lnSpc>
                <a:spcPct val="115000"/>
              </a:lnSpc>
              <a:spcBef>
                <a:spcPts val="0"/>
              </a:spcBef>
              <a:spcAft>
                <a:spcPts val="0"/>
              </a:spcAft>
              <a:buClr>
                <a:schemeClr val="dk1"/>
              </a:buClr>
              <a:buSzPts val="1100"/>
              <a:buFont typeface="Arial"/>
              <a:buNone/>
            </a:pPr>
            <a:endParaRPr lang="en" sz="1300" b="0" dirty="0">
              <a:solidFill>
                <a:schemeClr val="dk1"/>
              </a:solidFill>
              <a:latin typeface="+mn-lt"/>
              <a:ea typeface="Times New Roman"/>
              <a:cs typeface="Times New Roman"/>
              <a:sym typeface="Times New Roman"/>
            </a:endParaRPr>
          </a:p>
          <a:p>
            <a:pPr marL="304800" lvl="0" indent="0" algn="l" rtl="0">
              <a:lnSpc>
                <a:spcPct val="115000"/>
              </a:lnSpc>
              <a:spcBef>
                <a:spcPts val="0"/>
              </a:spcBef>
              <a:spcAft>
                <a:spcPts val="0"/>
              </a:spcAft>
              <a:buClr>
                <a:schemeClr val="dk1"/>
              </a:buClr>
              <a:buSzPts val="1100"/>
              <a:buFont typeface="Arial"/>
              <a:buNone/>
            </a:pPr>
            <a:r>
              <a:rPr lang="en" sz="1300" b="0" dirty="0">
                <a:solidFill>
                  <a:schemeClr val="dk1"/>
                </a:solidFill>
                <a:latin typeface="+mn-lt"/>
                <a:ea typeface="Times New Roman"/>
                <a:cs typeface="Times New Roman"/>
                <a:sym typeface="Times New Roman"/>
              </a:rPr>
              <a:t>Have paper copies of the speech available if </a:t>
            </a:r>
            <a:r>
              <a:rPr lang="en" sz="1400" b="0" dirty="0">
                <a:solidFill>
                  <a:schemeClr val="dk1"/>
                </a:solidFill>
                <a:latin typeface="+mn-lt"/>
                <a:ea typeface="Times New Roman"/>
                <a:cs typeface="Times New Roman"/>
                <a:sym typeface="Times New Roman"/>
              </a:rPr>
              <a:t>preferred.</a:t>
            </a:r>
          </a:p>
          <a:p>
            <a:pPr marL="304800" lvl="0" indent="0" algn="l" rtl="0">
              <a:lnSpc>
                <a:spcPct val="115000"/>
              </a:lnSpc>
              <a:spcBef>
                <a:spcPts val="0"/>
              </a:spcBef>
              <a:spcAft>
                <a:spcPts val="0"/>
              </a:spcAft>
              <a:buClr>
                <a:schemeClr val="dk1"/>
              </a:buClr>
              <a:buSzPts val="1100"/>
              <a:buFont typeface="Arial"/>
              <a:buNone/>
            </a:pPr>
            <a:r>
              <a:rPr lang="en" sz="1400" b="0" dirty="0">
                <a:solidFill>
                  <a:schemeClr val="dk1"/>
                </a:solidFill>
                <a:latin typeface="+mn-lt"/>
                <a:cs typeface="Times New Roman"/>
                <a:sym typeface="Times New Roman"/>
              </a:rPr>
              <a:t>Image: </a:t>
            </a:r>
            <a:r>
              <a:rPr lang="en-US" sz="1400" b="0" dirty="0">
                <a:solidFill>
                  <a:schemeClr val="dk1"/>
                </a:solidFill>
                <a:latin typeface="+mn-lt"/>
                <a:cs typeface="Times New Roman"/>
                <a:sym typeface="Times New Roman"/>
              </a:rPr>
              <a:t>https://snappygoat.com/s/?q=martin+luther+king+jr#b5cde5da494cc916858783164fc880e0a193834d,0,1.</a:t>
            </a:r>
            <a:endParaRPr b="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8fe1d449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8fe1d449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rgbClr val="000000"/>
                </a:solidFill>
                <a:latin typeface="Arial"/>
                <a:ea typeface="Arial"/>
                <a:cs typeface="Arial"/>
                <a:sym typeface="Arial"/>
              </a:rPr>
              <a:t>Ask students to list the three things a life’s blueprint should include. As they share, click through the slide to confirm answers.</a:t>
            </a:r>
          </a:p>
          <a:p>
            <a:pPr marL="0" indent="0">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841772"/>
            <a:ext cx="6858000" cy="1790700"/>
          </a:xfrm>
        </p:spPr>
        <p:txBody>
          <a:bodyPr anchor="b"/>
          <a:lstStyle>
            <a:lvl1pPr algn="ctr">
              <a:defRPr sz="45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57350" y="2701528"/>
            <a:ext cx="6858000" cy="1241822"/>
          </a:xfrm>
        </p:spPr>
        <p:txBody>
          <a:bodyPr/>
          <a:lstStyle>
            <a:lvl1pPr marL="0" indent="0" algn="ctr">
              <a:buNone/>
              <a:defRPr sz="1800">
                <a:solidFill>
                  <a:schemeClr val="tx1"/>
                </a:solidFill>
                <a:latin typeface="Berlin Sans FB" panose="020E0602020502020306"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902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2139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48870" y="273845"/>
            <a:ext cx="538050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06301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4356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515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1105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0486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75756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9771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59416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0638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48836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52234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55698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88830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42688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47296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57486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99999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99686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841772"/>
            <a:ext cx="6858000" cy="1790700"/>
          </a:xfrm>
        </p:spPr>
        <p:txBody>
          <a:bodyPr anchor="b"/>
          <a:lstStyle>
            <a:lvl1pPr algn="ctr">
              <a:defRPr sz="4500">
                <a:solidFill>
                  <a:schemeClr val="tx1"/>
                </a:solidFill>
                <a:latin typeface="Berlin Sans FB" panose="020E0602020502020306" pitchFamily="34" charset="0"/>
              </a:defRPr>
            </a:lvl1pPr>
          </a:lstStyle>
          <a:p>
            <a:r>
              <a:rPr lang="en-US" dirty="0"/>
              <a:t>Click to edit Master title style</a:t>
            </a:r>
          </a:p>
        </p:txBody>
      </p:sp>
      <p:sp>
        <p:nvSpPr>
          <p:cNvPr id="3" name="Subtitle 2"/>
          <p:cNvSpPr>
            <a:spLocks noGrp="1"/>
          </p:cNvSpPr>
          <p:nvPr>
            <p:ph type="subTitle" idx="1"/>
          </p:nvPr>
        </p:nvSpPr>
        <p:spPr>
          <a:xfrm>
            <a:off x="1657350" y="2701528"/>
            <a:ext cx="6858000" cy="1241822"/>
          </a:xfrm>
        </p:spPr>
        <p:txBody>
          <a:bodyPr/>
          <a:lstStyle>
            <a:lvl1pPr marL="0" indent="0" algn="ctr">
              <a:buNone/>
              <a:defRPr sz="1800">
                <a:solidFill>
                  <a:schemeClr val="tx1"/>
                </a:solidFill>
                <a:latin typeface="Berlin Sans FB" panose="020E0602020502020306"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93864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5973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9894" y="919234"/>
            <a:ext cx="7340693" cy="2139553"/>
          </a:xfrm>
        </p:spPr>
        <p:txBody>
          <a:bodyPr anchor="b"/>
          <a:lstStyle>
            <a:lvl1pPr>
              <a:defRPr sz="45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169894" y="3079027"/>
            <a:ext cx="73406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61593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9894" y="919234"/>
            <a:ext cx="7340693" cy="2139553"/>
          </a:xfrm>
        </p:spPr>
        <p:txBody>
          <a:bodyPr anchor="b"/>
          <a:lstStyle>
            <a:lvl1pPr>
              <a:defRPr sz="45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169894" y="3079027"/>
            <a:ext cx="73406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43369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129553" y="1369220"/>
            <a:ext cx="3385297" cy="29943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30053" y="1369220"/>
            <a:ext cx="3385297" cy="2994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8383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5253" y="273844"/>
            <a:ext cx="7501288" cy="994172"/>
          </a:xfrm>
        </p:spPr>
        <p:txBody>
          <a:bodyPr/>
          <a:lstStyle>
            <a:lvl1pPr>
              <a:defRPr>
                <a:latin typeface="Berlin Sans FB" panose="020E0602020502020306" pitchFamily="34" charset="0"/>
              </a:defRPr>
            </a:lvl1pPr>
          </a:lstStyle>
          <a:p>
            <a:r>
              <a:rPr lang="en-US" dirty="0"/>
              <a:t>Click to edit Master title style</a:t>
            </a:r>
          </a:p>
        </p:txBody>
      </p:sp>
      <p:sp>
        <p:nvSpPr>
          <p:cNvPr id="3" name="Text Placeholder 2"/>
          <p:cNvSpPr>
            <a:spLocks noGrp="1"/>
          </p:cNvSpPr>
          <p:nvPr>
            <p:ph type="body" idx="1"/>
          </p:nvPr>
        </p:nvSpPr>
        <p:spPr>
          <a:xfrm>
            <a:off x="1015254" y="1260872"/>
            <a:ext cx="3482929"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1015254" y="1878807"/>
            <a:ext cx="3482929" cy="27066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6461" y="1260872"/>
            <a:ext cx="350008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016461" y="1878807"/>
            <a:ext cx="3500081" cy="270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61248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71780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34359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936" y="342900"/>
            <a:ext cx="2949178" cy="1200150"/>
          </a:xfrm>
        </p:spPr>
        <p:txBody>
          <a:bodyPr anchor="b"/>
          <a:lstStyle>
            <a:lvl1pPr>
              <a:defRPr sz="2400">
                <a:latin typeface="Berlin Sans FB" panose="020E0602020502020306" pitchFamily="34" charset="0"/>
              </a:defRPr>
            </a:lvl1pPr>
          </a:lstStyle>
          <a:p>
            <a:r>
              <a:rPr lang="en-US" dirty="0"/>
              <a:t>Click to edit Master title style</a:t>
            </a:r>
          </a:p>
        </p:txBody>
      </p:sp>
      <p:sp>
        <p:nvSpPr>
          <p:cNvPr id="3" name="Content Placeholder 2"/>
          <p:cNvSpPr>
            <a:spLocks noGrp="1"/>
          </p:cNvSpPr>
          <p:nvPr>
            <p:ph idx="1"/>
          </p:nvPr>
        </p:nvSpPr>
        <p:spPr>
          <a:xfrm>
            <a:off x="4371486"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936"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09234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3594" y="342900"/>
            <a:ext cx="2949178" cy="1200150"/>
          </a:xfrm>
        </p:spPr>
        <p:txBody>
          <a:bodyPr anchor="b"/>
          <a:lstStyle>
            <a:lvl1pPr>
              <a:defRPr sz="2400">
                <a:latin typeface="Berlin Sans FB" panose="020E0602020502020306"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4331145"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73594"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51700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48464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48870" y="273845"/>
            <a:ext cx="538050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81630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8707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129553" y="1369220"/>
            <a:ext cx="3385297" cy="2994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30053" y="1369220"/>
            <a:ext cx="3385297" cy="2994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0672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5253" y="273844"/>
            <a:ext cx="7501288" cy="994172"/>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15254" y="1260872"/>
            <a:ext cx="3482929"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15254" y="1878807"/>
            <a:ext cx="3482929" cy="270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6461" y="1260872"/>
            <a:ext cx="350008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016461" y="1878807"/>
            <a:ext cx="3500081" cy="270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5770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6370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6" name="Rectangle 5">
            <a:extLst>
              <a:ext uri="{FF2B5EF4-FFF2-40B4-BE49-F238E27FC236}">
                <a16:creationId xmlns:a16="http://schemas.microsoft.com/office/drawing/2014/main" id="{D4E7359A-F358-43E6-BB9A-C41B9AE15375}"/>
              </a:ext>
            </a:extLst>
          </p:cNvPr>
          <p:cNvSpPr/>
          <p:nvPr userDrawn="1"/>
        </p:nvSpPr>
        <p:spPr>
          <a:xfrm>
            <a:off x="57149" y="16327"/>
            <a:ext cx="889907" cy="73152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4861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936" y="342900"/>
            <a:ext cx="2949178" cy="120015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371486"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936"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4070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3594" y="342900"/>
            <a:ext cx="2949178" cy="120015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31145"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73594"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7959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5424" y="273844"/>
            <a:ext cx="7479926"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5424" y="1369219"/>
            <a:ext cx="7479927"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723686"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4639" y="692524"/>
            <a:ext cx="951169" cy="4450976"/>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TextBox 15"/>
          <p:cNvSpPr txBox="1"/>
          <p:nvPr userDrawn="1"/>
        </p:nvSpPr>
        <p:spPr>
          <a:xfrm>
            <a:off x="52489" y="1"/>
            <a:ext cx="898571" cy="692523"/>
          </a:xfrm>
          <a:prstGeom prst="rect">
            <a:avLst/>
          </a:prstGeom>
          <a:noFill/>
          <a:ln>
            <a:solidFill>
              <a:schemeClr val="accent1"/>
            </a:solidFill>
          </a:ln>
        </p:spPr>
        <p:txBody>
          <a:bodyPr wrap="square" rtlCol="0" anchor="ctr" anchorCtr="0">
            <a:noAutofit/>
          </a:bodyPr>
          <a:lstStyle/>
          <a:p>
            <a:pPr algn="ctr"/>
            <a:r>
              <a:rPr lang="en-US" sz="1500" dirty="0">
                <a:solidFill>
                  <a:schemeClr val="bg1"/>
                </a:solidFill>
              </a:rPr>
              <a:t>PH for Unit icon</a:t>
            </a:r>
          </a:p>
        </p:txBody>
      </p:sp>
      <p:pic>
        <p:nvPicPr>
          <p:cNvPr id="17" name="Picture 16"/>
          <p:cNvPicPr/>
          <p:nvPr userDrawn="1"/>
        </p:nvPicPr>
        <p:blipFill>
          <a:blip r:embed="rId18">
            <a:extLst>
              <a:ext uri="{28A0092B-C50C-407E-A947-70E740481C1C}">
                <a14:useLocalDpi xmlns:a14="http://schemas.microsoft.com/office/drawing/2010/main" val="0"/>
              </a:ext>
            </a:extLst>
          </a:blip>
          <a:stretch>
            <a:fillRect/>
          </a:stretch>
        </p:blipFill>
        <p:spPr bwMode="auto">
          <a:xfrm>
            <a:off x="7605636" y="4695756"/>
            <a:ext cx="1414501" cy="416860"/>
          </a:xfrm>
          <a:prstGeom prst="rect">
            <a:avLst/>
          </a:prstGeom>
          <a:solidFill>
            <a:schemeClr val="tx1"/>
          </a:solidFill>
          <a:ln>
            <a:noFill/>
          </a:ln>
        </p:spPr>
      </p:pic>
    </p:spTree>
    <p:extLst>
      <p:ext uri="{BB962C8B-B14F-4D97-AF65-F5344CB8AC3E}">
        <p14:creationId xmlns:p14="http://schemas.microsoft.com/office/powerpoint/2010/main" val="1508580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685800" rtl="0" eaLnBrk="1" latinLnBrk="0" hangingPunct="1">
        <a:lnSpc>
          <a:spcPct val="90000"/>
        </a:lnSpc>
        <a:spcBef>
          <a:spcPct val="0"/>
        </a:spcBef>
        <a:buNone/>
        <a:defRPr sz="3300" kern="1200">
          <a:solidFill>
            <a:schemeClr val="bg2">
              <a:lumMod val="50000"/>
            </a:schemeClr>
          </a:solidFill>
          <a:latin typeface="Berlin Sans FB" panose="020E0602020502020306"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78C89D-17CB-412F-8FFB-22D852DBD229}" type="slidenum">
              <a:rPr lang="en-US" smtClean="0"/>
              <a:t>‹#›</a:t>
            </a:fld>
            <a:endParaRPr lang="en-US"/>
          </a:p>
        </p:txBody>
      </p:sp>
    </p:spTree>
    <p:extLst>
      <p:ext uri="{BB962C8B-B14F-4D97-AF65-F5344CB8AC3E}">
        <p14:creationId xmlns:p14="http://schemas.microsoft.com/office/powerpoint/2010/main" val="2121352726"/>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5424" y="273844"/>
            <a:ext cx="7479926"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35424" y="1369219"/>
            <a:ext cx="7479927"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507929"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4639" y="692524"/>
            <a:ext cx="951169" cy="4450976"/>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TextBox 15"/>
          <p:cNvSpPr txBox="1"/>
          <p:nvPr userDrawn="1"/>
        </p:nvSpPr>
        <p:spPr>
          <a:xfrm>
            <a:off x="52489" y="1"/>
            <a:ext cx="898571" cy="692523"/>
          </a:xfrm>
          <a:prstGeom prst="rect">
            <a:avLst/>
          </a:prstGeom>
          <a:noFill/>
          <a:ln>
            <a:solidFill>
              <a:schemeClr val="accent1"/>
            </a:solidFill>
          </a:ln>
        </p:spPr>
        <p:txBody>
          <a:bodyPr wrap="square" rtlCol="0" anchor="ctr" anchorCtr="0">
            <a:noAutofit/>
          </a:bodyPr>
          <a:lstStyle/>
          <a:p>
            <a:pPr algn="ctr"/>
            <a:r>
              <a:rPr lang="en-US" sz="1500" dirty="0">
                <a:solidFill>
                  <a:schemeClr val="bg1"/>
                </a:solidFill>
              </a:rPr>
              <a:t>PH for Unit icon</a:t>
            </a:r>
          </a:p>
        </p:txBody>
      </p:sp>
      <p:pic>
        <p:nvPicPr>
          <p:cNvPr id="17" name="Picture 16"/>
          <p:cNvPicPr/>
          <p:nvPr userDrawn="1"/>
        </p:nvPicPr>
        <p:blipFill>
          <a:blip r:embed="rId14">
            <a:extLst>
              <a:ext uri="{28A0092B-C50C-407E-A947-70E740481C1C}">
                <a14:useLocalDpi xmlns:a14="http://schemas.microsoft.com/office/drawing/2010/main" val="0"/>
              </a:ext>
            </a:extLst>
          </a:blip>
          <a:stretch>
            <a:fillRect/>
          </a:stretch>
        </p:blipFill>
        <p:spPr bwMode="auto">
          <a:xfrm>
            <a:off x="7605636" y="4695756"/>
            <a:ext cx="1414501" cy="416860"/>
          </a:xfrm>
          <a:prstGeom prst="rect">
            <a:avLst/>
          </a:prstGeom>
          <a:solidFill>
            <a:schemeClr val="tx1"/>
          </a:solidFill>
          <a:ln>
            <a:noFill/>
          </a:ln>
        </p:spPr>
      </p:pic>
    </p:spTree>
    <p:extLst>
      <p:ext uri="{BB962C8B-B14F-4D97-AF65-F5344CB8AC3E}">
        <p14:creationId xmlns:p14="http://schemas.microsoft.com/office/powerpoint/2010/main" val="1459635269"/>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685800" rtl="0" eaLnBrk="1" latinLnBrk="0" hangingPunct="1">
        <a:lnSpc>
          <a:spcPct val="90000"/>
        </a:lnSpc>
        <a:spcBef>
          <a:spcPct val="0"/>
        </a:spcBef>
        <a:buNone/>
        <a:defRPr sz="3300" kern="1200">
          <a:solidFill>
            <a:schemeClr val="bg2">
              <a:lumMod val="50000"/>
            </a:schemeClr>
          </a:solidFill>
          <a:latin typeface="Berlin Sans FB" panose="020E0602020502020306"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youtube.com/watch?v=wjy_nT0yT18" TargetMode="External"/><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hyperlink" Target="https://www.lifehack.org/articles/productivity/8-ideas-create-your-own-vision-board.html" TargetMode="External"/><Relationship Id="rId4" Type="http://schemas.openxmlformats.org/officeDocument/2006/relationships/hyperlink" Target="https://www.youtube.com/watch?v=kTYE3ZvXfXU" TargetMode="Externa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id/illustrations/akses-banyak-tangan-933142/" TargetMode="External"/><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hyperlink" Target="https://www.youtube.com/watch?v=852_SQ1EK98" TargetMode="External"/><Relationship Id="rId5" Type="http://schemas.openxmlformats.org/officeDocument/2006/relationships/hyperlink" Target="https://www.youtube.com/watch?v=aDaGhmaWmo4" TargetMode="External"/><Relationship Id="rId4" Type="http://schemas.openxmlformats.org/officeDocument/2006/relationships/hyperlink" Target="https://snappygoat.com/s/?q=martin+luther+king+jr#b5cde5da494cc916858783164fc880e0a193834d,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youtube.com/watch?v=aDaGhmaWmo4" TargetMode="External"/><Relationship Id="rId7" Type="http://schemas.openxmlformats.org/officeDocument/2006/relationships/hyperlink" Target="https://voiceofoc.org/wp-content/uploads/2017/01/MLK-Lifes-Blueprint.pdf"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https://www.youtube.com/watch?v=852_SQ1EK98" TargetMode="Externa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2031126" y="629907"/>
            <a:ext cx="5970022" cy="584775"/>
          </a:xfrm>
          <a:prstGeom prst="rect">
            <a:avLst/>
          </a:prstGeom>
          <a:noFill/>
        </p:spPr>
        <p:txBody>
          <a:bodyPr wrap="square" rtlCol="0">
            <a:spAutoFit/>
          </a:bodyPr>
          <a:lstStyle/>
          <a:p>
            <a:pPr algn="ctr">
              <a:spcAft>
                <a:spcPts val="2250"/>
              </a:spcAft>
            </a:pPr>
            <a:r>
              <a:rPr lang="en-US" sz="3200" dirty="0">
                <a:solidFill>
                  <a:schemeClr val="bg2"/>
                </a:solidFill>
                <a:latin typeface="Berlin Sans FB Demi" panose="020E0802020502020306" pitchFamily="34" charset="0"/>
              </a:rPr>
              <a:t>Do Now</a:t>
            </a:r>
            <a:r>
              <a:rPr lang="en-US" sz="3200" dirty="0">
                <a:solidFill>
                  <a:schemeClr val="bg2"/>
                </a:solidFill>
                <a:latin typeface="Berlin Sans FB" panose="020E0602020502020306" pitchFamily="34" charset="0"/>
              </a:rPr>
              <a:t>: Picture This</a:t>
            </a:r>
          </a:p>
        </p:txBody>
      </p:sp>
      <p:sp>
        <p:nvSpPr>
          <p:cNvPr id="3" name="TextBox 2">
            <a:extLst>
              <a:ext uri="{FF2B5EF4-FFF2-40B4-BE49-F238E27FC236}">
                <a16:creationId xmlns:a16="http://schemas.microsoft.com/office/drawing/2014/main" id="{89E2EDFE-78FB-49D4-B1D7-ADB9DC780A33}"/>
              </a:ext>
            </a:extLst>
          </p:cNvPr>
          <p:cNvSpPr txBox="1"/>
          <p:nvPr/>
        </p:nvSpPr>
        <p:spPr>
          <a:xfrm>
            <a:off x="1587137" y="1479823"/>
            <a:ext cx="6858000" cy="2862322"/>
          </a:xfrm>
          <a:prstGeom prst="rect">
            <a:avLst/>
          </a:prstGeom>
          <a:noFill/>
        </p:spPr>
        <p:txBody>
          <a:bodyPr wrap="square" rtlCol="0">
            <a:spAutoFit/>
          </a:bodyPr>
          <a:lstStyle/>
          <a:p>
            <a:pPr algn="ctr"/>
            <a:r>
              <a:rPr lang="en-US" sz="3600" b="1" dirty="0">
                <a:solidFill>
                  <a:schemeClr val="bg2"/>
                </a:solidFill>
                <a:latin typeface="Calibri" panose="020F0502020204030204" pitchFamily="34" charset="0"/>
                <a:cs typeface="Calibri" panose="020F0502020204030204" pitchFamily="34" charset="0"/>
              </a:rPr>
              <a:t>Think about what you want your life to be ten years from now. What does it look like? What does it sound like? Turn and share with a partner. </a:t>
            </a:r>
          </a:p>
        </p:txBody>
      </p:sp>
    </p:spTree>
    <p:extLst>
      <p:ext uri="{BB962C8B-B14F-4D97-AF65-F5344CB8AC3E}">
        <p14:creationId xmlns:p14="http://schemas.microsoft.com/office/powerpoint/2010/main" val="417905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1348740" y="336445"/>
            <a:ext cx="7345260" cy="1169980"/>
          </a:xfrm>
          <a:prstGeom prst="rect">
            <a:avLst/>
          </a:prstGeom>
        </p:spPr>
        <p:txBody>
          <a:bodyPr spcFirstLastPara="1" vert="horz" wrap="square" lIns="91425" tIns="91425" rIns="91425" bIns="91425" rtlCol="0" anchor="b" anchorCtr="0">
            <a:noAutofit/>
          </a:bodyPr>
          <a:lstStyle/>
          <a:p>
            <a:r>
              <a:rPr lang="en" sz="2900" dirty="0">
                <a:solidFill>
                  <a:schemeClr val="bg2"/>
                </a:solidFill>
              </a:rPr>
              <a:t>Designing </a:t>
            </a:r>
            <a:r>
              <a:rPr lang="en-US" sz="2900" dirty="0">
                <a:solidFill>
                  <a:schemeClr val="bg2"/>
                </a:solidFill>
              </a:rPr>
              <a:t>Y</a:t>
            </a:r>
            <a:r>
              <a:rPr lang="en" sz="2900" dirty="0">
                <a:solidFill>
                  <a:schemeClr val="bg2"/>
                </a:solidFill>
              </a:rPr>
              <a:t>our </a:t>
            </a:r>
            <a:r>
              <a:rPr lang="en-US" sz="2900" dirty="0">
                <a:solidFill>
                  <a:schemeClr val="bg2"/>
                </a:solidFill>
              </a:rPr>
              <a:t>O</a:t>
            </a:r>
            <a:r>
              <a:rPr lang="en" sz="2900" dirty="0">
                <a:solidFill>
                  <a:schemeClr val="bg2"/>
                </a:solidFill>
              </a:rPr>
              <a:t>wn Life’s Blueprint:</a:t>
            </a:r>
            <a:br>
              <a:rPr lang="en" sz="2900" dirty="0">
                <a:solidFill>
                  <a:schemeClr val="bg2"/>
                </a:solidFill>
              </a:rPr>
            </a:br>
            <a:r>
              <a:rPr lang="en" sz="2900" dirty="0">
                <a:solidFill>
                  <a:schemeClr val="bg2"/>
                </a:solidFill>
              </a:rPr>
              <a:t>Sample Vision Boards</a:t>
            </a:r>
            <a:endParaRPr sz="2900" dirty="0">
              <a:solidFill>
                <a:schemeClr val="bg2"/>
              </a:solidFill>
            </a:endParaRPr>
          </a:p>
        </p:txBody>
      </p:sp>
      <p:sp>
        <p:nvSpPr>
          <p:cNvPr id="109" name="Google Shape;109;p20"/>
          <p:cNvSpPr txBox="1">
            <a:spLocks noGrp="1"/>
          </p:cNvSpPr>
          <p:nvPr>
            <p:ph type="body" idx="1"/>
          </p:nvPr>
        </p:nvSpPr>
        <p:spPr>
          <a:xfrm>
            <a:off x="1" y="2808202"/>
            <a:ext cx="4383215" cy="1312066"/>
          </a:xfrm>
          <a:prstGeom prst="rect">
            <a:avLst/>
          </a:prstGeom>
        </p:spPr>
        <p:txBody>
          <a:bodyPr spcFirstLastPara="1" vert="horz" wrap="square" lIns="91425" tIns="91425" rIns="91425" bIns="91425" rtlCol="0" anchor="t" anchorCtr="0">
            <a:noAutofit/>
          </a:bodyPr>
          <a:lstStyle/>
          <a:p>
            <a:pPr marL="0" indent="0">
              <a:buNone/>
            </a:pPr>
            <a:endParaRPr dirty="0"/>
          </a:p>
          <a:p>
            <a:pPr marL="0" indent="0">
              <a:spcBef>
                <a:spcPts val="1600"/>
              </a:spcBef>
              <a:spcAft>
                <a:spcPts val="1600"/>
              </a:spcAft>
              <a:buNone/>
            </a:pPr>
            <a:endParaRPr dirty="0"/>
          </a:p>
        </p:txBody>
      </p:sp>
      <p:pic>
        <p:nvPicPr>
          <p:cNvPr id="2" name="Picture 1">
            <a:extLst>
              <a:ext uri="{FF2B5EF4-FFF2-40B4-BE49-F238E27FC236}">
                <a16:creationId xmlns:a16="http://schemas.microsoft.com/office/drawing/2014/main" id="{DF2E2696-C8BA-4572-8F7C-6D05213F58CE}"/>
              </a:ext>
            </a:extLst>
          </p:cNvPr>
          <p:cNvPicPr>
            <a:picLocks noChangeAspect="1"/>
          </p:cNvPicPr>
          <p:nvPr/>
        </p:nvPicPr>
        <p:blipFill>
          <a:blip r:embed="rId3"/>
          <a:stretch>
            <a:fillRect/>
          </a:stretch>
        </p:blipFill>
        <p:spPr>
          <a:xfrm>
            <a:off x="5309838" y="1844302"/>
            <a:ext cx="3285095" cy="2624599"/>
          </a:xfrm>
          <a:prstGeom prst="rect">
            <a:avLst/>
          </a:prstGeom>
        </p:spPr>
      </p:pic>
      <p:pic>
        <p:nvPicPr>
          <p:cNvPr id="1026" name="Picture 2" descr="Papan Visi, Manifestasi, Lembar Memo, Scrapbooking">
            <a:extLst>
              <a:ext uri="{FF2B5EF4-FFF2-40B4-BE49-F238E27FC236}">
                <a16:creationId xmlns:a16="http://schemas.microsoft.com/office/drawing/2014/main" id="{80D2A69D-17D8-43F7-8EC5-3D083ABFD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740" y="1844300"/>
            <a:ext cx="3499464" cy="26245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3BB13A2-1762-4E74-A45F-F7EB539D3953}"/>
              </a:ext>
            </a:extLst>
          </p:cNvPr>
          <p:cNvSpPr/>
          <p:nvPr/>
        </p:nvSpPr>
        <p:spPr>
          <a:xfrm>
            <a:off x="56704" y="0"/>
            <a:ext cx="892366" cy="683046"/>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1085850" y="738725"/>
            <a:ext cx="7608150" cy="767700"/>
          </a:xfrm>
          <a:prstGeom prst="rect">
            <a:avLst/>
          </a:prstGeom>
        </p:spPr>
        <p:txBody>
          <a:bodyPr spcFirstLastPara="1" vert="horz" wrap="square" lIns="91425" tIns="91425" rIns="91425" bIns="91425" rtlCol="0" anchor="b" anchorCtr="0">
            <a:noAutofit/>
          </a:bodyPr>
          <a:lstStyle/>
          <a:p>
            <a:r>
              <a:rPr lang="en" sz="3900" dirty="0">
                <a:solidFill>
                  <a:schemeClr val="bg2"/>
                </a:solidFill>
              </a:rPr>
              <a:t>How to Create a </a:t>
            </a:r>
            <a:br>
              <a:rPr lang="en" sz="3900" dirty="0">
                <a:solidFill>
                  <a:schemeClr val="bg2"/>
                </a:solidFill>
              </a:rPr>
            </a:br>
            <a:r>
              <a:rPr lang="en" sz="3900" dirty="0">
                <a:solidFill>
                  <a:schemeClr val="bg2"/>
                </a:solidFill>
              </a:rPr>
              <a:t>Vision Board</a:t>
            </a:r>
            <a:endParaRPr sz="4000" dirty="0">
              <a:solidFill>
                <a:schemeClr val="bg2"/>
              </a:solidFill>
            </a:endParaRPr>
          </a:p>
        </p:txBody>
      </p:sp>
      <p:sp>
        <p:nvSpPr>
          <p:cNvPr id="116" name="Google Shape;116;p21"/>
          <p:cNvSpPr txBox="1">
            <a:spLocks noGrp="1"/>
          </p:cNvSpPr>
          <p:nvPr>
            <p:ph type="body" idx="1"/>
          </p:nvPr>
        </p:nvSpPr>
        <p:spPr>
          <a:xfrm>
            <a:off x="1085850" y="1506425"/>
            <a:ext cx="7877810" cy="2976880"/>
          </a:xfrm>
          <a:prstGeom prst="rect">
            <a:avLst/>
          </a:prstGeom>
        </p:spPr>
        <p:txBody>
          <a:bodyPr spcFirstLastPara="1" vert="horz" wrap="square" lIns="91425" tIns="91425" rIns="91425" bIns="91425" rtlCol="0" anchor="t" anchorCtr="0">
            <a:noAutofit/>
          </a:bodyPr>
          <a:lstStyle/>
          <a:p>
            <a:pPr marL="0" indent="0">
              <a:lnSpc>
                <a:spcPct val="100000"/>
              </a:lnSpc>
              <a:spcAft>
                <a:spcPts val="600"/>
              </a:spcAft>
              <a:buNone/>
            </a:pPr>
            <a:r>
              <a:rPr lang="en" sz="2400" b="1" dirty="0">
                <a:solidFill>
                  <a:schemeClr val="bg2"/>
                </a:solidFill>
                <a:ea typeface="Times New Roman"/>
                <a:cs typeface="Times New Roman"/>
                <a:sym typeface="Times New Roman"/>
              </a:rPr>
              <a:t>Watch one of these videos on how to create Vision Boards.</a:t>
            </a:r>
            <a:endParaRPr sz="2400" b="1" dirty="0">
              <a:solidFill>
                <a:schemeClr val="bg2"/>
              </a:solidFill>
              <a:ea typeface="Times New Roman"/>
              <a:cs typeface="Times New Roman"/>
              <a:sym typeface="Times New Roman"/>
            </a:endParaRPr>
          </a:p>
          <a:p>
            <a:pPr marL="0" indent="0">
              <a:lnSpc>
                <a:spcPct val="100000"/>
              </a:lnSpc>
              <a:spcAft>
                <a:spcPts val="600"/>
              </a:spcAft>
              <a:buNone/>
            </a:pPr>
            <a:r>
              <a:rPr lang="en" sz="2400" b="1" dirty="0">
                <a:solidFill>
                  <a:schemeClr val="bg2"/>
                </a:solidFill>
                <a:ea typeface="Courier New"/>
                <a:cs typeface="Courier New"/>
                <a:sym typeface="Courier New"/>
              </a:rPr>
              <a:t>o</a:t>
            </a:r>
            <a:r>
              <a:rPr lang="en" sz="2400" b="1" dirty="0">
                <a:solidFill>
                  <a:schemeClr val="bg2"/>
                </a:solidFill>
                <a:ea typeface="Times New Roman"/>
                <a:cs typeface="Times New Roman"/>
                <a:sym typeface="Times New Roman"/>
              </a:rPr>
              <a:t>  </a:t>
            </a:r>
            <a:r>
              <a:rPr lang="en-US" sz="2400" b="1" dirty="0">
                <a:solidFill>
                  <a:schemeClr val="bg2"/>
                </a:solidFill>
                <a:uFill>
                  <a:noFill/>
                </a:uFill>
                <a:ea typeface="Times New Roman"/>
                <a:cs typeface="Times New Roman"/>
                <a:sym typeface="Times New Roman"/>
                <a:hlinkClick r:id="rId3">
                  <a:extLst>
                    <a:ext uri="{A12FA001-AC4F-418D-AE19-62706E023703}">
                      <ahyp:hlinkClr xmlns:ahyp="http://schemas.microsoft.com/office/drawing/2018/hyperlinkcolor" xmlns="" val="tx"/>
                    </a:ext>
                  </a:extLst>
                </a:hlinkClick>
              </a:rPr>
              <a:t> </a:t>
            </a:r>
            <a:r>
              <a:rPr lang="en-US" sz="2400" b="1" dirty="0">
                <a:solidFill>
                  <a:schemeClr val="bg2"/>
                </a:solidFill>
                <a:uFill>
                  <a:noFill/>
                </a:uFill>
                <a:ea typeface="Times New Roman"/>
                <a:cs typeface="Times New Roman"/>
                <a:sym typeface="Times New Roman"/>
              </a:rPr>
              <a:t>How to Create a Vision Board</a:t>
            </a:r>
          </a:p>
          <a:p>
            <a:pPr marL="457200" lvl="1" indent="0">
              <a:lnSpc>
                <a:spcPct val="100000"/>
              </a:lnSpc>
              <a:spcBef>
                <a:spcPts val="0"/>
              </a:spcBef>
              <a:spcAft>
                <a:spcPts val="600"/>
              </a:spcAft>
              <a:buNone/>
            </a:pPr>
            <a:r>
              <a:rPr lang="en-US" sz="2400" b="1" u="sng" dirty="0">
                <a:solidFill>
                  <a:schemeClr val="bg2"/>
                </a:solidFill>
                <a:uFill>
                  <a:noFill/>
                </a:uFill>
                <a:ea typeface="Times New Roman"/>
                <a:cs typeface="Times New Roman"/>
                <a:sym typeface="Times New Roman"/>
                <a:hlinkClick r:id="rId3">
                  <a:extLst>
                    <a:ext uri="{A12FA001-AC4F-418D-AE19-62706E023703}">
                      <ahyp:hlinkClr xmlns:ahyp="http://schemas.microsoft.com/office/drawing/2018/hyperlinkcolor" xmlns="" val="tx"/>
                    </a:ext>
                  </a:extLst>
                </a:hlinkClick>
              </a:rPr>
              <a:t>https://www.youtube.com/watch?v=wjy_nT0yT18</a:t>
            </a:r>
            <a:r>
              <a:rPr lang="en-US" sz="2400" b="1" u="sng" dirty="0">
                <a:solidFill>
                  <a:schemeClr val="bg2"/>
                </a:solidFill>
                <a:uFill>
                  <a:noFill/>
                </a:uFill>
                <a:ea typeface="Times New Roman"/>
                <a:cs typeface="Times New Roman"/>
                <a:sym typeface="Times New Roman"/>
              </a:rPr>
              <a:t>     </a:t>
            </a:r>
            <a:endParaRPr sz="2400" b="1" u="sng" dirty="0">
              <a:solidFill>
                <a:schemeClr val="bg2"/>
              </a:solidFill>
              <a:ea typeface="Times New Roman"/>
              <a:cs typeface="Times New Roman"/>
              <a:sym typeface="Times New Roman"/>
            </a:endParaRPr>
          </a:p>
          <a:p>
            <a:pPr marL="0" indent="0">
              <a:lnSpc>
                <a:spcPct val="100000"/>
              </a:lnSpc>
              <a:spcAft>
                <a:spcPts val="600"/>
              </a:spcAft>
              <a:buNone/>
            </a:pPr>
            <a:r>
              <a:rPr lang="en" sz="2400" b="1" dirty="0">
                <a:solidFill>
                  <a:schemeClr val="bg2"/>
                </a:solidFill>
                <a:ea typeface="Courier New"/>
                <a:cs typeface="Courier New"/>
                <a:sym typeface="Courier New"/>
              </a:rPr>
              <a:t>o</a:t>
            </a:r>
            <a:r>
              <a:rPr lang="en" sz="2400" b="1" dirty="0">
                <a:solidFill>
                  <a:schemeClr val="bg2"/>
                </a:solidFill>
                <a:ea typeface="Times New Roman"/>
                <a:cs typeface="Times New Roman"/>
                <a:sym typeface="Times New Roman"/>
              </a:rPr>
              <a:t>  </a:t>
            </a:r>
            <a:r>
              <a:rPr lang="en-US" sz="2400" b="1" dirty="0">
                <a:solidFill>
                  <a:schemeClr val="bg2"/>
                </a:solidFill>
                <a:ea typeface="Times New Roman"/>
                <a:cs typeface="Times New Roman"/>
                <a:sym typeface="Times New Roman"/>
              </a:rPr>
              <a:t>How to Create a Digital Vision Board</a:t>
            </a:r>
            <a:endParaRPr lang="en" sz="2400" b="1" dirty="0">
              <a:solidFill>
                <a:schemeClr val="bg2"/>
              </a:solidFill>
              <a:uFill>
                <a:noFill/>
              </a:uFill>
              <a:ea typeface="Times New Roman"/>
              <a:cs typeface="Times New Roman"/>
              <a:sym typeface="Times New Roman"/>
            </a:endParaRPr>
          </a:p>
          <a:p>
            <a:pPr marL="457200" lvl="1" indent="0">
              <a:lnSpc>
                <a:spcPct val="100000"/>
              </a:lnSpc>
              <a:spcBef>
                <a:spcPts val="0"/>
              </a:spcBef>
              <a:spcAft>
                <a:spcPts val="600"/>
              </a:spcAft>
              <a:buNone/>
            </a:pPr>
            <a:r>
              <a:rPr lang="en-US" sz="2400" b="1" u="sng" dirty="0">
                <a:solidFill>
                  <a:schemeClr val="bg2"/>
                </a:solidFill>
                <a:ea typeface="Times New Roman"/>
                <a:cs typeface="Times New Roman"/>
                <a:sym typeface="Times New Roman"/>
                <a:hlinkClick r:id="rId4">
                  <a:extLst>
                    <a:ext uri="{A12FA001-AC4F-418D-AE19-62706E023703}">
                      <ahyp:hlinkClr xmlns:ahyp="http://schemas.microsoft.com/office/drawing/2018/hyperlinkcolor" xmlns="" val="tx"/>
                    </a:ext>
                  </a:extLst>
                </a:hlinkClick>
              </a:rPr>
              <a:t>https://www.youtube.com/watch?v=kTYE3ZvXfXU</a:t>
            </a:r>
            <a:endParaRPr lang="en" sz="2400" b="1" u="sng" dirty="0">
              <a:solidFill>
                <a:schemeClr val="bg2"/>
              </a:solidFill>
              <a:ea typeface="Courier New"/>
              <a:cs typeface="Times New Roman"/>
              <a:sym typeface="Times New Roman"/>
            </a:endParaRPr>
          </a:p>
          <a:p>
            <a:pPr marL="0" indent="0">
              <a:lnSpc>
                <a:spcPct val="100000"/>
              </a:lnSpc>
              <a:spcAft>
                <a:spcPts val="600"/>
              </a:spcAft>
              <a:buNone/>
            </a:pPr>
            <a:r>
              <a:rPr lang="en-US" sz="2400" b="1" dirty="0">
                <a:solidFill>
                  <a:schemeClr val="bg2"/>
                </a:solidFill>
                <a:ea typeface="Times New Roman"/>
                <a:cs typeface="Times New Roman" panose="02020603050405020304" pitchFamily="18" charset="0"/>
                <a:sym typeface="Courier New"/>
              </a:rPr>
              <a:t>Or read this blog for practical ideas on creating your Vision Board:</a:t>
            </a:r>
            <a:r>
              <a:rPr lang="en" sz="2400" b="1" dirty="0">
                <a:solidFill>
                  <a:schemeClr val="bg2"/>
                </a:solidFill>
                <a:ea typeface="Times New Roman"/>
                <a:cs typeface="Times New Roman" panose="02020603050405020304" pitchFamily="18" charset="0"/>
                <a:sym typeface="Courier New"/>
              </a:rPr>
              <a:t> </a:t>
            </a:r>
            <a:r>
              <a:rPr lang="en-US" sz="2400" b="1" u="sng" dirty="0">
                <a:solidFill>
                  <a:schemeClr val="bg2"/>
                </a:solidFill>
                <a:ea typeface="Times New Roman"/>
                <a:cs typeface="Times New Roman" panose="02020603050405020304" pitchFamily="18" charset="0"/>
                <a:sym typeface="Times New Roman"/>
                <a:hlinkClick r:id="rId5">
                  <a:extLst>
                    <a:ext uri="{A12FA001-AC4F-418D-AE19-62706E023703}">
                      <ahyp:hlinkClr xmlns:ahyp="http://schemas.microsoft.com/office/drawing/2018/hyperlinkcolor" xmlns="" val="tx"/>
                    </a:ext>
                  </a:extLst>
                </a:hlinkClick>
              </a:rPr>
              <a:t>https://www.lifehack.org/articles/productivity/8-ideas-create-your-own-vision-board.html</a:t>
            </a:r>
            <a:endParaRPr sz="2400" b="1" u="sng" dirty="0">
              <a:solidFill>
                <a:schemeClr val="bg2"/>
              </a:solidFill>
              <a:ea typeface="Times New Roman"/>
              <a:cs typeface="Times New Roman" panose="02020603050405020304" pitchFamily="18" charset="0"/>
              <a:sym typeface="Times New Roman"/>
            </a:endParaRPr>
          </a:p>
        </p:txBody>
      </p:sp>
      <p:pic>
        <p:nvPicPr>
          <p:cNvPr id="2050" name="Picture 2" descr="business, coffee cup, connection, copy space, create, creative, design space, desk, desktop, device, digital, empty, ideas, laptop, networking, new business, nobody, notebook, notepad, office, papers, planning, project, screen, small business, space, startup, table, techie, technology, view, work, working, workplace, workspace, product, website, netbook, personal computer, multimedia, communication, gadget, display device, electronic device, brand">
            <a:extLst>
              <a:ext uri="{FF2B5EF4-FFF2-40B4-BE49-F238E27FC236}">
                <a16:creationId xmlns:a16="http://schemas.microsoft.com/office/drawing/2014/main" id="{5F1034ED-3659-4149-B0D8-BB78BB4E5D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736" t="33185" r="22544" b="1704"/>
          <a:stretch/>
        </p:blipFill>
        <p:spPr bwMode="auto">
          <a:xfrm>
            <a:off x="4791121" y="126123"/>
            <a:ext cx="1817370" cy="13803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a:extLst>
              <a:ext uri="{FF2B5EF4-FFF2-40B4-BE49-F238E27FC236}">
                <a16:creationId xmlns:a16="http://schemas.microsoft.com/office/drawing/2014/main" id="{356A4B9C-81D9-4940-8835-8C5278753E5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35689" y="573466"/>
            <a:ext cx="782288" cy="330517"/>
          </a:xfrm>
          <a:prstGeom prst="rect">
            <a:avLst/>
          </a:prstGeom>
        </p:spPr>
      </p:pic>
      <p:pic>
        <p:nvPicPr>
          <p:cNvPr id="6" name="Picture 5">
            <a:hlinkClick r:id="rId5"/>
            <a:extLst>
              <a:ext uri="{FF2B5EF4-FFF2-40B4-BE49-F238E27FC236}">
                <a16:creationId xmlns:a16="http://schemas.microsoft.com/office/drawing/2014/main" id="{9193A150-6ABA-4C7B-8C18-6501A6B6E7E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99982" y="493531"/>
            <a:ext cx="490386" cy="490386"/>
          </a:xfrm>
          <a:prstGeom prst="rect">
            <a:avLst/>
          </a:prstGeom>
        </p:spPr>
      </p:pic>
      <p:sp>
        <p:nvSpPr>
          <p:cNvPr id="7" name="Rectangle 6">
            <a:extLst>
              <a:ext uri="{FF2B5EF4-FFF2-40B4-BE49-F238E27FC236}">
                <a16:creationId xmlns:a16="http://schemas.microsoft.com/office/drawing/2014/main" id="{91D8F083-0C30-4AE3-934D-AA48D1D8056D}"/>
              </a:ext>
            </a:extLst>
          </p:cNvPr>
          <p:cNvSpPr/>
          <p:nvPr/>
        </p:nvSpPr>
        <p:spPr>
          <a:xfrm>
            <a:off x="56704" y="0"/>
            <a:ext cx="892366" cy="683046"/>
          </a:xfrm>
          <a:prstGeom prst="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1054830" y="738725"/>
            <a:ext cx="7639170" cy="767700"/>
          </a:xfrm>
          <a:prstGeom prst="rect">
            <a:avLst/>
          </a:prstGeom>
        </p:spPr>
        <p:txBody>
          <a:bodyPr spcFirstLastPara="1" vert="horz" wrap="square" lIns="91425" tIns="91425" rIns="91425" bIns="91425" rtlCol="0" anchor="b" anchorCtr="0">
            <a:noAutofit/>
          </a:bodyPr>
          <a:lstStyle/>
          <a:p>
            <a:r>
              <a:rPr lang="en" dirty="0"/>
              <a:t>Exit Ticket</a:t>
            </a:r>
            <a:endParaRPr dirty="0"/>
          </a:p>
        </p:txBody>
      </p:sp>
      <p:sp>
        <p:nvSpPr>
          <p:cNvPr id="123" name="Google Shape;123;p22"/>
          <p:cNvSpPr txBox="1">
            <a:spLocks noGrp="1"/>
          </p:cNvSpPr>
          <p:nvPr>
            <p:ph type="body" idx="1"/>
          </p:nvPr>
        </p:nvSpPr>
        <p:spPr>
          <a:xfrm>
            <a:off x="1054830" y="1668781"/>
            <a:ext cx="7952010" cy="2473105"/>
          </a:xfrm>
          <a:prstGeom prst="rect">
            <a:avLst/>
          </a:prstGeom>
        </p:spPr>
        <p:txBody>
          <a:bodyPr spcFirstLastPara="1" vert="horz" wrap="square" lIns="91425" tIns="91425" rIns="91425" bIns="91425" rtlCol="0" anchor="t" anchorCtr="0">
            <a:noAutofit/>
          </a:bodyPr>
          <a:lstStyle/>
          <a:p>
            <a:pPr marL="0" indent="0">
              <a:lnSpc>
                <a:spcPct val="100000"/>
              </a:lnSpc>
              <a:buNone/>
            </a:pPr>
            <a:r>
              <a:rPr lang="en-US" sz="2400" dirty="0">
                <a:solidFill>
                  <a:srgbClr val="000000"/>
                </a:solidFill>
                <a:ea typeface="Times New Roman"/>
                <a:cs typeface="Times New Roman"/>
                <a:sym typeface="Times New Roman"/>
              </a:rPr>
              <a:t>Your exit ticket is your c</a:t>
            </a:r>
            <a:r>
              <a:rPr lang="en" sz="2400" dirty="0">
                <a:solidFill>
                  <a:srgbClr val="000000"/>
                </a:solidFill>
                <a:ea typeface="Times New Roman"/>
                <a:cs typeface="Times New Roman"/>
                <a:sym typeface="Times New Roman"/>
              </a:rPr>
              <a:t>ompleted Vocabulary </a:t>
            </a:r>
            <a:r>
              <a:rPr lang="en-US" sz="2400" dirty="0">
                <a:solidFill>
                  <a:srgbClr val="000000"/>
                </a:solidFill>
                <a:ea typeface="Times New Roman"/>
                <a:cs typeface="Times New Roman"/>
                <a:sym typeface="Times New Roman"/>
              </a:rPr>
              <a:t>Exploration and Vision Board Idea </a:t>
            </a:r>
            <a:r>
              <a:rPr lang="en" sz="2400" dirty="0">
                <a:solidFill>
                  <a:srgbClr val="000000"/>
                </a:solidFill>
                <a:ea typeface="Times New Roman"/>
                <a:cs typeface="Times New Roman"/>
                <a:sym typeface="Times New Roman"/>
              </a:rPr>
              <a:t>Activity Sheet.</a:t>
            </a:r>
          </a:p>
          <a:p>
            <a:pPr marL="0" indent="0">
              <a:lnSpc>
                <a:spcPct val="100000"/>
              </a:lnSpc>
              <a:spcBef>
                <a:spcPts val="600"/>
              </a:spcBef>
              <a:buNone/>
            </a:pPr>
            <a:r>
              <a:rPr lang="en-US" sz="2400" dirty="0">
                <a:solidFill>
                  <a:srgbClr val="000000"/>
                </a:solidFill>
                <a:ea typeface="Times New Roman"/>
                <a:cs typeface="Times New Roman"/>
                <a:sym typeface="Times New Roman"/>
              </a:rPr>
              <a:t>If you want to use an electronic device (e.g., cell phone or tablet) to create your Vision Board, bring it to class tomorrow. </a:t>
            </a:r>
          </a:p>
          <a:p>
            <a:pPr marL="0" indent="0">
              <a:lnSpc>
                <a:spcPct val="100000"/>
              </a:lnSpc>
              <a:spcBef>
                <a:spcPts val="600"/>
              </a:spcBef>
              <a:buNone/>
            </a:pPr>
            <a:r>
              <a:rPr lang="en-US" sz="2400" dirty="0">
                <a:solidFill>
                  <a:srgbClr val="000000"/>
                </a:solidFill>
                <a:ea typeface="Times New Roman"/>
                <a:cs typeface="Times New Roman"/>
                <a:sym typeface="Times New Roman"/>
              </a:rPr>
              <a:t>If you want to include personal photos, be sure to bring them too.</a:t>
            </a:r>
            <a:endParaRPr lang="en" sz="2400" dirty="0">
              <a:solidFill>
                <a:srgbClr val="000000"/>
              </a:solidFill>
              <a:ea typeface="Times New Roman"/>
              <a:cs typeface="Times New Roman"/>
              <a:sym typeface="Times New Roman"/>
            </a:endParaRPr>
          </a:p>
        </p:txBody>
      </p:sp>
      <p:sp>
        <p:nvSpPr>
          <p:cNvPr id="4" name="Rectangle 3">
            <a:extLst>
              <a:ext uri="{FF2B5EF4-FFF2-40B4-BE49-F238E27FC236}">
                <a16:creationId xmlns:a16="http://schemas.microsoft.com/office/drawing/2014/main" id="{86DDDFAC-F799-478C-AFFB-6FC3B7A4530C}"/>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710" y="454576"/>
            <a:ext cx="8772525" cy="2077492"/>
          </a:xfrm>
          <a:prstGeom prst="rect">
            <a:avLst/>
          </a:prstGeom>
        </p:spPr>
        <p:txBody>
          <a:bodyPr wrap="square">
            <a:spAutoFit/>
          </a:bodyPr>
          <a:lstStyle/>
          <a:p>
            <a:pPr defTabSz="342900"/>
            <a:r>
              <a:rPr lang="en-US" sz="1500" u="sng" dirty="0">
                <a:solidFill>
                  <a:srgbClr val="700000"/>
                </a:solidFill>
                <a:latin typeface="Berlin Sans FB Demi" panose="020E0802020502020306" pitchFamily="34" charset="0"/>
              </a:rPr>
              <a:t>References &amp; Resources</a:t>
            </a:r>
          </a:p>
          <a:p>
            <a:pPr defTabSz="342900"/>
            <a:endParaRPr lang="en-US" sz="900" dirty="0">
              <a:solidFill>
                <a:prstClr val="black"/>
              </a:solidFill>
              <a:latin typeface="Calibri" panose="020F0502020204030204"/>
            </a:endParaRPr>
          </a:p>
          <a:p>
            <a:pPr defTabSz="342900"/>
            <a:r>
              <a:rPr lang="en-US" sz="1050" b="1" u="sng" dirty="0">
                <a:solidFill>
                  <a:prstClr val="black"/>
                </a:solidFill>
                <a:latin typeface="Calibri" panose="020F0502020204030204"/>
              </a:rPr>
              <a:t>Photos &amp; Images</a:t>
            </a:r>
          </a:p>
          <a:p>
            <a:pPr defTabSz="685800"/>
            <a:r>
              <a:rPr lang="en-US" sz="1050">
                <a:solidFill>
                  <a:schemeClr val="bg1"/>
                </a:solidFill>
              </a:rPr>
              <a:t>Slide 2 and unit thumbnails image licensed from iStock https://www.istockphoto.com/photo/young-boy-dressed-as-superhero-at-beach-during-sunset-gm510397386-86226803</a:t>
            </a:r>
            <a:endParaRPr lang="en-US" sz="1050">
              <a:solidFill>
                <a:prstClr val="black"/>
              </a:solidFill>
            </a:endParaRPr>
          </a:p>
          <a:p>
            <a:pPr defTabSz="685800"/>
            <a:r>
              <a:rPr lang="en-US" sz="1050">
                <a:solidFill>
                  <a:prstClr val="black"/>
                </a:solidFill>
                <a:latin typeface="Calibri" panose="020F0502020204030204"/>
              </a:rPr>
              <a:t>Slide </a:t>
            </a:r>
            <a:r>
              <a:rPr lang="en-US" sz="1050" dirty="0">
                <a:solidFill>
                  <a:prstClr val="black"/>
                </a:solidFill>
                <a:latin typeface="Calibri" panose="020F0502020204030204"/>
              </a:rPr>
              <a:t>3: </a:t>
            </a:r>
            <a:r>
              <a:rPr lang="en-US" sz="825" kern="0" dirty="0">
                <a:solidFill>
                  <a:srgbClr val="000000"/>
                </a:solidFill>
                <a:latin typeface="Arial"/>
                <a:cs typeface="Arial"/>
                <a:sym typeface="Arial"/>
                <a:hlinkClick r:id="rId3"/>
              </a:rPr>
              <a:t>https://pixabay.com/id/illustrations/akses-banyak-tangan-933142/</a:t>
            </a:r>
            <a:endParaRPr lang="en-US" sz="825" kern="0" dirty="0">
              <a:solidFill>
                <a:srgbClr val="000000"/>
              </a:solidFill>
              <a:latin typeface="Arial"/>
              <a:cs typeface="Arial"/>
              <a:sym typeface="Arial"/>
            </a:endParaRPr>
          </a:p>
          <a:p>
            <a:pPr defTabSz="685800"/>
            <a:r>
              <a:rPr lang="en-US" sz="825" kern="0" dirty="0">
                <a:solidFill>
                  <a:srgbClr val="000000"/>
                </a:solidFill>
                <a:latin typeface="Arial"/>
                <a:cs typeface="Arial"/>
                <a:sym typeface="Arial"/>
              </a:rPr>
              <a:t>Slide 7: </a:t>
            </a:r>
            <a:r>
              <a:rPr lang="en-US" sz="900" dirty="0">
                <a:solidFill>
                  <a:prstClr val="black"/>
                </a:solidFill>
                <a:latin typeface="Calibri" panose="020F0502020204030204"/>
                <a:hlinkClick r:id="rId4"/>
              </a:rPr>
              <a:t>https://snappygoat.com/s/?q=martin+luther+king+jr#b5cde5da494cc916858783164fc880e0a193834d,0,1</a:t>
            </a:r>
            <a:r>
              <a:rPr lang="en-US" sz="900" dirty="0">
                <a:solidFill>
                  <a:prstClr val="black"/>
                </a:solidFill>
                <a:latin typeface="Calibri" panose="020F0502020204030204"/>
              </a:rPr>
              <a:t> ; </a:t>
            </a:r>
            <a:r>
              <a:rPr lang="en-US" sz="900" dirty="0">
                <a:solidFill>
                  <a:prstClr val="black"/>
                </a:solidFill>
                <a:latin typeface="Calibri" panose="020F0502020204030204"/>
                <a:cs typeface="Times New Roman" panose="02020603050405020304" pitchFamily="18" charset="0"/>
                <a:hlinkClick r:id="rId5">
                  <a:extLst>
                    <a:ext uri="{A12FA001-AC4F-418D-AE19-62706E023703}">
                      <ahyp:hlinkClr xmlns:ahyp="http://schemas.microsoft.com/office/drawing/2018/hyperlinkcolor" xmlns="" val="tx"/>
                    </a:ext>
                  </a:extLst>
                </a:hlinkClick>
              </a:rPr>
              <a:t>https://www.youtube.com/watch?v=aDaGhmaWmo4</a:t>
            </a:r>
            <a:r>
              <a:rPr lang="en" sz="900" b="1" dirty="0">
                <a:solidFill>
                  <a:prstClr val="black"/>
                </a:solidFill>
                <a:latin typeface="Calibri" panose="020F0502020204030204"/>
                <a:cs typeface="Times New Roman" panose="02020603050405020304" pitchFamily="18" charset="0"/>
                <a:sym typeface="Times New Roman"/>
              </a:rPr>
              <a:t> </a:t>
            </a:r>
            <a:r>
              <a:rPr lang="en" sz="900" b="1" dirty="0">
                <a:solidFill>
                  <a:prstClr val="black"/>
                </a:solidFill>
                <a:latin typeface="Calibri" panose="020F0502020204030204"/>
                <a:ea typeface="Times New Roman"/>
                <a:cs typeface="Times New Roman" panose="02020603050405020304" pitchFamily="18" charset="0"/>
                <a:sym typeface="Times New Roman"/>
              </a:rPr>
              <a:t>; </a:t>
            </a:r>
            <a:r>
              <a:rPr lang="en-US" sz="900" dirty="0">
                <a:solidFill>
                  <a:prstClr val="black"/>
                </a:solidFill>
                <a:latin typeface="Calibri" panose="020F0502020204030204"/>
                <a:cs typeface="Times New Roman" panose="02020603050405020304" pitchFamily="18" charset="0"/>
                <a:hlinkClick r:id="rId6">
                  <a:extLst>
                    <a:ext uri="{A12FA001-AC4F-418D-AE19-62706E023703}">
                      <ahyp:hlinkClr xmlns:ahyp="http://schemas.microsoft.com/office/drawing/2018/hyperlinkcolor" xmlns="" val="tx"/>
                    </a:ext>
                  </a:extLst>
                </a:hlinkClick>
              </a:rPr>
              <a:t>https://www.youtube.com/watch?v=852_SQ1EK98</a:t>
            </a:r>
            <a:r>
              <a:rPr lang="en-US" sz="900" dirty="0">
                <a:solidFill>
                  <a:prstClr val="black"/>
                </a:solidFill>
                <a:cs typeface="Times New Roman" panose="02020603050405020304" pitchFamily="18" charset="0"/>
                <a:hlinkClick r:id="rId6">
                  <a:extLst>
                    <a:ext uri="{A12FA001-AC4F-418D-AE19-62706E023703}">
                      <ahyp:hlinkClr xmlns:ahyp="http://schemas.microsoft.com/office/drawing/2018/hyperlinkcolor" xmlns="" val="tx"/>
                    </a:ext>
                  </a:extLst>
                </a:hlinkClick>
              </a:rPr>
              <a:t>; https://voiceofoc.org/wp-content/uploads/2017/01/MLK-Lifes-Blueprint.pdf </a:t>
            </a:r>
            <a:endParaRPr lang="en-US" sz="900" dirty="0">
              <a:solidFill>
                <a:prstClr val="black"/>
              </a:solidFill>
              <a:latin typeface="Calibri" panose="020F0502020204030204"/>
              <a:cs typeface="Times New Roman" panose="02020603050405020304" pitchFamily="18" charset="0"/>
              <a:hlinkClick r:id="rId6">
                <a:extLst>
                  <a:ext uri="{A12FA001-AC4F-418D-AE19-62706E023703}">
                    <ahyp:hlinkClr xmlns:ahyp="http://schemas.microsoft.com/office/drawing/2018/hyperlinkcolor" xmlns="" val="tx"/>
                  </a:ext>
                </a:extLst>
              </a:hlinkClick>
            </a:endParaRPr>
          </a:p>
          <a:p>
            <a:pPr defTabSz="685800"/>
            <a:r>
              <a:rPr lang="en-US" sz="900" dirty="0">
                <a:solidFill>
                  <a:prstClr val="black"/>
                </a:solidFill>
                <a:uFill>
                  <a:noFill/>
                </a:uFill>
                <a:latin typeface="Calibri" panose="020F0502020204030204"/>
                <a:ea typeface="Times New Roman"/>
                <a:cs typeface="Times New Roman" panose="02020603050405020304" pitchFamily="18" charset="0"/>
                <a:sym typeface="Times New Roman"/>
                <a:hlinkClick r:id="rId6">
                  <a:extLst>
                    <a:ext uri="{A12FA001-AC4F-418D-AE19-62706E023703}">
                      <ahyp:hlinkClr xmlns:ahyp="http://schemas.microsoft.com/office/drawing/2018/hyperlinkcolor" xmlns="" val="tx"/>
                    </a:ext>
                  </a:extLst>
                </a:hlinkClick>
              </a:rPr>
              <a:t>Slide 9: </a:t>
            </a:r>
            <a:r>
              <a:rPr lang="en" sz="900" dirty="0">
                <a:solidFill>
                  <a:prstClr val="black"/>
                </a:solidFill>
                <a:uFill>
                  <a:noFill/>
                </a:uFill>
                <a:latin typeface="Calibri" panose="020F0502020204030204"/>
                <a:ea typeface="Times New Roman"/>
                <a:cs typeface="Times New Roman" panose="02020603050405020304" pitchFamily="18" charset="0"/>
                <a:sym typeface="Times New Roman"/>
                <a:hlinkClick r:id="rId6">
                  <a:extLst>
                    <a:ext uri="{A12FA001-AC4F-418D-AE19-62706E023703}">
                      <ahyp:hlinkClr xmlns:ahyp="http://schemas.microsoft.com/office/drawing/2018/hyperlinkcolor" xmlns="" val="tx"/>
                    </a:ext>
                  </a:extLst>
                </a:hlinkClick>
              </a:rPr>
              <a:t> </a:t>
            </a:r>
            <a:r>
              <a:rPr lang="pl-PL" sz="900" dirty="0">
                <a:solidFill>
                  <a:prstClr val="black"/>
                </a:solidFill>
                <a:uFill>
                  <a:noFill/>
                </a:uFill>
                <a:latin typeface="Calibri" panose="020F0502020204030204"/>
                <a:ea typeface="Times New Roman"/>
                <a:cs typeface="Times New Roman" panose="02020603050405020304" pitchFamily="18" charset="0"/>
                <a:sym typeface="Times New Roman"/>
              </a:rPr>
              <a:t>https://pixabay.com/id/photos/papan-visi-manifestasi-lembar-memo-520757/</a:t>
            </a:r>
          </a:p>
          <a:p>
            <a:pPr defTabSz="685800"/>
            <a:r>
              <a:rPr lang="pl-PL" sz="900" dirty="0">
                <a:solidFill>
                  <a:prstClr val="black"/>
                </a:solidFill>
                <a:uFill>
                  <a:noFill/>
                </a:uFill>
                <a:latin typeface="Calibri" panose="020F0502020204030204"/>
                <a:ea typeface="Times New Roman"/>
                <a:cs typeface="Times New Roman" panose="02020603050405020304" pitchFamily="18" charset="0"/>
                <a:sym typeface="Times New Roman"/>
              </a:rPr>
              <a:t>https://www.flickr.com/photos/ronsombilongallery/3240111905/in/photostream/ CC BY-ND 2.0</a:t>
            </a:r>
            <a:endParaRPr lang="en-US" sz="900" dirty="0">
              <a:solidFill>
                <a:prstClr val="black"/>
              </a:solidFill>
              <a:uFill>
                <a:noFill/>
              </a:uFill>
              <a:latin typeface="Calibri" panose="020F0502020204030204"/>
              <a:ea typeface="Times New Roman"/>
              <a:cs typeface="Times New Roman" panose="02020603050405020304" pitchFamily="18" charset="0"/>
              <a:sym typeface="Times New Roman"/>
            </a:endParaRPr>
          </a:p>
          <a:p>
            <a:pPr defTabSz="685800"/>
            <a:r>
              <a:rPr lang="en-US" sz="900" dirty="0">
                <a:solidFill>
                  <a:prstClr val="black"/>
                </a:solidFill>
                <a:uFill>
                  <a:noFill/>
                </a:uFill>
                <a:latin typeface="Calibri" panose="020F0502020204030204"/>
                <a:ea typeface="Times New Roman"/>
                <a:cs typeface="Times New Roman" panose="02020603050405020304" pitchFamily="18" charset="0"/>
                <a:sym typeface="Times New Roman"/>
              </a:rPr>
              <a:t>Slide 10: </a:t>
            </a:r>
            <a:r>
              <a:rPr lang="en-US" sz="900" dirty="0">
                <a:solidFill>
                  <a:prstClr val="black"/>
                </a:solidFill>
                <a:latin typeface="Calibri" panose="020F0502020204030204"/>
              </a:rPr>
              <a:t>https://pxhere.com/en/photo/1434695 https://www.youtube.com/watch?v=wjy_nT0yT18   </a:t>
            </a:r>
          </a:p>
          <a:p>
            <a:pPr defTabSz="685800"/>
            <a:r>
              <a:rPr lang="en-US" sz="900" dirty="0">
                <a:solidFill>
                  <a:prstClr val="black"/>
                </a:solidFill>
                <a:latin typeface="Calibri" panose="020F0502020204030204"/>
              </a:rPr>
              <a:t>https://www.youtube.com/watch?v=kTYE3ZvXfXU</a:t>
            </a:r>
          </a:p>
          <a:p>
            <a:pPr defTabSz="685800"/>
            <a:r>
              <a:rPr lang="en-US" sz="900" dirty="0">
                <a:solidFill>
                  <a:prstClr val="black"/>
                </a:solidFill>
                <a:latin typeface="Calibri" panose="020F0502020204030204"/>
              </a:rPr>
              <a:t>https://www.lifehack.org/articles/productivity/8-ideas-create-your-own-vision-board.htm</a:t>
            </a:r>
          </a:p>
        </p:txBody>
      </p:sp>
      <p:pic>
        <p:nvPicPr>
          <p:cNvPr id="3" name="Picture 2"/>
          <p:cNvPicPr>
            <a:picLocks noChangeAspect="1"/>
          </p:cNvPicPr>
          <p:nvPr/>
        </p:nvPicPr>
        <p:blipFill>
          <a:blip r:embed="rId7"/>
          <a:stretch>
            <a:fillRect/>
          </a:stretch>
        </p:blipFill>
        <p:spPr>
          <a:xfrm>
            <a:off x="7668840" y="4602816"/>
            <a:ext cx="1414395" cy="420660"/>
          </a:xfrm>
          <a:prstGeom prst="rect">
            <a:avLst/>
          </a:prstGeom>
        </p:spPr>
      </p:pic>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208228-8AA6-42E7-9397-BB2A619DCE5E}"/>
              </a:ext>
            </a:extLst>
          </p:cNvPr>
          <p:cNvSpPr>
            <a:spLocks noGrp="1"/>
          </p:cNvSpPr>
          <p:nvPr>
            <p:ph type="ctrTitle"/>
          </p:nvPr>
        </p:nvSpPr>
        <p:spPr>
          <a:xfrm>
            <a:off x="1573658" y="276918"/>
            <a:ext cx="6858000" cy="793751"/>
          </a:xfrm>
        </p:spPr>
        <p:txBody>
          <a:bodyPr>
            <a:normAutofit/>
          </a:bodyPr>
          <a:lstStyle/>
          <a:p>
            <a:r>
              <a:rPr lang="en-US" sz="4000" dirty="0">
                <a:latin typeface="Berlin Sans FB" panose="020E0602020502020306" pitchFamily="34" charset="0"/>
              </a:rPr>
              <a:t>Learning with a Purpose</a:t>
            </a:r>
          </a:p>
        </p:txBody>
      </p:sp>
      <p:sp>
        <p:nvSpPr>
          <p:cNvPr id="11" name="Subtitle 2">
            <a:extLst>
              <a:ext uri="{FF2B5EF4-FFF2-40B4-BE49-F238E27FC236}">
                <a16:creationId xmlns:a16="http://schemas.microsoft.com/office/drawing/2014/main" id="{D89E912B-52EE-4E2C-B9FB-757D565713C4}"/>
              </a:ext>
            </a:extLst>
          </p:cNvPr>
          <p:cNvSpPr>
            <a:spLocks noGrp="1"/>
          </p:cNvSpPr>
          <p:nvPr>
            <p:ph type="subTitle" idx="1"/>
          </p:nvPr>
        </p:nvSpPr>
        <p:spPr>
          <a:xfrm>
            <a:off x="1573658" y="1070669"/>
            <a:ext cx="6858000" cy="673331"/>
          </a:xfrm>
        </p:spPr>
        <p:txBody>
          <a:bodyPr>
            <a:normAutofit/>
          </a:bodyPr>
          <a:lstStyle/>
          <a:p>
            <a:r>
              <a:rPr lang="en-US" sz="2800" dirty="0"/>
              <a:t>Day 6: My Future Self</a:t>
            </a:r>
          </a:p>
        </p:txBody>
      </p:sp>
      <p:sp>
        <p:nvSpPr>
          <p:cNvPr id="2" name="Rectangle 1">
            <a:extLst>
              <a:ext uri="{FF2B5EF4-FFF2-40B4-BE49-F238E27FC236}">
                <a16:creationId xmlns:a16="http://schemas.microsoft.com/office/drawing/2014/main" id="{55FE8DF9-FAD8-4B2F-8554-E2563BF9CC1F}"/>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3BA8538-854C-4171-9666-0AA7B4B97392}"/>
              </a:ext>
            </a:extLst>
          </p:cNvPr>
          <p:cNvSpPr/>
          <p:nvPr/>
        </p:nvSpPr>
        <p:spPr>
          <a:xfrm>
            <a:off x="2459115" y="1864420"/>
            <a:ext cx="4998128" cy="284962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9528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951300" y="498990"/>
            <a:ext cx="4045200" cy="1707000"/>
          </a:xfrm>
          <a:prstGeom prst="rect">
            <a:avLst/>
          </a:prstGeom>
        </p:spPr>
        <p:txBody>
          <a:bodyPr spcFirstLastPara="1" vert="horz" wrap="square" lIns="91425" tIns="91425" rIns="91425" bIns="91425" rtlCol="0" anchor="ctr" anchorCtr="0">
            <a:noAutofit/>
          </a:bodyPr>
          <a:lstStyle/>
          <a:p>
            <a:r>
              <a:rPr lang="en" dirty="0"/>
              <a:t>Our Agenda</a:t>
            </a:r>
            <a:endParaRPr dirty="0"/>
          </a:p>
        </p:txBody>
      </p:sp>
      <p:sp>
        <p:nvSpPr>
          <p:cNvPr id="73" name="Google Shape;73;p14"/>
          <p:cNvSpPr txBox="1">
            <a:spLocks noGrp="1"/>
          </p:cNvSpPr>
          <p:nvPr>
            <p:ph type="body" idx="2"/>
          </p:nvPr>
        </p:nvSpPr>
        <p:spPr>
          <a:xfrm>
            <a:off x="4731300" y="724200"/>
            <a:ext cx="4045200" cy="3695100"/>
          </a:xfrm>
          <a:prstGeom prst="rect">
            <a:avLst/>
          </a:prstGeom>
        </p:spPr>
        <p:txBody>
          <a:bodyPr spcFirstLastPara="1" vert="horz" wrap="square" lIns="91425" tIns="91425" rIns="91425" bIns="91425" rtlCol="0" anchor="ctr" anchorCtr="0">
            <a:noAutofit/>
          </a:bodyPr>
          <a:lstStyle/>
          <a:p>
            <a:pPr>
              <a:buClr>
                <a:schemeClr val="bg2">
                  <a:lumMod val="75000"/>
                </a:schemeClr>
              </a:buClr>
            </a:pPr>
            <a:r>
              <a:rPr lang="en" sz="2800" b="1" dirty="0">
                <a:solidFill>
                  <a:schemeClr val="bg2"/>
                </a:solidFill>
              </a:rPr>
              <a:t>Dedication</a:t>
            </a:r>
            <a:endParaRPr sz="2800" b="1" dirty="0">
              <a:solidFill>
                <a:schemeClr val="bg2"/>
              </a:solidFill>
            </a:endParaRPr>
          </a:p>
          <a:p>
            <a:pPr>
              <a:spcBef>
                <a:spcPts val="1600"/>
              </a:spcBef>
              <a:buClr>
                <a:schemeClr val="bg2">
                  <a:lumMod val="75000"/>
                </a:schemeClr>
              </a:buClr>
            </a:pPr>
            <a:r>
              <a:rPr lang="en" sz="2800" b="1" dirty="0">
                <a:solidFill>
                  <a:schemeClr val="bg2"/>
                </a:solidFill>
              </a:rPr>
              <a:t>Life’s Blueprint Speech </a:t>
            </a:r>
            <a:endParaRPr sz="2800" b="1" dirty="0">
              <a:solidFill>
                <a:schemeClr val="bg2"/>
              </a:solidFill>
            </a:endParaRPr>
          </a:p>
          <a:p>
            <a:pPr>
              <a:spcBef>
                <a:spcPts val="1600"/>
              </a:spcBef>
              <a:buClr>
                <a:schemeClr val="bg2">
                  <a:lumMod val="75000"/>
                </a:schemeClr>
              </a:buClr>
            </a:pPr>
            <a:r>
              <a:rPr lang="en" sz="2800" b="1" dirty="0">
                <a:solidFill>
                  <a:schemeClr val="bg2"/>
                </a:solidFill>
              </a:rPr>
              <a:t>Vocabulary Exercise</a:t>
            </a:r>
            <a:endParaRPr sz="2800" b="1" dirty="0">
              <a:solidFill>
                <a:schemeClr val="bg2"/>
              </a:solidFill>
            </a:endParaRPr>
          </a:p>
          <a:p>
            <a:pPr>
              <a:spcBef>
                <a:spcPts val="1600"/>
              </a:spcBef>
              <a:buClr>
                <a:schemeClr val="bg2">
                  <a:lumMod val="75000"/>
                </a:schemeClr>
              </a:buClr>
            </a:pPr>
            <a:r>
              <a:rPr lang="en" sz="2800" b="1" dirty="0">
                <a:solidFill>
                  <a:schemeClr val="bg2"/>
                </a:solidFill>
              </a:rPr>
              <a:t>Visualization </a:t>
            </a:r>
            <a:r>
              <a:rPr lang="en-US" sz="2800" b="1" dirty="0">
                <a:solidFill>
                  <a:schemeClr val="bg2"/>
                </a:solidFill>
              </a:rPr>
              <a:t>B</a:t>
            </a:r>
            <a:r>
              <a:rPr lang="en" sz="2800" b="1" dirty="0">
                <a:solidFill>
                  <a:schemeClr val="bg2"/>
                </a:solidFill>
              </a:rPr>
              <a:t>oards</a:t>
            </a:r>
            <a:endParaRPr sz="2800" b="1" dirty="0">
              <a:solidFill>
                <a:schemeClr val="bg2"/>
              </a:solidFill>
            </a:endParaRPr>
          </a:p>
          <a:p>
            <a:pPr>
              <a:spcBef>
                <a:spcPts val="1600"/>
              </a:spcBef>
              <a:spcAft>
                <a:spcPts val="1600"/>
              </a:spcAft>
              <a:buClr>
                <a:schemeClr val="bg2">
                  <a:lumMod val="75000"/>
                </a:schemeClr>
              </a:buClr>
            </a:pPr>
            <a:r>
              <a:rPr lang="en" sz="2800" b="1" dirty="0">
                <a:solidFill>
                  <a:schemeClr val="bg2"/>
                </a:solidFill>
              </a:rPr>
              <a:t>Exit Ticket</a:t>
            </a:r>
            <a:endParaRPr sz="2800" b="1" dirty="0">
              <a:solidFill>
                <a:schemeClr val="bg2"/>
              </a:solidFill>
            </a:endParaRPr>
          </a:p>
        </p:txBody>
      </p:sp>
      <p:sp>
        <p:nvSpPr>
          <p:cNvPr id="4" name="Rectangle 3">
            <a:extLst>
              <a:ext uri="{FF2B5EF4-FFF2-40B4-BE49-F238E27FC236}">
                <a16:creationId xmlns:a16="http://schemas.microsoft.com/office/drawing/2014/main" id="{B1073F9D-5BAF-4758-8A06-858685591B22}"/>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892" y="1165377"/>
            <a:ext cx="5137495" cy="3580444"/>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357630" y="233369"/>
            <a:ext cx="3966210" cy="767700"/>
          </a:xfrm>
          <a:prstGeom prst="rect">
            <a:avLst/>
          </a:prstGeom>
        </p:spPr>
        <p:txBody>
          <a:bodyPr spcFirstLastPara="1" vert="horz" wrap="square" lIns="91425" tIns="91425" rIns="91425" bIns="91425" rtlCol="0" anchor="b" anchorCtr="0">
            <a:noAutofit/>
          </a:bodyPr>
          <a:lstStyle/>
          <a:p>
            <a:r>
              <a:rPr lang="en" dirty="0"/>
              <a:t>Student Dedication</a:t>
            </a:r>
            <a:endParaRPr dirty="0"/>
          </a:p>
        </p:txBody>
      </p:sp>
      <p:sp>
        <p:nvSpPr>
          <p:cNvPr id="4" name="Rectangle 3">
            <a:extLst>
              <a:ext uri="{FF2B5EF4-FFF2-40B4-BE49-F238E27FC236}">
                <a16:creationId xmlns:a16="http://schemas.microsoft.com/office/drawing/2014/main" id="{38B2D45D-16C0-4366-8E73-E9997FD3BCA8}"/>
              </a:ext>
            </a:extLst>
          </p:cNvPr>
          <p:cNvSpPr/>
          <p:nvPr/>
        </p:nvSpPr>
        <p:spPr>
          <a:xfrm>
            <a:off x="56704" y="0"/>
            <a:ext cx="892366" cy="683046"/>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1428750" y="738725"/>
            <a:ext cx="7265250" cy="767700"/>
          </a:xfrm>
          <a:prstGeom prst="rect">
            <a:avLst/>
          </a:prstGeom>
        </p:spPr>
        <p:txBody>
          <a:bodyPr spcFirstLastPara="1" vert="horz" wrap="square" lIns="91425" tIns="91425" rIns="91425" bIns="91425" rtlCol="0" anchor="b" anchorCtr="0">
            <a:noAutofit/>
          </a:bodyPr>
          <a:lstStyle/>
          <a:p>
            <a:r>
              <a:rPr lang="en" dirty="0">
                <a:solidFill>
                  <a:schemeClr val="bg2"/>
                </a:solidFill>
              </a:rPr>
              <a:t>Lesson Objective</a:t>
            </a:r>
            <a:endParaRPr dirty="0">
              <a:solidFill>
                <a:schemeClr val="bg2"/>
              </a:solidFill>
            </a:endParaRPr>
          </a:p>
        </p:txBody>
      </p:sp>
      <p:sp>
        <p:nvSpPr>
          <p:cNvPr id="85" name="Google Shape;85;p16"/>
          <p:cNvSpPr txBox="1">
            <a:spLocks noGrp="1"/>
          </p:cNvSpPr>
          <p:nvPr>
            <p:ph type="body" idx="1"/>
          </p:nvPr>
        </p:nvSpPr>
        <p:spPr>
          <a:xfrm>
            <a:off x="1428750" y="1828802"/>
            <a:ext cx="7265250" cy="2800475"/>
          </a:xfrm>
          <a:prstGeom prst="rect">
            <a:avLst/>
          </a:prstGeom>
        </p:spPr>
        <p:txBody>
          <a:bodyPr spcFirstLastPara="1" vert="horz" wrap="square" lIns="91425" tIns="91425" rIns="91425" bIns="91425" rtlCol="0" anchor="t" anchorCtr="0">
            <a:noAutofit/>
          </a:bodyPr>
          <a:lstStyle/>
          <a:p>
            <a:pPr marL="0" indent="0">
              <a:lnSpc>
                <a:spcPct val="100000"/>
              </a:lnSpc>
              <a:spcAft>
                <a:spcPts val="1600"/>
              </a:spcAft>
              <a:buNone/>
            </a:pPr>
            <a:r>
              <a:rPr lang="en-US" sz="2400" dirty="0">
                <a:solidFill>
                  <a:schemeClr val="bg2"/>
                </a:solidFill>
              </a:rPr>
              <a:t>S</a:t>
            </a:r>
            <a:r>
              <a:rPr lang="en" sz="2400" dirty="0">
                <a:solidFill>
                  <a:schemeClr val="bg2"/>
                </a:solidFill>
              </a:rPr>
              <a:t>tudent</a:t>
            </a:r>
            <a:r>
              <a:rPr lang="en-US" sz="2400" dirty="0">
                <a:solidFill>
                  <a:schemeClr val="bg2"/>
                </a:solidFill>
              </a:rPr>
              <a:t>s</a:t>
            </a:r>
            <a:r>
              <a:rPr lang="en" sz="2400" dirty="0">
                <a:solidFill>
                  <a:schemeClr val="bg2"/>
                </a:solidFill>
              </a:rPr>
              <a:t> will gain an understanding of the importance of having a clear direction and a Life’s Blueprint (</a:t>
            </a:r>
            <a:r>
              <a:rPr lang="en" sz="2400" b="1" dirty="0">
                <a:solidFill>
                  <a:schemeClr val="bg2"/>
                </a:solidFill>
              </a:rPr>
              <a:t>Vision</a:t>
            </a:r>
            <a:r>
              <a:rPr lang="en" sz="2400" dirty="0">
                <a:solidFill>
                  <a:schemeClr val="bg2"/>
                </a:solidFill>
              </a:rPr>
              <a:t>) for their future.</a:t>
            </a:r>
            <a:endParaRPr sz="2400" dirty="0">
              <a:solidFill>
                <a:schemeClr val="bg2"/>
              </a:solidFill>
            </a:endParaRPr>
          </a:p>
        </p:txBody>
      </p:sp>
      <p:sp>
        <p:nvSpPr>
          <p:cNvPr id="4" name="Rectangle 3">
            <a:extLst>
              <a:ext uri="{FF2B5EF4-FFF2-40B4-BE49-F238E27FC236}">
                <a16:creationId xmlns:a16="http://schemas.microsoft.com/office/drawing/2014/main" id="{256F3600-DA05-4889-9B6A-4D5F4C72A3EE}"/>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275300" y="395127"/>
            <a:ext cx="3664200" cy="1615500"/>
          </a:xfrm>
          <a:prstGeom prst="rect">
            <a:avLst/>
          </a:prstGeom>
        </p:spPr>
        <p:txBody>
          <a:bodyPr spcFirstLastPara="1" vert="horz" wrap="square" lIns="91425" tIns="91425" rIns="91425" bIns="91425" rtlCol="0" anchor="ctr" anchorCtr="0">
            <a:noAutofit/>
          </a:bodyPr>
          <a:lstStyle/>
          <a:p>
            <a:r>
              <a:rPr lang="en-US" dirty="0"/>
              <a:t>Words to Know</a:t>
            </a:r>
            <a:endParaRPr dirty="0"/>
          </a:p>
        </p:txBody>
      </p:sp>
      <p:sp>
        <p:nvSpPr>
          <p:cNvPr id="91" name="Google Shape;91;p17"/>
          <p:cNvSpPr txBox="1">
            <a:spLocks noGrp="1"/>
          </p:cNvSpPr>
          <p:nvPr>
            <p:ph type="body" idx="2"/>
          </p:nvPr>
        </p:nvSpPr>
        <p:spPr>
          <a:xfrm>
            <a:off x="5099520" y="552750"/>
            <a:ext cx="3837000" cy="3695100"/>
          </a:xfrm>
          <a:prstGeom prst="rect">
            <a:avLst/>
          </a:prstGeom>
        </p:spPr>
        <p:txBody>
          <a:bodyPr spcFirstLastPara="1" vert="horz" wrap="square" lIns="91425" tIns="91425" rIns="91425" bIns="91425" rtlCol="0" anchor="ctr" anchorCtr="0">
            <a:noAutofit/>
          </a:bodyPr>
          <a:lstStyle/>
          <a:p>
            <a:pPr>
              <a:buClr>
                <a:schemeClr val="bg2">
                  <a:lumMod val="50000"/>
                </a:schemeClr>
              </a:buClr>
            </a:pPr>
            <a:r>
              <a:rPr lang="en" sz="2400" b="1" dirty="0">
                <a:solidFill>
                  <a:schemeClr val="bg2"/>
                </a:solidFill>
              </a:rPr>
              <a:t>Dignity</a:t>
            </a:r>
            <a:endParaRPr sz="2400" b="1" dirty="0">
              <a:solidFill>
                <a:schemeClr val="bg2"/>
              </a:solidFill>
            </a:endParaRPr>
          </a:p>
          <a:p>
            <a:pPr>
              <a:spcBef>
                <a:spcPts val="1200"/>
              </a:spcBef>
              <a:buClr>
                <a:schemeClr val="bg2">
                  <a:lumMod val="50000"/>
                </a:schemeClr>
              </a:buClr>
            </a:pPr>
            <a:r>
              <a:rPr lang="en" sz="2400" b="1" dirty="0">
                <a:solidFill>
                  <a:schemeClr val="bg2"/>
                </a:solidFill>
              </a:rPr>
              <a:t>Crucial</a:t>
            </a:r>
            <a:endParaRPr sz="2400" b="1" dirty="0">
              <a:solidFill>
                <a:schemeClr val="bg2"/>
              </a:solidFill>
            </a:endParaRPr>
          </a:p>
          <a:p>
            <a:pPr>
              <a:spcBef>
                <a:spcPts val="1200"/>
              </a:spcBef>
              <a:buClr>
                <a:schemeClr val="bg2">
                  <a:lumMod val="50000"/>
                </a:schemeClr>
              </a:buClr>
            </a:pPr>
            <a:r>
              <a:rPr lang="en" sz="2400" b="1" dirty="0">
                <a:solidFill>
                  <a:schemeClr val="bg2"/>
                </a:solidFill>
              </a:rPr>
              <a:t>Endeavor</a:t>
            </a:r>
            <a:endParaRPr sz="2400" b="1" dirty="0">
              <a:solidFill>
                <a:schemeClr val="bg2"/>
              </a:solidFill>
            </a:endParaRPr>
          </a:p>
          <a:p>
            <a:pPr>
              <a:spcBef>
                <a:spcPts val="1200"/>
              </a:spcBef>
              <a:buClr>
                <a:schemeClr val="bg2">
                  <a:lumMod val="50000"/>
                </a:schemeClr>
              </a:buClr>
            </a:pPr>
            <a:r>
              <a:rPr lang="en" sz="2400" b="1" dirty="0">
                <a:solidFill>
                  <a:schemeClr val="bg2"/>
                </a:solidFill>
              </a:rPr>
              <a:t>Justice</a:t>
            </a:r>
            <a:endParaRPr sz="2400" b="1" dirty="0">
              <a:solidFill>
                <a:schemeClr val="bg2"/>
              </a:solidFill>
            </a:endParaRPr>
          </a:p>
          <a:p>
            <a:pPr>
              <a:spcBef>
                <a:spcPts val="1200"/>
              </a:spcBef>
              <a:buClr>
                <a:schemeClr val="bg2">
                  <a:lumMod val="50000"/>
                </a:schemeClr>
              </a:buClr>
            </a:pPr>
            <a:r>
              <a:rPr lang="en" sz="2400" b="1" dirty="0">
                <a:solidFill>
                  <a:schemeClr val="bg2"/>
                </a:solidFill>
              </a:rPr>
              <a:t>Visualization</a:t>
            </a:r>
            <a:endParaRPr sz="2400" b="1" dirty="0">
              <a:solidFill>
                <a:schemeClr val="bg2"/>
              </a:solidFill>
            </a:endParaRPr>
          </a:p>
          <a:p>
            <a:pPr>
              <a:spcBef>
                <a:spcPts val="1200"/>
              </a:spcBef>
              <a:buClr>
                <a:schemeClr val="bg2">
                  <a:lumMod val="50000"/>
                </a:schemeClr>
              </a:buClr>
            </a:pPr>
            <a:r>
              <a:rPr lang="en" sz="2400" b="1" dirty="0">
                <a:solidFill>
                  <a:schemeClr val="bg2"/>
                </a:solidFill>
              </a:rPr>
              <a:t>Blueprint</a:t>
            </a:r>
            <a:endParaRPr sz="2400" b="1" dirty="0">
              <a:solidFill>
                <a:schemeClr val="bg2"/>
              </a:solidFill>
            </a:endParaRPr>
          </a:p>
        </p:txBody>
      </p:sp>
      <p:sp>
        <p:nvSpPr>
          <p:cNvPr id="4" name="Rectangle 3">
            <a:extLst>
              <a:ext uri="{FF2B5EF4-FFF2-40B4-BE49-F238E27FC236}">
                <a16:creationId xmlns:a16="http://schemas.microsoft.com/office/drawing/2014/main" id="{4FA071AC-2937-43FB-BD33-70800A09E169}"/>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D390B8-1888-42D3-8D7A-4813E5ACE369}"/>
              </a:ext>
            </a:extLst>
          </p:cNvPr>
          <p:cNvSpPr/>
          <p:nvPr/>
        </p:nvSpPr>
        <p:spPr>
          <a:xfrm>
            <a:off x="880885" y="592497"/>
            <a:ext cx="7994667" cy="3015505"/>
          </a:xfrm>
          <a:prstGeom prst="rect">
            <a:avLst/>
          </a:prstGeom>
        </p:spPr>
        <p:txBody>
          <a:bodyPr wrap="square">
            <a:spAutoFit/>
          </a:bodyPr>
          <a:lstStyle/>
          <a:p>
            <a:pPr marL="342900" indent="-223838">
              <a:buClr>
                <a:schemeClr val="bg1"/>
              </a:buClr>
              <a:buSzPts val="1800"/>
              <a:buFont typeface="Arial" panose="020B0604020202020204" pitchFamily="34" charset="0"/>
              <a:buChar char="•"/>
            </a:pPr>
            <a:r>
              <a:rPr lang="en-US" b="1" dirty="0">
                <a:solidFill>
                  <a:schemeClr val="bg2"/>
                </a:solidFill>
              </a:rPr>
              <a:t>Dignity</a:t>
            </a:r>
            <a:r>
              <a:rPr lang="en-US" dirty="0">
                <a:solidFill>
                  <a:schemeClr val="bg2"/>
                </a:solidFill>
              </a:rPr>
              <a:t> – value; worth; self-respect</a:t>
            </a:r>
          </a:p>
          <a:p>
            <a:pPr marL="342900" indent="-223838">
              <a:lnSpc>
                <a:spcPct val="114000"/>
              </a:lnSpc>
              <a:spcBef>
                <a:spcPts val="1200"/>
              </a:spcBef>
              <a:buClr>
                <a:schemeClr val="bg1"/>
              </a:buClr>
              <a:buSzPts val="1800"/>
              <a:buFont typeface="Arial" panose="020B0604020202020204" pitchFamily="34" charset="0"/>
              <a:buChar char="•"/>
            </a:pPr>
            <a:r>
              <a:rPr lang="en-US" b="1" dirty="0">
                <a:solidFill>
                  <a:schemeClr val="bg2"/>
                </a:solidFill>
              </a:rPr>
              <a:t>Crucial</a:t>
            </a:r>
            <a:r>
              <a:rPr lang="en-US" dirty="0">
                <a:solidFill>
                  <a:schemeClr val="bg2"/>
                </a:solidFill>
              </a:rPr>
              <a:t> – very important; essential; key</a:t>
            </a:r>
            <a:endParaRPr lang="en-US" b="1" dirty="0">
              <a:solidFill>
                <a:schemeClr val="bg2"/>
              </a:solidFill>
            </a:endParaRPr>
          </a:p>
          <a:p>
            <a:pPr marL="342900" indent="-223838">
              <a:lnSpc>
                <a:spcPct val="114000"/>
              </a:lnSpc>
              <a:spcBef>
                <a:spcPts val="1200"/>
              </a:spcBef>
              <a:buClr>
                <a:schemeClr val="bg1"/>
              </a:buClr>
              <a:buSzPts val="1800"/>
              <a:buFont typeface="Arial" panose="020B0604020202020204" pitchFamily="34" charset="0"/>
              <a:buChar char="•"/>
            </a:pPr>
            <a:r>
              <a:rPr lang="en-US" b="1" dirty="0">
                <a:solidFill>
                  <a:schemeClr val="bg2"/>
                </a:solidFill>
              </a:rPr>
              <a:t>Endeavor</a:t>
            </a:r>
            <a:r>
              <a:rPr lang="en-US" dirty="0">
                <a:solidFill>
                  <a:schemeClr val="bg2"/>
                </a:solidFill>
              </a:rPr>
              <a:t> – an undertaking; something you put effort into</a:t>
            </a:r>
            <a:endParaRPr lang="en-US" b="1" dirty="0">
              <a:solidFill>
                <a:schemeClr val="bg2"/>
              </a:solidFill>
            </a:endParaRPr>
          </a:p>
          <a:p>
            <a:pPr marL="342900" indent="-223838">
              <a:lnSpc>
                <a:spcPct val="114000"/>
              </a:lnSpc>
              <a:spcBef>
                <a:spcPts val="1200"/>
              </a:spcBef>
              <a:buClr>
                <a:schemeClr val="bg1"/>
              </a:buClr>
              <a:buSzPts val="1800"/>
              <a:buFont typeface="Arial" panose="020B0604020202020204" pitchFamily="34" charset="0"/>
              <a:buChar char="•"/>
            </a:pPr>
            <a:r>
              <a:rPr lang="en-US" b="1" dirty="0">
                <a:solidFill>
                  <a:schemeClr val="bg2"/>
                </a:solidFill>
              </a:rPr>
              <a:t>Justice</a:t>
            </a:r>
            <a:r>
              <a:rPr lang="en-US" dirty="0">
                <a:solidFill>
                  <a:schemeClr val="bg2"/>
                </a:solidFill>
              </a:rPr>
              <a:t> – fairness; what is right for everyone</a:t>
            </a:r>
            <a:endParaRPr lang="en-US" b="1" dirty="0">
              <a:solidFill>
                <a:schemeClr val="bg2"/>
              </a:solidFill>
            </a:endParaRPr>
          </a:p>
          <a:p>
            <a:pPr marL="342900" indent="-223838">
              <a:lnSpc>
                <a:spcPct val="114000"/>
              </a:lnSpc>
              <a:spcBef>
                <a:spcPts val="1200"/>
              </a:spcBef>
              <a:buClr>
                <a:schemeClr val="bg1"/>
              </a:buClr>
              <a:buSzPts val="1800"/>
              <a:buFont typeface="Arial" panose="020B0604020202020204" pitchFamily="34" charset="0"/>
              <a:buChar char="•"/>
            </a:pPr>
            <a:r>
              <a:rPr lang="en-US" b="1" dirty="0">
                <a:solidFill>
                  <a:schemeClr val="bg2"/>
                </a:solidFill>
              </a:rPr>
              <a:t>Visualization</a:t>
            </a:r>
            <a:r>
              <a:rPr lang="en-US" dirty="0">
                <a:solidFill>
                  <a:schemeClr val="bg2"/>
                </a:solidFill>
              </a:rPr>
              <a:t> –a picture you create in your mind to help you imagine what something looks like</a:t>
            </a:r>
            <a:endParaRPr lang="en-US" b="1" dirty="0">
              <a:solidFill>
                <a:schemeClr val="bg2"/>
              </a:solidFill>
            </a:endParaRPr>
          </a:p>
          <a:p>
            <a:pPr marL="342900" indent="-223838">
              <a:lnSpc>
                <a:spcPct val="114000"/>
              </a:lnSpc>
              <a:spcBef>
                <a:spcPts val="1200"/>
              </a:spcBef>
              <a:buClr>
                <a:schemeClr val="bg1"/>
              </a:buClr>
              <a:buSzPts val="1800"/>
              <a:buFont typeface="Arial" panose="020B0604020202020204" pitchFamily="34" charset="0"/>
              <a:buChar char="•"/>
            </a:pPr>
            <a:r>
              <a:rPr lang="en-US" b="1" dirty="0">
                <a:solidFill>
                  <a:schemeClr val="bg2"/>
                </a:solidFill>
              </a:rPr>
              <a:t>Blueprint</a:t>
            </a:r>
            <a:r>
              <a:rPr lang="en-US" dirty="0">
                <a:solidFill>
                  <a:schemeClr val="bg2"/>
                </a:solidFill>
              </a:rPr>
              <a:t> – a technical drawing of how a building will be built</a:t>
            </a:r>
            <a:endParaRPr lang="en-US" b="1" dirty="0">
              <a:solidFill>
                <a:schemeClr val="bg2"/>
              </a:solidFill>
            </a:endParaRPr>
          </a:p>
        </p:txBody>
      </p:sp>
      <p:sp>
        <p:nvSpPr>
          <p:cNvPr id="4" name="Rectangle 3">
            <a:extLst>
              <a:ext uri="{FF2B5EF4-FFF2-40B4-BE49-F238E27FC236}">
                <a16:creationId xmlns:a16="http://schemas.microsoft.com/office/drawing/2014/main" id="{1920216E-2794-48AD-AC59-A5F54303733B}"/>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086357" y="1194720"/>
            <a:ext cx="5955030" cy="971400"/>
          </a:xfrm>
          <a:prstGeom prst="rect">
            <a:avLst/>
          </a:prstGeom>
        </p:spPr>
        <p:txBody>
          <a:bodyPr spcFirstLastPara="1" vert="horz" wrap="square" lIns="91425" tIns="91425" rIns="91425" bIns="91425" rtlCol="0" anchor="ctr" anchorCtr="0">
            <a:noAutofit/>
          </a:bodyPr>
          <a:lstStyle/>
          <a:p>
            <a:pPr>
              <a:spcBef>
                <a:spcPts val="1200"/>
              </a:spcBef>
            </a:pPr>
            <a:r>
              <a:rPr lang="en" dirty="0">
                <a:solidFill>
                  <a:schemeClr val="bg2"/>
                </a:solidFill>
              </a:rPr>
              <a:t>“Life’s Blueprint”</a:t>
            </a:r>
            <a:br>
              <a:rPr lang="en" dirty="0">
                <a:solidFill>
                  <a:schemeClr val="bg2"/>
                </a:solidFill>
              </a:rPr>
            </a:br>
            <a:r>
              <a:rPr lang="en" sz="2800" dirty="0">
                <a:solidFill>
                  <a:schemeClr val="bg2"/>
                </a:solidFill>
              </a:rPr>
              <a:t>(speech by Dr. Martin Luther King, Jr.)</a:t>
            </a:r>
            <a:endParaRPr dirty="0">
              <a:solidFill>
                <a:schemeClr val="bg2"/>
              </a:solidFill>
            </a:endParaRPr>
          </a:p>
        </p:txBody>
      </p:sp>
      <p:sp>
        <p:nvSpPr>
          <p:cNvPr id="97" name="Google Shape;97;p18"/>
          <p:cNvSpPr txBox="1"/>
          <p:nvPr/>
        </p:nvSpPr>
        <p:spPr>
          <a:xfrm>
            <a:off x="760602" y="2311684"/>
            <a:ext cx="7729057" cy="1777379"/>
          </a:xfrm>
          <a:prstGeom prst="rect">
            <a:avLst/>
          </a:prstGeom>
          <a:noFill/>
          <a:ln>
            <a:noFill/>
          </a:ln>
        </p:spPr>
        <p:txBody>
          <a:bodyPr spcFirstLastPara="1" wrap="square" lIns="91425" tIns="91425" rIns="91425" bIns="91425" anchor="t" anchorCtr="0">
            <a:spAutoFit/>
          </a:bodyPr>
          <a:lstStyle/>
          <a:p>
            <a:pPr marL="304800">
              <a:lnSpc>
                <a:spcPct val="115000"/>
              </a:lnSpc>
            </a:pPr>
            <a:r>
              <a:rPr lang="en-US" b="1" dirty="0">
                <a:solidFill>
                  <a:schemeClr val="accent6">
                    <a:lumMod val="50000"/>
                  </a:schemeClr>
                </a:solidFill>
                <a:ea typeface="Times New Roman"/>
                <a:cs typeface="Times New Roman"/>
                <a:sym typeface="Times New Roman"/>
              </a:rPr>
              <a:t>Watch</a:t>
            </a:r>
            <a:r>
              <a:rPr lang="en" b="1" dirty="0">
                <a:solidFill>
                  <a:schemeClr val="accent6">
                    <a:lumMod val="50000"/>
                  </a:schemeClr>
                </a:solidFill>
                <a:ea typeface="Times New Roman"/>
                <a:cs typeface="Times New Roman"/>
                <a:sym typeface="Times New Roman"/>
              </a:rPr>
              <a:t> </a:t>
            </a:r>
            <a:r>
              <a:rPr lang="en-US" b="1" dirty="0">
                <a:solidFill>
                  <a:schemeClr val="accent6">
                    <a:lumMod val="50000"/>
                  </a:schemeClr>
                </a:solidFill>
                <a:ea typeface="Times New Roman"/>
                <a:cs typeface="Times New Roman"/>
                <a:sym typeface="Times New Roman"/>
              </a:rPr>
              <a:t>one of the following videos:</a:t>
            </a:r>
          </a:p>
          <a:p>
            <a:pPr marL="304800">
              <a:lnSpc>
                <a:spcPct val="115000"/>
              </a:lnSpc>
            </a:pPr>
            <a:r>
              <a:rPr lang="en-US" dirty="0">
                <a:solidFill>
                  <a:schemeClr val="bg1"/>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https://www.youtube.com/watch?v=aDaGhmaWmo4</a:t>
            </a:r>
            <a:r>
              <a:rPr lang="en" b="1" dirty="0">
                <a:solidFill>
                  <a:schemeClr val="bg1"/>
                </a:solidFill>
                <a:ea typeface="Times New Roman"/>
                <a:cs typeface="Times New Roman" panose="02020603050405020304" pitchFamily="18" charset="0"/>
                <a:sym typeface="Times New Roman"/>
              </a:rPr>
              <a:t> (7:43 min.) or </a:t>
            </a:r>
            <a:r>
              <a:rPr lang="en-US" dirty="0">
                <a:solidFill>
                  <a:schemeClr val="bg1"/>
                </a:solidFill>
                <a:cs typeface="Times New Roman" panose="02020603050405020304" pitchFamily="18" charset="0"/>
                <a:hlinkClick r:id="rId4">
                  <a:extLst>
                    <a:ext uri="{A12FA001-AC4F-418D-AE19-62706E023703}">
                      <ahyp:hlinkClr xmlns:ahyp="http://schemas.microsoft.com/office/drawing/2018/hyperlinkcolor" xmlns="" val="tx"/>
                    </a:ext>
                  </a:extLst>
                </a:hlinkClick>
              </a:rPr>
              <a:t>https://www.youtube.com/watch?v=852_SQ1EK98</a:t>
            </a:r>
            <a:r>
              <a:rPr lang="en" b="1" dirty="0">
                <a:solidFill>
                  <a:schemeClr val="bg1"/>
                </a:solidFill>
                <a:uFill>
                  <a:noFill/>
                </a:uFill>
                <a:ea typeface="Times New Roman"/>
                <a:cs typeface="Times New Roman" panose="02020603050405020304" pitchFamily="18" charset="0"/>
                <a:sym typeface="Times New Roman"/>
                <a:hlinkClick r:id="rId4">
                  <a:extLst>
                    <a:ext uri="{A12FA001-AC4F-418D-AE19-62706E023703}">
                      <ahyp:hlinkClr xmlns:ahyp="http://schemas.microsoft.com/office/drawing/2018/hyperlinkcolor" xmlns="" val="tx"/>
                    </a:ext>
                  </a:extLst>
                </a:hlinkClick>
              </a:rPr>
              <a:t> </a:t>
            </a:r>
            <a:r>
              <a:rPr lang="en" b="1" dirty="0">
                <a:solidFill>
                  <a:srgbClr val="FFFFFF"/>
                </a:solidFill>
                <a:ea typeface="Times New Roman"/>
                <a:cs typeface="Times New Roman"/>
                <a:sym typeface="Times New Roman"/>
              </a:rPr>
              <a:t>(3:33 min.) </a:t>
            </a:r>
            <a:endParaRPr b="1" dirty="0">
              <a:solidFill>
                <a:srgbClr val="FFFFFF"/>
              </a:solidFill>
              <a:ea typeface="Times New Roman"/>
              <a:cs typeface="Times New Roman"/>
              <a:sym typeface="Times New Roman"/>
            </a:endParaRPr>
          </a:p>
          <a:p>
            <a:pPr marL="304800">
              <a:lnSpc>
                <a:spcPct val="115000"/>
              </a:lnSpc>
            </a:pPr>
            <a:r>
              <a:rPr lang="en" b="1" dirty="0">
                <a:solidFill>
                  <a:schemeClr val="accent6">
                    <a:lumMod val="50000"/>
                  </a:schemeClr>
                </a:solidFill>
                <a:ea typeface="Times New Roman"/>
                <a:cs typeface="Times New Roman"/>
                <a:sym typeface="Times New Roman"/>
              </a:rPr>
              <a:t>				or</a:t>
            </a:r>
            <a:endParaRPr b="1" dirty="0">
              <a:solidFill>
                <a:schemeClr val="accent6">
                  <a:lumMod val="50000"/>
                </a:schemeClr>
              </a:solidFill>
              <a:ea typeface="Times New Roman"/>
              <a:cs typeface="Times New Roman"/>
              <a:sym typeface="Times New Roman"/>
            </a:endParaRPr>
          </a:p>
          <a:p>
            <a:pPr marL="304800">
              <a:lnSpc>
                <a:spcPct val="115000"/>
              </a:lnSpc>
            </a:pPr>
            <a:r>
              <a:rPr lang="en-US" b="1" dirty="0">
                <a:solidFill>
                  <a:schemeClr val="accent6">
                    <a:lumMod val="50000"/>
                  </a:schemeClr>
                </a:solidFill>
                <a:ea typeface="Times New Roman"/>
                <a:cs typeface="Times New Roman"/>
                <a:sym typeface="Times New Roman"/>
              </a:rPr>
              <a:t>Read</a:t>
            </a:r>
            <a:r>
              <a:rPr lang="en-US" dirty="0">
                <a:solidFill>
                  <a:schemeClr val="accent6">
                    <a:lumMod val="50000"/>
                  </a:schemeClr>
                </a:solidFill>
                <a:ea typeface="Times New Roman"/>
                <a:cs typeface="Times New Roman"/>
                <a:sym typeface="Times New Roman"/>
              </a:rPr>
              <a:t> the speech using the handout provided.</a:t>
            </a:r>
            <a:endParaRPr sz="1600" dirty="0">
              <a:solidFill>
                <a:schemeClr val="accent6">
                  <a:lumMod val="50000"/>
                </a:schemeClr>
              </a:solidFill>
              <a:ea typeface="Roboto"/>
              <a:cs typeface="Roboto"/>
              <a:sym typeface="Roboto"/>
            </a:endParaRPr>
          </a:p>
        </p:txBody>
      </p:sp>
      <p:pic>
        <p:nvPicPr>
          <p:cNvPr id="3" name="Picture 2">
            <a:extLst>
              <a:ext uri="{FF2B5EF4-FFF2-40B4-BE49-F238E27FC236}">
                <a16:creationId xmlns:a16="http://schemas.microsoft.com/office/drawing/2014/main" id="{D1D49229-EE55-4386-92CD-1651CE266299}"/>
              </a:ext>
            </a:extLst>
          </p:cNvPr>
          <p:cNvPicPr>
            <a:picLocks noChangeAspect="1"/>
          </p:cNvPicPr>
          <p:nvPr/>
        </p:nvPicPr>
        <p:blipFill rotWithShape="1">
          <a:blip r:embed="rId5"/>
          <a:srcRect l="34662" t="4740" r="22679" b="50000"/>
          <a:stretch/>
        </p:blipFill>
        <p:spPr>
          <a:xfrm>
            <a:off x="7216140" y="250027"/>
            <a:ext cx="1595120" cy="2053269"/>
          </a:xfrm>
          <a:prstGeom prst="rect">
            <a:avLst/>
          </a:prstGeom>
        </p:spPr>
      </p:pic>
      <p:pic>
        <p:nvPicPr>
          <p:cNvPr id="5" name="Picture 4">
            <a:hlinkClick r:id="rId4"/>
            <a:extLst>
              <a:ext uri="{FF2B5EF4-FFF2-40B4-BE49-F238E27FC236}">
                <a16:creationId xmlns:a16="http://schemas.microsoft.com/office/drawing/2014/main" id="{131CF136-34EC-4445-8701-EBB194C9FFC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13700" y="3728272"/>
            <a:ext cx="964082" cy="407325"/>
          </a:xfrm>
          <a:prstGeom prst="rect">
            <a:avLst/>
          </a:prstGeom>
        </p:spPr>
      </p:pic>
      <p:pic>
        <p:nvPicPr>
          <p:cNvPr id="6" name="Picture 5">
            <a:hlinkClick r:id="rId7"/>
            <a:extLst>
              <a:ext uri="{FF2B5EF4-FFF2-40B4-BE49-F238E27FC236}">
                <a16:creationId xmlns:a16="http://schemas.microsoft.com/office/drawing/2014/main" id="{381E9F80-83C8-4829-BB67-724272FFC5F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98780" y="3629761"/>
            <a:ext cx="604345" cy="604345"/>
          </a:xfrm>
          <a:prstGeom prst="rect">
            <a:avLst/>
          </a:prstGeom>
        </p:spPr>
      </p:pic>
      <p:sp>
        <p:nvSpPr>
          <p:cNvPr id="7" name="Rectangle 6">
            <a:extLst>
              <a:ext uri="{FF2B5EF4-FFF2-40B4-BE49-F238E27FC236}">
                <a16:creationId xmlns:a16="http://schemas.microsoft.com/office/drawing/2014/main" id="{AC8B08D7-542E-461F-BE94-5424B5204D60}"/>
              </a:ext>
            </a:extLst>
          </p:cNvPr>
          <p:cNvSpPr/>
          <p:nvPr/>
        </p:nvSpPr>
        <p:spPr>
          <a:xfrm>
            <a:off x="56704" y="0"/>
            <a:ext cx="892366" cy="683046"/>
          </a:xfrm>
          <a:prstGeom prst="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154430" y="738727"/>
            <a:ext cx="6515100" cy="907195"/>
          </a:xfrm>
          <a:prstGeom prst="rect">
            <a:avLst/>
          </a:prstGeom>
        </p:spPr>
        <p:txBody>
          <a:bodyPr spcFirstLastPara="1" vert="horz" wrap="square" lIns="91425" tIns="91425" rIns="91425" bIns="91425" rtlCol="0" anchor="b" anchorCtr="0">
            <a:noAutofit/>
          </a:bodyPr>
          <a:lstStyle/>
          <a:p>
            <a:pPr>
              <a:lnSpc>
                <a:spcPct val="100000"/>
              </a:lnSpc>
            </a:pPr>
            <a:r>
              <a:rPr lang="en" sz="3200" dirty="0">
                <a:solidFill>
                  <a:schemeClr val="bg2"/>
                </a:solidFill>
              </a:rPr>
              <a:t>What 3 things should be part of your Life’s Blueprint?</a:t>
            </a:r>
            <a:endParaRPr sz="3200" dirty="0">
              <a:solidFill>
                <a:schemeClr val="bg2"/>
              </a:solidFill>
            </a:endParaRPr>
          </a:p>
        </p:txBody>
      </p:sp>
      <p:sp>
        <p:nvSpPr>
          <p:cNvPr id="103" name="Google Shape;103;p19"/>
          <p:cNvSpPr txBox="1">
            <a:spLocks noGrp="1"/>
          </p:cNvSpPr>
          <p:nvPr>
            <p:ph type="body" idx="1"/>
          </p:nvPr>
        </p:nvSpPr>
        <p:spPr>
          <a:xfrm>
            <a:off x="1154430" y="1807521"/>
            <a:ext cx="8222100" cy="2710200"/>
          </a:xfrm>
          <a:prstGeom prst="rect">
            <a:avLst/>
          </a:prstGeom>
        </p:spPr>
        <p:txBody>
          <a:bodyPr spcFirstLastPara="1" vert="horz" wrap="square" lIns="91425" tIns="91425" rIns="91425" bIns="91425" rtlCol="0" anchor="t" anchorCtr="0">
            <a:noAutofit/>
          </a:bodyPr>
          <a:lstStyle/>
          <a:p>
            <a:pPr marL="0" indent="0">
              <a:lnSpc>
                <a:spcPct val="100000"/>
              </a:lnSpc>
              <a:spcBef>
                <a:spcPts val="1200"/>
              </a:spcBef>
              <a:buNone/>
            </a:pPr>
            <a:r>
              <a:rPr lang="en" sz="2700" dirty="0">
                <a:ea typeface="Times New Roman"/>
                <a:cs typeface="Times New Roman"/>
                <a:sym typeface="Times New Roman"/>
              </a:rPr>
              <a:t>1.</a:t>
            </a:r>
            <a:endParaRPr sz="2700" dirty="0">
              <a:ea typeface="Times New Roman"/>
              <a:cs typeface="Times New Roman"/>
              <a:sym typeface="Times New Roman"/>
            </a:endParaRPr>
          </a:p>
          <a:p>
            <a:pPr marL="0" indent="0">
              <a:lnSpc>
                <a:spcPct val="100000"/>
              </a:lnSpc>
              <a:spcBef>
                <a:spcPts val="1200"/>
              </a:spcBef>
              <a:buNone/>
            </a:pPr>
            <a:r>
              <a:rPr lang="en" sz="2700" dirty="0">
                <a:ea typeface="Times New Roman"/>
                <a:cs typeface="Times New Roman"/>
                <a:sym typeface="Times New Roman"/>
              </a:rPr>
              <a:t>2.</a:t>
            </a:r>
            <a:endParaRPr sz="2700" dirty="0">
              <a:ea typeface="Times New Roman"/>
              <a:cs typeface="Times New Roman"/>
              <a:sym typeface="Times New Roman"/>
            </a:endParaRPr>
          </a:p>
          <a:p>
            <a:pPr marL="0" indent="0">
              <a:lnSpc>
                <a:spcPct val="100000"/>
              </a:lnSpc>
              <a:spcBef>
                <a:spcPts val="1200"/>
              </a:spcBef>
              <a:buNone/>
            </a:pPr>
            <a:r>
              <a:rPr lang="en" sz="2700" dirty="0">
                <a:ea typeface="Times New Roman"/>
                <a:cs typeface="Times New Roman"/>
                <a:sym typeface="Times New Roman"/>
              </a:rPr>
              <a:t>3.</a:t>
            </a:r>
            <a:endParaRPr sz="2700" dirty="0">
              <a:ea typeface="Times New Roman"/>
              <a:cs typeface="Times New Roman"/>
              <a:sym typeface="Times New Roman"/>
            </a:endParaRPr>
          </a:p>
          <a:p>
            <a:pPr marL="0" indent="0">
              <a:spcBef>
                <a:spcPts val="1600"/>
              </a:spcBef>
              <a:spcAft>
                <a:spcPts val="1600"/>
              </a:spcAft>
              <a:buNone/>
            </a:pPr>
            <a:endParaRPr sz="1200" dirty="0">
              <a:ea typeface="Times New Roman"/>
              <a:cs typeface="Times New Roman"/>
              <a:sym typeface="Times New Roman"/>
            </a:endParaRPr>
          </a:p>
        </p:txBody>
      </p:sp>
      <p:sp>
        <p:nvSpPr>
          <p:cNvPr id="2" name="TextBox 1">
            <a:extLst>
              <a:ext uri="{FF2B5EF4-FFF2-40B4-BE49-F238E27FC236}">
                <a16:creationId xmlns:a16="http://schemas.microsoft.com/office/drawing/2014/main" id="{CE457453-A2F2-49D0-9424-3255CD4C9ACB}"/>
              </a:ext>
            </a:extLst>
          </p:cNvPr>
          <p:cNvSpPr txBox="1"/>
          <p:nvPr/>
        </p:nvSpPr>
        <p:spPr>
          <a:xfrm>
            <a:off x="1634490" y="1964795"/>
            <a:ext cx="6355080" cy="2123658"/>
          </a:xfrm>
          <a:prstGeom prst="rect">
            <a:avLst/>
          </a:prstGeom>
          <a:noFill/>
        </p:spPr>
        <p:txBody>
          <a:bodyPr wrap="square" rtlCol="0">
            <a:spAutoFit/>
          </a:bodyPr>
          <a:lstStyle/>
          <a:p>
            <a:pPr>
              <a:spcBef>
                <a:spcPts val="600"/>
              </a:spcBef>
            </a:pPr>
            <a:r>
              <a:rPr lang="en-US" sz="2800" dirty="0">
                <a:solidFill>
                  <a:schemeClr val="accent6">
                    <a:lumMod val="50000"/>
                  </a:schemeClr>
                </a:solidFill>
              </a:rPr>
              <a:t>Belief in your own “</a:t>
            </a:r>
            <a:r>
              <a:rPr lang="en-US" sz="2800" dirty="0" err="1">
                <a:solidFill>
                  <a:schemeClr val="accent6">
                    <a:lumMod val="50000"/>
                  </a:schemeClr>
                </a:solidFill>
              </a:rPr>
              <a:t>somebodiness</a:t>
            </a:r>
            <a:r>
              <a:rPr lang="en-US" sz="2800" dirty="0">
                <a:solidFill>
                  <a:schemeClr val="accent6">
                    <a:lumMod val="50000"/>
                  </a:schemeClr>
                </a:solidFill>
              </a:rPr>
              <a:t>”</a:t>
            </a:r>
          </a:p>
          <a:p>
            <a:pPr>
              <a:spcBef>
                <a:spcPts val="1200"/>
              </a:spcBef>
            </a:pPr>
            <a:r>
              <a:rPr lang="en-US" sz="2800" dirty="0">
                <a:solidFill>
                  <a:schemeClr val="accent6">
                    <a:lumMod val="50000"/>
                  </a:schemeClr>
                </a:solidFill>
              </a:rPr>
              <a:t>Determination to achieve excellence</a:t>
            </a:r>
          </a:p>
          <a:p>
            <a:pPr>
              <a:spcBef>
                <a:spcPts val="1200"/>
              </a:spcBef>
            </a:pPr>
            <a:r>
              <a:rPr lang="en-US" sz="2800" dirty="0">
                <a:solidFill>
                  <a:schemeClr val="accent6">
                    <a:lumMod val="50000"/>
                  </a:schemeClr>
                </a:solidFill>
              </a:rPr>
              <a:t>Commitment to principles of beauty, truth, and justice</a:t>
            </a:r>
          </a:p>
        </p:txBody>
      </p:sp>
      <p:sp>
        <p:nvSpPr>
          <p:cNvPr id="5" name="Rectangle 4">
            <a:extLst>
              <a:ext uri="{FF2B5EF4-FFF2-40B4-BE49-F238E27FC236}">
                <a16:creationId xmlns:a16="http://schemas.microsoft.com/office/drawing/2014/main" id="{C6057CCA-763C-47A3-B4A4-C6B52746A0C4}"/>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5" ma:contentTypeDescription="Create a new document." ma:contentTypeScope="" ma:versionID="86a5276057cba44ea69d370b253123d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a2075b6aa81b50ad749fb75f0c221697"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4D4D7A-2D04-467B-B7B9-02C1229BA08C}">
  <ds:schemaRefs>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 ds:uri="be940414-f5a2-4509-bc4b-9b97993b9bc1"/>
    <ds:schemaRef ds:uri="http://purl.org/dc/terms/"/>
    <ds:schemaRef ds:uri="http://purl.org/dc/dcmitype/"/>
    <ds:schemaRef ds:uri="http://schemas.microsoft.com/office/infopath/2007/PartnerControls"/>
    <ds:schemaRef ds:uri="d39049c8-5642-4c67-b9b8-6999510f2293"/>
  </ds:schemaRefs>
</ds:datastoreItem>
</file>

<file path=customXml/itemProps2.xml><?xml version="1.0" encoding="utf-8"?>
<ds:datastoreItem xmlns:ds="http://schemas.openxmlformats.org/officeDocument/2006/customXml" ds:itemID="{0AA1132D-0788-4F4A-B315-B8E6A184185A}">
  <ds:schemaRefs>
    <ds:schemaRef ds:uri="http://schemas.microsoft.com/sharepoint/v3/contenttype/forms"/>
  </ds:schemaRefs>
</ds:datastoreItem>
</file>

<file path=customXml/itemProps3.xml><?xml version="1.0" encoding="utf-8"?>
<ds:datastoreItem xmlns:ds="http://schemas.openxmlformats.org/officeDocument/2006/customXml" ds:itemID="{CEEBC168-892C-4996-9E12-FF9148913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1769</TotalTime>
  <Words>1005</Words>
  <Application>Microsoft Office PowerPoint</Application>
  <PresentationFormat>On-screen Show (16:9)</PresentationFormat>
  <Paragraphs>92</Paragraphs>
  <Slides>13</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Courier New</vt:lpstr>
      <vt:lpstr>Times New Roman</vt:lpstr>
      <vt:lpstr>Berlin Sans FB</vt:lpstr>
      <vt:lpstr>Calibri Light</vt:lpstr>
      <vt:lpstr>Calibri</vt:lpstr>
      <vt:lpstr>Roboto</vt:lpstr>
      <vt:lpstr>Berlin Sans FB Demi</vt:lpstr>
      <vt:lpstr>1_Office Theme</vt:lpstr>
      <vt:lpstr>Office Theme</vt:lpstr>
      <vt:lpstr>2_Office Theme</vt:lpstr>
      <vt:lpstr>PowerPoint Presentation</vt:lpstr>
      <vt:lpstr>Learning with a Purpose</vt:lpstr>
      <vt:lpstr>Our Agenda</vt:lpstr>
      <vt:lpstr>Student Dedication</vt:lpstr>
      <vt:lpstr>Lesson Objective</vt:lpstr>
      <vt:lpstr>Words to Know</vt:lpstr>
      <vt:lpstr>PowerPoint Presentation</vt:lpstr>
      <vt:lpstr>“Life’s Blueprint” (speech by Dr. Martin Luther King, Jr.)</vt:lpstr>
      <vt:lpstr>What 3 things should be part of your Life’s Blueprint?</vt:lpstr>
      <vt:lpstr>Designing Your Own Life’s Blueprint: Sample Vision Boards</vt:lpstr>
      <vt:lpstr>How to Create a  Vision Board</vt:lpstr>
      <vt:lpstr>Exit Ticket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My Future Self 1.6</dc:title>
  <dc:creator>Ann Maouyo</dc:creator>
  <cp:lastModifiedBy>Gregg</cp:lastModifiedBy>
  <cp:revision>40</cp:revision>
  <dcterms:modified xsi:type="dcterms:W3CDTF">2025-05-27T16:38:25Z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