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0" r:id="rId4"/>
    <p:sldMasterId id="2147483702" r:id="rId5"/>
  </p:sldMasterIdLst>
  <p:notesMasterIdLst>
    <p:notesMasterId r:id="rId22"/>
  </p:notesMasterIdLst>
  <p:sldIdLst>
    <p:sldId id="273" r:id="rId6"/>
    <p:sldId id="256" r:id="rId7"/>
    <p:sldId id="258" r:id="rId8"/>
    <p:sldId id="275" r:id="rId9"/>
    <p:sldId id="260" r:id="rId10"/>
    <p:sldId id="285" r:id="rId11"/>
    <p:sldId id="289" r:id="rId12"/>
    <p:sldId id="290" r:id="rId13"/>
    <p:sldId id="276" r:id="rId14"/>
    <p:sldId id="278" r:id="rId15"/>
    <p:sldId id="279" r:id="rId16"/>
    <p:sldId id="288" r:id="rId17"/>
    <p:sldId id="281" r:id="rId18"/>
    <p:sldId id="282" r:id="rId19"/>
    <p:sldId id="283" r:id="rId20"/>
    <p:sldId id="29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0F33BA-BC66-75D0-D3E5-78C3E342608C}" v="21" dt="2025-09-15T22:39:11.7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364" autoAdjust="0"/>
  </p:normalViewPr>
  <p:slideViewPr>
    <p:cSldViewPr snapToGrid="0">
      <p:cViewPr>
        <p:scale>
          <a:sx n="75" d="100"/>
          <a:sy n="75" d="100"/>
        </p:scale>
        <p:origin x="42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1838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9CCF2-5671-4878-B196-B5FCB956D910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32CC19-7E8C-4DF9-82A0-BDF5BDAF9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348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nappygoat.com/b/b02e3024dcfad0f0c9bd39130697cb1403fe26e8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tockphoto.com/photo/young-boy-dressed-as-superhero-at-beach-during-sunset-gm510397386-86226803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cs typeface="Calibri"/>
              </a:rPr>
              <a:t>SCRIPT</a:t>
            </a:r>
            <a:r>
              <a:rPr lang="en-US" dirty="0">
                <a:cs typeface="Calibri"/>
              </a:rPr>
              <a:t>: In the spirit of expressing our identities Creatively, we will use creative expressions in a poem, rap, or spoken word to share our personality, values, talents, skills, interests, and/or goals. Begin with the examples (provided in hard copy or on the board). Use the provided links as sources.</a:t>
            </a:r>
            <a:endParaRPr lang="en-US" dirty="0"/>
          </a:p>
          <a:p>
            <a:r>
              <a:rPr lang="en-US" dirty="0">
                <a:cs typeface="Calibri"/>
              </a:rPr>
              <a:t>You may consider printing the poems listed on slides# 8-10 to have them available for students as exemplars when students are writing their own.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FC8C3-4040-461A-91E9-FB2BD49EA7A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4551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https://wallpapercave.com/free-bald-eagle-wallpaper </a:t>
            </a:r>
          </a:p>
          <a:p>
            <a:r>
              <a:rPr lang="en-US" b="1" dirty="0">
                <a:cs typeface="Calibri"/>
              </a:rPr>
              <a:t>SCRIPT</a:t>
            </a:r>
            <a:r>
              <a:rPr lang="en-US" dirty="0">
                <a:cs typeface="Calibri"/>
              </a:rPr>
              <a:t>: We may see ourselves, our essence in the strength and attributes of other creatures......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2CC19-7E8C-4DF9-82A0-BDF5BDAF9C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4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https://snappygoat.com/b/b02e3024dcfad0f0c9bd39130697cb1403fe26e8</a:t>
            </a:r>
            <a:endParaRPr lang="en-US" dirty="0"/>
          </a:p>
          <a:p>
            <a:r>
              <a:rPr lang="en-US" b="1" dirty="0">
                <a:cs typeface="Calibri"/>
              </a:rPr>
              <a:t>SCRIPT</a:t>
            </a:r>
            <a:r>
              <a:rPr lang="en-US" dirty="0">
                <a:cs typeface="Calibri"/>
              </a:rPr>
              <a:t>: or perhaps we see ourselves in the vibrancy and warmth of a color?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2CC19-7E8C-4DF9-82A0-BDF5BDAF9C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6751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SCRIPT</a:t>
            </a:r>
            <a:r>
              <a:rPr lang="en-US" dirty="0"/>
              <a:t>: We will watch a short video clip and share our reactions.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2CC19-7E8C-4DF9-82A0-BDF5BDAF9C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6961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SCRIPT</a:t>
            </a:r>
            <a:r>
              <a:rPr lang="en-US" dirty="0"/>
              <a:t>: We will now have approximately 20-25 minutes for students to create their own poem/rap/spoken word.  Ensure enough time for volunteers to share what they have created.</a:t>
            </a:r>
          </a:p>
          <a:p>
            <a:r>
              <a:rPr lang="en-US" dirty="0"/>
              <a:t>https://www.wannapik.com/vectors/3421</a:t>
            </a:r>
          </a:p>
          <a:p>
            <a:r>
              <a:rPr lang="en-US" dirty="0"/>
              <a:t>http://clipart-library.com/search2/?q=creative%20writing#gsc.tab=1&amp;gsc.q=creative%20writing&amp;gsc.page=1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2CC19-7E8C-4DF9-82A0-BDF5BDAF9C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5793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SCRIPT</a:t>
            </a:r>
            <a:r>
              <a:rPr lang="en-US" dirty="0"/>
              <a:t>: Let's have students share in small groups or before the entire class, depending on time and preferences.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Affirm student creativity and tell students you will post all student work on walls.</a:t>
            </a:r>
          </a:p>
          <a:p>
            <a:endParaRPr lang="en-US" dirty="0"/>
          </a:p>
          <a:p>
            <a:r>
              <a:rPr lang="en-US" dirty="0"/>
              <a:t>Original word cloud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2CC19-7E8C-4DF9-82A0-BDF5BDAF9C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7283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SCRIPT</a:t>
            </a:r>
            <a:r>
              <a:rPr lang="en-US" dirty="0"/>
              <a:t>: Next lesson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/>
              <a:t>we begin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exploring possible</a:t>
            </a:r>
          </a:p>
          <a:p>
            <a:r>
              <a:rPr lang="en-US" dirty="0"/>
              <a:t>Careers matching our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interests and personality.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2CC19-7E8C-4DF9-82A0-BDF5BDAF9C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3390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BFC8C3-4040-461A-91E9-FB2BD49EA7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3494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200"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lang="en-US" sz="1200" b="1" dirty="0">
                <a:solidFill>
                  <a:schemeClr val="bg1"/>
                </a:solidFill>
              </a:rPr>
              <a:t>mage licensed from iStock </a:t>
            </a:r>
            <a:r>
              <a:rPr lang="en-US" sz="1200" b="1" dirty="0">
                <a:solidFill>
                  <a:schemeClr val="bg1"/>
                </a:solidFill>
                <a:hlinkClick r:id="rId3"/>
              </a:rPr>
              <a:t>https://www.istockphoto.com/photo/young-boy-dressed-as-superhero-at-beach-during-sunset-gm510397386-86226803</a:t>
            </a:r>
            <a:endParaRPr lang="en-US" b="1">
              <a:solidFill>
                <a:srgbClr val="000000"/>
              </a:solidFill>
              <a:cs typeface="Calibri" panose="020F0502020204030204"/>
            </a:endParaRPr>
          </a:p>
          <a:p>
            <a:pPr defTabSz="457200">
              <a:defRPr/>
            </a:pPr>
            <a:r>
              <a:rPr lang="en-US" b="1" dirty="0"/>
              <a:t>SCRIPT</a:t>
            </a:r>
            <a:r>
              <a:rPr lang="en-US" dirty="0"/>
              <a:t>: The activities in this lesson are preparing us for career explorations while highlighting the role of the school and the community in solidifying one’s life mission and work.</a:t>
            </a:r>
            <a:endParaRPr lang="en-US" dirty="0">
              <a:cs typeface="Calibri"/>
            </a:endParaRPr>
          </a:p>
          <a:p>
            <a:pPr defTabSz="457200">
              <a:defRPr/>
            </a:pPr>
            <a:endParaRPr lang="en-US" b="1" dirty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FC8C3-4040-461A-91E9-FB2BD49EA7A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87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c6f91993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c6f91993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https://pixabay.com/id/illustrations/akses-banyak-tangan-933142/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Note: You can add the student’s picture to the slide</a:t>
            </a:r>
          </a:p>
          <a:p>
            <a:r>
              <a:rPr lang="en-US" b="1" dirty="0">
                <a:cs typeface="Calibri"/>
              </a:rPr>
              <a:t>SCRIPT</a:t>
            </a:r>
            <a:r>
              <a:rPr lang="en-US" dirty="0">
                <a:cs typeface="Calibri"/>
              </a:rPr>
              <a:t>: Let's give a warm welcome to (student's name) who will be presenting the lesson dedication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US" b="1" dirty="0">
                <a:cs typeface="Calibri"/>
              </a:rPr>
              <a:t>SCRIPT</a:t>
            </a:r>
            <a:r>
              <a:rPr lang="en-US" dirty="0">
                <a:cs typeface="Calibri"/>
              </a:rPr>
              <a:t>: Our agenda includes, the lesson dedication which we had the pleasure to hear, followed by the overview</a:t>
            </a:r>
            <a:r>
              <a:rPr lang="en-US" dirty="0"/>
              <a:t> of Essential Question, we explore Self-Portrait Poetry, then writing My Self-Portrait Poem, asking for volunteers to share their creative work , and participating in Whole Group Conclusion.</a:t>
            </a:r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2CC19-7E8C-4DF9-82A0-BDF5BDAF9C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502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cs typeface="Calibri"/>
              </a:rPr>
              <a:t>SCRIPT</a:t>
            </a:r>
            <a:r>
              <a:rPr lang="en-US" dirty="0">
                <a:cs typeface="Calibri"/>
              </a:rPr>
              <a:t>: Who Am I? And What is my purpose are the questions we will be reflecting upon and thinking with all the possibilities at our reach. </a:t>
            </a:r>
            <a:endParaRPr lang="en-US" dirty="0"/>
          </a:p>
          <a:p>
            <a:r>
              <a:rPr lang="en-US" dirty="0"/>
              <a:t>Photo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Wikipedia https://en.wikipedia.org/wiki/The_Thinker#/media/File:Mus%C3%A9e_Rodin_1.jpg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2CC19-7E8C-4DF9-82A0-BDF5BDAF9C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64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cs typeface="Calibri"/>
              </a:rPr>
              <a:t>SCRIPT</a:t>
            </a:r>
            <a:r>
              <a:rPr lang="en-US" dirty="0">
                <a:cs typeface="Calibri"/>
              </a:rPr>
              <a:t>: You are awesome and wonderful....that's how you were divinely made....you are enough....just the way you are...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2CC19-7E8C-4DF9-82A0-BDF5BDAF9C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46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SCRIPT</a:t>
            </a:r>
            <a:r>
              <a:rPr lang="en-US" dirty="0"/>
              <a:t>: What is the message the author is conveying? What/Whom is Claude McKay describing? (Remind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students of this poem about knowing themselves</a:t>
            </a:r>
            <a:r>
              <a:rPr lang="en-US" dirty="0"/>
              <a:t>)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courtesy of the Black Past Remembered (adapted; photographer unknown) </a:t>
            </a:r>
            <a:r>
              <a:rPr lang="en-US" dirty="0"/>
              <a:t>https://www.flickr.com/photos/washington_area_spark/38344414184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2CC19-7E8C-4DF9-82A0-BDF5BDAF9C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4200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Creative commons  Star https://pixabay.com/vectors/star-fractal-gold-shiny-metallic-2858923/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2CC19-7E8C-4DF9-82A0-BDF5BDAF9C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517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SCRIPT</a:t>
            </a:r>
            <a:r>
              <a:rPr lang="en-US" dirty="0"/>
              <a:t>: These are examples of Self-Portrait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poem, rap, or spoken word</a:t>
            </a:r>
            <a:r>
              <a:rPr lang="en-US" dirty="0"/>
              <a:t>. In the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“Do Now” </a:t>
            </a:r>
            <a:r>
              <a:rPr lang="en-US" dirty="0"/>
              <a:t>we saw some other examples as well as those presented on slides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9-11. </a:t>
            </a:r>
            <a:r>
              <a:rPr lang="en-US" dirty="0"/>
              <a:t>How are the poems similar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to, and different from, one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cs typeface="Calibri"/>
            </a:endParaRPr>
          </a:p>
          <a:p>
            <a:r>
              <a:rPr lang="en-US" dirty="0"/>
              <a:t>Another? Kindly enter your thoughts on …..............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cs typeface="Calibri" panose="020F0502020204030204"/>
            </a:endParaRPr>
          </a:p>
          <a:p>
            <a:endParaRPr lang="en-US" dirty="0"/>
          </a:p>
          <a:p>
            <a:r>
              <a:rPr lang="en-US" dirty="0"/>
              <a:t>https://www.awakenlibrarian.com/2016_08_28_archive.html</a:t>
            </a:r>
          </a:p>
          <a:p>
            <a:r>
              <a:rPr lang="en-US" dirty="0"/>
              <a:t>https://obwe.weebly.com/acrostic-poems.html</a:t>
            </a:r>
          </a:p>
          <a:p>
            <a:r>
              <a:rPr lang="en-US" dirty="0"/>
              <a:t>https://pchujman.cumbresblogs.com/2013/04/21/project-work/</a:t>
            </a:r>
          </a:p>
          <a:p>
            <a:r>
              <a:rPr lang="en-US" dirty="0"/>
              <a:t>Please note, PPT “insert online pictures” says these are CC licensed but I have not been able to verify that.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2CC19-7E8C-4DF9-82A0-BDF5BDAF9C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710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Berlin Sans FB" panose="020E0602020502020306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24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866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98494" y="365125"/>
            <a:ext cx="717400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341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800" cy="102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629200" y="2558767"/>
            <a:ext cx="10962800" cy="36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81067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90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869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972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1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6643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6571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370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906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356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9570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729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893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858" y="1225643"/>
            <a:ext cx="9787591" cy="2852737"/>
          </a:xfrm>
        </p:spPr>
        <p:txBody>
          <a:bodyPr anchor="b"/>
          <a:lstStyle>
            <a:lvl1pPr>
              <a:defRPr sz="6000"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9858" y="4105368"/>
            <a:ext cx="978759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919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6070" y="1825625"/>
            <a:ext cx="4513729" cy="39924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0070" y="1825625"/>
            <a:ext cx="4513729" cy="39924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94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3670" y="365125"/>
            <a:ext cx="10001717" cy="1325563"/>
          </a:xfrm>
        </p:spPr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3670" y="1681163"/>
            <a:ext cx="464390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53670" y="2505075"/>
            <a:ext cx="4643905" cy="360885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8612" y="1681163"/>
            <a:ext cx="46667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88612" y="2505075"/>
            <a:ext cx="4666775" cy="360885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786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291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788229-91FB-4A56-AA74-2CB8E3DD1829}"/>
              </a:ext>
            </a:extLst>
          </p:cNvPr>
          <p:cNvSpPr/>
          <p:nvPr userDrawn="1"/>
        </p:nvSpPr>
        <p:spPr>
          <a:xfrm>
            <a:off x="65618" y="0"/>
            <a:ext cx="1196819" cy="9271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741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247" y="457200"/>
            <a:ext cx="3932237" cy="1600200"/>
          </a:xfrm>
        </p:spPr>
        <p:txBody>
          <a:bodyPr anchor="b"/>
          <a:lstStyle>
            <a:lvl1pPr>
              <a:defRPr sz="3200"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864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247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813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1458" y="457200"/>
            <a:ext cx="3932237" cy="1600200"/>
          </a:xfrm>
        </p:spPr>
        <p:txBody>
          <a:bodyPr anchor="b"/>
          <a:lstStyle>
            <a:lvl1pPr>
              <a:defRPr sz="3200"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7485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145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1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0564" y="365125"/>
            <a:ext cx="99732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0564" y="1825625"/>
            <a:ext cx="997323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3219B-77E4-4F8B-B134-0C7957C98D1C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9368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19517" y="923364"/>
            <a:ext cx="1268225" cy="5934635"/>
            <a:chOff x="19517" y="0"/>
            <a:chExt cx="1268225" cy="6858000"/>
          </a:xfrm>
        </p:grpSpPr>
        <p:sp>
          <p:nvSpPr>
            <p:cNvPr id="8" name="Double Wave 7"/>
            <p:cNvSpPr/>
            <p:nvPr userDrawn="1"/>
          </p:nvSpPr>
          <p:spPr>
            <a:xfrm rot="16200000">
              <a:off x="-3048000" y="3067517"/>
              <a:ext cx="6858000" cy="722966"/>
            </a:xfrm>
            <a:prstGeom prst="doubleWav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Double Wave 8"/>
            <p:cNvSpPr/>
            <p:nvPr userDrawn="1"/>
          </p:nvSpPr>
          <p:spPr>
            <a:xfrm rot="16200000">
              <a:off x="-2864224" y="3067517"/>
              <a:ext cx="6858000" cy="722966"/>
            </a:xfrm>
            <a:prstGeom prst="doubleWav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Double Wave 9"/>
            <p:cNvSpPr/>
            <p:nvPr userDrawn="1"/>
          </p:nvSpPr>
          <p:spPr>
            <a:xfrm rot="16200000">
              <a:off x="-2680447" y="3067517"/>
              <a:ext cx="6858000" cy="722966"/>
            </a:xfrm>
            <a:prstGeom prst="doubleWave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Double Wave 10"/>
            <p:cNvSpPr/>
            <p:nvPr userDrawn="1"/>
          </p:nvSpPr>
          <p:spPr>
            <a:xfrm rot="16200000">
              <a:off x="-2502741" y="3067517"/>
              <a:ext cx="6858000" cy="722966"/>
            </a:xfrm>
            <a:prstGeom prst="doubleWave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 userDrawn="1"/>
        </p:nvSpPr>
        <p:spPr>
          <a:xfrm>
            <a:off x="69983" y="0"/>
            <a:ext cx="1198095" cy="9233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PH for Unit icon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643553" y="6311900"/>
            <a:ext cx="1420491" cy="42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6741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1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2">
              <a:lumMod val="50000"/>
            </a:schemeClr>
          </a:solidFill>
          <a:latin typeface="Berlin Sans FB" panose="020E0602020502020306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3219B-77E4-4F8B-B134-0C7957C98D1C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965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teemit.com/poetry/@pressemman/eagle-s-poem-i-am-an-eagle-a1454683dce57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xamples.yourdictionary.com/examples-of-i-am-poems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teemit.com/poetry/@pressemman/eagle-s-poem-i-am-an-eagle-a1454683dce57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hyperlink" Target="http://dreamicus.com/eagle.html" TargetMode="Externa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5CLnmN2QcQ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wakenlibrarian.com/2016_08_28_archive.html" TargetMode="External"/><Relationship Id="rId13" Type="http://schemas.openxmlformats.org/officeDocument/2006/relationships/hyperlink" Target="https://snappygoat.com/b/b02e3024dcfad0f0c9bd39130697cb1403fe26e8" TargetMode="External"/><Relationship Id="rId3" Type="http://schemas.openxmlformats.org/officeDocument/2006/relationships/hyperlink" Target="https://pixabay.com/id/illustrations/akses-banyak-tangan-933142/" TargetMode="External"/><Relationship Id="rId7" Type="http://schemas.openxmlformats.org/officeDocument/2006/relationships/hyperlink" Target="https://pixabay.com/vectors/star-fractal-gold-shiny-metallic-2858923/" TargetMode="External"/><Relationship Id="rId12" Type="http://schemas.openxmlformats.org/officeDocument/2006/relationships/hyperlink" Target="https://steemit.com/poetry/@pressemman/eagle-s-poem-i-am-an-eagle-a1454683dce57" TargetMode="External"/><Relationship Id="rId17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6" Type="http://schemas.openxmlformats.org/officeDocument/2006/relationships/hyperlink" Target="http://clipart-library.com/search2/?q=creative%20writing#gsc.tab=1&amp;gsc.q=creative%20writing&amp;gsc.page=1" TargetMode="Externa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poets.org/poem/i-know-my-soul" TargetMode="External"/><Relationship Id="rId11" Type="http://schemas.openxmlformats.org/officeDocument/2006/relationships/hyperlink" Target="https://wallpapercave.com/free-bald-eagle-wallpaper" TargetMode="External"/><Relationship Id="rId5" Type="http://schemas.openxmlformats.org/officeDocument/2006/relationships/hyperlink" Target="https://www.flickr.com/photos/washington_area_spark/38344414184" TargetMode="External"/><Relationship Id="rId15" Type="http://schemas.openxmlformats.org/officeDocument/2006/relationships/hyperlink" Target="https://www.wannapik.com/vectors/3421" TargetMode="External"/><Relationship Id="rId10" Type="http://schemas.openxmlformats.org/officeDocument/2006/relationships/hyperlink" Target="https://pchujman.cumbresblogs.com/2013/04/21/project-work/" TargetMode="External"/><Relationship Id="rId4" Type="http://schemas.openxmlformats.org/officeDocument/2006/relationships/hyperlink" Target="https://en.wikipedia.org/wiki/The_Thinker#/media/File:Mus%C3%A9e_Rodin_1.jpg" TargetMode="External"/><Relationship Id="rId9" Type="http://schemas.openxmlformats.org/officeDocument/2006/relationships/hyperlink" Target="https://obwe.weebly.com/acrostic-poems.html" TargetMode="External"/><Relationship Id="rId14" Type="http://schemas.openxmlformats.org/officeDocument/2006/relationships/hyperlink" Target="https://www.youtube.com/watch?v=f5CLnmN2QcQ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ixabay.com/en/star-fractal-gold-shiny-metallic-2858923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hyperlink" Target="https://creativecommons.org/licenses/by/3.0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awakenlibrarian.com/2016_08_28_archive.html" TargetMode="External"/><Relationship Id="rId5" Type="http://schemas.openxmlformats.org/officeDocument/2006/relationships/image" Target="../media/image8.jpeg"/><Relationship Id="rId10" Type="http://schemas.openxmlformats.org/officeDocument/2006/relationships/image" Target="../media/image2.png"/><Relationship Id="rId4" Type="http://schemas.openxmlformats.org/officeDocument/2006/relationships/hyperlink" Target="https://obwe.weebly.com/acrostic-poems.html" TargetMode="External"/><Relationship Id="rId9" Type="http://schemas.openxmlformats.org/officeDocument/2006/relationships/hyperlink" Target="http://pchujman.cumbresblogs.com/2013/04/21/project-wor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9E9FC4-F810-440E-AC15-A67365D0618D}"/>
              </a:ext>
            </a:extLst>
          </p:cNvPr>
          <p:cNvSpPr txBox="1"/>
          <p:nvPr/>
        </p:nvSpPr>
        <p:spPr>
          <a:xfrm>
            <a:off x="1304260" y="1647314"/>
            <a:ext cx="10887740" cy="280076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dirty="0">
                <a:solidFill>
                  <a:srgbClr val="700000"/>
                </a:solidFill>
                <a:latin typeface="Berlin Sans FB Demi" panose="020E0802020502020306" pitchFamily="34" charset="0"/>
              </a:rPr>
              <a:t>Do Now:</a:t>
            </a:r>
          </a:p>
          <a:p>
            <a:pPr algn="ctr">
              <a:spcBef>
                <a:spcPts val="2400"/>
              </a:spcBef>
            </a:pPr>
            <a:r>
              <a:rPr lang="en-US" sz="3600" dirty="0">
                <a:solidFill>
                  <a:schemeClr val="bg2">
                    <a:lumMod val="75000"/>
                  </a:schemeClr>
                </a:solidFill>
                <a:latin typeface="Berlin Sans FB"/>
                <a:ea typeface="Times New Roman" panose="02020603050405020304" pitchFamily="18" charset="0"/>
                <a:cs typeface="Times New Roman"/>
              </a:rPr>
              <a:t>Look over the examples of Who I am poems, raps, and spoken word, and begin thinking of ways you can express yourself creatively.</a:t>
            </a:r>
            <a:endParaRPr lang="en-US" sz="3600" dirty="0">
              <a:solidFill>
                <a:schemeClr val="bg2">
                  <a:lumMod val="75000"/>
                </a:schemeClr>
              </a:solidFill>
              <a:latin typeface="Berlin Sans FB"/>
              <a:cs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211EFA-F665-BC79-68DF-5D0130DE9FE1}"/>
              </a:ext>
            </a:extLst>
          </p:cNvPr>
          <p:cNvSpPr txBox="1"/>
          <p:nvPr/>
        </p:nvSpPr>
        <p:spPr>
          <a:xfrm>
            <a:off x="1388854" y="4652514"/>
            <a:ext cx="10334443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u="sng" dirty="0">
                <a:solidFill>
                  <a:srgbClr val="0000FF"/>
                </a:solidFill>
                <a:latin typeface="Century Schoolbook"/>
                <a:cs typeface="Segoe UI"/>
                <a:hlinkClick r:id="rId3"/>
              </a:rPr>
              <a:t>https://steemit.com/poetry/@pressemman/eagle-s-poem-i-am-an-eagle-a1454683dce57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F459B1-D6DC-6649-CC5D-7E889BC748FD}"/>
              </a:ext>
            </a:extLst>
          </p:cNvPr>
          <p:cNvSpPr txBox="1"/>
          <p:nvPr/>
        </p:nvSpPr>
        <p:spPr>
          <a:xfrm>
            <a:off x="1388853" y="5831457"/>
            <a:ext cx="1003252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u="sng" dirty="0">
                <a:solidFill>
                  <a:srgbClr val="0000FF"/>
                </a:solidFill>
                <a:latin typeface="Century Schoolbook"/>
                <a:cs typeface="Segoe UI"/>
                <a:hlinkClick r:id="rId4"/>
              </a:rPr>
              <a:t>https://examples.yourdictionary.com/examples-of-i-am-poems.html</a:t>
            </a:r>
            <a:r>
              <a:rPr lang="en-US" sz="2400" dirty="0">
                <a:solidFill>
                  <a:srgbClr val="000000"/>
                </a:solidFill>
                <a:latin typeface="Century Schoolbook"/>
              </a:rPr>
              <a:t> </a:t>
            </a:r>
            <a:endParaRPr lang="en-US" sz="24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9056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A7C2A-94FF-4C39-A157-027D26B89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202" y="300183"/>
            <a:ext cx="10707689" cy="1325563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Berlin Sans FB Demi" panose="020E0802020502020306" pitchFamily="34" charset="0"/>
              </a:rPr>
              <a:t>Imagine Yourself as an Animal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984BFF-9863-40AF-AA08-BC6C14C915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71769" y="1811684"/>
            <a:ext cx="4396339" cy="41957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800" dirty="0">
                <a:solidFill>
                  <a:schemeClr val="bg2"/>
                </a:solidFill>
              </a:rPr>
              <a:t>“I Am an Eagle”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https://steemit.com/poetry/@pressemman/eagle-s-poem-i-am-an-eagle-a1454683dce57</a:t>
            </a:r>
            <a:r>
              <a:rPr lang="en-US" dirty="0">
                <a:solidFill>
                  <a:schemeClr val="bg2"/>
                </a:solidFill>
              </a:rPr>
              <a:t> 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5A65211-8356-42A6-8697-B945F6FA1D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6535467" y="1625746"/>
            <a:ext cx="5010422" cy="3320327"/>
          </a:xfrm>
        </p:spPr>
      </p:pic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0A25BE8E-649C-48A9-841A-B7A1C63B40D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878" y="5270919"/>
            <a:ext cx="604345" cy="60434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63139BB-A97C-4620-BDE4-623CF10F48B6}"/>
              </a:ext>
            </a:extLst>
          </p:cNvPr>
          <p:cNvSpPr/>
          <p:nvPr/>
        </p:nvSpPr>
        <p:spPr>
          <a:xfrm>
            <a:off x="74690" y="0"/>
            <a:ext cx="1196819" cy="927100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048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A7C2A-94FF-4C39-A157-027D26B89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Berlin Sans FB Demi" panose="020E0802020502020306" pitchFamily="34" charset="0"/>
              </a:rPr>
              <a:t>Describe Yourself as a Color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984BFF-9863-40AF-AA08-BC6C14C91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0564" y="1118394"/>
            <a:ext cx="11254902" cy="573960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600" dirty="0"/>
              <a:t>I am green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600" dirty="0"/>
              <a:t>I am full of energy, full of  life,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600" dirty="0"/>
              <a:t>growing like the ivy up the side of my house.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600" dirty="0"/>
              <a:t>I love hiking in the woods in spring and swimming in the lake.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600" dirty="0"/>
              <a:t>I still have lots to learn, but I have always had a green thumb.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600" dirty="0"/>
              <a:t>Plants just grow for me.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600" dirty="0"/>
              <a:t>I love planting and caring for my garden,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600" dirty="0"/>
              <a:t>tomatoes and squash and strawberries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600" dirty="0"/>
              <a:t>and tulips and daffodils and iris in my flower bed.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600" dirty="0"/>
              <a:t>Maybe I will run a greenhouse some day to earn my living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600" dirty="0"/>
              <a:t>And spread the joy of growing things to others.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600" dirty="0"/>
              <a:t>I want to put my roots down deep in this town with my friends and family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600" dirty="0"/>
              <a:t>And keep on growing and learning myself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600" dirty="0"/>
              <a:t>So that I can be a source of strength to others.                         </a:t>
            </a:r>
            <a:r>
              <a:rPr lang="en-US" sz="1700" dirty="0"/>
              <a:t>Anonymous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2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2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C60C1C-93FC-4B71-B083-AA4BC9FC3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8286" y="1313248"/>
            <a:ext cx="2099369" cy="2961096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D7BC0C9-CDAD-4B57-8009-84474C0285F5}"/>
              </a:ext>
            </a:extLst>
          </p:cNvPr>
          <p:cNvSpPr/>
          <p:nvPr/>
        </p:nvSpPr>
        <p:spPr>
          <a:xfrm>
            <a:off x="74690" y="0"/>
            <a:ext cx="1196819" cy="9271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083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>
            <a:extLst>
              <a:ext uri="{FF2B5EF4-FFF2-40B4-BE49-F238E27FC236}">
                <a16:creationId xmlns:a16="http://schemas.microsoft.com/office/drawing/2014/main" id="{CBAC80CF-8324-4343-9935-426308119B08}"/>
              </a:ext>
            </a:extLst>
          </p:cNvPr>
          <p:cNvSpPr txBox="1">
            <a:spLocks/>
          </p:cNvSpPr>
          <p:nvPr/>
        </p:nvSpPr>
        <p:spPr>
          <a:xfrm>
            <a:off x="1275176" y="366539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2"/>
                </a:solidFill>
                <a:latin typeface="Berlin Sans FB Demi" panose="020E0802020502020306" pitchFamily="34" charset="0"/>
              </a:rPr>
              <a:t>Write A Self-Portrait Rap or</a:t>
            </a:r>
          </a:p>
          <a:p>
            <a:pPr algn="ctr"/>
            <a:r>
              <a:rPr lang="en-US" b="1" dirty="0">
                <a:solidFill>
                  <a:schemeClr val="bg2"/>
                </a:solidFill>
                <a:latin typeface="Berlin Sans FB Demi" panose="020E0802020502020306" pitchFamily="34" charset="0"/>
              </a:rPr>
              <a:t>Spoken Word Poem</a:t>
            </a:r>
          </a:p>
        </p:txBody>
      </p:sp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25576895-B017-4558-A91B-04CE6D161E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9911" y="1704543"/>
            <a:ext cx="5100865" cy="2862622"/>
          </a:xfrm>
          <a:prstGeom prst="rect">
            <a:avLst/>
          </a:prstGeom>
        </p:spPr>
      </p:pic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00AA078A-B847-42BF-A836-8953056DE702}"/>
              </a:ext>
            </a:extLst>
          </p:cNvPr>
          <p:cNvSpPr txBox="1">
            <a:spLocks/>
          </p:cNvSpPr>
          <p:nvPr/>
        </p:nvSpPr>
        <p:spPr>
          <a:xfrm>
            <a:off x="1575407" y="1553274"/>
            <a:ext cx="8505825" cy="435133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400" dirty="0">
                <a:solidFill>
                  <a:schemeClr val="bg2"/>
                </a:solidFill>
              </a:rPr>
              <a:t>I AM LIMITLESS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https://www.youtube.com/watch?v=f5CLnmN2QcQ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EEFF4FDD-869C-42D4-864B-0D328FCCBCA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694" y="5195136"/>
            <a:ext cx="964082" cy="40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08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91936-D08C-456E-ADFA-F322AEB8C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946" y="685484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2"/>
                </a:solidFill>
                <a:latin typeface="Berlin Sans FB Demi" panose="020E0802020502020306" pitchFamily="34" charset="0"/>
              </a:rPr>
              <a:t>NOW WRITE YOUR OWN </a:t>
            </a:r>
            <a:br>
              <a:rPr lang="en-US" dirty="0">
                <a:solidFill>
                  <a:schemeClr val="bg2"/>
                </a:solidFill>
                <a:latin typeface="Berlin Sans FB Demi" panose="020E0802020502020306" pitchFamily="34" charset="0"/>
              </a:rPr>
            </a:br>
            <a:r>
              <a:rPr lang="en-US" dirty="0">
                <a:solidFill>
                  <a:schemeClr val="bg2"/>
                </a:solidFill>
                <a:latin typeface="Berlin Sans FB Demi" panose="020E0802020502020306" pitchFamily="34" charset="0"/>
              </a:rPr>
              <a:t>POEM/ RAP/ SPOKEN WORD</a:t>
            </a:r>
          </a:p>
        </p:txBody>
      </p:sp>
      <p:pic>
        <p:nvPicPr>
          <p:cNvPr id="3074" name="Picture 2" descr="Quill Pen Feather with Inkwell - Vector Image">
            <a:extLst>
              <a:ext uri="{FF2B5EF4-FFF2-40B4-BE49-F238E27FC236}">
                <a16:creationId xmlns:a16="http://schemas.microsoft.com/office/drawing/2014/main" id="{9BD1EA31-ED5A-480F-9BF5-326C42FFE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647" y="2515444"/>
            <a:ext cx="2722516" cy="290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reative writing writing clipart - Clip Art Library">
            <a:extLst>
              <a:ext uri="{FF2B5EF4-FFF2-40B4-BE49-F238E27FC236}">
                <a16:creationId xmlns:a16="http://schemas.microsoft.com/office/drawing/2014/main" id="{9E0E7A95-CD88-4278-9C5D-C9AF2AD21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55" b="89362" l="8879" r="89720">
                        <a14:foregroundMark x1="7009" y1="13617" x2="10748" y2="43830"/>
                        <a14:foregroundMark x1="10748" y1="43830" x2="32243" y2="66383"/>
                        <a14:foregroundMark x1="30392" y1="78519" x2="29907" y2="81702"/>
                        <a14:foregroundMark x1="32243" y1="66383" x2="31996" y2="68005"/>
                        <a14:foregroundMark x1="29907" y1="81702" x2="35544" y2="83665"/>
                        <a14:foregroundMark x1="45490" y1="67937" x2="45963" y2="67506"/>
                        <a14:foregroundMark x1="61087" y1="63778" x2="68224" y2="64681"/>
                        <a14:foregroundMark x1="54177" y1="62904" x2="55463" y2="63067"/>
                        <a14:foregroundMark x1="68224" y1="64681" x2="83178" y2="57872"/>
                        <a14:foregroundMark x1="83178" y1="57872" x2="91589" y2="43404"/>
                        <a14:foregroundMark x1="91589" y1="43404" x2="92991" y2="13191"/>
                        <a14:foregroundMark x1="92991" y1="13191" x2="76636" y2="8511"/>
                        <a14:foregroundMark x1="76636" y1="8511" x2="92056" y2="16170"/>
                        <a14:foregroundMark x1="92056" y1="16170" x2="78972" y2="7660"/>
                        <a14:foregroundMark x1="78972" y1="7660" x2="56406" y2="4996"/>
                        <a14:foregroundMark x1="21777" y1="5716" x2="14953" y2="9787"/>
                        <a14:foregroundMark x1="14953" y1="9787" x2="8879" y2="19149"/>
                        <a14:foregroundMark x1="16355" y1="7234" x2="21364" y2="6371"/>
                        <a14:foregroundMark x1="57387" y1="3592" x2="66355" y2="6809"/>
                        <a14:foregroundMark x1="66355" y1="6809" x2="66822" y2="8085"/>
                        <a14:foregroundMark x1="42056" y1="60851" x2="57477" y2="55745"/>
                        <a14:foregroundMark x1="57477" y1="55745" x2="45794" y2="65957"/>
                        <a14:foregroundMark x1="45794" y1="65957" x2="30374" y2="72340"/>
                        <a14:foregroundMark x1="30374" y1="72340" x2="27570" y2="87234"/>
                        <a14:foregroundMark x1="27570" y1="87234" x2="48598" y2="62128"/>
                        <a14:foregroundMark x1="48598" y1="62128" x2="48131" y2="62553"/>
                        <a14:foregroundMark x1="35514" y1="85957" x2="51869" y2="86383"/>
                        <a14:foregroundMark x1="51869" y1="86383" x2="35047" y2="87234"/>
                        <a14:foregroundMark x1="35047" y1="87234" x2="35047" y2="87234"/>
                        <a14:foregroundMark x1="34579" y1="86809" x2="52336" y2="85532"/>
                        <a14:foregroundMark x1="52336" y1="85532" x2="60280" y2="86383"/>
                        <a14:foregroundMark x1="62150" y1="4255" x2="61682" y2="5106"/>
                        <a14:foregroundMark x1="31308" y1="6383" x2="59346" y2="5106"/>
                        <a14:foregroundMark x1="80841" y1="8085" x2="85514" y2="8085"/>
                        <a14:backgroundMark x1="55372" y1="81463" x2="69626" y2="76596"/>
                        <a14:backgroundMark x1="69626" y1="76596" x2="59566" y2="68844"/>
                        <a14:backgroundMark x1="48920" y1="68251" x2="48090" y2="68349"/>
                        <a14:backgroundMark x1="22430" y1="4681" x2="33648" y2="293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891" y="2527476"/>
            <a:ext cx="2973400" cy="326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26A1A75-70CD-4D6F-9DE2-E5EF4CE3DE8E}"/>
              </a:ext>
            </a:extLst>
          </p:cNvPr>
          <p:cNvSpPr/>
          <p:nvPr/>
        </p:nvSpPr>
        <p:spPr>
          <a:xfrm>
            <a:off x="74690" y="0"/>
            <a:ext cx="1196819" cy="92710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764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6360D-BB81-47B1-AE8C-3CEDCD8C4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104" y="412543"/>
            <a:ext cx="9339469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Sharing My Poem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228F63-D9F2-4C22-88F1-29A8ED5628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7730" t="20175" r="26184" b="23158"/>
          <a:stretch/>
        </p:blipFill>
        <p:spPr>
          <a:xfrm>
            <a:off x="3988991" y="1738106"/>
            <a:ext cx="5618747" cy="38862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1769D8A-48EE-4CCD-95E8-9452FE04D691}"/>
              </a:ext>
            </a:extLst>
          </p:cNvPr>
          <p:cNvSpPr/>
          <p:nvPr/>
        </p:nvSpPr>
        <p:spPr>
          <a:xfrm>
            <a:off x="74690" y="0"/>
            <a:ext cx="1196819" cy="9271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990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FE9095-46FA-4EEF-9737-2EEF226E9A79}"/>
              </a:ext>
            </a:extLst>
          </p:cNvPr>
          <p:cNvSpPr txBox="1"/>
          <p:nvPr/>
        </p:nvSpPr>
        <p:spPr>
          <a:xfrm>
            <a:off x="7254240" y="1875789"/>
            <a:ext cx="4937760" cy="3747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Elephant" panose="02020904090505020303" pitchFamily="18" charset="0"/>
              </a:rPr>
              <a:t>What careers could fit</a:t>
            </a:r>
          </a:p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Elephant" panose="02020904090505020303" pitchFamily="18" charset="0"/>
              </a:rPr>
              <a:t>my talents, interests and strengths?</a:t>
            </a:r>
          </a:p>
        </p:txBody>
      </p:sp>
      <p:pic>
        <p:nvPicPr>
          <p:cNvPr id="10" name="Picture 2" descr="Movie theater border clip art ">
            <a:extLst>
              <a:ext uri="{FF2B5EF4-FFF2-40B4-BE49-F238E27FC236}">
                <a16:creationId xmlns:a16="http://schemas.microsoft.com/office/drawing/2014/main" id="{4689D86B-8376-4E16-A121-51473F5F5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424" y="483424"/>
            <a:ext cx="5127434" cy="345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5DD66AD-2DBE-45D4-B375-09AF82660BEE}"/>
              </a:ext>
            </a:extLst>
          </p:cNvPr>
          <p:cNvSpPr txBox="1"/>
          <p:nvPr/>
        </p:nvSpPr>
        <p:spPr>
          <a:xfrm>
            <a:off x="2217662" y="1033273"/>
            <a:ext cx="5027408" cy="2585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2">
                    <a:lumMod val="50000"/>
                  </a:schemeClr>
                </a:solidFill>
                <a:latin typeface="Harlow Solid Italic" panose="04030604020F02020D02" pitchFamily="82" charset="0"/>
              </a:rPr>
              <a:t>Preview of Coming Attractions…</a:t>
            </a:r>
          </a:p>
        </p:txBody>
      </p:sp>
    </p:spTree>
    <p:extLst>
      <p:ext uri="{BB962C8B-B14F-4D97-AF65-F5344CB8AC3E}">
        <p14:creationId xmlns:p14="http://schemas.microsoft.com/office/powerpoint/2010/main" val="3665738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5300" y="501928"/>
            <a:ext cx="116967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700000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References &amp; Resources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Photos &amp; Images</a:t>
            </a:r>
          </a:p>
          <a:p>
            <a:pPr>
              <a:defRPr/>
            </a:pPr>
            <a:r>
              <a:rPr lang="en-US" sz="1400">
                <a:solidFill>
                  <a:schemeClr val="bg1"/>
                </a:solidFill>
              </a:rPr>
              <a:t>Slide 2 and unit thumbnails image licensed from iStock https://www.istockphoto.com/photo/young-boy-dressed-as-superhero-at-beach-during-sunset-gm510397386-86226803</a:t>
            </a:r>
            <a:endParaRPr lang="en-US" sz="1400">
              <a:solidFill>
                <a:prstClr val="black"/>
              </a:solidFill>
            </a:endParaRPr>
          </a:p>
          <a:p>
            <a:pPr lvl="0"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lang="en-US" sz="1400" dirty="0">
                <a:solidFill>
                  <a:prstClr val="black"/>
                </a:solidFill>
              </a:rPr>
              <a:t>: </a:t>
            </a:r>
            <a:r>
              <a:rPr lang="en-US" sz="1400" dirty="0">
                <a:solidFill>
                  <a:prstClr val="black"/>
                </a:solidFill>
                <a:hlinkClick r:id="rId3"/>
              </a:rPr>
              <a:t>https://pixabay.com/id/illustrations/akses-banyak-tangan-933142/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5: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https://en.wikipedia.org/wiki/The_Thinker#/media/File:Mus%C3%A9e_Rodin_1.jpg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7: Image courtesy of the Black Past Remembered (adapted; photographer unknown)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https://www.flickr.com/photos/washington_area_spark/38344414184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; poem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/>
              </a:rPr>
              <a:t>https://poets.org/poem/i-know-my-soul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8: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/>
              </a:rPr>
              <a:t>https://pixabay.com/vectors/star-fractal-gold-shiny-metallic-2858923/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9: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8"/>
              </a:rPr>
              <a:t>https://www.awakenlibrarian.com/2016_08_28_archive.html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9"/>
              </a:rPr>
              <a:t>https://obwe.weebly.com/acrostic-poems.html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0"/>
              </a:rPr>
              <a:t>https://pchujman.cumbresblogs.com/2013/04/21/project-work/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(CC-licensed according to PPT “insert online pictures”)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10: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1"/>
              </a:rPr>
              <a:t>https://wallpapercave.com/free-bald-eagle-wallpaper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;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2"/>
              </a:rPr>
              <a:t>https://steemit.com/poetry/@pressemman/eagle-s-poem-i-am-an-eagle-a1454683dce57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11: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3"/>
              </a:rPr>
              <a:t>https://snappygoat.com/b/b02e3024dcfad0f0c9bd39130697cb1403fe26e8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12: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4"/>
              </a:rPr>
              <a:t>https://www.youtube.com/watch?v=f5CLnmN2QcQS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13: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5"/>
              </a:rPr>
              <a:t>https://www.wannapik.com/vectors/3421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6"/>
              </a:rPr>
              <a:t>http://clipart-library.com/search2/?q=creative%20writing#gsc.tab=1&amp;gsc.q=creative%20writing&amp;gsc.page=1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503185" y="6266670"/>
            <a:ext cx="1420491" cy="42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018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5CDC-D4B9-4AE9-9A1A-FCA6750837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0900" y="601663"/>
            <a:ext cx="9144000" cy="1074737"/>
          </a:xfrm>
        </p:spPr>
        <p:txBody>
          <a:bodyPr anchor="t"/>
          <a:lstStyle/>
          <a:p>
            <a:r>
              <a:rPr lang="en-US" dirty="0">
                <a:latin typeface="Berlin Sans FB" panose="020E0602020502020306" pitchFamily="34" charset="0"/>
              </a:rPr>
              <a:t>Learning with a Purpose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87A6B0-D030-425A-A67B-31A8E5C837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39900" y="1676400"/>
            <a:ext cx="97917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dirty="0">
                <a:latin typeface="Berlin Sans FB"/>
              </a:rPr>
              <a:t>Day 3: Expressing Myself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788229-91FB-4A56-AA74-2CB8E3DD1829}"/>
              </a:ext>
            </a:extLst>
          </p:cNvPr>
          <p:cNvSpPr/>
          <p:nvPr/>
        </p:nvSpPr>
        <p:spPr>
          <a:xfrm>
            <a:off x="74690" y="0"/>
            <a:ext cx="1196819" cy="9271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D05B8F-D96F-4B1C-A3EF-FA02EBD5F222}"/>
              </a:ext>
            </a:extLst>
          </p:cNvPr>
          <p:cNvSpPr/>
          <p:nvPr/>
        </p:nvSpPr>
        <p:spPr>
          <a:xfrm>
            <a:off x="3696135" y="2821669"/>
            <a:ext cx="5971032" cy="338328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43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ixabay.com/get/g2e6581f5b9baa1a15ee0b0433714cb4b1123c5e541e79e4bd9dfad859111018a8c0ee98e2ed51b1a8490a37b47d03278_1920.jpg">
            <a:extLst>
              <a:ext uri="{FF2B5EF4-FFF2-40B4-BE49-F238E27FC236}">
                <a16:creationId xmlns:a16="http://schemas.microsoft.com/office/drawing/2014/main" id="{5F238448-7F17-4332-BDB6-C987AD8DD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521" y="1553836"/>
            <a:ext cx="6849993" cy="477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1810173" y="311159"/>
            <a:ext cx="5288280" cy="102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dirty="0"/>
              <a:t>Student Dedication</a:t>
            </a:r>
            <a:endParaRPr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DD91F2-2B78-46D3-AEDF-004947E10BCF}"/>
              </a:ext>
            </a:extLst>
          </p:cNvPr>
          <p:cNvSpPr/>
          <p:nvPr/>
        </p:nvSpPr>
        <p:spPr>
          <a:xfrm>
            <a:off x="74690" y="0"/>
            <a:ext cx="1196819" cy="9271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155B0-51F0-49BB-83E8-6051EAA2A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016" y="324485"/>
            <a:ext cx="9586784" cy="1325563"/>
          </a:xfrm>
        </p:spPr>
        <p:txBody>
          <a:bodyPr/>
          <a:lstStyle/>
          <a:p>
            <a:r>
              <a:rPr lang="en-US" dirty="0">
                <a:latin typeface="Berlin Sans FB Demi" panose="020E0802020502020306" pitchFamily="34" charset="0"/>
              </a:rPr>
              <a:t>Our</a:t>
            </a:r>
            <a:r>
              <a:rPr lang="en-US" b="1" dirty="0"/>
              <a:t> </a:t>
            </a:r>
            <a:r>
              <a:rPr lang="en-US" dirty="0">
                <a:latin typeface="Berlin Sans FB Demi" panose="020E0802020502020306" pitchFamily="34" charset="0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32C13-09CE-4FF9-B213-DCFFCE3F3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7016" y="1818809"/>
            <a:ext cx="9762484" cy="4108314"/>
          </a:xfrm>
        </p:spPr>
        <p:txBody>
          <a:bodyPr>
            <a:normAutofit fontScale="92500" lnSpcReduction="20000"/>
          </a:bodyPr>
          <a:lstStyle/>
          <a:p>
            <a:pPr marL="395288" indent="-395288">
              <a:lnSpc>
                <a:spcPct val="110000"/>
              </a:lnSpc>
            </a:pPr>
            <a:r>
              <a:rPr lang="en-US" sz="4400" dirty="0"/>
              <a:t>Dedication</a:t>
            </a:r>
          </a:p>
          <a:p>
            <a:pPr marL="395288" indent="-395288">
              <a:lnSpc>
                <a:spcPct val="110000"/>
              </a:lnSpc>
            </a:pPr>
            <a:r>
              <a:rPr lang="en-US" sz="4400" dirty="0"/>
              <a:t>Overview of Essential Question</a:t>
            </a:r>
          </a:p>
          <a:p>
            <a:pPr marL="395288" indent="-395288">
              <a:lnSpc>
                <a:spcPct val="110000"/>
              </a:lnSpc>
            </a:pPr>
            <a:r>
              <a:rPr lang="en-US" sz="4400" dirty="0"/>
              <a:t>Exploring Self-Portrait Poetry</a:t>
            </a:r>
          </a:p>
          <a:p>
            <a:pPr marL="395288" indent="-395288">
              <a:lnSpc>
                <a:spcPct val="110000"/>
              </a:lnSpc>
            </a:pPr>
            <a:r>
              <a:rPr lang="en-US" sz="4400" dirty="0"/>
              <a:t>Writing My Self-Portrait Poem</a:t>
            </a:r>
          </a:p>
          <a:p>
            <a:pPr marL="395288" indent="-395288">
              <a:lnSpc>
                <a:spcPct val="110000"/>
              </a:lnSpc>
            </a:pPr>
            <a:r>
              <a:rPr lang="en-US" sz="4400" dirty="0"/>
              <a:t>Sharing Our Poems (voluntary)</a:t>
            </a:r>
          </a:p>
          <a:p>
            <a:pPr marL="395288" indent="-395288">
              <a:lnSpc>
                <a:spcPct val="110000"/>
              </a:lnSpc>
            </a:pPr>
            <a:r>
              <a:rPr lang="en-US" sz="4400" dirty="0"/>
              <a:t>Whole Group Conclusion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AA4099-2A09-44EE-A533-4062FDB18F53}"/>
              </a:ext>
            </a:extLst>
          </p:cNvPr>
          <p:cNvSpPr/>
          <p:nvPr/>
        </p:nvSpPr>
        <p:spPr>
          <a:xfrm>
            <a:off x="74690" y="0"/>
            <a:ext cx="1196819" cy="9271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565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C9ACB4-0609-436B-948F-A043AD05C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904" y="382645"/>
            <a:ext cx="9973235" cy="1325563"/>
          </a:xfrm>
        </p:spPr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Who am I?  What is my purpose?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923328-2FDA-48B2-9920-EF93A10ECB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21903" y="1708208"/>
            <a:ext cx="5050746" cy="455666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3200" dirty="0"/>
              <a:t>One of the most important things human beings do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dirty="0"/>
              <a:t>is to think about –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200" dirty="0"/>
              <a:t>or contemplate – </a:t>
            </a:r>
          </a:p>
          <a:p>
            <a:pPr marL="1198563" lvl="2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their existence</a:t>
            </a:r>
          </a:p>
          <a:p>
            <a:pPr marL="1198563" lvl="2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their being</a:t>
            </a:r>
          </a:p>
          <a:p>
            <a:pPr marL="1198563" lvl="2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who they are.</a:t>
            </a:r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r>
              <a:rPr lang="en-US" sz="3500" dirty="0"/>
              <a:t>We are all philosophers.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4" descr="upright=upright=1.4">
            <a:extLst>
              <a:ext uri="{FF2B5EF4-FFF2-40B4-BE49-F238E27FC236}">
                <a16:creationId xmlns:a16="http://schemas.microsoft.com/office/drawing/2014/main" id="{2E295184-0946-49C8-9580-5DB442E4D6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0" t="4702" r="6059" b="19790"/>
          <a:stretch/>
        </p:blipFill>
        <p:spPr bwMode="auto">
          <a:xfrm>
            <a:off x="7369696" y="1708208"/>
            <a:ext cx="3200400" cy="420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0C493DD-644D-4844-A71B-46DB536D201F}"/>
              </a:ext>
            </a:extLst>
          </p:cNvPr>
          <p:cNvSpPr/>
          <p:nvPr/>
        </p:nvSpPr>
        <p:spPr>
          <a:xfrm>
            <a:off x="74690" y="0"/>
            <a:ext cx="1196819" cy="9271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656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523FF-2ADD-4C04-AECD-552260353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1097" y="2386096"/>
            <a:ext cx="10710154" cy="174125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2"/>
                </a:solidFill>
                <a:latin typeface="Berlin Sans FB"/>
              </a:rPr>
              <a:t>"Be yourself; everyone else is already taken" </a:t>
            </a:r>
            <a:endParaRPr lang="en-US" sz="4000" dirty="0">
              <a:solidFill>
                <a:schemeClr val="bg2"/>
              </a:solidFill>
            </a:endParaRPr>
          </a:p>
          <a:p>
            <a:endParaRPr lang="en-US" sz="4800" dirty="0">
              <a:solidFill>
                <a:schemeClr val="bg2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96771B-2E87-4CB1-87BD-5E8F9C008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11508" y="4221101"/>
            <a:ext cx="6720115" cy="8784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Calibri" panose="020B0604020202020204" pitchFamily="34" charset="0"/>
              <a:buChar char="-"/>
            </a:pPr>
            <a:r>
              <a:rPr lang="en-US" dirty="0">
                <a:solidFill>
                  <a:srgbClr val="001D35"/>
                </a:solidFill>
                <a:latin typeface="Berlin Sans FB"/>
              </a:rPr>
              <a:t>Oscar Wilde</a:t>
            </a:r>
            <a:endParaRPr lang="en-US" dirty="0">
              <a:solidFill>
                <a:schemeClr val="bg1"/>
              </a:solidFill>
              <a:latin typeface="Berlin Sans FB"/>
            </a:endParaRPr>
          </a:p>
          <a:p>
            <a:endParaRPr lang="en-US" sz="3200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5CECE1-7583-4B33-9BE2-8FC412C750CF}"/>
              </a:ext>
            </a:extLst>
          </p:cNvPr>
          <p:cNvSpPr/>
          <p:nvPr/>
        </p:nvSpPr>
        <p:spPr>
          <a:xfrm>
            <a:off x="74690" y="0"/>
            <a:ext cx="1196819" cy="9271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162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EE842F-76E6-455A-B958-176F4446AD4F}"/>
              </a:ext>
            </a:extLst>
          </p:cNvPr>
          <p:cNvSpPr/>
          <p:nvPr/>
        </p:nvSpPr>
        <p:spPr>
          <a:xfrm>
            <a:off x="1554060" y="777769"/>
            <a:ext cx="840606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2"/>
                </a:solidFill>
              </a:rPr>
              <a:t>I Know My Soul</a:t>
            </a:r>
            <a:r>
              <a:rPr lang="en-US" sz="4000" dirty="0">
                <a:solidFill>
                  <a:schemeClr val="bg2"/>
                </a:solidFill>
              </a:rPr>
              <a:t/>
            </a:r>
            <a:br>
              <a:rPr lang="en-US" sz="4000" dirty="0">
                <a:solidFill>
                  <a:schemeClr val="bg2"/>
                </a:solidFill>
              </a:rPr>
            </a:br>
            <a:r>
              <a:rPr lang="en-US" sz="4000" dirty="0">
                <a:solidFill>
                  <a:schemeClr val="bg2"/>
                </a:solidFill>
              </a:rPr>
              <a:t/>
            </a:r>
            <a:br>
              <a:rPr lang="en-US" sz="4000" dirty="0">
                <a:solidFill>
                  <a:schemeClr val="bg2"/>
                </a:solidFill>
              </a:rPr>
            </a:br>
            <a:r>
              <a:rPr lang="en-US" sz="4000" dirty="0">
                <a:solidFill>
                  <a:schemeClr val="bg2"/>
                </a:solidFill>
              </a:rPr>
              <a:t>I plucked my soul out of its secret place,</a:t>
            </a:r>
            <a:br>
              <a:rPr lang="en-US" sz="4000" dirty="0">
                <a:solidFill>
                  <a:schemeClr val="bg2"/>
                </a:solidFill>
              </a:rPr>
            </a:br>
            <a:r>
              <a:rPr lang="en-US" sz="4000" dirty="0">
                <a:solidFill>
                  <a:schemeClr val="bg2"/>
                </a:solidFill>
              </a:rPr>
              <a:t>And held it to the mirror of my eye,</a:t>
            </a:r>
            <a:br>
              <a:rPr lang="en-US" sz="4000" dirty="0">
                <a:solidFill>
                  <a:schemeClr val="bg2"/>
                </a:solidFill>
              </a:rPr>
            </a:br>
            <a:r>
              <a:rPr lang="en-US" sz="4000" dirty="0">
                <a:solidFill>
                  <a:schemeClr val="bg2"/>
                </a:solidFill>
              </a:rPr>
              <a:t>To see it like a star against the sky,</a:t>
            </a:r>
            <a:br>
              <a:rPr lang="en-US" sz="4000" dirty="0">
                <a:solidFill>
                  <a:schemeClr val="bg2"/>
                </a:solidFill>
              </a:rPr>
            </a:br>
            <a:r>
              <a:rPr lang="en-US" sz="4000" dirty="0">
                <a:solidFill>
                  <a:schemeClr val="bg2"/>
                </a:solidFill>
              </a:rPr>
              <a:t>A twitching body quivering in space,</a:t>
            </a:r>
            <a:br>
              <a:rPr lang="en-US" sz="4000" dirty="0">
                <a:solidFill>
                  <a:schemeClr val="bg2"/>
                </a:solidFill>
              </a:rPr>
            </a:br>
            <a:r>
              <a:rPr lang="en-US" sz="4000" dirty="0">
                <a:solidFill>
                  <a:schemeClr val="bg2"/>
                </a:solidFill>
              </a:rPr>
              <a:t>A spark of passion shining on my face….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4C206-5F91-46E5-90E0-45DD8C90D783}"/>
              </a:ext>
            </a:extLst>
          </p:cNvPr>
          <p:cNvSpPr txBox="1">
            <a:spLocks/>
          </p:cNvSpPr>
          <p:nvPr/>
        </p:nvSpPr>
        <p:spPr>
          <a:xfrm>
            <a:off x="3173012" y="5388204"/>
            <a:ext cx="9018988" cy="749607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Claude McKay, Jamaican-born poet in Harlem, New York, 1922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7C4848-BAAB-40F0-BF11-4561043665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971" r="4857" b="28324"/>
          <a:stretch/>
        </p:blipFill>
        <p:spPr>
          <a:xfrm>
            <a:off x="9960123" y="568539"/>
            <a:ext cx="1961407" cy="201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474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4AC449F-40AE-486A-BC2E-2CCFF148C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363225" y="1630018"/>
            <a:ext cx="3170768" cy="30439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323CE9-2BDC-4B82-AEB0-BFAFC2E6427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81808" y="587238"/>
            <a:ext cx="9404350" cy="53387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2"/>
                </a:solidFill>
                <a:latin typeface="Berlin Sans FB Demi"/>
              </a:rPr>
              <a:t>Expressing</a:t>
            </a:r>
            <a:r>
              <a:rPr lang="en-US" b="1" dirty="0">
                <a:latin typeface="Berlin Sans FB Demi" panose="020E0802020502020306" pitchFamily="34" charset="0"/>
              </a:rPr>
              <a:t/>
            </a:r>
            <a:br>
              <a:rPr lang="en-US" b="1" dirty="0">
                <a:latin typeface="Berlin Sans FB Demi" panose="020E0802020502020306" pitchFamily="34" charset="0"/>
              </a:rPr>
            </a:br>
            <a:r>
              <a:rPr lang="en-US" b="1" dirty="0">
                <a:solidFill>
                  <a:schemeClr val="bg2"/>
                </a:solidFill>
                <a:latin typeface="Berlin Sans FB Demi"/>
              </a:rPr>
              <a:t>Myself</a:t>
            </a:r>
            <a:r>
              <a:rPr lang="en-US" b="1" dirty="0">
                <a:latin typeface="Berlin Sans FB Demi" panose="020E0802020502020306" pitchFamily="34" charset="0"/>
              </a:rPr>
              <a:t/>
            </a:r>
            <a:br>
              <a:rPr lang="en-US" b="1" dirty="0">
                <a:latin typeface="Berlin Sans FB Demi" panose="020E0802020502020306" pitchFamily="34" charset="0"/>
              </a:rPr>
            </a:br>
            <a:r>
              <a:rPr lang="en-US" b="1" dirty="0">
                <a:solidFill>
                  <a:schemeClr val="bg2"/>
                </a:solidFill>
                <a:latin typeface="Berlin Sans FB Demi"/>
              </a:rPr>
              <a:t>Creatively </a:t>
            </a:r>
            <a:r>
              <a:rPr lang="en-US" b="1" dirty="0">
                <a:latin typeface="Berlin Sans FB Demi" panose="020E0802020502020306" pitchFamily="34" charset="0"/>
              </a:rPr>
              <a:t/>
            </a:r>
            <a:br>
              <a:rPr lang="en-US" b="1" dirty="0">
                <a:latin typeface="Berlin Sans FB Demi" panose="020E0802020502020306" pitchFamily="34" charset="0"/>
              </a:rPr>
            </a:br>
            <a:r>
              <a:rPr lang="en-US" b="1" dirty="0">
                <a:solidFill>
                  <a:schemeClr val="bg2"/>
                </a:solidFill>
                <a:latin typeface="Berlin Sans FB Demi"/>
              </a:rPr>
              <a:t>in </a:t>
            </a:r>
            <a:r>
              <a:rPr lang="en-US" b="1" dirty="0">
                <a:latin typeface="Berlin Sans FB Demi" panose="020E0802020502020306" pitchFamily="34" charset="0"/>
              </a:rPr>
              <a:t/>
            </a:r>
            <a:br>
              <a:rPr lang="en-US" b="1" dirty="0">
                <a:latin typeface="Berlin Sans FB Demi" panose="020E0802020502020306" pitchFamily="34" charset="0"/>
              </a:rPr>
            </a:br>
            <a:r>
              <a:rPr lang="en-US" b="1" dirty="0">
                <a:solidFill>
                  <a:schemeClr val="bg2"/>
                </a:solidFill>
                <a:latin typeface="Berlin Sans FB Demi"/>
              </a:rPr>
              <a:t>Poetry</a:t>
            </a:r>
            <a:r>
              <a:rPr lang="en-US" b="1" dirty="0">
                <a:latin typeface="Berlin Sans FB Demi" panose="020E0802020502020306" pitchFamily="34" charset="0"/>
              </a:rPr>
              <a:t/>
            </a:r>
            <a:br>
              <a:rPr lang="en-US" b="1" dirty="0">
                <a:latin typeface="Berlin Sans FB Demi" panose="020E0802020502020306" pitchFamily="34" charset="0"/>
              </a:rPr>
            </a:br>
            <a:r>
              <a:rPr lang="en-US" b="1" dirty="0">
                <a:solidFill>
                  <a:schemeClr val="bg2"/>
                </a:solidFill>
                <a:latin typeface="Berlin Sans FB Demi"/>
              </a:rPr>
              <a:t>or </a:t>
            </a:r>
            <a:r>
              <a:rPr lang="en-US" b="1" dirty="0">
                <a:latin typeface="Berlin Sans FB Demi" panose="020E0802020502020306" pitchFamily="34" charset="0"/>
              </a:rPr>
              <a:t/>
            </a:r>
            <a:br>
              <a:rPr lang="en-US" b="1" dirty="0">
                <a:latin typeface="Berlin Sans FB Demi" panose="020E0802020502020306" pitchFamily="34" charset="0"/>
              </a:rPr>
            </a:br>
            <a:r>
              <a:rPr lang="en-US" b="1" dirty="0">
                <a:solidFill>
                  <a:schemeClr val="bg2"/>
                </a:solidFill>
                <a:latin typeface="Berlin Sans FB Demi"/>
              </a:rPr>
              <a:t>Spoken Word</a:t>
            </a:r>
            <a:r>
              <a:rPr lang="en-US" b="1" dirty="0">
                <a:latin typeface="Berlin Sans FB Demi" panose="020E0802020502020306" pitchFamily="34" charset="0"/>
              </a:rPr>
              <a:t/>
            </a:r>
            <a:br>
              <a:rPr lang="en-US" b="1" dirty="0">
                <a:latin typeface="Berlin Sans FB Demi" panose="020E0802020502020306" pitchFamily="34" charset="0"/>
              </a:rPr>
            </a:br>
            <a:endParaRPr lang="en-US" b="1" dirty="0">
              <a:solidFill>
                <a:schemeClr val="bg2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28C6A7-6607-4EA0-A81C-686FC08700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8724808" y="1630017"/>
            <a:ext cx="3170768" cy="304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649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623B5-C0B3-485D-82E1-BA22C3ACD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332" y="1115289"/>
            <a:ext cx="4161929" cy="1879701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Self-Portrait Poetry: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latin typeface="Berlin Sans FB Demi" panose="020E0802020502020306" pitchFamily="34" charset="0"/>
              </a:rPr>
              <a:t>An Acrostic Poem Using Your Name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3C0779-BD82-4F09-A570-AC951988E6DE}"/>
              </a:ext>
            </a:extLst>
          </p:cNvPr>
          <p:cNvSpPr/>
          <p:nvPr/>
        </p:nvSpPr>
        <p:spPr>
          <a:xfrm>
            <a:off x="1422898" y="225287"/>
            <a:ext cx="10490247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4800" b="1" u="sng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Ways to s</a:t>
            </a:r>
            <a:r>
              <a:rPr lang="en-US" sz="480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hare Who I am through poetry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EBB4DC-EBB5-4275-A2BC-5437609A72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4935086" y="3424465"/>
            <a:ext cx="3508074" cy="28158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535373-3E0E-478C-8DA6-8D37C40FC35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 b="-4447"/>
          <a:stretch/>
        </p:blipFill>
        <p:spPr>
          <a:xfrm>
            <a:off x="1422898" y="1746052"/>
            <a:ext cx="3322691" cy="46350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50EB479-D7B0-45DA-896D-54EA8464F71F}"/>
              </a:ext>
            </a:extLst>
          </p:cNvPr>
          <p:cNvSpPr txBox="1"/>
          <p:nvPr/>
        </p:nvSpPr>
        <p:spPr>
          <a:xfrm>
            <a:off x="3678536" y="6475822"/>
            <a:ext cx="51349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hlinkClick r:id="rId6" tooltip="http://www.awakenlibrarian.com/2016_08_28_archive.html"/>
              </a:rPr>
              <a:t>This Photo</a:t>
            </a:r>
            <a:r>
              <a:rPr lang="en-US" sz="900" dirty="0">
                <a:solidFill>
                  <a:schemeClr val="bg1"/>
                </a:solidFill>
              </a:rPr>
              <a:t> by Unknown Author is licensed under </a:t>
            </a:r>
            <a:r>
              <a:rPr lang="en-US" sz="900" dirty="0">
                <a:solidFill>
                  <a:schemeClr val="bg1"/>
                </a:solidFill>
                <a:hlinkClick r:id="rId7" tooltip="https://creativecommons.org/licenses/by/3.0/"/>
              </a:rPr>
              <a:t>CC BY</a:t>
            </a:r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7F3BA8E-457C-4ABF-AEAE-E6436358BC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>
            <a:off x="8766887" y="3424465"/>
            <a:ext cx="3146258" cy="262188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ADC9AE-459F-44F5-84C5-DB2EFF76CCEE}"/>
              </a:ext>
            </a:extLst>
          </p:cNvPr>
          <p:cNvSpPr/>
          <p:nvPr/>
        </p:nvSpPr>
        <p:spPr>
          <a:xfrm>
            <a:off x="50800" y="0"/>
            <a:ext cx="1206500" cy="914400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47193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S PPT TEMPLATE [Read-Only]" id="{60A438E0-61AD-4E3E-9C0B-8F4A4E235802}" vid="{9B01FE13-E9A2-4871-AFE6-C39215EF07EE}"/>
    </a:ext>
  </a:extLst>
</a:theme>
</file>

<file path=ppt/theme/theme2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D24056D5EF7449846567EA6E67CD79" ma:contentTypeVersion="14" ma:contentTypeDescription="Create a new document." ma:contentTypeScope="" ma:versionID="7f6b79dddfbe7a49bedf1e88d64e3042">
  <xsd:schema xmlns:xsd="http://www.w3.org/2001/XMLSchema" xmlns:xs="http://www.w3.org/2001/XMLSchema" xmlns:p="http://schemas.microsoft.com/office/2006/metadata/properties" xmlns:ns3="d39049c8-5642-4c67-b9b8-6999510f2293" xmlns:ns4="be940414-f5a2-4509-bc4b-9b97993b9bc1" targetNamespace="http://schemas.microsoft.com/office/2006/metadata/properties" ma:root="true" ma:fieldsID="2142e001691c7940c74f4bfb07b73582" ns3:_="" ns4:_="">
    <xsd:import namespace="d39049c8-5642-4c67-b9b8-6999510f2293"/>
    <xsd:import namespace="be940414-f5a2-4509-bc4b-9b97993b9bc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9049c8-5642-4c67-b9b8-6999510f229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940414-f5a2-4509-bc4b-9b97993b9b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E0EEC5D-5ECF-4C3F-B261-E8C2FEF3B6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BF3D9A-7D11-4010-8ACC-4F8DC45210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9049c8-5642-4c67-b9b8-6999510f2293"/>
    <ds:schemaRef ds:uri="be940414-f5a2-4509-bc4b-9b97993b9b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1C92C02-1D1F-4E36-8029-8C2C47715580}">
  <ds:schemaRefs>
    <ds:schemaRef ds:uri="http://purl.org/dc/elements/1.1/"/>
    <ds:schemaRef ds:uri="http://schemas.microsoft.com/office/2006/documentManagement/types"/>
    <ds:schemaRef ds:uri="http://purl.org/dc/terms/"/>
    <ds:schemaRef ds:uri="http://schemas.microsoft.com/office/2006/metadata/properties"/>
    <ds:schemaRef ds:uri="be940414-f5a2-4509-bc4b-9b97993b9bc1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d39049c8-5642-4c67-b9b8-6999510f229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823</TotalTime>
  <Words>960</Words>
  <Application>Microsoft Office PowerPoint</Application>
  <PresentationFormat>Widescreen</PresentationFormat>
  <Paragraphs>140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Arial</vt:lpstr>
      <vt:lpstr>Arial Rounded MT Bold</vt:lpstr>
      <vt:lpstr>Berlin Sans FB</vt:lpstr>
      <vt:lpstr>Berlin Sans FB Demi</vt:lpstr>
      <vt:lpstr>Calibri</vt:lpstr>
      <vt:lpstr>Calibri Light</vt:lpstr>
      <vt:lpstr>Century Schoolbook</vt:lpstr>
      <vt:lpstr>Elephant</vt:lpstr>
      <vt:lpstr>Harlow Solid Italic</vt:lpstr>
      <vt:lpstr>Segoe UI</vt:lpstr>
      <vt:lpstr>Times New Roman</vt:lpstr>
      <vt:lpstr>1_Office Theme</vt:lpstr>
      <vt:lpstr>Office Theme</vt:lpstr>
      <vt:lpstr>PowerPoint Presentation</vt:lpstr>
      <vt:lpstr>Learning with a Purpose</vt:lpstr>
      <vt:lpstr>Student Dedication</vt:lpstr>
      <vt:lpstr>Our Agenda</vt:lpstr>
      <vt:lpstr>Who am I?  What is my purpose?</vt:lpstr>
      <vt:lpstr>"Be yourself; everyone else is already taken"  </vt:lpstr>
      <vt:lpstr>PowerPoint Presentation</vt:lpstr>
      <vt:lpstr>Expressing Myself Creatively  in  Poetry or  Spoken Word </vt:lpstr>
      <vt:lpstr>Self-Portrait Poetry: An Acrostic Poem Using Your Name</vt:lpstr>
      <vt:lpstr>Imagine Yourself as an Animal</vt:lpstr>
      <vt:lpstr>Describe Yourself as a Color</vt:lpstr>
      <vt:lpstr>PowerPoint Presentation</vt:lpstr>
      <vt:lpstr>NOW WRITE YOUR OWN  POEM/ RAP/ SPOKEN WORD</vt:lpstr>
      <vt:lpstr>Sharing My Poem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Martha Mac Iver</dc:creator>
  <cp:lastModifiedBy>Gregg</cp:lastModifiedBy>
  <cp:revision>363</cp:revision>
  <dcterms:created xsi:type="dcterms:W3CDTF">2021-02-10T20:03:31Z</dcterms:created>
  <dcterms:modified xsi:type="dcterms:W3CDTF">2025-09-29T17:06:40Z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0x0101001FD24056D5EF7449846567EA6E67CD79</vt:lpwstr>
  </property>
</Properties>
</file>