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  <p:sldMasterId id="2147483721" r:id="rId5"/>
    <p:sldMasterId id="2147483733" r:id="rId6"/>
  </p:sldMasterIdLst>
  <p:notesMasterIdLst>
    <p:notesMasterId r:id="rId16"/>
  </p:notesMasterIdLst>
  <p:sldIdLst>
    <p:sldId id="401" r:id="rId7"/>
    <p:sldId id="264" r:id="rId8"/>
    <p:sldId id="279" r:id="rId9"/>
    <p:sldId id="263" r:id="rId10"/>
    <p:sldId id="297" r:id="rId11"/>
    <p:sldId id="277" r:id="rId12"/>
    <p:sldId id="260" r:id="rId13"/>
    <p:sldId id="28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6CA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F72B8-30C6-C268-FDCE-0D0455508AFA}" v="125" dt="2021-05-20T20:15:3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3602" autoAdjust="0"/>
  </p:normalViewPr>
  <p:slideViewPr>
    <p:cSldViewPr snapToGrid="0">
      <p:cViewPr varScale="1">
        <p:scale>
          <a:sx n="58" d="100"/>
          <a:sy n="58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3"/>
    </p:cViewPr>
  </p:sorterViewPr>
  <p:notesViewPr>
    <p:cSldViewPr snapToGrid="0">
      <p:cViewPr varScale="1">
        <p:scale>
          <a:sx n="51" d="100"/>
          <a:sy n="51" d="100"/>
        </p:scale>
        <p:origin x="18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CCF2-5671-4878-B196-B5FCB956D91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CC19-7E8C-4DF9-82A0-BDF5BDAF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4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382CC-C6BA-45D6-8301-345535072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8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All4Ed 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https://images.all4ed.org/four-elementary-students-examine-plants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Creative commons https://pxhere.com/en/photo/1196529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7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https://pixnio.com/people/male-men/reflection-mountain-man-dock-water-lake-sky-cloud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http://clipart-library.com/clipart/community-clip-art-11.htm</a:t>
            </a:r>
          </a:p>
          <a:p>
            <a:r>
              <a:rPr lang="en-US" dirty="0"/>
              <a:t>http://clipart-library.com/clipart/community-clip-art-1.htm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2CC19-7E8C-4DF9-82A0-BDF5BDAF9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5" y="365126"/>
            <a:ext cx="7174007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6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399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CF61D-71A2-42AB-BDE0-768AEEF0564E}"/>
              </a:ext>
            </a:extLst>
          </p:cNvPr>
          <p:cNvSpPr/>
          <p:nvPr userDrawn="1"/>
        </p:nvSpPr>
        <p:spPr>
          <a:xfrm>
            <a:off x="76200" y="0"/>
            <a:ext cx="1175657" cy="91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8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293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0751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4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8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866BB-D58C-46A4-B531-09987362163A}"/>
              </a:ext>
            </a:extLst>
          </p:cNvPr>
          <p:cNvSpPr/>
          <p:nvPr userDrawn="1"/>
        </p:nvSpPr>
        <p:spPr>
          <a:xfrm>
            <a:off x="76200" y="0"/>
            <a:ext cx="1175657" cy="91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8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3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21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0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4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6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60" y="1225646"/>
            <a:ext cx="9787591" cy="2852737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60" y="4105371"/>
            <a:ext cx="978759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1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0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7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2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0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9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3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8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7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A5D8A-12A0-4C0F-8633-74B2EF555CE5}"/>
              </a:ext>
            </a:extLst>
          </p:cNvPr>
          <p:cNvSpPr/>
          <p:nvPr userDrawn="1"/>
        </p:nvSpPr>
        <p:spPr>
          <a:xfrm>
            <a:off x="76200" y="0"/>
            <a:ext cx="1175657" cy="91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15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3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522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2" y="365128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3" y="1681163"/>
            <a:ext cx="464390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3" y="2505075"/>
            <a:ext cx="464390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5" y="1681163"/>
            <a:ext cx="46667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5" y="2505075"/>
            <a:ext cx="466677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1DD32A-D3B1-46D8-97B1-1F2A53D4E76D}"/>
              </a:ext>
            </a:extLst>
          </p:cNvPr>
          <p:cNvSpPr/>
          <p:nvPr userDrawn="1"/>
        </p:nvSpPr>
        <p:spPr>
          <a:xfrm>
            <a:off x="76200" y="0"/>
            <a:ext cx="1197429" cy="91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6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8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60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9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60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5" y="365128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6" y="1825625"/>
            <a:ext cx="997323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20" y="923367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6" y="1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34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10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21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1965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people/male-men/reflection-mountain-man-dock-water-lake-sky-clou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80D1-E404-4C3B-8EE0-1885C792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0" y="1960038"/>
            <a:ext cx="9717565" cy="3420345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s-MX" sz="4400" dirty="0">
                <a:solidFill>
                  <a:schemeClr val="bg2"/>
                </a:solidFill>
              </a:rPr>
              <a:t>En el folleto, escribe sobre una cosa que te gustó más del curso de Habilidades para el Éxito en la Escuela Secundaria, y una cosa que recomendarías cambiar para los estudiantes que tomen el curso en el futuro</a:t>
            </a:r>
            <a:r>
              <a:rPr lang="en-US" sz="44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C1A0F-0688-46C5-B727-E35A79E799BB}"/>
              </a:ext>
            </a:extLst>
          </p:cNvPr>
          <p:cNvSpPr txBox="1"/>
          <p:nvPr/>
        </p:nvSpPr>
        <p:spPr>
          <a:xfrm>
            <a:off x="1760561" y="723331"/>
            <a:ext cx="716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Hazlo Ahora</a:t>
            </a:r>
          </a:p>
        </p:txBody>
      </p:sp>
    </p:spTree>
    <p:extLst>
      <p:ext uri="{BB962C8B-B14F-4D97-AF65-F5344CB8AC3E}">
        <p14:creationId xmlns:p14="http://schemas.microsoft.com/office/powerpoint/2010/main" val="12368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379" y="175365"/>
            <a:ext cx="9698421" cy="1575058"/>
          </a:xfrm>
        </p:spPr>
        <p:txBody>
          <a:bodyPr anchor="t">
            <a:normAutofit fontScale="90000"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Marcando la Diferencia</a:t>
            </a:r>
            <a:br>
              <a:rPr lang="es-MX" dirty="0">
                <a:latin typeface="Berlin Sans FB" panose="020E0602020502020306" pitchFamily="34" charset="0"/>
              </a:rPr>
            </a:br>
            <a:r>
              <a:rPr lang="es-MX" dirty="0">
                <a:latin typeface="Berlin Sans FB" panose="020E0602020502020306" pitchFamily="34" charset="0"/>
              </a:rPr>
              <a:t>en Mi Comunidad y en el Mundo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864678"/>
            <a:ext cx="9144000" cy="85239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Día 9: Resumen del </a:t>
            </a:r>
            <a:r>
              <a:rPr lang="en-US" sz="4400" dirty="0" err="1">
                <a:latin typeface="Berlin Sans FB" panose="020E0602020502020306" pitchFamily="34" charset="0"/>
              </a:rPr>
              <a:t>Curso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76200" y="0"/>
            <a:ext cx="1209261" cy="914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3916680" y="2873829"/>
            <a:ext cx="5760720" cy="3474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192ABF-5FCC-45D3-83A8-F77ACA7921CB}"/>
              </a:ext>
            </a:extLst>
          </p:cNvPr>
          <p:cNvSpPr txBox="1"/>
          <p:nvPr/>
        </p:nvSpPr>
        <p:spPr>
          <a:xfrm>
            <a:off x="2766951" y="1151906"/>
            <a:ext cx="713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Berlin Sans FB Demi" panose="020E0802020502020306" pitchFamily="34" charset="0"/>
              </a:rPr>
              <a:t>Mirando </a:t>
            </a:r>
            <a:r>
              <a:rPr lang="en-US" sz="4800" i="1" dirty="0">
                <a:solidFill>
                  <a:schemeClr val="tx1">
                    <a:lumMod val="65000"/>
                  </a:schemeClr>
                </a:solidFill>
                <a:latin typeface="Berlin Sans FB Demi" panose="020E0802020502020306" pitchFamily="34" charset="0"/>
              </a:rPr>
              <a:t>Atrás…</a:t>
            </a:r>
            <a:endParaRPr lang="en-US" sz="4800" dirty="0">
              <a:solidFill>
                <a:schemeClr val="tx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63E25-90F5-4C39-B67D-425A5C87DA57}"/>
              </a:ext>
            </a:extLst>
          </p:cNvPr>
          <p:cNvSpPr txBox="1"/>
          <p:nvPr/>
        </p:nvSpPr>
        <p:spPr>
          <a:xfrm>
            <a:off x="3384468" y="2693729"/>
            <a:ext cx="713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2"/>
                </a:solidFill>
                <a:latin typeface="Berlin Sans FB Demi" panose="020E0802020502020306" pitchFamily="34" charset="0"/>
              </a:rPr>
              <a:t>… y mirando </a:t>
            </a:r>
            <a:r>
              <a:rPr lang="en-US" sz="4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Adelante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EBB2847-2C9C-4F48-9F75-67BE2AEA3DB6}"/>
              </a:ext>
            </a:extLst>
          </p:cNvPr>
          <p:cNvSpPr/>
          <p:nvPr/>
        </p:nvSpPr>
        <p:spPr>
          <a:xfrm rot="5400000">
            <a:off x="4381997" y="-143627"/>
            <a:ext cx="427508" cy="4963886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3DA4B61-2D15-43D6-A142-C5FD840B5727}"/>
              </a:ext>
            </a:extLst>
          </p:cNvPr>
          <p:cNvSpPr/>
          <p:nvPr/>
        </p:nvSpPr>
        <p:spPr>
          <a:xfrm rot="16200000" flipH="1">
            <a:off x="7128589" y="751539"/>
            <a:ext cx="454369" cy="633152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D6D470-3EE3-457D-BF4A-9F293392E42C}"/>
              </a:ext>
            </a:extLst>
          </p:cNvPr>
          <p:cNvSpPr/>
          <p:nvPr/>
        </p:nvSpPr>
        <p:spPr>
          <a:xfrm>
            <a:off x="2094370" y="2226428"/>
            <a:ext cx="9916160" cy="270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Aprendiendo con un Propósito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200" dirty="0">
                <a:solidFill>
                  <a:schemeClr val="bg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Afrontando Retos y Teniendo Mentalidad de Crecimiento</a:t>
            </a:r>
            <a:endParaRPr lang="en-US" sz="3200" dirty="0">
              <a:solidFill>
                <a:schemeClr val="bg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Gestionando mi Aprendizaje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200" dirty="0">
                <a:solidFill>
                  <a:schemeClr val="bg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Interactuando con Otros Mientras Aprendemos Juntos</a:t>
            </a:r>
            <a:endParaRPr lang="en-US" sz="3200" dirty="0">
              <a:solidFill>
                <a:schemeClr val="bg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200" dirty="0">
                <a:solidFill>
                  <a:schemeClr val="bg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Marcando la Diferencia en Mi Comunidad y el Mundo</a:t>
            </a:r>
            <a:endParaRPr lang="en-US" sz="3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8BEDDF-F843-479F-8282-B29E705FC65D}"/>
              </a:ext>
            </a:extLst>
          </p:cNvPr>
          <p:cNvSpPr/>
          <p:nvPr/>
        </p:nvSpPr>
        <p:spPr>
          <a:xfrm>
            <a:off x="1349530" y="102770"/>
            <a:ext cx="10842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886C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HABILIDADES PARA EL ÉXITO EN ESCUELAS SECUNDARIAS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886C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UNIDADES</a:t>
            </a:r>
          </a:p>
        </p:txBody>
      </p:sp>
    </p:spTree>
    <p:extLst>
      <p:ext uri="{BB962C8B-B14F-4D97-AF65-F5344CB8AC3E}">
        <p14:creationId xmlns:p14="http://schemas.microsoft.com/office/powerpoint/2010/main" val="336050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556060" y="922550"/>
            <a:ext cx="5500119" cy="98455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dirty="0"/>
              <a:t>Nuestra Agenda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2665582" y="2073361"/>
            <a:ext cx="7353062" cy="43460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SzPct val="75000"/>
            </a:pPr>
            <a:r>
              <a:rPr lang="en-US" sz="4400" dirty="0">
                <a:solidFill>
                  <a:schemeClr val="bg2"/>
                </a:solidFill>
              </a:rPr>
              <a:t>Paseo por la Galería de </a:t>
            </a:r>
            <a:r>
              <a:rPr lang="en-US" sz="4400" dirty="0" err="1">
                <a:solidFill>
                  <a:schemeClr val="bg2"/>
                </a:solidFill>
              </a:rPr>
              <a:t>Unidades</a:t>
            </a:r>
            <a:r>
              <a:rPr lang="en-US" sz="4400" dirty="0">
                <a:solidFill>
                  <a:schemeClr val="bg2"/>
                </a:solidFill>
              </a:rPr>
              <a:t> 4S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SzPct val="75000"/>
            </a:pPr>
            <a:r>
              <a:rPr lang="en-US" sz="4400" dirty="0">
                <a:solidFill>
                  <a:schemeClr val="bg2"/>
                </a:solidFill>
              </a:rPr>
              <a:t>Reflexión Individual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SzPct val="75000"/>
            </a:pPr>
            <a:r>
              <a:rPr lang="en-US" sz="4400" dirty="0">
                <a:solidFill>
                  <a:schemeClr val="bg2"/>
                </a:solidFill>
              </a:rPr>
              <a:t>Círculo de Conexión</a:t>
            </a:r>
            <a:endParaRPr sz="4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0360D4-5E98-4638-857D-4D9CB9D4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latin typeface="Berlin Sans FB Demi" panose="020E0802020502020306" pitchFamily="34" charset="0"/>
              </a:rPr>
              <a:t>Paseo por la Galería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8B70B-246D-4AB1-9DAC-2344384BF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565" y="1579217"/>
            <a:ext cx="5197432" cy="4913655"/>
          </a:xfrm>
        </p:spPr>
        <p:txBody>
          <a:bodyPr>
            <a:normAutofit fontScale="92500" lnSpcReduction="20000"/>
          </a:bodyPr>
          <a:lstStyle/>
          <a:p>
            <a:pPr marL="225425" lvl="0" indent="-225425">
              <a:lnSpc>
                <a:spcPct val="100000"/>
              </a:lnSpc>
              <a:spcBef>
                <a:spcPts val="1200"/>
              </a:spcBef>
            </a:pPr>
            <a:r>
              <a:rPr lang="es-MX" sz="3200" dirty="0">
                <a:solidFill>
                  <a:schemeClr val="bg2"/>
                </a:solidFill>
              </a:rPr>
              <a:t>Divídanse en 5 grupos según las instrucciones</a:t>
            </a:r>
            <a:endParaRPr lang="en-US" sz="3200" dirty="0">
              <a:solidFill>
                <a:schemeClr val="bg2"/>
              </a:solidFill>
            </a:endParaRPr>
          </a:p>
          <a:p>
            <a:pPr marL="225425" lvl="0" indent="-225425">
              <a:lnSpc>
                <a:spcPct val="100000"/>
              </a:lnSpc>
              <a:spcBef>
                <a:spcPts val="1200"/>
              </a:spcBef>
            </a:pPr>
            <a:r>
              <a:rPr lang="es-MX" sz="3200" dirty="0">
                <a:solidFill>
                  <a:schemeClr val="bg2"/>
                </a:solidFill>
              </a:rPr>
              <a:t>Visita cada expositor de la unidad y escribe en una nota adhesiva al menos una cosa importante que recuerdes haber aprendido.</a:t>
            </a:r>
            <a:endParaRPr lang="en-US" sz="3200" dirty="0">
              <a:solidFill>
                <a:schemeClr val="bg2"/>
              </a:solidFill>
            </a:endParaRPr>
          </a:p>
          <a:p>
            <a:pPr marL="225425" lvl="0" indent="-225425">
              <a:lnSpc>
                <a:spcPct val="100000"/>
              </a:lnSpc>
              <a:spcBef>
                <a:spcPts val="1200"/>
              </a:spcBef>
            </a:pPr>
            <a:r>
              <a:rPr lang="es-MX" sz="3200" dirty="0">
                <a:solidFill>
                  <a:schemeClr val="bg2"/>
                </a:solidFill>
              </a:rPr>
              <a:t>Coloca tu nota adhesiva en el cartel de la unidad o en la pared antes de pasar a la siguiente estación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572A1-176C-4928-83B9-C24F0F35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696605" y="1737046"/>
            <a:ext cx="5067440" cy="33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7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9ACB4-0609-436B-948F-A043AD0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5" y="365128"/>
            <a:ext cx="9432235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 Rounded MT Bold" panose="020F0704030504030204" pitchFamily="34" charset="0"/>
              </a:rPr>
              <a:t>Tiempo de Reflexión Individual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08D7F-7728-4D70-9E31-72E38633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93223" y="1690691"/>
            <a:ext cx="6143375" cy="40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5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9E5B-2F9A-436F-A88D-4482E7DF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latin typeface="Berlin Sans FB Demi" panose="020E0802020502020306" pitchFamily="34" charset="0"/>
              </a:rPr>
              <a:t>CIRCULO DE CIERRE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B7A73C-D333-4707-8B47-AFD33E657F00}"/>
              </a:ext>
            </a:extLst>
          </p:cNvPr>
          <p:cNvGrpSpPr/>
          <p:nvPr/>
        </p:nvGrpSpPr>
        <p:grpSpPr>
          <a:xfrm>
            <a:off x="2398816" y="1283173"/>
            <a:ext cx="8110846" cy="4155726"/>
            <a:chOff x="2208811" y="1128794"/>
            <a:chExt cx="8775865" cy="4600412"/>
          </a:xfrm>
        </p:grpSpPr>
        <p:pic>
          <p:nvPicPr>
            <p:cNvPr id="1026" name="Picture 2" descr="Community Clip Art Free  Free Clipart Images">
              <a:extLst>
                <a:ext uri="{FF2B5EF4-FFF2-40B4-BE49-F238E27FC236}">
                  <a16:creationId xmlns:a16="http://schemas.microsoft.com/office/drawing/2014/main" id="{8F3C8293-3A7E-4A90-A49A-8F4F5E82E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811" y="2851911"/>
              <a:ext cx="8775865" cy="28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9 best Strategy Clip art images  Clip art, Art ">
              <a:extLst>
                <a:ext uri="{FF2B5EF4-FFF2-40B4-BE49-F238E27FC236}">
                  <a16:creationId xmlns:a16="http://schemas.microsoft.com/office/drawing/2014/main" id="{DD85C07C-D372-4148-9514-C79211D45738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946" l="7745" r="92935">
                          <a14:foregroundMark x1="27446" y1="78804" x2="19429" y2="76223"/>
                          <a14:foregroundMark x1="19429" y1="76223" x2="8967" y2="65489"/>
                          <a14:foregroundMark x1="8967" y1="65489" x2="7880" y2="51087"/>
                          <a14:foregroundMark x1="7880" y1="51087" x2="11141" y2="50408"/>
                          <a14:foregroundMark x1="84239" y1="66440" x2="86413" y2="65217"/>
                          <a14:foregroundMark x1="91440" y1="61957" x2="88179" y2="60326"/>
                          <a14:foregroundMark x1="89946" y1="54484" x2="90761" y2="55978"/>
                          <a14:foregroundMark x1="91440" y1="49049" x2="92935" y2="46875"/>
                          <a14:foregroundMark x1="91168" y1="39266" x2="91033" y2="38723"/>
                          <a14:foregroundMark x1="53125" y1="11821" x2="49185" y2="15625"/>
                          <a14:foregroundMark x1="25815" y1="14266" x2="27310" y2="15897"/>
                          <a14:foregroundMark x1="19293" y1="22690" x2="24321" y2="20245"/>
                          <a14:foregroundMark x1="8152" y1="46196" x2="9239" y2="52582"/>
                          <a14:foregroundMark x1="8152" y1="64946" x2="7880" y2="58560"/>
                          <a14:foregroundMark x1="10326" y1="68886" x2="14130" y2="74321"/>
                          <a14:foregroundMark x1="36549" y1="80978" x2="37500" y2="78804"/>
                          <a14:foregroundMark x1="50272" y1="79076" x2="57201" y2="76359"/>
                          <a14:foregroundMark x1="57201" y1="76359" x2="57201" y2="75136"/>
                          <a14:foregroundMark x1="63315" y1="72418" x2="68342" y2="72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60"/>
            <a:stretch/>
          </p:blipFill>
          <p:spPr bwMode="auto">
            <a:xfrm>
              <a:off x="4460849" y="1128794"/>
              <a:ext cx="3860165" cy="3302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386DF8B-45BA-49B6-AA17-164EB3B1B5FE}"/>
                </a:ext>
              </a:extLst>
            </p:cNvPr>
            <p:cNvSpPr/>
            <p:nvPr/>
          </p:nvSpPr>
          <p:spPr>
            <a:xfrm>
              <a:off x="6474056" y="4180114"/>
              <a:ext cx="425505" cy="427512"/>
            </a:xfrm>
            <a:prstGeom prst="ellipse">
              <a:avLst/>
            </a:prstGeom>
            <a:solidFill>
              <a:srgbClr val="FABE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A1806C-244B-403D-B120-46B2FB6A8DD0}"/>
                </a:ext>
              </a:extLst>
            </p:cNvPr>
            <p:cNvSpPr/>
            <p:nvPr/>
          </p:nvSpPr>
          <p:spPr>
            <a:xfrm>
              <a:off x="5379521" y="4168239"/>
              <a:ext cx="425505" cy="42751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61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14" y="676919"/>
            <a:ext cx="11696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lvl="0">
              <a:defRPr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Slide 2 and unit thumbnails: Allison Shelley, All4Ed </a:t>
            </a: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https://images.all4ed.org/four-elementary-students-examine-plants</a:t>
            </a: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Slide 6: Creative commons https://pxhere.com/en/photo/1196529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Slide 7: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https://pixnio.com/people/male-men/reflection-mountain-man-dock-water-lake-sky-cloud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8: http://clipart-library.com/clipart/community-clip-art-11.htm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http://clipart-library.com/clipart/community-clip-art-1.htm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4F002D-0ED6-4F2B-8A18-5D9DFAC76C13}">
  <ds:schemaRefs>
    <ds:schemaRef ds:uri="http://purl.org/dc/dcmitype/"/>
    <ds:schemaRef ds:uri="be940414-f5a2-4509-bc4b-9b97993b9bc1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39049c8-5642-4c67-b9b8-6999510f229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332354-B9D6-42C2-A142-84CBA115C6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F5343-8323-40E8-9C5D-3A1CCDF51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246</Words>
  <Application>Microsoft Office PowerPoint</Application>
  <PresentationFormat>Widescreen</PresentationFormat>
  <Paragraphs>42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Rounded MT Bold</vt:lpstr>
      <vt:lpstr>Berlin Sans FB</vt:lpstr>
      <vt:lpstr>Berlin Sans FB Demi</vt:lpstr>
      <vt:lpstr>Calibri</vt:lpstr>
      <vt:lpstr>Calibri Light</vt:lpstr>
      <vt:lpstr>Symbol</vt:lpstr>
      <vt:lpstr>2_Office Theme</vt:lpstr>
      <vt:lpstr>Office Theme</vt:lpstr>
      <vt:lpstr>3_Office Theme</vt:lpstr>
      <vt:lpstr>PowerPoint Presentation</vt:lpstr>
      <vt:lpstr>Marcando la Diferencia en Mi Comunidad y en el Mundo</vt:lpstr>
      <vt:lpstr>PowerPoint Presentation</vt:lpstr>
      <vt:lpstr>PowerPoint Presentation</vt:lpstr>
      <vt:lpstr>Nuestra Agenda</vt:lpstr>
      <vt:lpstr>Paseo por la Galería</vt:lpstr>
      <vt:lpstr>Tiempo de Reflexión Individual</vt:lpstr>
      <vt:lpstr>CIRCULO DE CIERRE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Gregg</cp:lastModifiedBy>
  <cp:revision>71</cp:revision>
  <dcterms:created xsi:type="dcterms:W3CDTF">2021-02-10T20:03:31Z</dcterms:created>
  <dcterms:modified xsi:type="dcterms:W3CDTF">2025-05-30T14:10:55Z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