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9" r:id="rId5"/>
    <p:sldMasterId id="2147483692" r:id="rId6"/>
  </p:sldMasterIdLst>
  <p:notesMasterIdLst>
    <p:notesMasterId r:id="rId19"/>
  </p:notesMasterIdLst>
  <p:sldIdLst>
    <p:sldId id="401" r:id="rId7"/>
    <p:sldId id="264" r:id="rId8"/>
    <p:sldId id="297" r:id="rId9"/>
    <p:sldId id="412" r:id="rId10"/>
    <p:sldId id="395" r:id="rId11"/>
    <p:sldId id="413" r:id="rId12"/>
    <p:sldId id="414" r:id="rId13"/>
    <p:sldId id="415" r:id="rId14"/>
    <p:sldId id="391" r:id="rId15"/>
    <p:sldId id="392" r:id="rId16"/>
    <p:sldId id="411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D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8" autoAdjust="0"/>
    <p:restoredTop sz="85535" autoAdjust="0"/>
  </p:normalViewPr>
  <p:slideViewPr>
    <p:cSldViewPr snapToGrid="0">
      <p:cViewPr varScale="1">
        <p:scale>
          <a:sx n="59" d="100"/>
          <a:sy n="59" d="100"/>
        </p:scale>
        <p:origin x="9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388E-15E9-40EC-9DA1-F4FB94C2F68F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382CC-C6BA-45D6-8301-345535072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89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all4ed.org/four-elementary-students-examine-plant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382CC-C6BA-45D6-8301-345535072A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686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Allison Shelley, Alliance For Excellent Education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  <a:hlinkClick r:id="rId3"/>
              </a:rPr>
              <a:t>https://images.all4ed.org/four-elementary-students-examine-plants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/>
                <a:sym typeface="Arial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FC8C3-4040-461A-91E9-FB2BD49EA7A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87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6f91993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6f91993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 students of the required components of their final project </a:t>
            </a:r>
            <a:r>
              <a:rPr lang="en-US" dirty="0" err="1"/>
              <a:t>proposal.Review</a:t>
            </a:r>
            <a:r>
              <a:rPr lang="en-US" dirty="0"/>
              <a:t> as necessary the 4 Ds of project management 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382CC-C6BA-45D6-8301-345535072A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41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PPT image original. COD Newsroom https://www.flickr.com/photos/codnewsroom/26970876759 CC BY-2.0. https://pixabay.com/de/photos/tiktok-tik-tok-app-smartphone-5390055/. </a:t>
            </a:r>
            <a:r>
              <a:rPr lang="en-US" err="1"/>
              <a:t>Dimitar</a:t>
            </a:r>
            <a:r>
              <a:rPr lang="en-US"/>
              <a:t> </a:t>
            </a:r>
            <a:r>
              <a:rPr lang="en-US" err="1"/>
              <a:t>Nikolov</a:t>
            </a:r>
            <a:r>
              <a:rPr lang="en-US"/>
              <a:t> https://www.flickr.com/photos/dimnikolov/3485417819 CC BY-2.0. http://clipart-library.com/clipart/2076752.htm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382CC-C6BA-45D6-8301-345535072A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91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 Ds from Ted McCain,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Teaching for Tomorrow.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382CC-C6BA-45D6-8301-345535072A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79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1A94-10E3-4257-8E70-70EC2C93D1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76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1A94-10E3-4257-8E70-70EC2C93D1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96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FC8C3-4040-461A-91E9-FB2BD49EA7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494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602037"/>
            <a:ext cx="9144000" cy="165576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50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39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8495" y="365126"/>
            <a:ext cx="7174007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85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73051" y="276225"/>
            <a:ext cx="10896600" cy="131103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0530541" y="6275667"/>
            <a:ext cx="1320800" cy="3651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328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78" lvl="0" indent="-342883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56" lvl="1" indent="-31748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32" lvl="2" indent="-317484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09" lvl="3" indent="-317484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886" lvl="4" indent="-31748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063" lvl="5" indent="-317484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240" lvl="6" indent="-317484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418" lvl="7" indent="-31748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594" lvl="8" indent="-317484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592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354000" y="3705956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1B4071-89F3-4326-AC0F-3B84A37B991C}"/>
              </a:ext>
            </a:extLst>
          </p:cNvPr>
          <p:cNvSpPr/>
          <p:nvPr userDrawn="1"/>
        </p:nvSpPr>
        <p:spPr>
          <a:xfrm>
            <a:off x="76200" y="0"/>
            <a:ext cx="1164771" cy="914400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267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14600" y="2753800"/>
            <a:ext cx="10962800" cy="13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0761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5333200" cy="3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6259000" y="2558767"/>
            <a:ext cx="5333200" cy="3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87637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73051" y="276225"/>
            <a:ext cx="10896600" cy="131103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0530541" y="6275667"/>
            <a:ext cx="1320800" cy="3651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791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73051" y="276225"/>
            <a:ext cx="10896600" cy="131103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0530541" y="6275667"/>
            <a:ext cx="1320800" cy="3651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920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97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8188D8-B6EE-4A2D-95EB-447DCB81956E}"/>
              </a:ext>
            </a:extLst>
          </p:cNvPr>
          <p:cNvSpPr/>
          <p:nvPr userDrawn="1"/>
        </p:nvSpPr>
        <p:spPr>
          <a:xfrm>
            <a:off x="76200" y="0"/>
            <a:ext cx="1197429" cy="914400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133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88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858" y="1225643"/>
            <a:ext cx="9787591" cy="2852737"/>
          </a:xfrm>
        </p:spPr>
        <p:txBody>
          <a:bodyPr anchor="b"/>
          <a:lstStyle>
            <a:lvl1pPr>
              <a:defRPr sz="60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858" y="4105368"/>
            <a:ext cx="978759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90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6070" y="1825625"/>
            <a:ext cx="4513729" cy="39924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0070" y="1825625"/>
            <a:ext cx="4513729" cy="39924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307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670" y="365125"/>
            <a:ext cx="10001717" cy="1325563"/>
          </a:xfrm>
        </p:spPr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3670" y="1681163"/>
            <a:ext cx="464390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3670" y="2505075"/>
            <a:ext cx="4643905" cy="36088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8612" y="1681163"/>
            <a:ext cx="46667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88612" y="2505075"/>
            <a:ext cx="4666775" cy="36088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325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410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649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247" y="457200"/>
            <a:ext cx="3932237" cy="1600200"/>
          </a:xfrm>
        </p:spPr>
        <p:txBody>
          <a:bodyPr anchor="b"/>
          <a:lstStyle>
            <a:lvl1pPr>
              <a:defRPr sz="32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864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247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77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458" y="457200"/>
            <a:ext cx="3932237" cy="1600200"/>
          </a:xfrm>
        </p:spPr>
        <p:txBody>
          <a:bodyPr anchor="b"/>
          <a:lstStyle>
            <a:lvl1pPr>
              <a:defRPr sz="32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7485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145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011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640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8494" y="365125"/>
            <a:ext cx="717400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1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860" y="1225646"/>
            <a:ext cx="9787591" cy="2852737"/>
          </a:xfrm>
        </p:spPr>
        <p:txBody>
          <a:bodyPr anchor="b"/>
          <a:lstStyle>
            <a:lvl1pPr>
              <a:defRPr sz="45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860" y="4105371"/>
            <a:ext cx="9787591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26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46818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761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71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663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146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707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785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918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111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88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6073" y="1825628"/>
            <a:ext cx="4513729" cy="39924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0073" y="1825628"/>
            <a:ext cx="4513729" cy="39924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499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68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2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3672" y="365128"/>
            <a:ext cx="10001717" cy="1325563"/>
          </a:xfrm>
        </p:spPr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53673" y="1681163"/>
            <a:ext cx="464390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3673" y="2505075"/>
            <a:ext cx="4643905" cy="36088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8615" y="1681163"/>
            <a:ext cx="466677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88615" y="2505075"/>
            <a:ext cx="4666775" cy="36088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9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6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CDA4B6-BEFB-4EE1-843A-7AE9BACD1B38}"/>
              </a:ext>
            </a:extLst>
          </p:cNvPr>
          <p:cNvSpPr/>
          <p:nvPr userDrawn="1"/>
        </p:nvSpPr>
        <p:spPr>
          <a:xfrm>
            <a:off x="76200" y="0"/>
            <a:ext cx="1164771" cy="914400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60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248" y="457200"/>
            <a:ext cx="3932237" cy="1600200"/>
          </a:xfrm>
        </p:spPr>
        <p:txBody>
          <a:bodyPr anchor="b"/>
          <a:lstStyle>
            <a:lvl1pPr>
              <a:defRPr sz="24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8647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248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99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460" y="457200"/>
            <a:ext cx="3932237" cy="1600200"/>
          </a:xfrm>
        </p:spPr>
        <p:txBody>
          <a:bodyPr anchor="b"/>
          <a:lstStyle>
            <a:lvl1pPr>
              <a:defRPr sz="2400">
                <a:latin typeface="Berlin Sans FB" panose="020E0602020502020306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74859" y="987429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1460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4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0565" y="365128"/>
            <a:ext cx="99732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0566" y="1825625"/>
            <a:ext cx="9973236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9520" y="923367"/>
            <a:ext cx="1268225" cy="5934635"/>
            <a:chOff x="19517" y="0"/>
            <a:chExt cx="1268225" cy="6858000"/>
          </a:xfrm>
        </p:grpSpPr>
        <p:sp>
          <p:nvSpPr>
            <p:cNvPr id="8" name="Double Wave 7"/>
            <p:cNvSpPr/>
            <p:nvPr userDrawn="1"/>
          </p:nvSpPr>
          <p:spPr>
            <a:xfrm rot="16200000">
              <a:off x="-3048000" y="3067517"/>
              <a:ext cx="6858000" cy="722966"/>
            </a:xfrm>
            <a:prstGeom prst="doubleWav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9" name="Double Wave 8"/>
            <p:cNvSpPr/>
            <p:nvPr userDrawn="1"/>
          </p:nvSpPr>
          <p:spPr>
            <a:xfrm rot="16200000">
              <a:off x="-2864224" y="3067517"/>
              <a:ext cx="6858000" cy="722966"/>
            </a:xfrm>
            <a:prstGeom prst="doubleWav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0" name="Double Wave 9"/>
            <p:cNvSpPr/>
            <p:nvPr userDrawn="1"/>
          </p:nvSpPr>
          <p:spPr>
            <a:xfrm rot="16200000">
              <a:off x="-2680447" y="3067517"/>
              <a:ext cx="6858000" cy="722966"/>
            </a:xfrm>
            <a:prstGeom prst="doubleWav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  <p:sp>
          <p:nvSpPr>
            <p:cNvPr id="11" name="Double Wave 10"/>
            <p:cNvSpPr/>
            <p:nvPr userDrawn="1"/>
          </p:nvSpPr>
          <p:spPr>
            <a:xfrm rot="16200000">
              <a:off x="-2502741" y="3067517"/>
              <a:ext cx="6858000" cy="722966"/>
            </a:xfrm>
            <a:prstGeom prst="doubleWave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69986" y="1"/>
            <a:ext cx="1198095" cy="9233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PH for Unit icon</a:t>
            </a:r>
          </a:p>
        </p:txBody>
      </p:sp>
      <p:pic>
        <p:nvPicPr>
          <p:cNvPr id="15" name="Picture 14"/>
          <p:cNvPicPr/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8385" y="6278050"/>
            <a:ext cx="1772615" cy="521727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96551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2">
              <a:lumMod val="50000"/>
            </a:schemeClr>
          </a:solidFill>
          <a:latin typeface="Berlin Sans FB" panose="020E0602020502020306" pitchFamily="34" charset="0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0564" y="365125"/>
            <a:ext cx="99732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0564" y="1825625"/>
            <a:ext cx="99732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9517" y="923364"/>
            <a:ext cx="1268225" cy="5934635"/>
            <a:chOff x="19517" y="0"/>
            <a:chExt cx="1268225" cy="6858000"/>
          </a:xfrm>
        </p:grpSpPr>
        <p:sp>
          <p:nvSpPr>
            <p:cNvPr id="8" name="Double Wave 7"/>
            <p:cNvSpPr/>
            <p:nvPr userDrawn="1"/>
          </p:nvSpPr>
          <p:spPr>
            <a:xfrm rot="16200000">
              <a:off x="-3048000" y="3067517"/>
              <a:ext cx="6858000" cy="722966"/>
            </a:xfrm>
            <a:prstGeom prst="doubleWav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uble Wave 8"/>
            <p:cNvSpPr/>
            <p:nvPr userDrawn="1"/>
          </p:nvSpPr>
          <p:spPr>
            <a:xfrm rot="16200000">
              <a:off x="-2864224" y="3067517"/>
              <a:ext cx="6858000" cy="722966"/>
            </a:xfrm>
            <a:prstGeom prst="doubleWav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uble Wave 9"/>
            <p:cNvSpPr/>
            <p:nvPr userDrawn="1"/>
          </p:nvSpPr>
          <p:spPr>
            <a:xfrm rot="16200000">
              <a:off x="-2680447" y="3067517"/>
              <a:ext cx="6858000" cy="722966"/>
            </a:xfrm>
            <a:prstGeom prst="doubleWave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uble Wave 10"/>
            <p:cNvSpPr/>
            <p:nvPr userDrawn="1"/>
          </p:nvSpPr>
          <p:spPr>
            <a:xfrm rot="16200000">
              <a:off x="-2502741" y="3067517"/>
              <a:ext cx="6858000" cy="722966"/>
            </a:xfrm>
            <a:prstGeom prst="doubleWave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69983" y="0"/>
            <a:ext cx="1198095" cy="9233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PH for Unit icon</a:t>
            </a:r>
          </a:p>
        </p:txBody>
      </p:sp>
      <p:pic>
        <p:nvPicPr>
          <p:cNvPr id="15" name="Picture 14"/>
          <p:cNvPicPr/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8385" y="6278050"/>
            <a:ext cx="1772615" cy="521727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4439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latin typeface="Berlin Sans FB" panose="020E0602020502020306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3219B-77E4-4F8B-B134-0C7957C98D1C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8C89D-17CB-412F-8FFB-22D852DBD22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/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8385" y="6278050"/>
            <a:ext cx="1772615" cy="521727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63821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all4ed.org/four-elementary-students-examine-plant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png"/><Relationship Id="rId3" Type="http://schemas.openxmlformats.org/officeDocument/2006/relationships/hyperlink" Target="https://courses.lumenlearning.com/wm-compapp/chapter/excel-chart-in-powerpoint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sa/3.0/" TargetMode="External"/><Relationship Id="rId11" Type="http://schemas.openxmlformats.org/officeDocument/2006/relationships/image" Target="../media/image8.jpeg"/><Relationship Id="rId5" Type="http://schemas.openxmlformats.org/officeDocument/2006/relationships/hyperlink" Target="https://my.wikipedia.org/wiki/%E1%80%96%E1%80%AD%E1%80%AF%E1%80%84%E1%80%BA:Tiktok_logo.svg" TargetMode="External"/><Relationship Id="rId10" Type="http://schemas.microsoft.com/office/2007/relationships/hdphoto" Target="../media/hdphoto1.wdp"/><Relationship Id="rId4" Type="http://schemas.openxmlformats.org/officeDocument/2006/relationships/hyperlink" Target="https://creativecommons.org/licenses/by/3.0/" TargetMode="Externa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280D1-E404-4C3B-8EE0-1885C792F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0" y="1960038"/>
            <a:ext cx="9717565" cy="2419457"/>
          </a:xfrm>
        </p:spPr>
        <p:txBody>
          <a:bodyPr>
            <a:norm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42900" algn="l"/>
              </a:tabLst>
            </a:pPr>
            <a:r>
              <a:rPr lang="es-MX" sz="4400" dirty="0">
                <a:solidFill>
                  <a:schemeClr val="bg2"/>
                </a:solidFill>
              </a:rPr>
              <a:t>Escribe lo que más te entusiasme de tu propuesta de proyecto.</a:t>
            </a:r>
            <a:endParaRPr lang="en-US" sz="4400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7C1A0F-0688-46C5-B727-E35A79E799BB}"/>
              </a:ext>
            </a:extLst>
          </p:cNvPr>
          <p:cNvSpPr txBox="1"/>
          <p:nvPr/>
        </p:nvSpPr>
        <p:spPr>
          <a:xfrm>
            <a:off x="1760561" y="723331"/>
            <a:ext cx="7165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Hazlo Ahora</a:t>
            </a:r>
          </a:p>
        </p:txBody>
      </p:sp>
    </p:spTree>
    <p:extLst>
      <p:ext uri="{BB962C8B-B14F-4D97-AF65-F5344CB8AC3E}">
        <p14:creationId xmlns:p14="http://schemas.microsoft.com/office/powerpoint/2010/main" val="123682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descr="Orange background behind text box"/>
          <p:cNvGrpSpPr/>
          <p:nvPr/>
        </p:nvGrpSpPr>
        <p:grpSpPr>
          <a:xfrm>
            <a:off x="4596778" y="511166"/>
            <a:ext cx="3772270" cy="1349392"/>
            <a:chOff x="0" y="2510"/>
            <a:chExt cx="3772270" cy="1207667"/>
          </a:xfrm>
        </p:grpSpPr>
        <p:sp>
          <p:nvSpPr>
            <p:cNvPr id="8" name="Rounded Rectangle 7"/>
            <p:cNvSpPr/>
            <p:nvPr/>
          </p:nvSpPr>
          <p:spPr>
            <a:xfrm>
              <a:off x="0" y="2510"/>
              <a:ext cx="3772270" cy="1207667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58953" y="61463"/>
              <a:ext cx="3654364" cy="10897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lvl="0" algn="ctr" defTabSz="2889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5400" kern="1200" baseline="0" dirty="0"/>
                <a:t>Debrief</a:t>
              </a:r>
              <a:r>
                <a:rPr lang="en-US" sz="5400" dirty="0"/>
                <a:t>/ Informar</a:t>
              </a:r>
              <a:endParaRPr lang="en-US" sz="5400" kern="1200" dirty="0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703517" y="2378776"/>
            <a:ext cx="9891301" cy="3328988"/>
          </a:xfrm>
        </p:spPr>
        <p:txBody>
          <a:bodyPr>
            <a:normAutofit fontScale="92500" lnSpcReduction="10000"/>
          </a:bodyPr>
          <a:lstStyle/>
          <a:p>
            <a:pPr marL="285750" lvl="1" indent="-285750">
              <a:lnSpc>
                <a:spcPct val="100000"/>
              </a:lnSpc>
              <a:spcAft>
                <a:spcPts val="1200"/>
              </a:spcAft>
            </a:pPr>
            <a:r>
              <a:rPr lang="es-MX" sz="3600" dirty="0">
                <a:solidFill>
                  <a:schemeClr val="bg2"/>
                </a:solidFill>
              </a:rPr>
              <a:t>¿Qué tan bien alcanzamos nuestros objetivos?  ¿Cuál es la evidencia?</a:t>
            </a:r>
            <a:endParaRPr lang="en-US" sz="3600" dirty="0">
              <a:solidFill>
                <a:schemeClr val="bg2"/>
              </a:solidFill>
            </a:endParaRPr>
          </a:p>
          <a:p>
            <a:pPr marL="285750" lvl="1" indent="-285750">
              <a:lnSpc>
                <a:spcPct val="100000"/>
              </a:lnSpc>
              <a:spcAft>
                <a:spcPts val="1200"/>
              </a:spcAft>
            </a:pPr>
            <a:r>
              <a:rPr lang="es-MX" sz="3600" dirty="0">
                <a:solidFill>
                  <a:schemeClr val="bg2"/>
                </a:solidFill>
              </a:rPr>
              <a:t>¿A qué desafíos nos enfrentamos?  ¿Qué hicimos en respuesta?</a:t>
            </a:r>
            <a:endParaRPr lang="en-US" sz="3600" dirty="0">
              <a:solidFill>
                <a:schemeClr val="bg2"/>
              </a:solidFill>
            </a:endParaRPr>
          </a:p>
          <a:p>
            <a:pPr marL="285750" lvl="1" indent="-285750"/>
            <a:r>
              <a:rPr lang="es-MX" sz="3600" dirty="0">
                <a:solidFill>
                  <a:schemeClr val="bg2"/>
                </a:solidFill>
              </a:rPr>
              <a:t>¿Qué podríamos hacer de forma diferente la próxima vez?  ¿Por qué?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660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1CA7E-2FD2-4BAD-9C6F-BA89C429A6A2}"/>
              </a:ext>
            </a:extLst>
          </p:cNvPr>
          <p:cNvSpPr txBox="1">
            <a:spLocks/>
          </p:cNvSpPr>
          <p:nvPr/>
        </p:nvSpPr>
        <p:spPr>
          <a:xfrm>
            <a:off x="1840832" y="577516"/>
            <a:ext cx="9512968" cy="11131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2">
                    <a:lumMod val="50000"/>
                  </a:schemeClr>
                </a:solidFill>
                <a:latin typeface="Berlin Sans FB" panose="020E0602020502020306" pitchFamily="34" charset="0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bg2"/>
                </a:solidFill>
                <a:latin typeface="Berlin Sans FB Demi" panose="020E0802020502020306" pitchFamily="34" charset="0"/>
              </a:rPr>
              <a:t>Conclusión: Informe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622F8B-DF50-4009-901D-FA7D47593571}"/>
              </a:ext>
            </a:extLst>
          </p:cNvPr>
          <p:cNvSpPr txBox="1"/>
          <p:nvPr/>
        </p:nvSpPr>
        <p:spPr>
          <a:xfrm>
            <a:off x="1840832" y="2111796"/>
            <a:ext cx="922822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968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MX" sz="3600" dirty="0">
                <a:solidFill>
                  <a:schemeClr val="bg2"/>
                </a:solidFill>
              </a:rPr>
              <a:t>¿Qué formato has elegido para la presentación de tu propuesta de proyecto? </a:t>
            </a:r>
            <a:r>
              <a:rPr lang="en-US" sz="3600" dirty="0">
                <a:solidFill>
                  <a:schemeClr val="bg2"/>
                </a:solidFill>
              </a:rPr>
              <a:t> </a:t>
            </a:r>
          </a:p>
          <a:p>
            <a:pPr marL="396875" indent="-3968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MX" sz="3600" dirty="0">
                <a:solidFill>
                  <a:schemeClr val="bg2"/>
                </a:solidFill>
              </a:rPr>
              <a:t>¿Qué preparativos tiene previsto hacer de aquí a la próxima sesión?</a:t>
            </a:r>
            <a:endParaRPr lang="en-US" sz="3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0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314" y="676919"/>
            <a:ext cx="1095784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70000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References &amp; Resources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Photos &amp; Images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Slide 2 and unit thumbnails: Allison Shelley, All4Ed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  <a:hlinkClick r:id="rId3"/>
              </a:rPr>
              <a:t>https://images.all4ed.org/four-elementary-students-examine-plants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</a:p>
          <a:p>
            <a:pPr defTabSz="457200">
              <a:defRPr/>
            </a:pPr>
            <a:r>
              <a:rPr lang="en-US" sz="1400" kern="0" dirty="0">
                <a:solidFill>
                  <a:srgbClr val="000000"/>
                </a:solidFill>
                <a:latin typeface="Calibri" panose="020F0502020204030204"/>
                <a:cs typeface="Arial"/>
                <a:sym typeface="Arial"/>
              </a:rPr>
              <a:t>Slide 5: </a:t>
            </a:r>
            <a:r>
              <a:rPr lang="en-US" sz="1400" dirty="0">
                <a:solidFill>
                  <a:schemeClr val="bg1"/>
                </a:solidFill>
              </a:rPr>
              <a:t>PPT image original. COD Newsroom https://www.flickr.com/photos/codnewsroom/26970876759 CC BY-2.0. https://pixabay.com/de/photos/tiktok-tik-tok-app-smartphone-5390055/. </a:t>
            </a:r>
            <a:r>
              <a:rPr lang="en-US" sz="1400" dirty="0" err="1">
                <a:solidFill>
                  <a:schemeClr val="bg1"/>
                </a:solidFill>
              </a:rPr>
              <a:t>Dimitar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Nikolov</a:t>
            </a:r>
            <a:r>
              <a:rPr lang="en-US" sz="1400" dirty="0">
                <a:solidFill>
                  <a:schemeClr val="bg1"/>
                </a:solidFill>
              </a:rPr>
              <a:t> https://www.flickr.com/photos/dimnikolov/3485417819 CC BY-2.0. http://clipart-library.com/clipart/2076752.htm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018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5CDC-D4B9-4AE9-9A1A-FCA675083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308" y="175365"/>
            <a:ext cx="9602492" cy="1575058"/>
          </a:xfrm>
        </p:spPr>
        <p:txBody>
          <a:bodyPr anchor="t">
            <a:normAutofit fontScale="90000"/>
          </a:bodyPr>
          <a:lstStyle/>
          <a:p>
            <a:r>
              <a:rPr lang="es-MX" dirty="0">
                <a:latin typeface="Berlin Sans FB" panose="020E0602020502020306" pitchFamily="34" charset="0"/>
              </a:rPr>
              <a:t>Marcando la Diferencia</a:t>
            </a:r>
            <a:br>
              <a:rPr lang="es-MX" dirty="0">
                <a:latin typeface="Berlin Sans FB" panose="020E0602020502020306" pitchFamily="34" charset="0"/>
              </a:rPr>
            </a:br>
            <a:r>
              <a:rPr lang="es-MX" dirty="0">
                <a:latin typeface="Berlin Sans FB" panose="020E0602020502020306" pitchFamily="34" charset="0"/>
              </a:rPr>
              <a:t>en Mi Comunidad y en el Mundo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C6BF39-D69C-44D1-8471-46A37B33418B}"/>
              </a:ext>
            </a:extLst>
          </p:cNvPr>
          <p:cNvSpPr/>
          <p:nvPr/>
        </p:nvSpPr>
        <p:spPr>
          <a:xfrm>
            <a:off x="76200" y="0"/>
            <a:ext cx="1164771" cy="914400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4D0492-A72E-44CA-B9CC-434EC181D655}"/>
              </a:ext>
            </a:extLst>
          </p:cNvPr>
          <p:cNvSpPr/>
          <p:nvPr/>
        </p:nvSpPr>
        <p:spPr>
          <a:xfrm>
            <a:off x="3901440" y="3072132"/>
            <a:ext cx="5760720" cy="347472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DDE37E0-BCE2-4104-AD8A-E275DC2DD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9840" y="1750423"/>
            <a:ext cx="8325854" cy="1655763"/>
          </a:xfrm>
        </p:spPr>
        <p:txBody>
          <a:bodyPr>
            <a:normAutofit/>
          </a:bodyPr>
          <a:lstStyle/>
          <a:p>
            <a:r>
              <a:rPr lang="en-US" sz="4000" dirty="0"/>
              <a:t>Día 7: </a:t>
            </a:r>
            <a:r>
              <a:rPr lang="es-MX" sz="4000" dirty="0"/>
              <a:t>Completar la Planificación de tu Proyecto de Voluntariado</a:t>
            </a:r>
            <a:endParaRPr lang="en-US" sz="3733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43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2277089" y="566818"/>
            <a:ext cx="5642545" cy="98455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/>
            <a:r>
              <a:rPr lang="en" dirty="0"/>
              <a:t>Nuestra Agenda</a:t>
            </a:r>
            <a:endParaRPr dirty="0"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2"/>
          </p:nvPr>
        </p:nvSpPr>
        <p:spPr>
          <a:xfrm>
            <a:off x="2159306" y="1662544"/>
            <a:ext cx="8873652" cy="434600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</a:pPr>
            <a:r>
              <a:rPr lang="en-US" sz="4400" b="1" dirty="0">
                <a:solidFill>
                  <a:schemeClr val="bg2"/>
                </a:solidFill>
              </a:rPr>
              <a:t>Trabaja en Tu Proyecto!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chemeClr val="bg2"/>
              </a:buClr>
            </a:pPr>
            <a:r>
              <a:rPr lang="en-US" sz="4400" b="1" dirty="0">
                <a:solidFill>
                  <a:schemeClr val="bg2"/>
                </a:solidFill>
              </a:rPr>
              <a:t>Informe de la Clase</a:t>
            </a:r>
            <a:endParaRPr sz="4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38AE5-2386-4ECF-B98C-D26D236E8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49171"/>
            <a:ext cx="10154356" cy="1205266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bg2"/>
                </a:solidFill>
                <a:latin typeface="Berlin Sans FB Demi" panose="020E0802020502020306" pitchFamily="34" charset="0"/>
              </a:rPr>
              <a:t>Tarea Final :  Plan del Proyecto de Voluntariado</a:t>
            </a:r>
            <a:r>
              <a:rPr lang="en-US" dirty="0">
                <a:solidFill>
                  <a:schemeClr val="bg2"/>
                </a:solidFill>
                <a:latin typeface="Berlin Sans FB Demi" panose="020E0802020502020306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8ADF6-A599-4B19-8A6C-FED64A8F7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454437"/>
            <a:ext cx="9973236" cy="435133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200" b="1" dirty="0">
                <a:solidFill>
                  <a:schemeClr val="bg2"/>
                </a:solidFill>
              </a:rPr>
              <a:t>Secciones Clave a incluir :</a:t>
            </a:r>
            <a:endParaRPr lang="en-US" dirty="0">
              <a:solidFill>
                <a:schemeClr val="bg2"/>
              </a:solidFill>
            </a:endParaRPr>
          </a:p>
          <a:p>
            <a:pPr marL="579438" indent="-579438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bg2"/>
                </a:solidFill>
              </a:rPr>
              <a:t>¿Cuál es la necesidad?</a:t>
            </a:r>
          </a:p>
          <a:p>
            <a:pPr marL="579438" indent="-579438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s-MX" sz="3200" dirty="0">
                <a:solidFill>
                  <a:schemeClr val="bg2"/>
                </a:solidFill>
              </a:rPr>
              <a:t>Actividades planificadas y cómo satisfarán la necesidad</a:t>
            </a:r>
            <a:endParaRPr lang="en-US" sz="3200" dirty="0">
              <a:solidFill>
                <a:schemeClr val="bg2"/>
              </a:solidFill>
            </a:endParaRPr>
          </a:p>
          <a:p>
            <a:pPr marL="579438" indent="-579438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s-MX" sz="3200" dirty="0">
                <a:solidFill>
                  <a:schemeClr val="bg2"/>
                </a:solidFill>
              </a:rPr>
              <a:t>Pasos necesarios para completar el proyecto</a:t>
            </a:r>
            <a:endParaRPr lang="en-US" sz="3200" dirty="0">
              <a:solidFill>
                <a:schemeClr val="bg2"/>
              </a:solidFill>
            </a:endParaRPr>
          </a:p>
          <a:p>
            <a:pPr marL="579438" indent="-579438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s-MX" sz="3200" dirty="0">
                <a:solidFill>
                  <a:schemeClr val="bg2"/>
                </a:solidFill>
              </a:rPr>
              <a:t>Recursos/líneas de vida necesarias para el proyecto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</a:p>
          <a:p>
            <a:pPr marL="579438" indent="-579438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es-MX" sz="3200" dirty="0">
                <a:solidFill>
                  <a:schemeClr val="bg2"/>
                </a:solidFill>
              </a:rPr>
              <a:t>¿Cómo sabremos si el proyecto se ha realizado correctamente?</a:t>
            </a:r>
            <a:endParaRPr lang="en-US" sz="3200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4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5E1083B-0131-4298-874D-2BC98E683E25}"/>
              </a:ext>
            </a:extLst>
          </p:cNvPr>
          <p:cNvSpPr txBox="1"/>
          <p:nvPr/>
        </p:nvSpPr>
        <p:spPr>
          <a:xfrm>
            <a:off x="681465" y="3584744"/>
            <a:ext cx="29288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ourses.lumenlearning.com/wm-compapp/chapter/excel-chart-in-powerpoint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B3751C-738C-4DF2-BF4E-420799321968}"/>
              </a:ext>
            </a:extLst>
          </p:cNvPr>
          <p:cNvSpPr/>
          <p:nvPr/>
        </p:nvSpPr>
        <p:spPr>
          <a:xfrm>
            <a:off x="1719570" y="922532"/>
            <a:ext cx="33562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bg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Diapositivas Digitales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31188E-200F-496D-AE13-949652E6B934}"/>
              </a:ext>
            </a:extLst>
          </p:cNvPr>
          <p:cNvSpPr/>
          <p:nvPr/>
        </p:nvSpPr>
        <p:spPr>
          <a:xfrm>
            <a:off x="7404286" y="1295745"/>
            <a:ext cx="11288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Afiche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8F1BEA-1268-4D2F-8E19-BBC2B8906826}"/>
              </a:ext>
            </a:extLst>
          </p:cNvPr>
          <p:cNvSpPr/>
          <p:nvPr/>
        </p:nvSpPr>
        <p:spPr>
          <a:xfrm>
            <a:off x="8049929" y="3283510"/>
            <a:ext cx="456173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Presentación </a:t>
            </a:r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Oral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525BDF-9C1B-4964-B693-ED9F6CC27849}"/>
              </a:ext>
            </a:extLst>
          </p:cNvPr>
          <p:cNvSpPr/>
          <p:nvPr/>
        </p:nvSpPr>
        <p:spPr>
          <a:xfrm>
            <a:off x="2343448" y="132095"/>
            <a:ext cx="6611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</a:rPr>
              <a:t>Selección de 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F</a:t>
            </a:r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/>
              </a:rPr>
              <a:t>ormatos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6F786B-E1C1-4302-AE8E-D1D0FCB4843A}"/>
              </a:ext>
            </a:extLst>
          </p:cNvPr>
          <p:cNvSpPr/>
          <p:nvPr/>
        </p:nvSpPr>
        <p:spPr>
          <a:xfrm>
            <a:off x="1286366" y="3820165"/>
            <a:ext cx="27612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/>
                <a:solidFill>
                  <a:schemeClr val="accent3">
                    <a:lumMod val="50000"/>
                  </a:schemeClr>
                </a:solidFill>
              </a:rPr>
              <a:t>Propuesta Escrita</a:t>
            </a:r>
            <a:endParaRPr lang="en-US" sz="2800" b="1" cap="none" spc="0" dirty="0">
              <a:ln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9DB07C-8015-4E94-8F78-D539C6E3CFD6}"/>
              </a:ext>
            </a:extLst>
          </p:cNvPr>
          <p:cNvSpPr/>
          <p:nvPr/>
        </p:nvSpPr>
        <p:spPr>
          <a:xfrm>
            <a:off x="5396234" y="1896184"/>
            <a:ext cx="244426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Otros formatos</a:t>
            </a:r>
          </a:p>
          <a:p>
            <a:pPr algn="ctr"/>
            <a:r>
              <a:rPr lang="en-US" sz="2800" b="1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son </a:t>
            </a:r>
          </a:p>
          <a:p>
            <a:pPr algn="ctr"/>
            <a:r>
              <a:rPr lang="en-US" sz="2800" b="1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bienvenidos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799FAA-05F9-4A45-8BB6-345AEF03AD6A}"/>
              </a:ext>
            </a:extLst>
          </p:cNvPr>
          <p:cNvSpPr txBox="1"/>
          <p:nvPr/>
        </p:nvSpPr>
        <p:spPr>
          <a:xfrm>
            <a:off x="2667000" y="7012914"/>
            <a:ext cx="1030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my.wikipedia.org/wiki/%E1%80%96%E1%80%AD%E1%80%AF%E1%80%84%E1%80%BA:Tiktok_logo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72D1A7-A9D0-4B31-8AD0-A6807B226B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9951" y="1571914"/>
            <a:ext cx="3549051" cy="21220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D8FF61C-0A55-477D-B009-8DEAB6D73D9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1" t="6157" r="2731" b="9562"/>
          <a:stretch/>
        </p:blipFill>
        <p:spPr>
          <a:xfrm>
            <a:off x="8686800" y="799390"/>
            <a:ext cx="3332109" cy="22555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DDC63A7-AF95-4878-A2D3-DF5E41C730C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69" r="33809"/>
          <a:stretch/>
        </p:blipFill>
        <p:spPr>
          <a:xfrm>
            <a:off x="6588761" y="3694003"/>
            <a:ext cx="1736004" cy="2591994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66A7B5D-290E-4378-B3E6-5E927F57F3F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786" y="4469547"/>
            <a:ext cx="2190986" cy="16432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179665B-EAC6-417F-8E4D-AC75DE404A4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30320" y="4343385"/>
            <a:ext cx="1645089" cy="2082896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BAEC77DE-82F6-47CB-9140-ADB5C12157A9}"/>
              </a:ext>
            </a:extLst>
          </p:cNvPr>
          <p:cNvSpPr/>
          <p:nvPr/>
        </p:nvSpPr>
        <p:spPr>
          <a:xfrm>
            <a:off x="5426579" y="1659309"/>
            <a:ext cx="2458724" cy="1744639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tudent speaker clipart free ">
            <a:extLst>
              <a:ext uri="{FF2B5EF4-FFF2-40B4-BE49-F238E27FC236}">
                <a16:creationId xmlns:a16="http://schemas.microsoft.com/office/drawing/2014/main" id="{B01E3CC6-D12E-40C4-9506-3BEB653FC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049" y="3764364"/>
            <a:ext cx="3593496" cy="245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980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27442" y="339409"/>
            <a:ext cx="8869156" cy="9842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Berlin Sans FB Demi" panose="020E0802020502020306" pitchFamily="34" charset="0"/>
                <a:ea typeface="+mj-ea"/>
                <a:cs typeface="+mj-cs"/>
              </a:rPr>
              <a:t>Las Cuatro Ds de la Resolución de Problemas y Gestión de Proyectos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 w="3175" cmpd="sng">
                <a:noFill/>
              </a:ln>
              <a:solidFill>
                <a:schemeClr val="bg2"/>
              </a:solidFill>
              <a:effectLst/>
              <a:uLnTx/>
              <a:uFillTx/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grpSp>
        <p:nvGrpSpPr>
          <p:cNvPr id="5" name="Group 4" descr="Four colored bars corresponding to the four Ds of problem solving">
            <a:extLst>
              <a:ext uri="{FF2B5EF4-FFF2-40B4-BE49-F238E27FC236}">
                <a16:creationId xmlns:a16="http://schemas.microsoft.com/office/drawing/2014/main" id="{4266A856-2F0B-4BCD-BA66-0FAECAA43731}"/>
              </a:ext>
            </a:extLst>
          </p:cNvPr>
          <p:cNvGrpSpPr/>
          <p:nvPr/>
        </p:nvGrpSpPr>
        <p:grpSpPr>
          <a:xfrm>
            <a:off x="2027442" y="1938786"/>
            <a:ext cx="8869155" cy="4371451"/>
            <a:chOff x="2027442" y="1938786"/>
            <a:chExt cx="8869155" cy="4371451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3ACACA3-888C-4AE9-89FF-30E763015CAA}"/>
                </a:ext>
              </a:extLst>
            </p:cNvPr>
            <p:cNvSpPr/>
            <p:nvPr/>
          </p:nvSpPr>
          <p:spPr>
            <a:xfrm>
              <a:off x="5220337" y="2019136"/>
              <a:ext cx="5676260" cy="914400"/>
            </a:xfrm>
            <a:custGeom>
              <a:avLst/>
              <a:gdLst>
                <a:gd name="connsiteX0" fmla="*/ 173119 w 1038692"/>
                <a:gd name="connsiteY0" fmla="*/ 0 h 5676259"/>
                <a:gd name="connsiteX1" fmla="*/ 865573 w 1038692"/>
                <a:gd name="connsiteY1" fmla="*/ 0 h 5676259"/>
                <a:gd name="connsiteX2" fmla="*/ 1038692 w 1038692"/>
                <a:gd name="connsiteY2" fmla="*/ 173119 h 5676259"/>
                <a:gd name="connsiteX3" fmla="*/ 1038692 w 1038692"/>
                <a:gd name="connsiteY3" fmla="*/ 5676259 h 5676259"/>
                <a:gd name="connsiteX4" fmla="*/ 1038692 w 1038692"/>
                <a:gd name="connsiteY4" fmla="*/ 5676259 h 5676259"/>
                <a:gd name="connsiteX5" fmla="*/ 0 w 1038692"/>
                <a:gd name="connsiteY5" fmla="*/ 5676259 h 5676259"/>
                <a:gd name="connsiteX6" fmla="*/ 0 w 1038692"/>
                <a:gd name="connsiteY6" fmla="*/ 5676259 h 5676259"/>
                <a:gd name="connsiteX7" fmla="*/ 0 w 1038692"/>
                <a:gd name="connsiteY7" fmla="*/ 173119 h 5676259"/>
                <a:gd name="connsiteX8" fmla="*/ 173119 w 1038692"/>
                <a:gd name="connsiteY8" fmla="*/ 0 h 567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8692" h="5676259">
                  <a:moveTo>
                    <a:pt x="1038692" y="946065"/>
                  </a:moveTo>
                  <a:lnTo>
                    <a:pt x="1038692" y="4730194"/>
                  </a:lnTo>
                  <a:cubicBezTo>
                    <a:pt x="1038692" y="5252690"/>
                    <a:pt x="1024509" y="5676256"/>
                    <a:pt x="1007013" y="5676256"/>
                  </a:cubicBezTo>
                  <a:lnTo>
                    <a:pt x="0" y="5676256"/>
                  </a:lnTo>
                  <a:lnTo>
                    <a:pt x="0" y="5676256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07013" y="3"/>
                  </a:lnTo>
                  <a:cubicBezTo>
                    <a:pt x="1024509" y="3"/>
                    <a:pt x="1038692" y="423569"/>
                    <a:pt x="1038692" y="946065"/>
                  </a:cubicBez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1" tIns="119285" rIns="187865" bIns="119286" numCol="1" spcCol="1270" anchor="ctr" anchorCtr="0">
              <a:noAutofit/>
            </a:bodyPr>
            <a:lstStyle/>
            <a:p>
              <a:pPr marL="285750" lvl="1" indent="-285750" algn="l" defTabSz="1600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3600" kern="1200" dirty="0">
                <a:solidFill>
                  <a:schemeClr val="bg2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6E814E2-7A60-4DAC-9223-63000D5F790D}"/>
                </a:ext>
              </a:extLst>
            </p:cNvPr>
            <p:cNvSpPr/>
            <p:nvPr/>
          </p:nvSpPr>
          <p:spPr>
            <a:xfrm>
              <a:off x="2027442" y="1938786"/>
              <a:ext cx="3192896" cy="1072657"/>
            </a:xfrm>
            <a:custGeom>
              <a:avLst/>
              <a:gdLst>
                <a:gd name="connsiteX0" fmla="*/ 0 w 3192896"/>
                <a:gd name="connsiteY0" fmla="*/ 178780 h 1072657"/>
                <a:gd name="connsiteX1" fmla="*/ 178780 w 3192896"/>
                <a:gd name="connsiteY1" fmla="*/ 0 h 1072657"/>
                <a:gd name="connsiteX2" fmla="*/ 3014116 w 3192896"/>
                <a:gd name="connsiteY2" fmla="*/ 0 h 1072657"/>
                <a:gd name="connsiteX3" fmla="*/ 3192896 w 3192896"/>
                <a:gd name="connsiteY3" fmla="*/ 178780 h 1072657"/>
                <a:gd name="connsiteX4" fmla="*/ 3192896 w 3192896"/>
                <a:gd name="connsiteY4" fmla="*/ 893877 h 1072657"/>
                <a:gd name="connsiteX5" fmla="*/ 3014116 w 3192896"/>
                <a:gd name="connsiteY5" fmla="*/ 1072657 h 1072657"/>
                <a:gd name="connsiteX6" fmla="*/ 178780 w 3192896"/>
                <a:gd name="connsiteY6" fmla="*/ 1072657 h 1072657"/>
                <a:gd name="connsiteX7" fmla="*/ 0 w 3192896"/>
                <a:gd name="connsiteY7" fmla="*/ 893877 h 1072657"/>
                <a:gd name="connsiteX8" fmla="*/ 0 w 3192896"/>
                <a:gd name="connsiteY8" fmla="*/ 178780 h 10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92896" h="1072657">
                  <a:moveTo>
                    <a:pt x="0" y="178780"/>
                  </a:moveTo>
                  <a:cubicBezTo>
                    <a:pt x="0" y="80043"/>
                    <a:pt x="80043" y="0"/>
                    <a:pt x="178780" y="0"/>
                  </a:cubicBezTo>
                  <a:lnTo>
                    <a:pt x="3014116" y="0"/>
                  </a:lnTo>
                  <a:cubicBezTo>
                    <a:pt x="3112853" y="0"/>
                    <a:pt x="3192896" y="80043"/>
                    <a:pt x="3192896" y="178780"/>
                  </a:cubicBezTo>
                  <a:lnTo>
                    <a:pt x="3192896" y="893877"/>
                  </a:lnTo>
                  <a:cubicBezTo>
                    <a:pt x="3192896" y="992614"/>
                    <a:pt x="3112853" y="1072657"/>
                    <a:pt x="3014116" y="1072657"/>
                  </a:cubicBezTo>
                  <a:lnTo>
                    <a:pt x="178780" y="1072657"/>
                  </a:lnTo>
                  <a:cubicBezTo>
                    <a:pt x="80043" y="1072657"/>
                    <a:pt x="0" y="992614"/>
                    <a:pt x="0" y="893877"/>
                  </a:cubicBezTo>
                  <a:lnTo>
                    <a:pt x="0" y="17878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5243" tIns="143803" rIns="235243" bIns="143803" numCol="1" spcCol="1270" anchor="ctr" anchorCtr="0">
              <a:noAutofit/>
            </a:bodyPr>
            <a:lstStyle/>
            <a:p>
              <a:pPr marL="0" lvl="0" indent="0" algn="ctr" defTabSz="2133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800" kern="1200" baseline="0" dirty="0"/>
                <a:t>Definir</a:t>
              </a:r>
              <a:endParaRPr lang="en-US" sz="4800" kern="12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6D1F6CB-E60D-440E-AB5D-9C941A2C30D0}"/>
                </a:ext>
              </a:extLst>
            </p:cNvPr>
            <p:cNvSpPr/>
            <p:nvPr/>
          </p:nvSpPr>
          <p:spPr>
            <a:xfrm>
              <a:off x="5220337" y="3116142"/>
              <a:ext cx="5676260" cy="914400"/>
            </a:xfrm>
            <a:custGeom>
              <a:avLst/>
              <a:gdLst>
                <a:gd name="connsiteX0" fmla="*/ 173119 w 1038692"/>
                <a:gd name="connsiteY0" fmla="*/ 0 h 5676259"/>
                <a:gd name="connsiteX1" fmla="*/ 865573 w 1038692"/>
                <a:gd name="connsiteY1" fmla="*/ 0 h 5676259"/>
                <a:gd name="connsiteX2" fmla="*/ 1038692 w 1038692"/>
                <a:gd name="connsiteY2" fmla="*/ 173119 h 5676259"/>
                <a:gd name="connsiteX3" fmla="*/ 1038692 w 1038692"/>
                <a:gd name="connsiteY3" fmla="*/ 5676259 h 5676259"/>
                <a:gd name="connsiteX4" fmla="*/ 1038692 w 1038692"/>
                <a:gd name="connsiteY4" fmla="*/ 5676259 h 5676259"/>
                <a:gd name="connsiteX5" fmla="*/ 0 w 1038692"/>
                <a:gd name="connsiteY5" fmla="*/ 5676259 h 5676259"/>
                <a:gd name="connsiteX6" fmla="*/ 0 w 1038692"/>
                <a:gd name="connsiteY6" fmla="*/ 5676259 h 5676259"/>
                <a:gd name="connsiteX7" fmla="*/ 0 w 1038692"/>
                <a:gd name="connsiteY7" fmla="*/ 173119 h 5676259"/>
                <a:gd name="connsiteX8" fmla="*/ 173119 w 1038692"/>
                <a:gd name="connsiteY8" fmla="*/ 0 h 567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8692" h="5676259">
                  <a:moveTo>
                    <a:pt x="1038692" y="946065"/>
                  </a:moveTo>
                  <a:lnTo>
                    <a:pt x="1038692" y="4730194"/>
                  </a:lnTo>
                  <a:cubicBezTo>
                    <a:pt x="1038692" y="5252690"/>
                    <a:pt x="1024509" y="5676256"/>
                    <a:pt x="1007013" y="5676256"/>
                  </a:cubicBezTo>
                  <a:lnTo>
                    <a:pt x="0" y="5676256"/>
                  </a:lnTo>
                  <a:lnTo>
                    <a:pt x="0" y="5676256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07013" y="3"/>
                  </a:lnTo>
                  <a:cubicBezTo>
                    <a:pt x="1024509" y="3"/>
                    <a:pt x="1038692" y="423569"/>
                    <a:pt x="1038692" y="946065"/>
                  </a:cubicBezTo>
                  <a:close/>
                </a:path>
              </a:pathLst>
            </a:cu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1" tIns="119285" rIns="187865" bIns="119286" numCol="1" spcCol="1270" anchor="ctr" anchorCtr="0">
              <a:noAutofit/>
            </a:bodyPr>
            <a:lstStyle/>
            <a:p>
              <a:pPr marL="285750" lvl="1" indent="-285750" algn="l" defTabSz="1600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3600" kern="1200" dirty="0">
                <a:solidFill>
                  <a:schemeClr val="bg2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D700BD8-8343-4B36-B071-64AD4E78F309}"/>
                </a:ext>
              </a:extLst>
            </p:cNvPr>
            <p:cNvSpPr/>
            <p:nvPr/>
          </p:nvSpPr>
          <p:spPr>
            <a:xfrm>
              <a:off x="2027442" y="3095837"/>
              <a:ext cx="3192896" cy="1009738"/>
            </a:xfrm>
            <a:custGeom>
              <a:avLst/>
              <a:gdLst>
                <a:gd name="connsiteX0" fmla="*/ 0 w 3192896"/>
                <a:gd name="connsiteY0" fmla="*/ 168293 h 1009738"/>
                <a:gd name="connsiteX1" fmla="*/ 168293 w 3192896"/>
                <a:gd name="connsiteY1" fmla="*/ 0 h 1009738"/>
                <a:gd name="connsiteX2" fmla="*/ 3024603 w 3192896"/>
                <a:gd name="connsiteY2" fmla="*/ 0 h 1009738"/>
                <a:gd name="connsiteX3" fmla="*/ 3192896 w 3192896"/>
                <a:gd name="connsiteY3" fmla="*/ 168293 h 1009738"/>
                <a:gd name="connsiteX4" fmla="*/ 3192896 w 3192896"/>
                <a:gd name="connsiteY4" fmla="*/ 841445 h 1009738"/>
                <a:gd name="connsiteX5" fmla="*/ 3024603 w 3192896"/>
                <a:gd name="connsiteY5" fmla="*/ 1009738 h 1009738"/>
                <a:gd name="connsiteX6" fmla="*/ 168293 w 3192896"/>
                <a:gd name="connsiteY6" fmla="*/ 1009738 h 1009738"/>
                <a:gd name="connsiteX7" fmla="*/ 0 w 3192896"/>
                <a:gd name="connsiteY7" fmla="*/ 841445 h 1009738"/>
                <a:gd name="connsiteX8" fmla="*/ 0 w 3192896"/>
                <a:gd name="connsiteY8" fmla="*/ 168293 h 1009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92896" h="1009738">
                  <a:moveTo>
                    <a:pt x="0" y="168293"/>
                  </a:moveTo>
                  <a:cubicBezTo>
                    <a:pt x="0" y="75347"/>
                    <a:pt x="75347" y="0"/>
                    <a:pt x="168293" y="0"/>
                  </a:cubicBezTo>
                  <a:lnTo>
                    <a:pt x="3024603" y="0"/>
                  </a:lnTo>
                  <a:cubicBezTo>
                    <a:pt x="3117549" y="0"/>
                    <a:pt x="3192896" y="75347"/>
                    <a:pt x="3192896" y="168293"/>
                  </a:cubicBezTo>
                  <a:lnTo>
                    <a:pt x="3192896" y="841445"/>
                  </a:lnTo>
                  <a:cubicBezTo>
                    <a:pt x="3192896" y="934391"/>
                    <a:pt x="3117549" y="1009738"/>
                    <a:pt x="3024603" y="1009738"/>
                  </a:cubicBezTo>
                  <a:lnTo>
                    <a:pt x="168293" y="1009738"/>
                  </a:lnTo>
                  <a:cubicBezTo>
                    <a:pt x="75347" y="1009738"/>
                    <a:pt x="0" y="934391"/>
                    <a:pt x="0" y="841445"/>
                  </a:cubicBezTo>
                  <a:lnTo>
                    <a:pt x="0" y="16829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2171" tIns="140731" rIns="232171" bIns="140731" numCol="1" spcCol="1270" anchor="ctr" anchorCtr="0">
              <a:noAutofit/>
            </a:bodyPr>
            <a:lstStyle/>
            <a:p>
              <a:pPr marL="0" lvl="0" indent="0" algn="ctr" defTabSz="2133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800" kern="1200" baseline="0" dirty="0"/>
                <a:t>Diseñar</a:t>
              </a:r>
              <a:endParaRPr lang="en-US" sz="4800" kern="120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1943296-25CD-4C37-9547-64EF33E5B0E5}"/>
                </a:ext>
              </a:extLst>
            </p:cNvPr>
            <p:cNvSpPr/>
            <p:nvPr/>
          </p:nvSpPr>
          <p:spPr>
            <a:xfrm>
              <a:off x="5220337" y="4248689"/>
              <a:ext cx="5676260" cy="914400"/>
            </a:xfrm>
            <a:custGeom>
              <a:avLst/>
              <a:gdLst>
                <a:gd name="connsiteX0" fmla="*/ 119303 w 715804"/>
                <a:gd name="connsiteY0" fmla="*/ 0 h 5676259"/>
                <a:gd name="connsiteX1" fmla="*/ 596501 w 715804"/>
                <a:gd name="connsiteY1" fmla="*/ 0 h 5676259"/>
                <a:gd name="connsiteX2" fmla="*/ 715804 w 715804"/>
                <a:gd name="connsiteY2" fmla="*/ 119303 h 5676259"/>
                <a:gd name="connsiteX3" fmla="*/ 715804 w 715804"/>
                <a:gd name="connsiteY3" fmla="*/ 5676259 h 5676259"/>
                <a:gd name="connsiteX4" fmla="*/ 715804 w 715804"/>
                <a:gd name="connsiteY4" fmla="*/ 5676259 h 5676259"/>
                <a:gd name="connsiteX5" fmla="*/ 0 w 715804"/>
                <a:gd name="connsiteY5" fmla="*/ 5676259 h 5676259"/>
                <a:gd name="connsiteX6" fmla="*/ 0 w 715804"/>
                <a:gd name="connsiteY6" fmla="*/ 5676259 h 5676259"/>
                <a:gd name="connsiteX7" fmla="*/ 0 w 715804"/>
                <a:gd name="connsiteY7" fmla="*/ 119303 h 5676259"/>
                <a:gd name="connsiteX8" fmla="*/ 119303 w 715804"/>
                <a:gd name="connsiteY8" fmla="*/ 0 h 567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5804" h="5676259">
                  <a:moveTo>
                    <a:pt x="715804" y="946064"/>
                  </a:moveTo>
                  <a:lnTo>
                    <a:pt x="715804" y="4730195"/>
                  </a:lnTo>
                  <a:cubicBezTo>
                    <a:pt x="715804" y="5252688"/>
                    <a:pt x="709068" y="5676255"/>
                    <a:pt x="700759" y="5676255"/>
                  </a:cubicBezTo>
                  <a:lnTo>
                    <a:pt x="0" y="5676255"/>
                  </a:lnTo>
                  <a:lnTo>
                    <a:pt x="0" y="5676255"/>
                  </a:lnTo>
                  <a:lnTo>
                    <a:pt x="0" y="4"/>
                  </a:lnTo>
                  <a:lnTo>
                    <a:pt x="0" y="4"/>
                  </a:lnTo>
                  <a:lnTo>
                    <a:pt x="700759" y="4"/>
                  </a:lnTo>
                  <a:cubicBezTo>
                    <a:pt x="709068" y="4"/>
                    <a:pt x="715804" y="423571"/>
                    <a:pt x="715804" y="946064"/>
                  </a:cubicBezTo>
                  <a:close/>
                </a:path>
              </a:pathLst>
            </a:custGeom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1" tIns="103523" rIns="172103" bIns="103524" numCol="1" spcCol="1270" anchor="ctr" anchorCtr="0">
              <a:noAutofit/>
            </a:bodyPr>
            <a:lstStyle/>
            <a:p>
              <a:pPr marL="285750" lvl="1" indent="-285750" algn="l" defTabSz="1600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3600" kern="1200" dirty="0">
                <a:solidFill>
                  <a:schemeClr val="bg2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1D7CBD0-AEDB-4398-8F03-EA7DDC78DA39}"/>
                </a:ext>
              </a:extLst>
            </p:cNvPr>
            <p:cNvSpPr/>
            <p:nvPr/>
          </p:nvSpPr>
          <p:spPr>
            <a:xfrm>
              <a:off x="2027442" y="4209783"/>
              <a:ext cx="3192896" cy="1012478"/>
            </a:xfrm>
            <a:custGeom>
              <a:avLst/>
              <a:gdLst>
                <a:gd name="connsiteX0" fmla="*/ 0 w 3192896"/>
                <a:gd name="connsiteY0" fmla="*/ 168750 h 1012478"/>
                <a:gd name="connsiteX1" fmla="*/ 168750 w 3192896"/>
                <a:gd name="connsiteY1" fmla="*/ 0 h 1012478"/>
                <a:gd name="connsiteX2" fmla="*/ 3024146 w 3192896"/>
                <a:gd name="connsiteY2" fmla="*/ 0 h 1012478"/>
                <a:gd name="connsiteX3" fmla="*/ 3192896 w 3192896"/>
                <a:gd name="connsiteY3" fmla="*/ 168750 h 1012478"/>
                <a:gd name="connsiteX4" fmla="*/ 3192896 w 3192896"/>
                <a:gd name="connsiteY4" fmla="*/ 843728 h 1012478"/>
                <a:gd name="connsiteX5" fmla="*/ 3024146 w 3192896"/>
                <a:gd name="connsiteY5" fmla="*/ 1012478 h 1012478"/>
                <a:gd name="connsiteX6" fmla="*/ 168750 w 3192896"/>
                <a:gd name="connsiteY6" fmla="*/ 1012478 h 1012478"/>
                <a:gd name="connsiteX7" fmla="*/ 0 w 3192896"/>
                <a:gd name="connsiteY7" fmla="*/ 843728 h 1012478"/>
                <a:gd name="connsiteX8" fmla="*/ 0 w 3192896"/>
                <a:gd name="connsiteY8" fmla="*/ 168750 h 101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92896" h="1012478">
                  <a:moveTo>
                    <a:pt x="0" y="168750"/>
                  </a:moveTo>
                  <a:cubicBezTo>
                    <a:pt x="0" y="75552"/>
                    <a:pt x="75552" y="0"/>
                    <a:pt x="168750" y="0"/>
                  </a:cubicBezTo>
                  <a:lnTo>
                    <a:pt x="3024146" y="0"/>
                  </a:lnTo>
                  <a:cubicBezTo>
                    <a:pt x="3117344" y="0"/>
                    <a:pt x="3192896" y="75552"/>
                    <a:pt x="3192896" y="168750"/>
                  </a:cubicBezTo>
                  <a:lnTo>
                    <a:pt x="3192896" y="843728"/>
                  </a:lnTo>
                  <a:cubicBezTo>
                    <a:pt x="3192896" y="936926"/>
                    <a:pt x="3117344" y="1012478"/>
                    <a:pt x="3024146" y="1012478"/>
                  </a:cubicBezTo>
                  <a:lnTo>
                    <a:pt x="168750" y="1012478"/>
                  </a:lnTo>
                  <a:cubicBezTo>
                    <a:pt x="75552" y="1012478"/>
                    <a:pt x="0" y="936926"/>
                    <a:pt x="0" y="843728"/>
                  </a:cubicBezTo>
                  <a:lnTo>
                    <a:pt x="0" y="16875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2305" tIns="140865" rIns="232305" bIns="140865" numCol="1" spcCol="1270" anchor="ctr" anchorCtr="0">
              <a:noAutofit/>
            </a:bodyPr>
            <a:lstStyle/>
            <a:p>
              <a:pPr marL="0" lvl="0" indent="0" algn="ctr" defTabSz="2133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800" kern="1200" baseline="0" dirty="0"/>
                <a:t>Do/ Hacer</a:t>
              </a:r>
              <a:endParaRPr lang="en-US" sz="5600" kern="120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19DF012-C2B7-456C-8071-73F28EDBC99E}"/>
                </a:ext>
              </a:extLst>
            </p:cNvPr>
            <p:cNvSpPr/>
            <p:nvPr/>
          </p:nvSpPr>
          <p:spPr>
            <a:xfrm>
              <a:off x="5220337" y="5345787"/>
              <a:ext cx="5676260" cy="914400"/>
            </a:xfrm>
            <a:custGeom>
              <a:avLst/>
              <a:gdLst>
                <a:gd name="connsiteX0" fmla="*/ 173119 w 1038692"/>
                <a:gd name="connsiteY0" fmla="*/ 0 h 5676259"/>
                <a:gd name="connsiteX1" fmla="*/ 865573 w 1038692"/>
                <a:gd name="connsiteY1" fmla="*/ 0 h 5676259"/>
                <a:gd name="connsiteX2" fmla="*/ 1038692 w 1038692"/>
                <a:gd name="connsiteY2" fmla="*/ 173119 h 5676259"/>
                <a:gd name="connsiteX3" fmla="*/ 1038692 w 1038692"/>
                <a:gd name="connsiteY3" fmla="*/ 5676259 h 5676259"/>
                <a:gd name="connsiteX4" fmla="*/ 1038692 w 1038692"/>
                <a:gd name="connsiteY4" fmla="*/ 5676259 h 5676259"/>
                <a:gd name="connsiteX5" fmla="*/ 0 w 1038692"/>
                <a:gd name="connsiteY5" fmla="*/ 5676259 h 5676259"/>
                <a:gd name="connsiteX6" fmla="*/ 0 w 1038692"/>
                <a:gd name="connsiteY6" fmla="*/ 5676259 h 5676259"/>
                <a:gd name="connsiteX7" fmla="*/ 0 w 1038692"/>
                <a:gd name="connsiteY7" fmla="*/ 173119 h 5676259"/>
                <a:gd name="connsiteX8" fmla="*/ 173119 w 1038692"/>
                <a:gd name="connsiteY8" fmla="*/ 0 h 567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8692" h="5676259">
                  <a:moveTo>
                    <a:pt x="1038692" y="946065"/>
                  </a:moveTo>
                  <a:lnTo>
                    <a:pt x="1038692" y="4730194"/>
                  </a:lnTo>
                  <a:cubicBezTo>
                    <a:pt x="1038692" y="5252690"/>
                    <a:pt x="1024509" y="5676256"/>
                    <a:pt x="1007013" y="5676256"/>
                  </a:cubicBezTo>
                  <a:lnTo>
                    <a:pt x="0" y="5676256"/>
                  </a:lnTo>
                  <a:lnTo>
                    <a:pt x="0" y="5676256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07013" y="3"/>
                  </a:lnTo>
                  <a:cubicBezTo>
                    <a:pt x="1024509" y="3"/>
                    <a:pt x="1038692" y="423569"/>
                    <a:pt x="1038692" y="946065"/>
                  </a:cubicBezTo>
                  <a:close/>
                </a:path>
              </a:pathLst>
            </a:custGeom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1" tIns="119286" rIns="187865" bIns="119285" numCol="1" spcCol="1270" anchor="ctr" anchorCtr="0">
              <a:noAutofit/>
            </a:bodyPr>
            <a:lstStyle/>
            <a:p>
              <a:pPr marL="285750" lvl="1" indent="-285750" algn="l" defTabSz="1600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3600" kern="1200" dirty="0">
                <a:solidFill>
                  <a:schemeClr val="bg2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49B8360-15D8-4938-A773-02013AA3922E}"/>
                </a:ext>
              </a:extLst>
            </p:cNvPr>
            <p:cNvSpPr/>
            <p:nvPr/>
          </p:nvSpPr>
          <p:spPr>
            <a:xfrm>
              <a:off x="2027442" y="5297759"/>
              <a:ext cx="3192896" cy="1012478"/>
            </a:xfrm>
            <a:custGeom>
              <a:avLst/>
              <a:gdLst>
                <a:gd name="connsiteX0" fmla="*/ 0 w 3192896"/>
                <a:gd name="connsiteY0" fmla="*/ 168750 h 1012478"/>
                <a:gd name="connsiteX1" fmla="*/ 168750 w 3192896"/>
                <a:gd name="connsiteY1" fmla="*/ 0 h 1012478"/>
                <a:gd name="connsiteX2" fmla="*/ 3024146 w 3192896"/>
                <a:gd name="connsiteY2" fmla="*/ 0 h 1012478"/>
                <a:gd name="connsiteX3" fmla="*/ 3192896 w 3192896"/>
                <a:gd name="connsiteY3" fmla="*/ 168750 h 1012478"/>
                <a:gd name="connsiteX4" fmla="*/ 3192896 w 3192896"/>
                <a:gd name="connsiteY4" fmla="*/ 843728 h 1012478"/>
                <a:gd name="connsiteX5" fmla="*/ 3024146 w 3192896"/>
                <a:gd name="connsiteY5" fmla="*/ 1012478 h 1012478"/>
                <a:gd name="connsiteX6" fmla="*/ 168750 w 3192896"/>
                <a:gd name="connsiteY6" fmla="*/ 1012478 h 1012478"/>
                <a:gd name="connsiteX7" fmla="*/ 0 w 3192896"/>
                <a:gd name="connsiteY7" fmla="*/ 843728 h 1012478"/>
                <a:gd name="connsiteX8" fmla="*/ 0 w 3192896"/>
                <a:gd name="connsiteY8" fmla="*/ 168750 h 101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92896" h="1012478">
                  <a:moveTo>
                    <a:pt x="0" y="168750"/>
                  </a:moveTo>
                  <a:cubicBezTo>
                    <a:pt x="0" y="75552"/>
                    <a:pt x="75552" y="0"/>
                    <a:pt x="168750" y="0"/>
                  </a:cubicBezTo>
                  <a:lnTo>
                    <a:pt x="3024146" y="0"/>
                  </a:lnTo>
                  <a:cubicBezTo>
                    <a:pt x="3117344" y="0"/>
                    <a:pt x="3192896" y="75552"/>
                    <a:pt x="3192896" y="168750"/>
                  </a:cubicBezTo>
                  <a:lnTo>
                    <a:pt x="3192896" y="843728"/>
                  </a:lnTo>
                  <a:cubicBezTo>
                    <a:pt x="3192896" y="936926"/>
                    <a:pt x="3117344" y="1012478"/>
                    <a:pt x="3024146" y="1012478"/>
                  </a:cubicBezTo>
                  <a:lnTo>
                    <a:pt x="168750" y="1012478"/>
                  </a:lnTo>
                  <a:cubicBezTo>
                    <a:pt x="75552" y="1012478"/>
                    <a:pt x="0" y="936926"/>
                    <a:pt x="0" y="843728"/>
                  </a:cubicBezTo>
                  <a:lnTo>
                    <a:pt x="0" y="16875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2305" tIns="140865" rIns="232305" bIns="140865" numCol="1" spcCol="1270" anchor="ctr" anchorCtr="0">
              <a:noAutofit/>
            </a:bodyPr>
            <a:lstStyle/>
            <a:p>
              <a:pPr marL="0" lvl="0" indent="0" algn="ctr" defTabSz="2133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800" kern="1200" baseline="0" dirty="0"/>
                <a:t>Debrief/Inf</a:t>
              </a:r>
              <a:endParaRPr lang="en-US" sz="5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08169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Green background behind text box"/>
          <p:cNvGrpSpPr/>
          <p:nvPr/>
        </p:nvGrpSpPr>
        <p:grpSpPr>
          <a:xfrm>
            <a:off x="4571846" y="605641"/>
            <a:ext cx="3772270" cy="1337198"/>
            <a:chOff x="0" y="2510"/>
            <a:chExt cx="3772270" cy="1207667"/>
          </a:xfrm>
        </p:grpSpPr>
        <p:sp>
          <p:nvSpPr>
            <p:cNvPr id="5" name="Rounded Rectangle 4"/>
            <p:cNvSpPr/>
            <p:nvPr/>
          </p:nvSpPr>
          <p:spPr>
            <a:xfrm>
              <a:off x="0" y="2510"/>
              <a:ext cx="3772270" cy="120766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58953" y="61463"/>
              <a:ext cx="3654364" cy="10897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lvl="0" algn="ctr" defTabSz="2889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500" kern="1200" baseline="0" dirty="0"/>
                <a:t>Definir</a:t>
              </a:r>
              <a:endParaRPr lang="en-US" sz="6500" kern="1200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603168" y="2588821"/>
            <a:ext cx="9888352" cy="3761179"/>
          </a:xfrm>
        </p:spPr>
        <p:txBody>
          <a:bodyPr>
            <a:noAutofit/>
          </a:bodyPr>
          <a:lstStyle/>
          <a:p>
            <a:pPr marL="690563" lvl="1" indent="-347663">
              <a:lnSpc>
                <a:spcPct val="100000"/>
              </a:lnSpc>
              <a:spcAft>
                <a:spcPts val="1200"/>
              </a:spcAft>
            </a:pPr>
            <a:r>
              <a:rPr lang="es-MX" sz="3600" dirty="0">
                <a:solidFill>
                  <a:schemeClr val="bg2"/>
                </a:solidFill>
              </a:rPr>
              <a:t>¿Qué estamos tratando de lograr?  ¿Cuáles son nuestros objetivos?</a:t>
            </a:r>
          </a:p>
          <a:p>
            <a:pPr marL="690563" lvl="1" indent="-347663">
              <a:lnSpc>
                <a:spcPct val="100000"/>
              </a:lnSpc>
              <a:spcAft>
                <a:spcPts val="1200"/>
              </a:spcAft>
            </a:pPr>
            <a:r>
              <a:rPr lang="es-MX" sz="3600" dirty="0">
                <a:solidFill>
                  <a:schemeClr val="bg2"/>
                </a:solidFill>
              </a:rPr>
              <a:t>¿Cómo sabremos qué tan bien logramos nuestros objetivos? ¿Qué criterios utilizaremos para evaluarlo? </a:t>
            </a:r>
            <a:endParaRPr lang="en-US" sz="3600" dirty="0">
              <a:solidFill>
                <a:schemeClr val="bg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solidFill>
                <a:schemeClr val="bg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354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Blue background behind text box"/>
          <p:cNvGrpSpPr/>
          <p:nvPr/>
        </p:nvGrpSpPr>
        <p:grpSpPr>
          <a:xfrm>
            <a:off x="4612385" y="678709"/>
            <a:ext cx="3772270" cy="1207667"/>
            <a:chOff x="0" y="-9365"/>
            <a:chExt cx="3772270" cy="1207667"/>
          </a:xfrm>
        </p:grpSpPr>
        <p:sp>
          <p:nvSpPr>
            <p:cNvPr id="5" name="Rounded Rectangle 4"/>
            <p:cNvSpPr/>
            <p:nvPr/>
          </p:nvSpPr>
          <p:spPr>
            <a:xfrm>
              <a:off x="0" y="-9365"/>
              <a:ext cx="3772270" cy="1207667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58953" y="119448"/>
              <a:ext cx="3654364" cy="9842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lvl="0" algn="ctr" defTabSz="2889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500" kern="1200" baseline="0" dirty="0"/>
                <a:t>Diseñar</a:t>
              </a:r>
              <a:endParaRPr lang="en-US" sz="6500" kern="1200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338943" y="1920611"/>
            <a:ext cx="10384971" cy="3144838"/>
          </a:xfrm>
        </p:spPr>
        <p:txBody>
          <a:bodyPr>
            <a:noAutofit/>
          </a:bodyPr>
          <a:lstStyle/>
          <a:p>
            <a:pPr marL="512763" lvl="1" indent="-346075">
              <a:lnSpc>
                <a:spcPct val="100000"/>
              </a:lnSpc>
              <a:spcAft>
                <a:spcPts val="1200"/>
              </a:spcAft>
            </a:pPr>
            <a:r>
              <a:rPr lang="es-MX" sz="3400" dirty="0">
                <a:solidFill>
                  <a:schemeClr val="bg2"/>
                </a:solidFill>
              </a:rPr>
              <a:t>Identificar las subtareas (pasos) y quién hará cada cosa</a:t>
            </a:r>
          </a:p>
          <a:p>
            <a:pPr marL="512763" lvl="1" indent="-346075">
              <a:lnSpc>
                <a:spcPct val="100000"/>
              </a:lnSpc>
              <a:spcAft>
                <a:spcPts val="1200"/>
              </a:spcAft>
            </a:pPr>
            <a:r>
              <a:rPr lang="es-MX" sz="3400" dirty="0">
                <a:solidFill>
                  <a:schemeClr val="bg2"/>
                </a:solidFill>
              </a:rPr>
              <a:t>Enumerar los recursos necesarios y cómo se obtendrán</a:t>
            </a:r>
          </a:p>
          <a:p>
            <a:pPr marL="512763" lvl="1" indent="-346075">
              <a:lnSpc>
                <a:spcPct val="100000"/>
              </a:lnSpc>
              <a:spcAft>
                <a:spcPts val="1200"/>
              </a:spcAft>
            </a:pPr>
            <a:r>
              <a:rPr lang="es-MX" sz="3400" dirty="0">
                <a:solidFill>
                  <a:schemeClr val="bg2"/>
                </a:solidFill>
              </a:rPr>
              <a:t>Especificar el aprendizaje adicional necesario (si lo hay)</a:t>
            </a:r>
          </a:p>
          <a:p>
            <a:pPr marL="512763" lvl="1" indent="-346075">
              <a:lnSpc>
                <a:spcPct val="100000"/>
              </a:lnSpc>
              <a:spcAft>
                <a:spcPts val="1200"/>
              </a:spcAft>
            </a:pPr>
            <a:r>
              <a:rPr lang="es-MX" sz="3400" dirty="0">
                <a:solidFill>
                  <a:schemeClr val="bg2"/>
                </a:solidFill>
              </a:rPr>
              <a:t>Crear un cronograma para la realización de las subtareas</a:t>
            </a:r>
            <a:endParaRPr lang="en-US" sz="3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44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Red background behind text box"/>
          <p:cNvGrpSpPr/>
          <p:nvPr/>
        </p:nvGrpSpPr>
        <p:grpSpPr>
          <a:xfrm>
            <a:off x="4671494" y="619158"/>
            <a:ext cx="3845973" cy="1207667"/>
            <a:chOff x="164348" y="2438095"/>
            <a:chExt cx="3772270" cy="1207667"/>
          </a:xfrm>
        </p:grpSpPr>
        <p:sp>
          <p:nvSpPr>
            <p:cNvPr id="5" name="Rounded Rectangle 4"/>
            <p:cNvSpPr/>
            <p:nvPr/>
          </p:nvSpPr>
          <p:spPr>
            <a:xfrm>
              <a:off x="164348" y="2438095"/>
              <a:ext cx="3772270" cy="120766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223300" y="2526415"/>
              <a:ext cx="3654364" cy="10897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lvl="0" algn="ctr" defTabSz="2889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500" kern="1200" baseline="0" dirty="0"/>
                <a:t>Do/Hacer</a:t>
              </a:r>
              <a:endParaRPr lang="en-US" sz="6500" kern="1200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87442" y="2440255"/>
            <a:ext cx="5196484" cy="3592512"/>
          </a:xfrm>
        </p:spPr>
        <p:txBody>
          <a:bodyPr>
            <a:normAutofit/>
          </a:bodyPr>
          <a:lstStyle/>
          <a:p>
            <a:pPr marL="285750" indent="-285750"/>
            <a:r>
              <a:rPr lang="es-MX" sz="3200" dirty="0">
                <a:solidFill>
                  <a:schemeClr val="bg2"/>
                </a:solidFill>
              </a:rPr>
              <a:t>Aplicar el plan desde la fase de Diseño</a:t>
            </a:r>
            <a:endParaRPr lang="en-US" sz="3200" dirty="0">
              <a:solidFill>
                <a:schemeClr val="bg2"/>
              </a:solidFill>
            </a:endParaRPr>
          </a:p>
          <a:p>
            <a:pPr marL="285750" indent="-285750"/>
            <a:r>
              <a:rPr lang="es-MX" sz="3200" dirty="0">
                <a:solidFill>
                  <a:schemeClr val="bg2"/>
                </a:solidFill>
              </a:rPr>
              <a:t>¿Nos mantenemos al día con el cronograma previsto?</a:t>
            </a:r>
            <a:endParaRPr lang="en-US" sz="3200" dirty="0">
              <a:solidFill>
                <a:schemeClr val="bg2"/>
              </a:solidFill>
            </a:endParaRPr>
          </a:p>
          <a:p>
            <a:pPr marL="285750" indent="-285750"/>
            <a:r>
              <a:rPr lang="es-MX" sz="3200" dirty="0">
                <a:solidFill>
                  <a:schemeClr val="bg2"/>
                </a:solidFill>
              </a:rPr>
              <a:t>Si encontramos dificultades, ¿qué podríamos cambiar de nuestro plan?</a:t>
            </a:r>
            <a:endParaRPr lang="en-US" sz="3200" dirty="0">
              <a:solidFill>
                <a:schemeClr val="bg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4867" y="2577735"/>
            <a:ext cx="4953911" cy="33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0536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S PPT TEMPLATE [Read-Only]" id="{60A438E0-61AD-4E3E-9C0B-8F4A4E235802}" vid="{9B01FE13-E9A2-4871-AFE6-C39215EF07EE}"/>
    </a:ext>
  </a:extLst>
</a:theme>
</file>

<file path=ppt/theme/theme2.xml><?xml version="1.0" encoding="utf-8"?>
<a:theme xmlns:a="http://schemas.openxmlformats.org/drawingml/2006/main" name="3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S PPT TEMPLATE [Read-Only]" id="{60A438E0-61AD-4E3E-9C0B-8F4A4E235802}" vid="{9B01FE13-E9A2-4871-AFE6-C39215EF07EE}"/>
    </a:ext>
  </a:extLst>
</a:theme>
</file>

<file path=ppt/theme/theme3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D24056D5EF7449846567EA6E67CD79" ma:contentTypeVersion="17" ma:contentTypeDescription="Create a new document." ma:contentTypeScope="" ma:versionID="4a6bb9d9763d2f63b7759a6e12f2c3f5">
  <xsd:schema xmlns:xsd="http://www.w3.org/2001/XMLSchema" xmlns:xs="http://www.w3.org/2001/XMLSchema" xmlns:p="http://schemas.microsoft.com/office/2006/metadata/properties" xmlns:ns3="d39049c8-5642-4c67-b9b8-6999510f2293" xmlns:ns4="be940414-f5a2-4509-bc4b-9b97993b9bc1" targetNamespace="http://schemas.microsoft.com/office/2006/metadata/properties" ma:root="true" ma:fieldsID="bbd5dc520db418e09c5d0fc7ee324e58" ns3:_="" ns4:_="">
    <xsd:import namespace="d39049c8-5642-4c67-b9b8-6999510f2293"/>
    <xsd:import namespace="be940414-f5a2-4509-bc4b-9b97993b9bc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9049c8-5642-4c67-b9b8-6999510f229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940414-f5a2-4509-bc4b-9b97993b9b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e940414-f5a2-4509-bc4b-9b97993b9bc1" xsi:nil="true"/>
  </documentManagement>
</p:properties>
</file>

<file path=customXml/itemProps1.xml><?xml version="1.0" encoding="utf-8"?>
<ds:datastoreItem xmlns:ds="http://schemas.openxmlformats.org/officeDocument/2006/customXml" ds:itemID="{95C13AED-F43D-4D78-B757-0AA339BFD1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750586-77AB-4257-BA1D-BC0C575542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9049c8-5642-4c67-b9b8-6999510f2293"/>
    <ds:schemaRef ds:uri="be940414-f5a2-4509-bc4b-9b97993b9b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D29218-BF61-47A6-856A-76D24208DC31}">
  <ds:schemaRefs>
    <ds:schemaRef ds:uri="http://purl.org/dc/terms/"/>
    <ds:schemaRef ds:uri="http://purl.org/dc/dcmitype/"/>
    <ds:schemaRef ds:uri="d39049c8-5642-4c67-b9b8-6999510f2293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be940414-f5a2-4509-bc4b-9b97993b9bc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5740</TotalTime>
  <Words>443</Words>
  <Application>Microsoft Office PowerPoint</Application>
  <PresentationFormat>Widescreen</PresentationFormat>
  <Paragraphs>65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Berlin Sans FB</vt:lpstr>
      <vt:lpstr>Berlin Sans FB Demi</vt:lpstr>
      <vt:lpstr>Calibri</vt:lpstr>
      <vt:lpstr>Calibri Light</vt:lpstr>
      <vt:lpstr>Wingdings</vt:lpstr>
      <vt:lpstr>2_Office Theme</vt:lpstr>
      <vt:lpstr>3_Office Theme</vt:lpstr>
      <vt:lpstr>Office Theme</vt:lpstr>
      <vt:lpstr>PowerPoint Presentation</vt:lpstr>
      <vt:lpstr>Marcando la Diferencia en Mi Comunidad y en el Mundo</vt:lpstr>
      <vt:lpstr>Nuestra Agenda</vt:lpstr>
      <vt:lpstr>Tarea Final :  Plan del Proyecto de Voluntariado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Martha Mac Iver</dc:creator>
  <cp:lastModifiedBy>Gregg</cp:lastModifiedBy>
  <cp:revision>40</cp:revision>
  <dcterms:created xsi:type="dcterms:W3CDTF">2021-05-04T19:24:52Z</dcterms:created>
  <dcterms:modified xsi:type="dcterms:W3CDTF">2025-05-30T14:09:20Z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0x0101001FD24056D5EF7449846567EA6E67CD79</vt:lpwstr>
  </property>
</Properties>
</file>