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1" r:id="rId6"/>
  </p:sldMasterIdLst>
  <p:notesMasterIdLst>
    <p:notesMasterId r:id="rId22"/>
  </p:notesMasterIdLst>
  <p:sldIdLst>
    <p:sldId id="401" r:id="rId7"/>
    <p:sldId id="264" r:id="rId8"/>
    <p:sldId id="297" r:id="rId9"/>
    <p:sldId id="400" r:id="rId10"/>
    <p:sldId id="403" r:id="rId11"/>
    <p:sldId id="389" r:id="rId12"/>
    <p:sldId id="390" r:id="rId13"/>
    <p:sldId id="391" r:id="rId14"/>
    <p:sldId id="392" r:id="rId15"/>
    <p:sldId id="402" r:id="rId16"/>
    <p:sldId id="398" r:id="rId17"/>
    <p:sldId id="399" r:id="rId18"/>
    <p:sldId id="396" r:id="rId19"/>
    <p:sldId id="286"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B562EB-883D-DED6-4162-BDB936A8B086}" v="19" dt="2022-12-07T22:52:23.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7" autoAdjust="0"/>
    <p:restoredTop sz="78917" autoAdjust="0"/>
  </p:normalViewPr>
  <p:slideViewPr>
    <p:cSldViewPr snapToGrid="0">
      <p:cViewPr varScale="1">
        <p:scale>
          <a:sx n="54" d="100"/>
          <a:sy n="54" d="100"/>
        </p:scale>
        <p:origin x="11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388E-15E9-40EC-9DA1-F4FB94C2F68F}"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382CC-C6BA-45D6-8301-345535072A77}" type="slidenum">
              <a:rPr lang="en-US" smtClean="0"/>
              <a:t>‹#›</a:t>
            </a:fld>
            <a:endParaRPr lang="en-US"/>
          </a:p>
        </p:txBody>
      </p:sp>
    </p:spTree>
    <p:extLst>
      <p:ext uri="{BB962C8B-B14F-4D97-AF65-F5344CB8AC3E}">
        <p14:creationId xmlns:p14="http://schemas.microsoft.com/office/powerpoint/2010/main" val="151738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mages.all4ed.org/four-elementary-students-examine-pla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chnofaq.org/posts/2019/08/why-project-management-is-so-importa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o7yZutiwRs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https://commons.wikimedia.org/wiki/File:CityCamp_Idea_Board_with_sticky_notes_4297872645_o.jpg</a:t>
            </a:r>
          </a:p>
        </p:txBody>
      </p:sp>
      <p:sp>
        <p:nvSpPr>
          <p:cNvPr id="4" name="Slide Number Placeholder 3"/>
          <p:cNvSpPr>
            <a:spLocks noGrp="1"/>
          </p:cNvSpPr>
          <p:nvPr>
            <p:ph type="sldNum" sz="quarter" idx="5"/>
          </p:nvPr>
        </p:nvSpPr>
        <p:spPr/>
        <p:txBody>
          <a:bodyPr/>
          <a:lstStyle/>
          <a:p>
            <a:fld id="{9EC382CC-C6BA-45D6-8301-345535072A77}" type="slidenum">
              <a:rPr lang="en-US" smtClean="0"/>
              <a:t>1</a:t>
            </a:fld>
            <a:endParaRPr lang="en-US"/>
          </a:p>
        </p:txBody>
      </p:sp>
    </p:spTree>
    <p:extLst>
      <p:ext uri="{BB962C8B-B14F-4D97-AF65-F5344CB8AC3E}">
        <p14:creationId xmlns:p14="http://schemas.microsoft.com/office/powerpoint/2010/main" val="367668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Students work in teams to review (and, if necessary, refine)their project goals (DEFINE) and to work on the DESIGN process by creating a list of subtasks, associated roles and responsibilities, materials needed (and how these will be obtained), and a timeline.7.</a:t>
            </a:r>
            <a:r>
              <a:rPr lang="en-US" b="1" dirty="0"/>
              <a:t>Students complete the Project Definition, Project Design, and Project Timelines planning sheets to reflect their own volunteer project proposals. </a:t>
            </a:r>
            <a:r>
              <a:rPr lang="en-US" dirty="0"/>
              <a:t>By the end of this activity, each group (or individual) should be able to outline their project proposal with greater attention to detail and identify key next steps to solve challenges (</a:t>
            </a:r>
            <a:r>
              <a:rPr lang="en-US" dirty="0" err="1"/>
              <a:t>e.g.,I</a:t>
            </a:r>
            <a:r>
              <a:rPr lang="en-US" dirty="0"/>
              <a:t> </a:t>
            </a:r>
            <a:r>
              <a:rPr lang="en-US" dirty="0" err="1"/>
              <a:t>nclude</a:t>
            </a:r>
            <a:r>
              <a:rPr lang="en-US" dirty="0"/>
              <a:t> pictures to demonstrate the need).</a:t>
            </a:r>
          </a:p>
          <a:p>
            <a:pPr>
              <a:defRPr/>
            </a:pPr>
            <a:endParaRPr lang="en-US" dirty="0">
              <a:cs typeface="Calibri"/>
            </a:endParaRPr>
          </a:p>
          <a:p>
            <a:pPr>
              <a:defRPr/>
            </a:pPr>
            <a:endParaRPr lang="en-US" dirty="0"/>
          </a:p>
          <a:p>
            <a:pPr marL="0" marR="0" lvl="0" indent="0" algn="l" defTabSz="914400">
              <a:lnSpc>
                <a:spcPct val="100000"/>
              </a:lnSpc>
              <a:spcBef>
                <a:spcPts val="0"/>
              </a:spcBef>
              <a:spcAft>
                <a:spcPts val="0"/>
              </a:spcAft>
              <a:buClrTx/>
              <a:buSzTx/>
              <a:buFontTx/>
              <a:buNone/>
              <a:tabLst/>
              <a:defRPr/>
            </a:pPr>
            <a:r>
              <a:rPr lang="en-US" dirty="0"/>
              <a:t>http://clipart-library.com/clipart/1304570.htm</a:t>
            </a:r>
            <a:endParaRPr lang="en-US"/>
          </a:p>
        </p:txBody>
      </p:sp>
      <p:sp>
        <p:nvSpPr>
          <p:cNvPr id="4" name="Slide Number Placeholder 3"/>
          <p:cNvSpPr>
            <a:spLocks noGrp="1"/>
          </p:cNvSpPr>
          <p:nvPr>
            <p:ph type="sldNum" sz="quarter" idx="5"/>
          </p:nvPr>
        </p:nvSpPr>
        <p:spPr/>
        <p:txBody>
          <a:bodyPr/>
          <a:lstStyle/>
          <a:p>
            <a:fld id="{9EC382CC-C6BA-45D6-8301-345535072A77}" type="slidenum">
              <a:rPr lang="en-US" smtClean="0"/>
              <a:t>13</a:t>
            </a:fld>
            <a:endParaRPr lang="en-US"/>
          </a:p>
        </p:txBody>
      </p:sp>
    </p:spTree>
    <p:extLst>
      <p:ext uri="{BB962C8B-B14F-4D97-AF65-F5344CB8AC3E}">
        <p14:creationId xmlns:p14="http://schemas.microsoft.com/office/powerpoint/2010/main" val="45634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each group to report briefly on any discoveries or insights </a:t>
            </a:r>
            <a:r>
              <a:rPr lang="en-US"/>
              <a:t>they gained</a:t>
            </a:r>
            <a:r>
              <a:rPr lang="en-US" dirty="0"/>
              <a:t> by going through this DEFINE and DESIGN process. Ask them to report on what they thought was particularly useful and what was most difficult.</a:t>
            </a:r>
          </a:p>
          <a:p>
            <a:endParaRPr lang="en-US" dirty="0">
              <a:cs typeface="Calibri"/>
            </a:endParaRPr>
          </a:p>
          <a:p>
            <a:endParaRPr lang="en-US" dirty="0"/>
          </a:p>
          <a:p>
            <a:endParaRPr lang="en-US" dirty="0"/>
          </a:p>
          <a:p>
            <a:r>
              <a:rPr lang="en-US" dirty="0"/>
              <a:t>https://snappygoat.com/s/?q=bestof%3Athoughts+speech+bubbles+idea+dreaming+talking+caption+cartoons+comics+thought+cloud+thinking+creativity+inspiration+imagination+blank+brainstorm+ideas#a25c18a6a6fcf30b41c65a959d11ac2064247ff7,1,1128.</a:t>
            </a:r>
            <a:endParaRPr lang="en-US"/>
          </a:p>
        </p:txBody>
      </p:sp>
      <p:sp>
        <p:nvSpPr>
          <p:cNvPr id="4" name="Slide Number Placeholder 3"/>
          <p:cNvSpPr>
            <a:spLocks noGrp="1"/>
          </p:cNvSpPr>
          <p:nvPr>
            <p:ph type="sldNum" sz="quarter" idx="5"/>
          </p:nvPr>
        </p:nvSpPr>
        <p:spPr/>
        <p:txBody>
          <a:bodyPr/>
          <a:lstStyle/>
          <a:p>
            <a:fld id="{9EC382CC-C6BA-45D6-8301-345535072A77}" type="slidenum">
              <a:rPr lang="en-US" smtClean="0"/>
              <a:t>14</a:t>
            </a:fld>
            <a:endParaRPr lang="en-US"/>
          </a:p>
        </p:txBody>
      </p:sp>
    </p:spTree>
    <p:extLst>
      <p:ext uri="{BB962C8B-B14F-4D97-AF65-F5344CB8AC3E}">
        <p14:creationId xmlns:p14="http://schemas.microsoft.com/office/powerpoint/2010/main" val="124638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Allison Shelley, Alliance For Excellent Education </a:t>
            </a:r>
            <a:r>
              <a:rPr lang="en-US" sz="1200" kern="0" dirty="0">
                <a:solidFill>
                  <a:srgbClr val="000000"/>
                </a:solidFill>
                <a:cs typeface="Arial"/>
                <a:sym typeface="Arial"/>
                <a:hlinkClick r:id="rId3"/>
              </a:rPr>
              <a:t>https://images.all4ed.org/four-elementary-students-examine-plants</a:t>
            </a:r>
            <a:r>
              <a:rPr lang="en-US" sz="1200" kern="0" dirty="0">
                <a:solidFill>
                  <a:srgbClr val="000000"/>
                </a:solidFill>
                <a:cs typeface="Arial"/>
                <a:sym typeface="Arial"/>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Tell students that projects are not just something people do for school; people often have to complete projects in the workplace, as well as in their personal lives and community involvement. People need good project management skills to do their jobs well and to achieve any sort of group goals. Today students will learn  some basic steps and get a chance to practice them. First, students will get an overview by watching a short (90 second) video.</a:t>
            </a:r>
          </a:p>
          <a:p>
            <a:endParaRPr dirty="0">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https://technofaq.org/posts/2019/08/why-project-management-is-so-important/</a:t>
            </a:r>
            <a:r>
              <a:rPr lang="en-US" dirty="0"/>
              <a:t> (CC according to PPT)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a:t>
            </a:r>
            <a:r>
              <a:rPr lang="en-US" sz="1200" dirty="0">
                <a:hlinkClick r:id="rId4"/>
              </a:rPr>
              <a:t>https://www.youtube.com/watch?v=o7yZutiwRso</a:t>
            </a:r>
            <a:endParaRPr lang="en-US" sz="12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4</a:t>
            </a:fld>
            <a:endParaRPr lang="en-US"/>
          </a:p>
        </p:txBody>
      </p:sp>
    </p:spTree>
    <p:extLst>
      <p:ext uri="{BB962C8B-B14F-4D97-AF65-F5344CB8AC3E}">
        <p14:creationId xmlns:p14="http://schemas.microsoft.com/office/powerpoint/2010/main" val="392982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 Ds from Ted McCain, </a:t>
            </a:r>
            <a:r>
              <a:rPr lang="en-US" sz="1200" i="1" kern="1200" dirty="0">
                <a:solidFill>
                  <a:schemeClr val="tx1"/>
                </a:solidFill>
                <a:effectLst/>
                <a:latin typeface="+mn-lt"/>
                <a:ea typeface="+mn-ea"/>
                <a:cs typeface="+mn-cs"/>
              </a:rPr>
              <a:t>Teaching for Tomorrow.</a:t>
            </a:r>
            <a:endParaRPr lang="en-US" dirty="0"/>
          </a:p>
          <a:p>
            <a:endParaRPr lang="en-US" dirty="0"/>
          </a:p>
        </p:txBody>
      </p:sp>
      <p:sp>
        <p:nvSpPr>
          <p:cNvPr id="4" name="Slide Number Placeholder 3"/>
          <p:cNvSpPr>
            <a:spLocks noGrp="1"/>
          </p:cNvSpPr>
          <p:nvPr>
            <p:ph type="sldNum" sz="quarter" idx="5"/>
          </p:nvPr>
        </p:nvSpPr>
        <p:spPr/>
        <p:txBody>
          <a:bodyPr/>
          <a:lstStyle/>
          <a:p>
            <a:fld id="{9EC382CC-C6BA-45D6-8301-345535072A77}" type="slidenum">
              <a:rPr lang="en-US" smtClean="0"/>
              <a:t>5</a:t>
            </a:fld>
            <a:endParaRPr lang="en-US"/>
          </a:p>
        </p:txBody>
      </p:sp>
    </p:spTree>
    <p:extLst>
      <p:ext uri="{BB962C8B-B14F-4D97-AF65-F5344CB8AC3E}">
        <p14:creationId xmlns:p14="http://schemas.microsoft.com/office/powerpoint/2010/main" val="405067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21A94-10E3-4257-8E70-70EC2C93D1DF}" type="slidenum">
              <a:rPr lang="en-US" smtClean="0"/>
              <a:pPr/>
              <a:t>6</a:t>
            </a:fld>
            <a:endParaRPr lang="en-US"/>
          </a:p>
        </p:txBody>
      </p:sp>
    </p:spTree>
    <p:extLst>
      <p:ext uri="{BB962C8B-B14F-4D97-AF65-F5344CB8AC3E}">
        <p14:creationId xmlns:p14="http://schemas.microsoft.com/office/powerpoint/2010/main" val="69497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21A94-10E3-4257-8E70-70EC2C93D1DF}" type="slidenum">
              <a:rPr lang="en-US" smtClean="0"/>
              <a:pPr/>
              <a:t>7</a:t>
            </a:fld>
            <a:endParaRPr lang="en-US"/>
          </a:p>
        </p:txBody>
      </p:sp>
    </p:spTree>
    <p:extLst>
      <p:ext uri="{BB962C8B-B14F-4D97-AF65-F5344CB8AC3E}">
        <p14:creationId xmlns:p14="http://schemas.microsoft.com/office/powerpoint/2010/main" val="297019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students will engage in the DEFINE and DESIGN process during class, corresponding to the following required sections of the project proposal (as mentioned in the previous lesson):</a:t>
            </a:r>
          </a:p>
          <a:p>
            <a:r>
              <a:rPr lang="en-US" dirty="0"/>
              <a:t>What is the need?</a:t>
            </a:r>
            <a:endParaRPr lang="en-US" dirty="0">
              <a:cs typeface="Calibri"/>
            </a:endParaRPr>
          </a:p>
          <a:p>
            <a:r>
              <a:rPr lang="en-US" dirty="0"/>
              <a:t>Planned activities and how they will meet the need </a:t>
            </a:r>
            <a:endParaRPr lang="en-US" dirty="0">
              <a:cs typeface="Calibri"/>
            </a:endParaRPr>
          </a:p>
          <a:p>
            <a:r>
              <a:rPr lang="en-US" dirty="0"/>
              <a:t>Steps required for project completion Resources/lifelines needed for project</a:t>
            </a:r>
            <a:endParaRPr lang="en-US" dirty="0">
              <a:cs typeface="Calibri"/>
            </a:endParaRPr>
          </a:p>
          <a:p>
            <a:r>
              <a:rPr lang="en-US" dirty="0"/>
              <a:t>How will we know how well the project was accomplished?(NOTE: This will be necessary for the DEBRIEF process.) </a:t>
            </a:r>
            <a:endParaRPr lang="en-US"/>
          </a:p>
          <a:p>
            <a:r>
              <a:rPr lang="en-US" dirty="0"/>
              <a:t>Students will need to work on developing these details as they complete their project proposals over the next couple of days.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EC382CC-C6BA-45D6-8301-345535072A77}" type="slidenum">
              <a:rPr lang="en-US" smtClean="0"/>
              <a:t>10</a:t>
            </a:fld>
            <a:endParaRPr lang="en-US"/>
          </a:p>
        </p:txBody>
      </p:sp>
    </p:spTree>
    <p:extLst>
      <p:ext uri="{BB962C8B-B14F-4D97-AF65-F5344CB8AC3E}">
        <p14:creationId xmlns:p14="http://schemas.microsoft.com/office/powerpoint/2010/main" val="408863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EC382CC-C6BA-45D6-8301-345535072A77}" type="slidenum">
              <a:rPr lang="en-US" smtClean="0"/>
              <a:t>12</a:t>
            </a:fld>
            <a:endParaRPr lang="en-US"/>
          </a:p>
        </p:txBody>
      </p:sp>
    </p:spTree>
    <p:extLst>
      <p:ext uri="{BB962C8B-B14F-4D97-AF65-F5344CB8AC3E}">
        <p14:creationId xmlns:p14="http://schemas.microsoft.com/office/powerpoint/2010/main" val="159855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7"/>
            <a:ext cx="9144000" cy="1655763"/>
          </a:xfrm>
        </p:spPr>
        <p:txBody>
          <a:bodyPr/>
          <a:lstStyle>
            <a:lvl1pPr marL="0" indent="0" algn="ctr">
              <a:buNone/>
              <a:defRPr sz="1800">
                <a:solidFill>
                  <a:schemeClr val="tx1"/>
                </a:solidFill>
                <a:latin typeface="Berlin Sans FB" panose="020E0602020502020306"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3048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9715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5"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0259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2553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457178" lvl="0" indent="-342883">
              <a:spcBef>
                <a:spcPts val="0"/>
              </a:spcBef>
              <a:spcAft>
                <a:spcPts val="0"/>
              </a:spcAft>
              <a:buSzPts val="1800"/>
              <a:buChar char="●"/>
              <a:defRPr/>
            </a:lvl1pPr>
            <a:lvl2pPr marL="914356"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3"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4" lvl="8" indent="-317484">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682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
        <p:nvSpPr>
          <p:cNvPr id="6" name="Rectangle 5">
            <a:extLst>
              <a:ext uri="{FF2B5EF4-FFF2-40B4-BE49-F238E27FC236}">
                <a16:creationId xmlns:a16="http://schemas.microsoft.com/office/drawing/2014/main" id="{2B83628D-7EEF-4BBB-BE14-03428A264AAB}"/>
              </a:ext>
            </a:extLst>
          </p:cNvPr>
          <p:cNvSpPr/>
          <p:nvPr userDrawn="1"/>
        </p:nvSpPr>
        <p:spPr>
          <a:xfrm>
            <a:off x="76200" y="0"/>
            <a:ext cx="1175657" cy="9144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655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516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713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39119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97957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2389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40FB43FA-C337-45CA-A0D4-30E5BD8D4D4C}"/>
              </a:ext>
            </a:extLst>
          </p:cNvPr>
          <p:cNvSpPr/>
          <p:nvPr userDrawn="1"/>
        </p:nvSpPr>
        <p:spPr>
          <a:xfrm>
            <a:off x="76200" y="0"/>
            <a:ext cx="1175657" cy="9144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312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64437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65214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73679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76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684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9526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02730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37323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75551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8588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60" y="1225646"/>
            <a:ext cx="9787591" cy="2852737"/>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60" y="4105371"/>
            <a:ext cx="9787591"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57132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6075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035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904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10524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53149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94814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0975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5911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05114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3399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15787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92062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388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2" y="365128"/>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3" y="1681163"/>
            <a:ext cx="464390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353673"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5" y="1681163"/>
            <a:ext cx="466677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688615"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17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8389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2E65A3B2-6383-4F85-876F-103B96E92A3B}"/>
              </a:ext>
            </a:extLst>
          </p:cNvPr>
          <p:cNvSpPr/>
          <p:nvPr userDrawn="1"/>
        </p:nvSpPr>
        <p:spPr>
          <a:xfrm>
            <a:off x="76200" y="0"/>
            <a:ext cx="1175657" cy="9144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52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4060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60"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9" y="987429"/>
            <a:ext cx="6172200" cy="4873625"/>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31460"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3816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4.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8"/>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6" y="1825625"/>
            <a:ext cx="9973236"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5/30/2025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20" y="923367"/>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
        <p:nvSpPr>
          <p:cNvPr id="16" name="TextBox 15"/>
          <p:cNvSpPr txBox="1"/>
          <p:nvPr userDrawn="1"/>
        </p:nvSpPr>
        <p:spPr>
          <a:xfrm>
            <a:off x="69986" y="1"/>
            <a:ext cx="1198095" cy="923364"/>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pic>
        <p:nvPicPr>
          <p:cNvPr id="15" name="Picture 14"/>
          <p:cNvPicPr/>
          <p:nvPr userDrawn="1"/>
        </p:nvPicPr>
        <p:blipFill>
          <a:blip r:embed="rId20" cstate="hqprint">
            <a:extLst>
              <a:ext uri="{28A0092B-C50C-407E-A947-70E740481C1C}">
                <a14:useLocalDpi xmlns:a14="http://schemas.microsoft.com/office/drawing/2010/main" val="0"/>
              </a:ext>
            </a:extLst>
          </a:blip>
          <a:stretch>
            <a:fillRect/>
          </a:stretch>
        </p:blipFill>
        <p:spPr bwMode="auto">
          <a:xfrm>
            <a:off x="10038385" y="6278050"/>
            <a:ext cx="1772615" cy="521727"/>
          </a:xfrm>
          <a:prstGeom prst="rect">
            <a:avLst/>
          </a:prstGeom>
          <a:solidFill>
            <a:schemeClr val="tx1"/>
          </a:solidFill>
          <a:ln>
            <a:noFill/>
          </a:ln>
        </p:spPr>
      </p:pic>
    </p:spTree>
    <p:extLst>
      <p:ext uri="{BB962C8B-B14F-4D97-AF65-F5344CB8AC3E}">
        <p14:creationId xmlns:p14="http://schemas.microsoft.com/office/powerpoint/2010/main" val="18673969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783"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bg2">
              <a:lumMod val="50000"/>
            </a:schemeClr>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hqprint">
            <a:extLst>
              <a:ext uri="{28A0092B-C50C-407E-A947-70E740481C1C}">
                <a14:useLocalDpi xmlns:a14="http://schemas.microsoft.com/office/drawing/2010/main" val="0"/>
              </a:ext>
            </a:extLst>
          </a:blip>
          <a:stretch>
            <a:fillRect/>
          </a:stretch>
        </p:blipFill>
        <p:spPr bwMode="auto">
          <a:xfrm>
            <a:off x="10038385" y="6278050"/>
            <a:ext cx="1772615" cy="521727"/>
          </a:xfrm>
          <a:prstGeom prst="rect">
            <a:avLst/>
          </a:prstGeom>
          <a:solidFill>
            <a:schemeClr val="tx1"/>
          </a:solidFill>
          <a:ln>
            <a:noFill/>
          </a:ln>
        </p:spPr>
      </p:pic>
    </p:spTree>
    <p:extLst>
      <p:ext uri="{BB962C8B-B14F-4D97-AF65-F5344CB8AC3E}">
        <p14:creationId xmlns:p14="http://schemas.microsoft.com/office/powerpoint/2010/main" val="4200672032"/>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6" cstate="hqprint">
            <a:extLst>
              <a:ext uri="{28A0092B-C50C-407E-A947-70E740481C1C}">
                <a14:useLocalDpi xmlns:a14="http://schemas.microsoft.com/office/drawing/2010/main" val="0"/>
              </a:ext>
            </a:extLst>
          </a:blip>
          <a:stretch>
            <a:fillRect/>
          </a:stretch>
        </p:blipFill>
        <p:spPr bwMode="auto">
          <a:xfrm>
            <a:off x="10038385" y="6278050"/>
            <a:ext cx="1772615" cy="521727"/>
          </a:xfrm>
          <a:prstGeom prst="rect">
            <a:avLst/>
          </a:prstGeom>
          <a:solidFill>
            <a:schemeClr val="tx1"/>
          </a:solidFill>
          <a:ln>
            <a:noFill/>
          </a:ln>
        </p:spPr>
      </p:pic>
    </p:spTree>
    <p:extLst>
      <p:ext uri="{BB962C8B-B14F-4D97-AF65-F5344CB8AC3E}">
        <p14:creationId xmlns:p14="http://schemas.microsoft.com/office/powerpoint/2010/main" val="353740843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oodfreephotos.com/vector-images/diverse-group-of-students-working-on-project-vector-clipart.png.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images.all4ed.org/four-elementary-students-examine-plants"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hyperlink" Target="https://www.youtube.com/watch?v=o7yZutiwRso" TargetMode="External"/><Relationship Id="rId4" Type="http://schemas.openxmlformats.org/officeDocument/2006/relationships/hyperlink" Target="https://technofaq.org/posts/2019/08/why-project-management-is-so-importa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7yZutiwRs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technofaq.org/posts/2019/08/why-project-management-is-so-important/"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280D1-E404-4C3B-8EE0-1885C792FFA3}"/>
              </a:ext>
            </a:extLst>
          </p:cNvPr>
          <p:cNvSpPr>
            <a:spLocks noGrp="1"/>
          </p:cNvSpPr>
          <p:nvPr>
            <p:ph idx="1"/>
          </p:nvPr>
        </p:nvSpPr>
        <p:spPr>
          <a:xfrm>
            <a:off x="1760561" y="1960038"/>
            <a:ext cx="5241818" cy="3706836"/>
          </a:xfrm>
        </p:spPr>
        <p:txBody>
          <a:bodyPr>
            <a:normAutofit fontScale="92500" lnSpcReduction="20000"/>
          </a:bodyPr>
          <a:lstStyle/>
          <a:p>
            <a:pPr marL="0" marR="0" indent="0">
              <a:lnSpc>
                <a:spcPct val="100000"/>
              </a:lnSpc>
              <a:spcBef>
                <a:spcPts val="0"/>
              </a:spcBef>
              <a:spcAft>
                <a:spcPts val="0"/>
              </a:spcAft>
              <a:buNone/>
              <a:tabLst>
                <a:tab pos="342900" algn="l"/>
              </a:tabLst>
            </a:pPr>
            <a:r>
              <a:rPr lang="es-MX" sz="4400" dirty="0">
                <a:solidFill>
                  <a:schemeClr val="bg2"/>
                </a:solidFill>
              </a:rPr>
              <a:t>Mientras lees y reflexionas sobre lo que se publica en las paredes acerca de los proyectos, escribe una pregunta que te venga a la mente</a:t>
            </a:r>
            <a:r>
              <a:rPr lang="en-US" sz="4400" dirty="0">
                <a:solidFill>
                  <a:schemeClr val="bg2"/>
                </a:solidFill>
              </a:rPr>
              <a:t>.</a:t>
            </a:r>
          </a:p>
        </p:txBody>
      </p:sp>
      <p:sp>
        <p:nvSpPr>
          <p:cNvPr id="6" name="TextBox 5">
            <a:extLst>
              <a:ext uri="{FF2B5EF4-FFF2-40B4-BE49-F238E27FC236}">
                <a16:creationId xmlns:a16="http://schemas.microsoft.com/office/drawing/2014/main" id="{6F7C1A0F-0688-46C5-B727-E35A79E799BB}"/>
              </a:ext>
            </a:extLst>
          </p:cNvPr>
          <p:cNvSpPr txBox="1"/>
          <p:nvPr/>
        </p:nvSpPr>
        <p:spPr>
          <a:xfrm>
            <a:off x="1760561" y="723331"/>
            <a:ext cx="71650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1F497D"/>
                </a:solidFill>
                <a:effectLst/>
                <a:uLnTx/>
                <a:uFillTx/>
                <a:latin typeface="Berlin Sans FB Demi" panose="020E0802020502020306" pitchFamily="34" charset="0"/>
                <a:ea typeface="+mn-ea"/>
                <a:cs typeface="+mn-cs"/>
              </a:rPr>
              <a:t>Hazlo Ahora</a:t>
            </a:r>
          </a:p>
        </p:txBody>
      </p:sp>
      <p:pic>
        <p:nvPicPr>
          <p:cNvPr id="2050" name="Picture 2" descr="File:CityCamp Idea Board with sticky notes 4297872645 o.jpg">
            <a:extLst>
              <a:ext uri="{FF2B5EF4-FFF2-40B4-BE49-F238E27FC236}">
                <a16:creationId xmlns:a16="http://schemas.microsoft.com/office/drawing/2014/main" id="{D3C9ADD8-691A-42C5-A5CF-77B394E1216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914606" y="2054432"/>
            <a:ext cx="4988480" cy="332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8AE5-2386-4ECF-B98C-D26D236E8833}"/>
              </a:ext>
            </a:extLst>
          </p:cNvPr>
          <p:cNvSpPr>
            <a:spLocks noGrp="1"/>
          </p:cNvSpPr>
          <p:nvPr>
            <p:ph type="title"/>
          </p:nvPr>
        </p:nvSpPr>
        <p:spPr>
          <a:xfrm>
            <a:off x="1752600" y="196497"/>
            <a:ext cx="10154356" cy="1205266"/>
          </a:xfrm>
        </p:spPr>
        <p:txBody>
          <a:bodyPr/>
          <a:lstStyle/>
          <a:p>
            <a:pPr algn="ctr"/>
            <a:r>
              <a:rPr lang="en-US" dirty="0">
                <a:solidFill>
                  <a:schemeClr val="bg2"/>
                </a:solidFill>
                <a:latin typeface="Berlin Sans FB Demi" panose="020E0802020502020306" pitchFamily="34" charset="0"/>
              </a:rPr>
              <a:t>Tarea Final :  Plan del Proyecto de Voluntariado </a:t>
            </a:r>
          </a:p>
        </p:txBody>
      </p:sp>
      <p:sp>
        <p:nvSpPr>
          <p:cNvPr id="3" name="Content Placeholder 2">
            <a:extLst>
              <a:ext uri="{FF2B5EF4-FFF2-40B4-BE49-F238E27FC236}">
                <a16:creationId xmlns:a16="http://schemas.microsoft.com/office/drawing/2014/main" id="{0BC8ADF6-A599-4B19-8A6C-FED64A8F7484}"/>
              </a:ext>
            </a:extLst>
          </p:cNvPr>
          <p:cNvSpPr>
            <a:spLocks noGrp="1"/>
          </p:cNvSpPr>
          <p:nvPr>
            <p:ph idx="1"/>
          </p:nvPr>
        </p:nvSpPr>
        <p:spPr>
          <a:xfrm>
            <a:off x="1752600" y="1401763"/>
            <a:ext cx="9973236" cy="4351339"/>
          </a:xfrm>
        </p:spPr>
        <p:txBody>
          <a:bodyPr>
            <a:normAutofit lnSpcReduction="10000"/>
          </a:bodyPr>
          <a:lstStyle/>
          <a:p>
            <a:pPr marL="0" indent="0" algn="ctr">
              <a:buNone/>
            </a:pPr>
            <a:r>
              <a:rPr lang="en-US" sz="4200" b="1" dirty="0">
                <a:solidFill>
                  <a:schemeClr val="bg2"/>
                </a:solidFill>
              </a:rPr>
              <a:t>Secciones Clave a incluir:</a:t>
            </a:r>
            <a:endParaRPr lang="en-US" dirty="0">
              <a:solidFill>
                <a:schemeClr val="bg2"/>
              </a:solidFill>
            </a:endParaRPr>
          </a:p>
          <a:p>
            <a:pPr marL="579438" indent="-579438">
              <a:lnSpc>
                <a:spcPct val="110000"/>
              </a:lnSpc>
              <a:buFont typeface="Wingdings" panose="05000000000000000000" pitchFamily="2" charset="2"/>
              <a:buChar char="v"/>
            </a:pPr>
            <a:r>
              <a:rPr lang="en-US" sz="3200" dirty="0">
                <a:solidFill>
                  <a:schemeClr val="bg2"/>
                </a:solidFill>
              </a:rPr>
              <a:t>¿Cuál es la necesidad?</a:t>
            </a:r>
          </a:p>
          <a:p>
            <a:pPr marL="579438" indent="-579438">
              <a:lnSpc>
                <a:spcPct val="110000"/>
              </a:lnSpc>
              <a:buFont typeface="Wingdings" panose="05000000000000000000" pitchFamily="2" charset="2"/>
              <a:buChar char="v"/>
            </a:pPr>
            <a:r>
              <a:rPr lang="es-MX" sz="3200" dirty="0">
                <a:solidFill>
                  <a:schemeClr val="bg2"/>
                </a:solidFill>
              </a:rPr>
              <a:t>Actividades planificadas y cómo satisfarán la necesidad</a:t>
            </a:r>
            <a:endParaRPr lang="en-US" sz="3200" dirty="0">
              <a:solidFill>
                <a:schemeClr val="bg2"/>
              </a:solidFill>
            </a:endParaRPr>
          </a:p>
          <a:p>
            <a:pPr marL="579438" indent="-579438">
              <a:lnSpc>
                <a:spcPct val="110000"/>
              </a:lnSpc>
              <a:buFont typeface="Wingdings" panose="05000000000000000000" pitchFamily="2" charset="2"/>
              <a:buChar char="v"/>
            </a:pPr>
            <a:r>
              <a:rPr lang="es-MX" sz="3200" dirty="0">
                <a:solidFill>
                  <a:schemeClr val="bg2"/>
                </a:solidFill>
              </a:rPr>
              <a:t>Pasos necesarios para completar el proyecto</a:t>
            </a:r>
            <a:endParaRPr lang="en-US" sz="3200" dirty="0">
              <a:solidFill>
                <a:schemeClr val="bg2"/>
              </a:solidFill>
            </a:endParaRPr>
          </a:p>
          <a:p>
            <a:pPr marL="579438" indent="-579438">
              <a:lnSpc>
                <a:spcPct val="110000"/>
              </a:lnSpc>
              <a:buFont typeface="Wingdings" panose="05000000000000000000" pitchFamily="2" charset="2"/>
              <a:buChar char="v"/>
            </a:pPr>
            <a:r>
              <a:rPr lang="es-MX" sz="3200" dirty="0">
                <a:solidFill>
                  <a:schemeClr val="bg2"/>
                </a:solidFill>
              </a:rPr>
              <a:t>Recursos/líneas de vida necesarias para el proyecto</a:t>
            </a:r>
            <a:r>
              <a:rPr lang="en-US" sz="3200" dirty="0">
                <a:solidFill>
                  <a:schemeClr val="bg2"/>
                </a:solidFill>
              </a:rPr>
              <a:t> </a:t>
            </a:r>
          </a:p>
          <a:p>
            <a:pPr marL="579438" indent="-579438">
              <a:lnSpc>
                <a:spcPct val="110000"/>
              </a:lnSpc>
              <a:buFont typeface="Wingdings" panose="05000000000000000000" pitchFamily="2" charset="2"/>
              <a:buChar char="v"/>
            </a:pPr>
            <a:r>
              <a:rPr lang="es-MX" sz="3200" dirty="0">
                <a:solidFill>
                  <a:schemeClr val="bg2"/>
                </a:solidFill>
              </a:rPr>
              <a:t>¿Cómo sabremos si el proyecto se ha realizado correctamente?</a:t>
            </a:r>
            <a:endParaRPr lang="en-US" sz="3200" dirty="0">
              <a:solidFill>
                <a:schemeClr val="bg2"/>
              </a:solidFill>
            </a:endParaRPr>
          </a:p>
          <a:p>
            <a:pPr marL="0" indent="0">
              <a:buNone/>
            </a:pPr>
            <a:endParaRPr lang="en-US" dirty="0">
              <a:solidFill>
                <a:schemeClr val="bg2"/>
              </a:solidFill>
            </a:endParaRPr>
          </a:p>
        </p:txBody>
      </p:sp>
    </p:spTree>
    <p:extLst>
      <p:ext uri="{BB962C8B-B14F-4D97-AF65-F5344CB8AC3E}">
        <p14:creationId xmlns:p14="http://schemas.microsoft.com/office/powerpoint/2010/main" val="394686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433A74-BC3E-463B-8A45-E36A9A767C11}"/>
              </a:ext>
            </a:extLst>
          </p:cNvPr>
          <p:cNvSpPr txBox="1">
            <a:spLocks/>
          </p:cNvSpPr>
          <p:nvPr/>
        </p:nvSpPr>
        <p:spPr>
          <a:xfrm>
            <a:off x="1070212" y="-409110"/>
            <a:ext cx="10816388" cy="17346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solidFill>
                  <a:schemeClr val="bg2"/>
                </a:solidFill>
                <a:latin typeface="Berlin Sans FB Demi" panose="020E0802020502020306" pitchFamily="34" charset="0"/>
              </a:rPr>
              <a:t>Herramientas de Ayuda a la Planificación</a:t>
            </a:r>
            <a:endParaRPr lang="en-US" dirty="0">
              <a:solidFill>
                <a:schemeClr val="bg2"/>
              </a:solidFill>
              <a:latin typeface="Berlin Sans FB Demi" panose="020E0802020502020306" pitchFamily="34" charset="0"/>
            </a:endParaRPr>
          </a:p>
        </p:txBody>
      </p:sp>
      <p:pic>
        <p:nvPicPr>
          <p:cNvPr id="4" name="Picture 3">
            <a:extLst>
              <a:ext uri="{FF2B5EF4-FFF2-40B4-BE49-F238E27FC236}">
                <a16:creationId xmlns:a16="http://schemas.microsoft.com/office/drawing/2014/main" id="{711FFFE8-F49F-4264-A7AD-A1C91E3E4B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3400" y="932854"/>
            <a:ext cx="4474425" cy="5037640"/>
          </a:xfrm>
          <a:prstGeom prst="rect">
            <a:avLst/>
          </a:prstGeom>
          <a:ln>
            <a:solidFill>
              <a:schemeClr val="bg2"/>
            </a:solidFill>
          </a:ln>
        </p:spPr>
      </p:pic>
      <p:pic>
        <p:nvPicPr>
          <p:cNvPr id="5" name="Picture 4">
            <a:extLst>
              <a:ext uri="{FF2B5EF4-FFF2-40B4-BE49-F238E27FC236}">
                <a16:creationId xmlns:a16="http://schemas.microsoft.com/office/drawing/2014/main" id="{76AE913E-5064-438C-B319-7D297204C7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0207" y="932854"/>
            <a:ext cx="4298871" cy="5037640"/>
          </a:xfrm>
          <a:prstGeom prst="rect">
            <a:avLst/>
          </a:prstGeom>
          <a:ln>
            <a:solidFill>
              <a:schemeClr val="bg2"/>
            </a:solidFill>
          </a:ln>
        </p:spPr>
      </p:pic>
    </p:spTree>
    <p:extLst>
      <p:ext uri="{BB962C8B-B14F-4D97-AF65-F5344CB8AC3E}">
        <p14:creationId xmlns:p14="http://schemas.microsoft.com/office/powerpoint/2010/main" val="247827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433A74-BC3E-463B-8A45-E36A9A767C11}"/>
              </a:ext>
            </a:extLst>
          </p:cNvPr>
          <p:cNvSpPr txBox="1">
            <a:spLocks/>
          </p:cNvSpPr>
          <p:nvPr/>
        </p:nvSpPr>
        <p:spPr>
          <a:xfrm>
            <a:off x="1794607" y="170876"/>
            <a:ext cx="9872127" cy="87951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solidFill>
                  <a:schemeClr val="bg2"/>
                </a:solidFill>
                <a:latin typeface="Berlin Sans FB Demi" panose="020E0802020502020306" pitchFamily="34" charset="0"/>
              </a:rPr>
              <a:t>Herramientas de Ayuda a la Planificación</a:t>
            </a:r>
            <a:endParaRPr lang="en-US" dirty="0">
              <a:solidFill>
                <a:schemeClr val="bg2"/>
              </a:solidFill>
              <a:latin typeface="Berlin Sans FB Demi" panose="020E0802020502020306" pitchFamily="34" charset="0"/>
            </a:endParaRPr>
          </a:p>
        </p:txBody>
      </p:sp>
      <p:pic>
        <p:nvPicPr>
          <p:cNvPr id="3" name="Content Placeholder 2">
            <a:extLst>
              <a:ext uri="{FF2B5EF4-FFF2-40B4-BE49-F238E27FC236}">
                <a16:creationId xmlns:a16="http://schemas.microsoft.com/office/drawing/2014/main" id="{6207F219-4855-41FC-8F59-83CD0D03B08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11830" y="1069325"/>
            <a:ext cx="8520311" cy="5067799"/>
          </a:xfrm>
          <a:prstGeom prst="rect">
            <a:avLst/>
          </a:prstGeom>
          <a:ln>
            <a:solidFill>
              <a:schemeClr val="bg2"/>
            </a:solidFill>
          </a:ln>
        </p:spPr>
      </p:pic>
    </p:spTree>
    <p:extLst>
      <p:ext uri="{BB962C8B-B14F-4D97-AF65-F5344CB8AC3E}">
        <p14:creationId xmlns:p14="http://schemas.microsoft.com/office/powerpoint/2010/main" val="184262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62B1-2E6B-4634-AA94-A1D29E320BE3}"/>
              </a:ext>
            </a:extLst>
          </p:cNvPr>
          <p:cNvSpPr>
            <a:spLocks noGrp="1"/>
          </p:cNvSpPr>
          <p:nvPr>
            <p:ph type="title"/>
          </p:nvPr>
        </p:nvSpPr>
        <p:spPr/>
        <p:txBody>
          <a:bodyPr/>
          <a:lstStyle/>
          <a:p>
            <a:pPr algn="ctr"/>
            <a:r>
              <a:rPr lang="es-MX" dirty="0">
                <a:solidFill>
                  <a:schemeClr val="bg2"/>
                </a:solidFill>
                <a:latin typeface="Berlin Sans FB Demi" panose="020E0802020502020306" pitchFamily="34" charset="0"/>
              </a:rPr>
              <a:t>Desarrollar Su Propuesta De Proyecto</a:t>
            </a:r>
            <a:endParaRPr lang="en-US" dirty="0">
              <a:solidFill>
                <a:schemeClr val="bg2"/>
              </a:solidFill>
              <a:latin typeface="Berlin Sans FB Demi" panose="020E0802020502020306" pitchFamily="34" charset="0"/>
            </a:endParaRPr>
          </a:p>
        </p:txBody>
      </p:sp>
      <p:pic>
        <p:nvPicPr>
          <p:cNvPr id="5" name="Content Placeholder 4">
            <a:extLst>
              <a:ext uri="{FF2B5EF4-FFF2-40B4-BE49-F238E27FC236}">
                <a16:creationId xmlns:a16="http://schemas.microsoft.com/office/drawing/2014/main" id="{406FDF5B-B16B-44A5-9FFD-3080F86D05F7}"/>
              </a:ext>
            </a:extLst>
          </p:cNvPr>
          <p:cNvPicPr>
            <a:picLocks noGrp="1" noChangeAspect="1"/>
          </p:cNvPicPr>
          <p:nvPr>
            <p:ph idx="1"/>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473003" y="1825625"/>
            <a:ext cx="5788919" cy="4351338"/>
          </a:xfrm>
        </p:spPr>
      </p:pic>
    </p:spTree>
    <p:extLst>
      <p:ext uri="{BB962C8B-B14F-4D97-AF65-F5344CB8AC3E}">
        <p14:creationId xmlns:p14="http://schemas.microsoft.com/office/powerpoint/2010/main" val="152416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2F87-0A7F-4A05-A01F-FDEAA7D6FCC7}"/>
              </a:ext>
            </a:extLst>
          </p:cNvPr>
          <p:cNvSpPr>
            <a:spLocks noGrp="1"/>
          </p:cNvSpPr>
          <p:nvPr>
            <p:ph type="title"/>
          </p:nvPr>
        </p:nvSpPr>
        <p:spPr>
          <a:xfrm>
            <a:off x="1871663" y="365128"/>
            <a:ext cx="9482137" cy="1325563"/>
          </a:xfrm>
        </p:spPr>
        <p:txBody>
          <a:bodyPr>
            <a:normAutofit/>
          </a:bodyPr>
          <a:lstStyle/>
          <a:p>
            <a:pPr algn="ctr"/>
            <a:r>
              <a:rPr lang="en-US" sz="6000" dirty="0">
                <a:solidFill>
                  <a:schemeClr val="bg2"/>
                </a:solidFill>
                <a:latin typeface="Berlin Sans FB Demi" panose="020E0802020502020306" pitchFamily="34" charset="0"/>
              </a:rPr>
              <a:t>Reflexiones Finales</a:t>
            </a:r>
          </a:p>
        </p:txBody>
      </p:sp>
      <p:sp>
        <p:nvSpPr>
          <p:cNvPr id="4" name="Content Placeholder 3">
            <a:extLst>
              <a:ext uri="{FF2B5EF4-FFF2-40B4-BE49-F238E27FC236}">
                <a16:creationId xmlns:a16="http://schemas.microsoft.com/office/drawing/2014/main" id="{8B8BFDFD-FA31-4D31-B060-8E7B8CA241D7}"/>
              </a:ext>
            </a:extLst>
          </p:cNvPr>
          <p:cNvSpPr>
            <a:spLocks noGrp="1"/>
          </p:cNvSpPr>
          <p:nvPr>
            <p:ph sz="half" idx="2"/>
          </p:nvPr>
        </p:nvSpPr>
        <p:spPr>
          <a:xfrm>
            <a:off x="6786350" y="1841286"/>
            <a:ext cx="5181600" cy="4351338"/>
          </a:xfrm>
        </p:spPr>
        <p:txBody>
          <a:bodyPr/>
          <a:lstStyle/>
          <a:p>
            <a:pPr marL="0" indent="0">
              <a:buNone/>
            </a:pPr>
            <a:endParaRPr lang="en-US" dirty="0">
              <a:solidFill>
                <a:schemeClr val="bg2"/>
              </a:solidFill>
            </a:endParaRPr>
          </a:p>
          <a:p>
            <a:pPr marL="0" indent="0">
              <a:buNone/>
            </a:pPr>
            <a:endParaRPr lang="en-US" dirty="0">
              <a:solidFill>
                <a:schemeClr val="bg2"/>
              </a:solidFill>
            </a:endParaRPr>
          </a:p>
          <a:p>
            <a:pPr marL="0" indent="0">
              <a:buNone/>
            </a:pPr>
            <a:r>
              <a:rPr lang="es-MX" sz="4800" dirty="0">
                <a:solidFill>
                  <a:schemeClr val="bg2"/>
                </a:solidFill>
              </a:rPr>
              <a:t>¿Qué ideas o nuevos aprendizajes obtuviste hoy?</a:t>
            </a:r>
            <a:endParaRPr lang="en-US" sz="4800" dirty="0">
              <a:solidFill>
                <a:schemeClr val="bg2"/>
              </a:solidFill>
            </a:endParaRPr>
          </a:p>
        </p:txBody>
      </p:sp>
      <p:pic>
        <p:nvPicPr>
          <p:cNvPr id="8" name="Picture 7">
            <a:extLst>
              <a:ext uri="{FF2B5EF4-FFF2-40B4-BE49-F238E27FC236}">
                <a16:creationId xmlns:a16="http://schemas.microsoft.com/office/drawing/2014/main" id="{1C41C711-1628-48FB-8DE9-E95C373D7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30" y="2250375"/>
            <a:ext cx="3607648" cy="2877127"/>
          </a:xfrm>
          <a:prstGeom prst="rect">
            <a:avLst/>
          </a:prstGeom>
        </p:spPr>
      </p:pic>
      <p:sp>
        <p:nvSpPr>
          <p:cNvPr id="5" name="Rectangle 4">
            <a:extLst>
              <a:ext uri="{FF2B5EF4-FFF2-40B4-BE49-F238E27FC236}">
                <a16:creationId xmlns:a16="http://schemas.microsoft.com/office/drawing/2014/main" id="{526576DB-05EB-4B37-AB41-4DBF20603AFD}"/>
              </a:ext>
            </a:extLst>
          </p:cNvPr>
          <p:cNvSpPr/>
          <p:nvPr/>
        </p:nvSpPr>
        <p:spPr>
          <a:xfrm>
            <a:off x="76200" y="0"/>
            <a:ext cx="1175657" cy="914400"/>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3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14" y="676919"/>
            <a:ext cx="11696700" cy="29546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Slide 1: https://commons.wikimedia.org/wiki/File:CityCamp_Idea_Board_with_sticky_notes_4297872645_o.jpg</a:t>
            </a:r>
          </a:p>
          <a:p>
            <a:r>
              <a:rPr lang="en-US" sz="1400" kern="0" dirty="0">
                <a:solidFill>
                  <a:srgbClr val="000000"/>
                </a:solidFill>
                <a:cs typeface="Arial"/>
                <a:sym typeface="Arial"/>
              </a:rPr>
              <a:t>Slide 2 and unit thumbnails: Allison Shelley, All4Ed </a:t>
            </a:r>
            <a:r>
              <a:rPr lang="en-US" sz="1400" kern="0" dirty="0">
                <a:solidFill>
                  <a:srgbClr val="000000"/>
                </a:solidFill>
                <a:cs typeface="Arial"/>
                <a:sym typeface="Arial"/>
                <a:hlinkClick r:id="rId3"/>
              </a:rPr>
              <a:t>https://images.all4ed.org/four-elementary-students-examine-plants</a:t>
            </a:r>
            <a:r>
              <a:rPr lang="en-US" sz="1400" kern="0" dirty="0">
                <a:solidFill>
                  <a:srgbClr val="000000"/>
                </a:solidFill>
                <a:cs typeface="Arial"/>
                <a:sym typeface="Arial"/>
              </a:rPr>
              <a:t> </a:t>
            </a:r>
          </a:p>
          <a:p>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Slide 4: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https://technofaq.org/posts/2019/08/why-project-management-is-so-important/</a:t>
            </a:r>
            <a:r>
              <a:rPr lang="en-US" sz="1400" dirty="0">
                <a:solidFill>
                  <a:schemeClr val="bg2"/>
                </a:solidFill>
                <a:latin typeface="Calibri" panose="020F0502020204030204"/>
              </a:rPr>
              <a:t>; video</a:t>
            </a:r>
            <a:r>
              <a:rPr lang="en-US" sz="1400" dirty="0">
                <a:solidFill>
                  <a:schemeClr val="bg2"/>
                </a:solidFill>
              </a:rPr>
              <a:t>: </a:t>
            </a:r>
            <a:r>
              <a:rPr lang="en-US" sz="1400" dirty="0">
                <a:hlinkClick r:id="rId5"/>
              </a:rPr>
              <a:t>https://www.youtube.com/watch?v=o7yZutiwRso</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according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https://www.pinclipart.com/pindetail/ibmbmhw_skit-clipart-png-download/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Calibri" panose="020F0502020204030204"/>
                <a:ea typeface="+mn-ea"/>
                <a:cs typeface="+mn-cs"/>
              </a:rPr>
              <a:t>Slide 13: http://clipart-library.com/clipart/1304570.htm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Calibri" panose="020F0502020204030204"/>
                <a:ea typeface="+mn-ea"/>
                <a:cs typeface="+mn-cs"/>
              </a:rPr>
              <a:t>Slide 14: https://snappygoat.com/s/?q=bestof%3Athoughts+speech+bubbles+idea+dreaming+talking+caption+cartoons+comics+thought+cloud+thinking+creativity+inspiration+imagination+blank+brainstorm+ideas#a25c18a6a6fcf30b41c65a959d11ac2064247ff7,1,1128.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1710267" y="175365"/>
            <a:ext cx="9643533" cy="1575058"/>
          </a:xfrm>
        </p:spPr>
        <p:txBody>
          <a:bodyPr anchor="t">
            <a:normAutofit fontScale="90000"/>
          </a:bodyPr>
          <a:lstStyle/>
          <a:p>
            <a:r>
              <a:rPr lang="es-MX" dirty="0">
                <a:latin typeface="Berlin Sans FB" panose="020E0602020502020306" pitchFamily="34" charset="0"/>
              </a:rPr>
              <a:t>Marcando la Diferencia</a:t>
            </a:r>
            <a:br>
              <a:rPr lang="es-MX" dirty="0">
                <a:latin typeface="Berlin Sans FB" panose="020E0602020502020306" pitchFamily="34" charset="0"/>
              </a:rPr>
            </a:br>
            <a:r>
              <a:rPr lang="es-MX" dirty="0">
                <a:latin typeface="Berlin Sans FB" panose="020E0602020502020306" pitchFamily="34" charset="0"/>
              </a:rPr>
              <a:t>en Mi Comunidad y en el Mundo</a:t>
            </a:r>
            <a:endParaRPr lang="en-US" dirty="0">
              <a:latin typeface="Berlin Sans FB" panose="020E0602020502020306" pitchFamily="34" charset="0"/>
            </a:endParaRPr>
          </a:p>
        </p:txBody>
      </p:sp>
      <p:sp>
        <p:nvSpPr>
          <p:cNvPr id="4" name="Rectangle 3">
            <a:extLst>
              <a:ext uri="{FF2B5EF4-FFF2-40B4-BE49-F238E27FC236}">
                <a16:creationId xmlns:a16="http://schemas.microsoft.com/office/drawing/2014/main" id="{28C6BF39-D69C-44D1-8471-46A37B33418B}"/>
              </a:ext>
            </a:extLst>
          </p:cNvPr>
          <p:cNvSpPr/>
          <p:nvPr/>
        </p:nvSpPr>
        <p:spPr>
          <a:xfrm>
            <a:off x="76200" y="0"/>
            <a:ext cx="1164771" cy="914400"/>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4D0492-A72E-44CA-B9CC-434EC181D655}"/>
              </a:ext>
            </a:extLst>
          </p:cNvPr>
          <p:cNvSpPr/>
          <p:nvPr/>
        </p:nvSpPr>
        <p:spPr>
          <a:xfrm>
            <a:off x="3901440" y="3102429"/>
            <a:ext cx="5760720" cy="34747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1358D519-B7C8-430C-A80E-67108B9BDDB0}"/>
              </a:ext>
            </a:extLst>
          </p:cNvPr>
          <p:cNvSpPr>
            <a:spLocks noGrp="1"/>
          </p:cNvSpPr>
          <p:nvPr>
            <p:ph type="subTitle" idx="1"/>
          </p:nvPr>
        </p:nvSpPr>
        <p:spPr>
          <a:xfrm>
            <a:off x="1710267" y="1750423"/>
            <a:ext cx="10143065" cy="1655763"/>
          </a:xfrm>
        </p:spPr>
        <p:txBody>
          <a:bodyPr vert="horz" lIns="91440" tIns="45720" rIns="91440" bIns="45720" rtlCol="0" anchor="t">
            <a:normAutofit lnSpcReduction="10000"/>
          </a:bodyPr>
          <a:lstStyle/>
          <a:p>
            <a:r>
              <a:rPr lang="en-US" sz="4000" dirty="0">
                <a:latin typeface="Berlin Sans FB"/>
              </a:rPr>
              <a:t>Lección 5: </a:t>
            </a:r>
            <a:r>
              <a:rPr lang="es-MX" sz="4000" dirty="0">
                <a:latin typeface="Berlin Sans FB"/>
              </a:rPr>
              <a:t>Usando las Habilidades de Gestión de Proyectos Para Tu Proyecto de Voluntariado</a:t>
            </a:r>
            <a:endParaRPr lang="en-US" sz="3733" dirty="0">
              <a:latin typeface="+mn-lt"/>
            </a:endParaRPr>
          </a:p>
        </p:txBody>
      </p:sp>
    </p:spTree>
    <p:extLst>
      <p:ext uri="{BB962C8B-B14F-4D97-AF65-F5344CB8AC3E}">
        <p14:creationId xmlns:p14="http://schemas.microsoft.com/office/powerpoint/2010/main" val="3684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588652" y="511733"/>
            <a:ext cx="5269348" cy="984558"/>
          </a:xfrm>
          <a:prstGeom prst="rect">
            <a:avLst/>
          </a:prstGeom>
        </p:spPr>
        <p:txBody>
          <a:bodyPr spcFirstLastPara="1" vert="horz" wrap="square" lIns="121900" tIns="121900" rIns="121900" bIns="121900" rtlCol="0" anchor="t" anchorCtr="0">
            <a:noAutofit/>
          </a:bodyPr>
          <a:lstStyle/>
          <a:p>
            <a:pPr algn="l"/>
            <a:r>
              <a:rPr lang="en" dirty="0">
                <a:solidFill>
                  <a:schemeClr val="bg2"/>
                </a:solidFill>
              </a:rPr>
              <a:t>Nuestra Agenda</a:t>
            </a:r>
            <a:endParaRPr dirty="0">
              <a:solidFill>
                <a:schemeClr val="bg2"/>
              </a:solidFill>
            </a:endParaRPr>
          </a:p>
        </p:txBody>
      </p:sp>
      <p:sp>
        <p:nvSpPr>
          <p:cNvPr id="73" name="Google Shape;73;p14"/>
          <p:cNvSpPr txBox="1">
            <a:spLocks noGrp="1"/>
          </p:cNvSpPr>
          <p:nvPr>
            <p:ph type="body" idx="2"/>
          </p:nvPr>
        </p:nvSpPr>
        <p:spPr>
          <a:xfrm>
            <a:off x="1698173" y="1662544"/>
            <a:ext cx="9502436" cy="4346003"/>
          </a:xfrm>
          <a:prstGeom prst="rect">
            <a:avLst/>
          </a:prstGeom>
        </p:spPr>
        <p:txBody>
          <a:bodyPr spcFirstLastPara="1" vert="horz" wrap="square" lIns="121900" tIns="121900" rIns="121900" bIns="121900" rtlCol="0" anchor="t" anchorCtr="0">
            <a:noAutofit/>
          </a:bodyPr>
          <a:lstStyle/>
          <a:p>
            <a:pPr>
              <a:lnSpc>
                <a:spcPct val="100000"/>
              </a:lnSpc>
              <a:spcAft>
                <a:spcPts val="1800"/>
              </a:spcAft>
              <a:buClr>
                <a:schemeClr val="bg2"/>
              </a:buClr>
            </a:pPr>
            <a:r>
              <a:rPr lang="en-US" sz="3600" dirty="0">
                <a:solidFill>
                  <a:schemeClr val="bg2"/>
                </a:solidFill>
              </a:rPr>
              <a:t>Introducción a la Gestión de Proyectos</a:t>
            </a:r>
          </a:p>
          <a:p>
            <a:pPr>
              <a:lnSpc>
                <a:spcPct val="100000"/>
              </a:lnSpc>
              <a:buClr>
                <a:schemeClr val="bg2"/>
              </a:buClr>
            </a:pPr>
            <a:r>
              <a:rPr lang="en-US" sz="3600" dirty="0">
                <a:solidFill>
                  <a:schemeClr val="bg2"/>
                </a:solidFill>
              </a:rPr>
              <a:t>Las 4 Ds de la Gestión de Proyectos</a:t>
            </a:r>
          </a:p>
          <a:p>
            <a:pPr marL="628650" indent="0">
              <a:lnSpc>
                <a:spcPct val="100000"/>
              </a:lnSpc>
              <a:spcAft>
                <a:spcPts val="1800"/>
              </a:spcAft>
              <a:buClr>
                <a:schemeClr val="bg2"/>
              </a:buClr>
              <a:buNone/>
            </a:pPr>
            <a:r>
              <a:rPr lang="en-US" sz="3600" dirty="0">
                <a:solidFill>
                  <a:schemeClr val="bg2"/>
                </a:solidFill>
              </a:rPr>
              <a:t>(Define, Design, Do, Debrief)</a:t>
            </a:r>
          </a:p>
          <a:p>
            <a:pPr marL="628650" indent="0">
              <a:lnSpc>
                <a:spcPct val="100000"/>
              </a:lnSpc>
              <a:spcAft>
                <a:spcPts val="1800"/>
              </a:spcAft>
              <a:buClr>
                <a:schemeClr val="bg2"/>
              </a:buClr>
              <a:buNone/>
            </a:pPr>
            <a:r>
              <a:rPr lang="en-US" sz="3600" dirty="0">
                <a:solidFill>
                  <a:schemeClr val="bg2"/>
                </a:solidFill>
              </a:rPr>
              <a:t>(Definir, Diseñar, Hacer, Informar)</a:t>
            </a:r>
          </a:p>
          <a:p>
            <a:pPr>
              <a:lnSpc>
                <a:spcPct val="100000"/>
              </a:lnSpc>
              <a:spcAft>
                <a:spcPts val="1200"/>
              </a:spcAft>
              <a:buClr>
                <a:schemeClr val="bg2"/>
              </a:buClr>
            </a:pPr>
            <a:r>
              <a:rPr lang="en-US" sz="3600" dirty="0">
                <a:solidFill>
                  <a:schemeClr val="bg2"/>
                </a:solidFill>
              </a:rPr>
              <a:t>DEFINIR y DISEÑAR Tu Proyecto</a:t>
            </a:r>
            <a:endParaRPr sz="36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80FFE-873F-4CC6-8DC8-E4F679A7DC91}"/>
              </a:ext>
            </a:extLst>
          </p:cNvPr>
          <p:cNvSpPr/>
          <p:nvPr/>
        </p:nvSpPr>
        <p:spPr>
          <a:xfrm>
            <a:off x="1675865" y="391932"/>
            <a:ext cx="9687490" cy="1908215"/>
          </a:xfrm>
          <a:prstGeom prst="rect">
            <a:avLst/>
          </a:prstGeom>
        </p:spPr>
        <p:txBody>
          <a:bodyPr wrap="square">
            <a:spAutoFit/>
          </a:bodyPr>
          <a:lstStyle/>
          <a:p>
            <a:pPr>
              <a:tabLst>
                <a:tab pos="342900" algn="l"/>
              </a:tabLst>
            </a:pPr>
            <a:r>
              <a:rPr lang="en-US" sz="4000" dirty="0">
                <a:solidFill>
                  <a:schemeClr val="bg2"/>
                </a:solidFill>
                <a:latin typeface="Berlin Sans FB Demi" panose="020E0802020502020306" pitchFamily="34" charset="0"/>
                <a:ea typeface="Times New Roman" panose="02020603050405020304" pitchFamily="18" charset="0"/>
                <a:cs typeface="Calibri" panose="020F0502020204030204" pitchFamily="34" charset="0"/>
              </a:rPr>
              <a:t>La vida está llena de proyectos... </a:t>
            </a:r>
          </a:p>
          <a:p>
            <a:pPr>
              <a:spcBef>
                <a:spcPts val="1200"/>
              </a:spcBef>
              <a:tabLst>
                <a:tab pos="342900" algn="l"/>
              </a:tabLst>
            </a:pPr>
            <a:r>
              <a:rPr lang="en-US" sz="3600" dirty="0">
                <a:solidFill>
                  <a:schemeClr val="bg2"/>
                </a:solidFill>
                <a:latin typeface="Calibri" panose="020F0502020204030204" pitchFamily="34" charset="0"/>
                <a:ea typeface="Times New Roman" panose="02020603050405020304" pitchFamily="18" charset="0"/>
                <a:cs typeface="Calibri" panose="020F0502020204030204" pitchFamily="34" charset="0"/>
              </a:rPr>
              <a:t>Mira este </a:t>
            </a:r>
            <a:r>
              <a:rPr lang="en-US" sz="3600" dirty="0" err="1">
                <a:solidFill>
                  <a:schemeClr val="bg2"/>
                </a:solidFill>
                <a:latin typeface="Calibri" panose="020F0502020204030204" pitchFamily="34" charset="0"/>
                <a:ea typeface="Times New Roman" panose="02020603050405020304" pitchFamily="18" charset="0"/>
                <a:cs typeface="Calibri" panose="020F0502020204030204" pitchFamily="34" charset="0"/>
              </a:rPr>
              <a:t>vídeo</a:t>
            </a:r>
            <a:r>
              <a:rPr lang="en-US" sz="3600" dirty="0">
                <a:solidFill>
                  <a:schemeClr val="bg2"/>
                </a:solidFill>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endParaRPr>
          </a:p>
          <a:p>
            <a:pPr>
              <a:tabLst>
                <a:tab pos="342900" algn="l"/>
              </a:tabLst>
            </a:pPr>
            <a:r>
              <a:rPr lang="en-US" sz="3200" dirty="0">
                <a:solidFill>
                  <a:schemeClr val="bg2"/>
                </a:solidFill>
                <a:hlinkClick r:id="rId3">
                  <a:extLst>
                    <a:ext uri="{A12FA001-AC4F-418D-AE19-62706E023703}">
                      <ahyp:hlinkClr xmlns:ahyp="http://schemas.microsoft.com/office/drawing/2018/hyperlinkcolor" xmlns="" val="tx"/>
                    </a:ext>
                  </a:extLst>
                </a:hlinkClick>
              </a:rPr>
              <a:t>https://www.youtube.com/watch?v=o7yZutiwRso</a:t>
            </a:r>
            <a:endParaRPr lang="en-US" sz="3200" dirty="0">
              <a:solidFill>
                <a:schemeClr val="bg2"/>
              </a:solidFill>
              <a:latin typeface="Times New Roman" panose="02020603050405020304" pitchFamily="18" charset="0"/>
              <a:ea typeface="Times New Roman" panose="02020603050405020304" pitchFamily="18" charset="0"/>
            </a:endParaRPr>
          </a:p>
        </p:txBody>
      </p:sp>
      <p:pic>
        <p:nvPicPr>
          <p:cNvPr id="4" name="Picture 3">
            <a:hlinkClick r:id="rId3"/>
            <a:extLst>
              <a:ext uri="{FF2B5EF4-FFF2-40B4-BE49-F238E27FC236}">
                <a16:creationId xmlns:a16="http://schemas.microsoft.com/office/drawing/2014/main" id="{0E98EBDD-8EC1-44F7-855B-6111CE39C2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456799" y="2501849"/>
            <a:ext cx="4586339" cy="3170099"/>
          </a:xfrm>
          <a:prstGeom prst="rect">
            <a:avLst/>
          </a:prstGeom>
        </p:spPr>
      </p:pic>
      <p:sp>
        <p:nvSpPr>
          <p:cNvPr id="6" name="TextBox 5">
            <a:extLst>
              <a:ext uri="{FF2B5EF4-FFF2-40B4-BE49-F238E27FC236}">
                <a16:creationId xmlns:a16="http://schemas.microsoft.com/office/drawing/2014/main" id="{164CFA22-5BD2-4ADA-8ACC-E1D246D9AE9C}"/>
              </a:ext>
            </a:extLst>
          </p:cNvPr>
          <p:cNvSpPr txBox="1"/>
          <p:nvPr/>
        </p:nvSpPr>
        <p:spPr>
          <a:xfrm>
            <a:off x="1675865" y="2501849"/>
            <a:ext cx="4515135" cy="2554545"/>
          </a:xfrm>
          <a:prstGeom prst="rect">
            <a:avLst/>
          </a:prstGeom>
          <a:noFill/>
        </p:spPr>
        <p:txBody>
          <a:bodyPr wrap="square" rtlCol="0">
            <a:spAutoFit/>
          </a:bodyPr>
          <a:lstStyle/>
          <a:p>
            <a:r>
              <a:rPr lang="es-MX" sz="4000" dirty="0">
                <a:solidFill>
                  <a:schemeClr val="bg2"/>
                </a:solidFill>
              </a:rPr>
              <a:t>¿Qué nuevas ideas sobre la gestión de proyectos te presenta este vídeo?</a:t>
            </a:r>
            <a:endParaRPr lang="en-US" sz="4000" dirty="0">
              <a:solidFill>
                <a:schemeClr val="bg2"/>
              </a:solidFill>
            </a:endParaRPr>
          </a:p>
        </p:txBody>
      </p:sp>
      <p:pic>
        <p:nvPicPr>
          <p:cNvPr id="7" name="Picture 6">
            <a:hlinkClick r:id="rId3"/>
            <a:extLst>
              <a:ext uri="{FF2B5EF4-FFF2-40B4-BE49-F238E27FC236}">
                <a16:creationId xmlns:a16="http://schemas.microsoft.com/office/drawing/2014/main" id="{25A600A8-3739-4310-99BC-73E08B2372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7918" y="5264623"/>
            <a:ext cx="964082" cy="407325"/>
          </a:xfrm>
          <a:prstGeom prst="rect">
            <a:avLst/>
          </a:prstGeom>
        </p:spPr>
      </p:pic>
    </p:spTree>
    <p:extLst>
      <p:ext uri="{BB962C8B-B14F-4D97-AF65-F5344CB8AC3E}">
        <p14:creationId xmlns:p14="http://schemas.microsoft.com/office/powerpoint/2010/main" val="238857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27442" y="339409"/>
            <a:ext cx="8869156" cy="98425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w="3175" cmpd="sng">
                  <a:noFill/>
                </a:ln>
                <a:solidFill>
                  <a:schemeClr val="bg2"/>
                </a:solidFill>
                <a:effectLst/>
                <a:uLnTx/>
                <a:uFillTx/>
                <a:latin typeface="Berlin Sans FB Demi" panose="020E0802020502020306" pitchFamily="34" charset="0"/>
                <a:ea typeface="+mj-ea"/>
                <a:cs typeface="+mj-cs"/>
              </a:rPr>
              <a:t>Las Cuatro Ds de la Resolución de Problemas y Gestión de Proyectos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w="3175" cmpd="sng">
                <a:noFill/>
              </a:ln>
              <a:solidFill>
                <a:schemeClr val="bg2"/>
              </a:solidFill>
              <a:effectLst/>
              <a:uLnTx/>
              <a:uFillTx/>
              <a:latin typeface="Berlin Sans FB Demi" panose="020E0802020502020306" pitchFamily="34" charset="0"/>
              <a:ea typeface="+mj-ea"/>
              <a:cs typeface="+mj-cs"/>
            </a:endParaRPr>
          </a:p>
        </p:txBody>
      </p:sp>
      <p:grpSp>
        <p:nvGrpSpPr>
          <p:cNvPr id="5" name="Group 4" descr="Four colored bars corresponding to the four Ds of problem solving">
            <a:extLst>
              <a:ext uri="{FF2B5EF4-FFF2-40B4-BE49-F238E27FC236}">
                <a16:creationId xmlns:a16="http://schemas.microsoft.com/office/drawing/2014/main" id="{4266A856-2F0B-4BCD-BA66-0FAECAA43731}"/>
              </a:ext>
            </a:extLst>
          </p:cNvPr>
          <p:cNvGrpSpPr/>
          <p:nvPr/>
        </p:nvGrpSpPr>
        <p:grpSpPr>
          <a:xfrm>
            <a:off x="2027442" y="1938786"/>
            <a:ext cx="8869155" cy="4371451"/>
            <a:chOff x="2027442" y="1938786"/>
            <a:chExt cx="8869155" cy="4371451"/>
          </a:xfrm>
        </p:grpSpPr>
        <p:sp>
          <p:nvSpPr>
            <p:cNvPr id="6" name="Freeform: Shape 5">
              <a:extLst>
                <a:ext uri="{FF2B5EF4-FFF2-40B4-BE49-F238E27FC236}">
                  <a16:creationId xmlns:a16="http://schemas.microsoft.com/office/drawing/2014/main" id="{F3ACACA3-888C-4AE9-89FF-30E763015CAA}"/>
                </a:ext>
              </a:extLst>
            </p:cNvPr>
            <p:cNvSpPr/>
            <p:nvPr/>
          </p:nvSpPr>
          <p:spPr>
            <a:xfrm>
              <a:off x="5220337" y="2019136"/>
              <a:ext cx="5676260" cy="914400"/>
            </a:xfrm>
            <a:custGeom>
              <a:avLst/>
              <a:gdLst>
                <a:gd name="connsiteX0" fmla="*/ 173119 w 1038692"/>
                <a:gd name="connsiteY0" fmla="*/ 0 h 5676259"/>
                <a:gd name="connsiteX1" fmla="*/ 865573 w 1038692"/>
                <a:gd name="connsiteY1" fmla="*/ 0 h 5676259"/>
                <a:gd name="connsiteX2" fmla="*/ 1038692 w 1038692"/>
                <a:gd name="connsiteY2" fmla="*/ 173119 h 5676259"/>
                <a:gd name="connsiteX3" fmla="*/ 1038692 w 1038692"/>
                <a:gd name="connsiteY3" fmla="*/ 5676259 h 5676259"/>
                <a:gd name="connsiteX4" fmla="*/ 1038692 w 1038692"/>
                <a:gd name="connsiteY4" fmla="*/ 5676259 h 5676259"/>
                <a:gd name="connsiteX5" fmla="*/ 0 w 1038692"/>
                <a:gd name="connsiteY5" fmla="*/ 5676259 h 5676259"/>
                <a:gd name="connsiteX6" fmla="*/ 0 w 1038692"/>
                <a:gd name="connsiteY6" fmla="*/ 5676259 h 5676259"/>
                <a:gd name="connsiteX7" fmla="*/ 0 w 1038692"/>
                <a:gd name="connsiteY7" fmla="*/ 173119 h 5676259"/>
                <a:gd name="connsiteX8" fmla="*/ 173119 w 1038692"/>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92" h="5676259">
                  <a:moveTo>
                    <a:pt x="1038692" y="946065"/>
                  </a:moveTo>
                  <a:lnTo>
                    <a:pt x="1038692" y="4730194"/>
                  </a:lnTo>
                  <a:cubicBezTo>
                    <a:pt x="1038692" y="5252690"/>
                    <a:pt x="1024509" y="5676256"/>
                    <a:pt x="1007013" y="5676256"/>
                  </a:cubicBezTo>
                  <a:lnTo>
                    <a:pt x="0" y="5676256"/>
                  </a:lnTo>
                  <a:lnTo>
                    <a:pt x="0" y="5676256"/>
                  </a:lnTo>
                  <a:lnTo>
                    <a:pt x="0" y="3"/>
                  </a:lnTo>
                  <a:lnTo>
                    <a:pt x="0" y="3"/>
                  </a:lnTo>
                  <a:lnTo>
                    <a:pt x="1007013" y="3"/>
                  </a:lnTo>
                  <a:cubicBezTo>
                    <a:pt x="1024509" y="3"/>
                    <a:pt x="1038692" y="423569"/>
                    <a:pt x="1038692" y="946065"/>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19285" rIns="187865" bIns="119286"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7" name="Freeform: Shape 6">
              <a:extLst>
                <a:ext uri="{FF2B5EF4-FFF2-40B4-BE49-F238E27FC236}">
                  <a16:creationId xmlns:a16="http://schemas.microsoft.com/office/drawing/2014/main" id="{86E814E2-7A60-4DAC-9223-63000D5F790D}"/>
                </a:ext>
              </a:extLst>
            </p:cNvPr>
            <p:cNvSpPr/>
            <p:nvPr/>
          </p:nvSpPr>
          <p:spPr>
            <a:xfrm>
              <a:off x="2027442" y="1938786"/>
              <a:ext cx="3192896" cy="1072657"/>
            </a:xfrm>
            <a:custGeom>
              <a:avLst/>
              <a:gdLst>
                <a:gd name="connsiteX0" fmla="*/ 0 w 3192896"/>
                <a:gd name="connsiteY0" fmla="*/ 178780 h 1072657"/>
                <a:gd name="connsiteX1" fmla="*/ 178780 w 3192896"/>
                <a:gd name="connsiteY1" fmla="*/ 0 h 1072657"/>
                <a:gd name="connsiteX2" fmla="*/ 3014116 w 3192896"/>
                <a:gd name="connsiteY2" fmla="*/ 0 h 1072657"/>
                <a:gd name="connsiteX3" fmla="*/ 3192896 w 3192896"/>
                <a:gd name="connsiteY3" fmla="*/ 178780 h 1072657"/>
                <a:gd name="connsiteX4" fmla="*/ 3192896 w 3192896"/>
                <a:gd name="connsiteY4" fmla="*/ 893877 h 1072657"/>
                <a:gd name="connsiteX5" fmla="*/ 3014116 w 3192896"/>
                <a:gd name="connsiteY5" fmla="*/ 1072657 h 1072657"/>
                <a:gd name="connsiteX6" fmla="*/ 178780 w 3192896"/>
                <a:gd name="connsiteY6" fmla="*/ 1072657 h 1072657"/>
                <a:gd name="connsiteX7" fmla="*/ 0 w 3192896"/>
                <a:gd name="connsiteY7" fmla="*/ 893877 h 1072657"/>
                <a:gd name="connsiteX8" fmla="*/ 0 w 3192896"/>
                <a:gd name="connsiteY8" fmla="*/ 178780 h 10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72657">
                  <a:moveTo>
                    <a:pt x="0" y="178780"/>
                  </a:moveTo>
                  <a:cubicBezTo>
                    <a:pt x="0" y="80043"/>
                    <a:pt x="80043" y="0"/>
                    <a:pt x="178780" y="0"/>
                  </a:cubicBezTo>
                  <a:lnTo>
                    <a:pt x="3014116" y="0"/>
                  </a:lnTo>
                  <a:cubicBezTo>
                    <a:pt x="3112853" y="0"/>
                    <a:pt x="3192896" y="80043"/>
                    <a:pt x="3192896" y="178780"/>
                  </a:cubicBezTo>
                  <a:lnTo>
                    <a:pt x="3192896" y="893877"/>
                  </a:lnTo>
                  <a:cubicBezTo>
                    <a:pt x="3192896" y="992614"/>
                    <a:pt x="3112853" y="1072657"/>
                    <a:pt x="3014116" y="1072657"/>
                  </a:cubicBezTo>
                  <a:lnTo>
                    <a:pt x="178780" y="1072657"/>
                  </a:lnTo>
                  <a:cubicBezTo>
                    <a:pt x="80043" y="1072657"/>
                    <a:pt x="0" y="992614"/>
                    <a:pt x="0" y="893877"/>
                  </a:cubicBezTo>
                  <a:lnTo>
                    <a:pt x="0" y="17878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243" tIns="143803" rIns="235243" bIns="143803"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Definir</a:t>
              </a:r>
              <a:endParaRPr lang="en-US" sz="4800" kern="1200" dirty="0"/>
            </a:p>
          </p:txBody>
        </p:sp>
        <p:sp>
          <p:nvSpPr>
            <p:cNvPr id="8" name="Freeform: Shape 7">
              <a:extLst>
                <a:ext uri="{FF2B5EF4-FFF2-40B4-BE49-F238E27FC236}">
                  <a16:creationId xmlns:a16="http://schemas.microsoft.com/office/drawing/2014/main" id="{56D1F6CB-E60D-440E-AB5D-9C941A2C30D0}"/>
                </a:ext>
              </a:extLst>
            </p:cNvPr>
            <p:cNvSpPr/>
            <p:nvPr/>
          </p:nvSpPr>
          <p:spPr>
            <a:xfrm>
              <a:off x="5220337" y="3116142"/>
              <a:ext cx="5676260" cy="914400"/>
            </a:xfrm>
            <a:custGeom>
              <a:avLst/>
              <a:gdLst>
                <a:gd name="connsiteX0" fmla="*/ 173119 w 1038692"/>
                <a:gd name="connsiteY0" fmla="*/ 0 h 5676259"/>
                <a:gd name="connsiteX1" fmla="*/ 865573 w 1038692"/>
                <a:gd name="connsiteY1" fmla="*/ 0 h 5676259"/>
                <a:gd name="connsiteX2" fmla="*/ 1038692 w 1038692"/>
                <a:gd name="connsiteY2" fmla="*/ 173119 h 5676259"/>
                <a:gd name="connsiteX3" fmla="*/ 1038692 w 1038692"/>
                <a:gd name="connsiteY3" fmla="*/ 5676259 h 5676259"/>
                <a:gd name="connsiteX4" fmla="*/ 1038692 w 1038692"/>
                <a:gd name="connsiteY4" fmla="*/ 5676259 h 5676259"/>
                <a:gd name="connsiteX5" fmla="*/ 0 w 1038692"/>
                <a:gd name="connsiteY5" fmla="*/ 5676259 h 5676259"/>
                <a:gd name="connsiteX6" fmla="*/ 0 w 1038692"/>
                <a:gd name="connsiteY6" fmla="*/ 5676259 h 5676259"/>
                <a:gd name="connsiteX7" fmla="*/ 0 w 1038692"/>
                <a:gd name="connsiteY7" fmla="*/ 173119 h 5676259"/>
                <a:gd name="connsiteX8" fmla="*/ 173119 w 1038692"/>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92" h="5676259">
                  <a:moveTo>
                    <a:pt x="1038692" y="946065"/>
                  </a:moveTo>
                  <a:lnTo>
                    <a:pt x="1038692" y="4730194"/>
                  </a:lnTo>
                  <a:cubicBezTo>
                    <a:pt x="1038692" y="5252690"/>
                    <a:pt x="1024509" y="5676256"/>
                    <a:pt x="1007013" y="5676256"/>
                  </a:cubicBezTo>
                  <a:lnTo>
                    <a:pt x="0" y="5676256"/>
                  </a:lnTo>
                  <a:lnTo>
                    <a:pt x="0" y="5676256"/>
                  </a:lnTo>
                  <a:lnTo>
                    <a:pt x="0" y="3"/>
                  </a:lnTo>
                  <a:lnTo>
                    <a:pt x="0" y="3"/>
                  </a:lnTo>
                  <a:lnTo>
                    <a:pt x="1007013" y="3"/>
                  </a:lnTo>
                  <a:cubicBezTo>
                    <a:pt x="1024509" y="3"/>
                    <a:pt x="1038692" y="423569"/>
                    <a:pt x="1038692" y="946065"/>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19285" rIns="187865" bIns="119286"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9" name="Freeform: Shape 8">
              <a:extLst>
                <a:ext uri="{FF2B5EF4-FFF2-40B4-BE49-F238E27FC236}">
                  <a16:creationId xmlns:a16="http://schemas.microsoft.com/office/drawing/2014/main" id="{1D700BD8-8343-4B36-B071-64AD4E78F309}"/>
                </a:ext>
              </a:extLst>
            </p:cNvPr>
            <p:cNvSpPr/>
            <p:nvPr/>
          </p:nvSpPr>
          <p:spPr>
            <a:xfrm>
              <a:off x="2027442" y="3095837"/>
              <a:ext cx="3192896" cy="1009738"/>
            </a:xfrm>
            <a:custGeom>
              <a:avLst/>
              <a:gdLst>
                <a:gd name="connsiteX0" fmla="*/ 0 w 3192896"/>
                <a:gd name="connsiteY0" fmla="*/ 168293 h 1009738"/>
                <a:gd name="connsiteX1" fmla="*/ 168293 w 3192896"/>
                <a:gd name="connsiteY1" fmla="*/ 0 h 1009738"/>
                <a:gd name="connsiteX2" fmla="*/ 3024603 w 3192896"/>
                <a:gd name="connsiteY2" fmla="*/ 0 h 1009738"/>
                <a:gd name="connsiteX3" fmla="*/ 3192896 w 3192896"/>
                <a:gd name="connsiteY3" fmla="*/ 168293 h 1009738"/>
                <a:gd name="connsiteX4" fmla="*/ 3192896 w 3192896"/>
                <a:gd name="connsiteY4" fmla="*/ 841445 h 1009738"/>
                <a:gd name="connsiteX5" fmla="*/ 3024603 w 3192896"/>
                <a:gd name="connsiteY5" fmla="*/ 1009738 h 1009738"/>
                <a:gd name="connsiteX6" fmla="*/ 168293 w 3192896"/>
                <a:gd name="connsiteY6" fmla="*/ 1009738 h 1009738"/>
                <a:gd name="connsiteX7" fmla="*/ 0 w 3192896"/>
                <a:gd name="connsiteY7" fmla="*/ 841445 h 1009738"/>
                <a:gd name="connsiteX8" fmla="*/ 0 w 3192896"/>
                <a:gd name="connsiteY8" fmla="*/ 168293 h 100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09738">
                  <a:moveTo>
                    <a:pt x="0" y="168293"/>
                  </a:moveTo>
                  <a:cubicBezTo>
                    <a:pt x="0" y="75347"/>
                    <a:pt x="75347" y="0"/>
                    <a:pt x="168293" y="0"/>
                  </a:cubicBezTo>
                  <a:lnTo>
                    <a:pt x="3024603" y="0"/>
                  </a:lnTo>
                  <a:cubicBezTo>
                    <a:pt x="3117549" y="0"/>
                    <a:pt x="3192896" y="75347"/>
                    <a:pt x="3192896" y="168293"/>
                  </a:cubicBezTo>
                  <a:lnTo>
                    <a:pt x="3192896" y="841445"/>
                  </a:lnTo>
                  <a:cubicBezTo>
                    <a:pt x="3192896" y="934391"/>
                    <a:pt x="3117549" y="1009738"/>
                    <a:pt x="3024603" y="1009738"/>
                  </a:cubicBezTo>
                  <a:lnTo>
                    <a:pt x="168293" y="1009738"/>
                  </a:lnTo>
                  <a:cubicBezTo>
                    <a:pt x="75347" y="1009738"/>
                    <a:pt x="0" y="934391"/>
                    <a:pt x="0" y="841445"/>
                  </a:cubicBezTo>
                  <a:lnTo>
                    <a:pt x="0" y="16829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2171" tIns="140731" rIns="232171" bIns="140731"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Dis</a:t>
              </a:r>
              <a:r>
                <a:rPr lang="en-US" sz="4800" dirty="0"/>
                <a:t>eñar</a:t>
              </a:r>
              <a:endParaRPr lang="en-US" sz="4800" kern="1200" dirty="0"/>
            </a:p>
          </p:txBody>
        </p:sp>
        <p:sp>
          <p:nvSpPr>
            <p:cNvPr id="10" name="Freeform: Shape 9">
              <a:extLst>
                <a:ext uri="{FF2B5EF4-FFF2-40B4-BE49-F238E27FC236}">
                  <a16:creationId xmlns:a16="http://schemas.microsoft.com/office/drawing/2014/main" id="{C1943296-25CD-4C37-9547-64EF33E5B0E5}"/>
                </a:ext>
              </a:extLst>
            </p:cNvPr>
            <p:cNvSpPr/>
            <p:nvPr/>
          </p:nvSpPr>
          <p:spPr>
            <a:xfrm>
              <a:off x="5220337" y="4248689"/>
              <a:ext cx="5676260" cy="914400"/>
            </a:xfrm>
            <a:custGeom>
              <a:avLst/>
              <a:gdLst>
                <a:gd name="connsiteX0" fmla="*/ 119303 w 715804"/>
                <a:gd name="connsiteY0" fmla="*/ 0 h 5676259"/>
                <a:gd name="connsiteX1" fmla="*/ 596501 w 715804"/>
                <a:gd name="connsiteY1" fmla="*/ 0 h 5676259"/>
                <a:gd name="connsiteX2" fmla="*/ 715804 w 715804"/>
                <a:gd name="connsiteY2" fmla="*/ 119303 h 5676259"/>
                <a:gd name="connsiteX3" fmla="*/ 715804 w 715804"/>
                <a:gd name="connsiteY3" fmla="*/ 5676259 h 5676259"/>
                <a:gd name="connsiteX4" fmla="*/ 715804 w 715804"/>
                <a:gd name="connsiteY4" fmla="*/ 5676259 h 5676259"/>
                <a:gd name="connsiteX5" fmla="*/ 0 w 715804"/>
                <a:gd name="connsiteY5" fmla="*/ 5676259 h 5676259"/>
                <a:gd name="connsiteX6" fmla="*/ 0 w 715804"/>
                <a:gd name="connsiteY6" fmla="*/ 5676259 h 5676259"/>
                <a:gd name="connsiteX7" fmla="*/ 0 w 715804"/>
                <a:gd name="connsiteY7" fmla="*/ 119303 h 5676259"/>
                <a:gd name="connsiteX8" fmla="*/ 119303 w 715804"/>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804" h="5676259">
                  <a:moveTo>
                    <a:pt x="715804" y="946064"/>
                  </a:moveTo>
                  <a:lnTo>
                    <a:pt x="715804" y="4730195"/>
                  </a:lnTo>
                  <a:cubicBezTo>
                    <a:pt x="715804" y="5252688"/>
                    <a:pt x="709068" y="5676255"/>
                    <a:pt x="700759" y="5676255"/>
                  </a:cubicBezTo>
                  <a:lnTo>
                    <a:pt x="0" y="5676255"/>
                  </a:lnTo>
                  <a:lnTo>
                    <a:pt x="0" y="5676255"/>
                  </a:lnTo>
                  <a:lnTo>
                    <a:pt x="0" y="4"/>
                  </a:lnTo>
                  <a:lnTo>
                    <a:pt x="0" y="4"/>
                  </a:lnTo>
                  <a:lnTo>
                    <a:pt x="700759" y="4"/>
                  </a:lnTo>
                  <a:cubicBezTo>
                    <a:pt x="709068" y="4"/>
                    <a:pt x="715804" y="423571"/>
                    <a:pt x="715804" y="946064"/>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03523" rIns="172103" bIns="103524"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11" name="Freeform: Shape 10">
              <a:extLst>
                <a:ext uri="{FF2B5EF4-FFF2-40B4-BE49-F238E27FC236}">
                  <a16:creationId xmlns:a16="http://schemas.microsoft.com/office/drawing/2014/main" id="{71D7CBD0-AEDB-4398-8F03-EA7DDC78DA39}"/>
                </a:ext>
              </a:extLst>
            </p:cNvPr>
            <p:cNvSpPr/>
            <p:nvPr/>
          </p:nvSpPr>
          <p:spPr>
            <a:xfrm>
              <a:off x="2027442" y="4209783"/>
              <a:ext cx="3192896" cy="1012478"/>
            </a:xfrm>
            <a:custGeom>
              <a:avLst/>
              <a:gdLst>
                <a:gd name="connsiteX0" fmla="*/ 0 w 3192896"/>
                <a:gd name="connsiteY0" fmla="*/ 168750 h 1012478"/>
                <a:gd name="connsiteX1" fmla="*/ 168750 w 3192896"/>
                <a:gd name="connsiteY1" fmla="*/ 0 h 1012478"/>
                <a:gd name="connsiteX2" fmla="*/ 3024146 w 3192896"/>
                <a:gd name="connsiteY2" fmla="*/ 0 h 1012478"/>
                <a:gd name="connsiteX3" fmla="*/ 3192896 w 3192896"/>
                <a:gd name="connsiteY3" fmla="*/ 168750 h 1012478"/>
                <a:gd name="connsiteX4" fmla="*/ 3192896 w 3192896"/>
                <a:gd name="connsiteY4" fmla="*/ 843728 h 1012478"/>
                <a:gd name="connsiteX5" fmla="*/ 3024146 w 3192896"/>
                <a:gd name="connsiteY5" fmla="*/ 1012478 h 1012478"/>
                <a:gd name="connsiteX6" fmla="*/ 168750 w 3192896"/>
                <a:gd name="connsiteY6" fmla="*/ 1012478 h 1012478"/>
                <a:gd name="connsiteX7" fmla="*/ 0 w 3192896"/>
                <a:gd name="connsiteY7" fmla="*/ 843728 h 1012478"/>
                <a:gd name="connsiteX8" fmla="*/ 0 w 3192896"/>
                <a:gd name="connsiteY8" fmla="*/ 168750 h 101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12478">
                  <a:moveTo>
                    <a:pt x="0" y="168750"/>
                  </a:moveTo>
                  <a:cubicBezTo>
                    <a:pt x="0" y="75552"/>
                    <a:pt x="75552" y="0"/>
                    <a:pt x="168750" y="0"/>
                  </a:cubicBezTo>
                  <a:lnTo>
                    <a:pt x="3024146" y="0"/>
                  </a:lnTo>
                  <a:cubicBezTo>
                    <a:pt x="3117344" y="0"/>
                    <a:pt x="3192896" y="75552"/>
                    <a:pt x="3192896" y="168750"/>
                  </a:cubicBezTo>
                  <a:lnTo>
                    <a:pt x="3192896" y="843728"/>
                  </a:lnTo>
                  <a:cubicBezTo>
                    <a:pt x="3192896" y="936926"/>
                    <a:pt x="3117344" y="1012478"/>
                    <a:pt x="3024146" y="1012478"/>
                  </a:cubicBezTo>
                  <a:lnTo>
                    <a:pt x="168750" y="1012478"/>
                  </a:lnTo>
                  <a:cubicBezTo>
                    <a:pt x="75552" y="1012478"/>
                    <a:pt x="0" y="936926"/>
                    <a:pt x="0" y="843728"/>
                  </a:cubicBezTo>
                  <a:lnTo>
                    <a:pt x="0" y="1687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2305" tIns="140865" rIns="232305" bIns="140865"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Do/Hacer</a:t>
              </a:r>
              <a:endParaRPr lang="en-US" sz="5600" kern="1200" dirty="0"/>
            </a:p>
          </p:txBody>
        </p:sp>
        <p:sp>
          <p:nvSpPr>
            <p:cNvPr id="12" name="Freeform: Shape 11">
              <a:extLst>
                <a:ext uri="{FF2B5EF4-FFF2-40B4-BE49-F238E27FC236}">
                  <a16:creationId xmlns:a16="http://schemas.microsoft.com/office/drawing/2014/main" id="{519DF012-C2B7-456C-8071-73F28EDBC99E}"/>
                </a:ext>
              </a:extLst>
            </p:cNvPr>
            <p:cNvSpPr/>
            <p:nvPr/>
          </p:nvSpPr>
          <p:spPr>
            <a:xfrm>
              <a:off x="5220337" y="5345787"/>
              <a:ext cx="5676260" cy="914400"/>
            </a:xfrm>
            <a:custGeom>
              <a:avLst/>
              <a:gdLst>
                <a:gd name="connsiteX0" fmla="*/ 173119 w 1038692"/>
                <a:gd name="connsiteY0" fmla="*/ 0 h 5676259"/>
                <a:gd name="connsiteX1" fmla="*/ 865573 w 1038692"/>
                <a:gd name="connsiteY1" fmla="*/ 0 h 5676259"/>
                <a:gd name="connsiteX2" fmla="*/ 1038692 w 1038692"/>
                <a:gd name="connsiteY2" fmla="*/ 173119 h 5676259"/>
                <a:gd name="connsiteX3" fmla="*/ 1038692 w 1038692"/>
                <a:gd name="connsiteY3" fmla="*/ 5676259 h 5676259"/>
                <a:gd name="connsiteX4" fmla="*/ 1038692 w 1038692"/>
                <a:gd name="connsiteY4" fmla="*/ 5676259 h 5676259"/>
                <a:gd name="connsiteX5" fmla="*/ 0 w 1038692"/>
                <a:gd name="connsiteY5" fmla="*/ 5676259 h 5676259"/>
                <a:gd name="connsiteX6" fmla="*/ 0 w 1038692"/>
                <a:gd name="connsiteY6" fmla="*/ 5676259 h 5676259"/>
                <a:gd name="connsiteX7" fmla="*/ 0 w 1038692"/>
                <a:gd name="connsiteY7" fmla="*/ 173119 h 5676259"/>
                <a:gd name="connsiteX8" fmla="*/ 173119 w 1038692"/>
                <a:gd name="connsiteY8" fmla="*/ 0 h 567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92" h="5676259">
                  <a:moveTo>
                    <a:pt x="1038692" y="946065"/>
                  </a:moveTo>
                  <a:lnTo>
                    <a:pt x="1038692" y="4730194"/>
                  </a:lnTo>
                  <a:cubicBezTo>
                    <a:pt x="1038692" y="5252690"/>
                    <a:pt x="1024509" y="5676256"/>
                    <a:pt x="1007013" y="5676256"/>
                  </a:cubicBezTo>
                  <a:lnTo>
                    <a:pt x="0" y="5676256"/>
                  </a:lnTo>
                  <a:lnTo>
                    <a:pt x="0" y="5676256"/>
                  </a:lnTo>
                  <a:lnTo>
                    <a:pt x="0" y="3"/>
                  </a:lnTo>
                  <a:lnTo>
                    <a:pt x="0" y="3"/>
                  </a:lnTo>
                  <a:lnTo>
                    <a:pt x="1007013" y="3"/>
                  </a:lnTo>
                  <a:cubicBezTo>
                    <a:pt x="1024509" y="3"/>
                    <a:pt x="1038692" y="423569"/>
                    <a:pt x="1038692" y="946065"/>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7161" tIns="119286" rIns="187865" bIns="119285" numCol="1" spcCol="1270" anchor="ctr" anchorCtr="0">
              <a:noAutofit/>
            </a:bodyPr>
            <a:lstStyle/>
            <a:p>
              <a:pPr marL="285750" lvl="1" indent="-285750" algn="l" defTabSz="1600200" rtl="0">
                <a:lnSpc>
                  <a:spcPct val="90000"/>
                </a:lnSpc>
                <a:spcBef>
                  <a:spcPct val="0"/>
                </a:spcBef>
                <a:spcAft>
                  <a:spcPct val="15000"/>
                </a:spcAft>
                <a:buChar char="•"/>
              </a:pPr>
              <a:endParaRPr lang="en-US" sz="3600" kern="1200" dirty="0">
                <a:solidFill>
                  <a:schemeClr val="bg2"/>
                </a:solidFill>
              </a:endParaRPr>
            </a:p>
          </p:txBody>
        </p:sp>
        <p:sp>
          <p:nvSpPr>
            <p:cNvPr id="13" name="Freeform: Shape 12">
              <a:extLst>
                <a:ext uri="{FF2B5EF4-FFF2-40B4-BE49-F238E27FC236}">
                  <a16:creationId xmlns:a16="http://schemas.microsoft.com/office/drawing/2014/main" id="{049B8360-15D8-4938-A773-02013AA3922E}"/>
                </a:ext>
              </a:extLst>
            </p:cNvPr>
            <p:cNvSpPr/>
            <p:nvPr/>
          </p:nvSpPr>
          <p:spPr>
            <a:xfrm>
              <a:off x="2027442" y="5297759"/>
              <a:ext cx="3192896" cy="1012478"/>
            </a:xfrm>
            <a:custGeom>
              <a:avLst/>
              <a:gdLst>
                <a:gd name="connsiteX0" fmla="*/ 0 w 3192896"/>
                <a:gd name="connsiteY0" fmla="*/ 168750 h 1012478"/>
                <a:gd name="connsiteX1" fmla="*/ 168750 w 3192896"/>
                <a:gd name="connsiteY1" fmla="*/ 0 h 1012478"/>
                <a:gd name="connsiteX2" fmla="*/ 3024146 w 3192896"/>
                <a:gd name="connsiteY2" fmla="*/ 0 h 1012478"/>
                <a:gd name="connsiteX3" fmla="*/ 3192896 w 3192896"/>
                <a:gd name="connsiteY3" fmla="*/ 168750 h 1012478"/>
                <a:gd name="connsiteX4" fmla="*/ 3192896 w 3192896"/>
                <a:gd name="connsiteY4" fmla="*/ 843728 h 1012478"/>
                <a:gd name="connsiteX5" fmla="*/ 3024146 w 3192896"/>
                <a:gd name="connsiteY5" fmla="*/ 1012478 h 1012478"/>
                <a:gd name="connsiteX6" fmla="*/ 168750 w 3192896"/>
                <a:gd name="connsiteY6" fmla="*/ 1012478 h 1012478"/>
                <a:gd name="connsiteX7" fmla="*/ 0 w 3192896"/>
                <a:gd name="connsiteY7" fmla="*/ 843728 h 1012478"/>
                <a:gd name="connsiteX8" fmla="*/ 0 w 3192896"/>
                <a:gd name="connsiteY8" fmla="*/ 168750 h 101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896" h="1012478">
                  <a:moveTo>
                    <a:pt x="0" y="168750"/>
                  </a:moveTo>
                  <a:cubicBezTo>
                    <a:pt x="0" y="75552"/>
                    <a:pt x="75552" y="0"/>
                    <a:pt x="168750" y="0"/>
                  </a:cubicBezTo>
                  <a:lnTo>
                    <a:pt x="3024146" y="0"/>
                  </a:lnTo>
                  <a:cubicBezTo>
                    <a:pt x="3117344" y="0"/>
                    <a:pt x="3192896" y="75552"/>
                    <a:pt x="3192896" y="168750"/>
                  </a:cubicBezTo>
                  <a:lnTo>
                    <a:pt x="3192896" y="843728"/>
                  </a:lnTo>
                  <a:cubicBezTo>
                    <a:pt x="3192896" y="936926"/>
                    <a:pt x="3117344" y="1012478"/>
                    <a:pt x="3024146" y="1012478"/>
                  </a:cubicBezTo>
                  <a:lnTo>
                    <a:pt x="168750" y="1012478"/>
                  </a:lnTo>
                  <a:cubicBezTo>
                    <a:pt x="75552" y="1012478"/>
                    <a:pt x="0" y="936926"/>
                    <a:pt x="0" y="843728"/>
                  </a:cubicBezTo>
                  <a:lnTo>
                    <a:pt x="0" y="1687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2305" tIns="140865" rIns="232305" bIns="140865" numCol="1" spcCol="1270" anchor="ctr" anchorCtr="0">
              <a:noAutofit/>
            </a:bodyPr>
            <a:lstStyle/>
            <a:p>
              <a:pPr marL="0" lvl="0" indent="0" algn="ctr" defTabSz="2133600" rtl="0">
                <a:lnSpc>
                  <a:spcPct val="90000"/>
                </a:lnSpc>
                <a:spcBef>
                  <a:spcPct val="0"/>
                </a:spcBef>
                <a:spcAft>
                  <a:spcPct val="35000"/>
                </a:spcAft>
                <a:buNone/>
              </a:pPr>
              <a:r>
                <a:rPr lang="en-US" sz="4800" kern="1200" baseline="0" dirty="0"/>
                <a:t>Debrief/Inf</a:t>
              </a:r>
              <a:endParaRPr lang="en-US" sz="5600" kern="1200" dirty="0"/>
            </a:p>
          </p:txBody>
        </p:sp>
      </p:grpSp>
    </p:spTree>
    <p:extLst>
      <p:ext uri="{BB962C8B-B14F-4D97-AF65-F5344CB8AC3E}">
        <p14:creationId xmlns:p14="http://schemas.microsoft.com/office/powerpoint/2010/main" val="128330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Green background behind text box"/>
          <p:cNvGrpSpPr/>
          <p:nvPr/>
        </p:nvGrpSpPr>
        <p:grpSpPr>
          <a:xfrm>
            <a:off x="4571846" y="605641"/>
            <a:ext cx="3772270" cy="1337198"/>
            <a:chOff x="0" y="2510"/>
            <a:chExt cx="3772270" cy="1207667"/>
          </a:xfrm>
        </p:grpSpPr>
        <p:sp>
          <p:nvSpPr>
            <p:cNvPr id="5" name="Rounded Rectangle 4"/>
            <p:cNvSpPr/>
            <p:nvPr/>
          </p:nvSpPr>
          <p:spPr>
            <a:xfrm>
              <a:off x="0" y="2510"/>
              <a:ext cx="3772270" cy="120766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58953" y="61463"/>
              <a:ext cx="3654364" cy="1089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a:t>Definir</a:t>
              </a:r>
              <a:endParaRPr lang="en-US" sz="6500" kern="1200" dirty="0"/>
            </a:p>
          </p:txBody>
        </p:sp>
      </p:grpSp>
      <p:sp>
        <p:nvSpPr>
          <p:cNvPr id="3" name="Content Placeholder 2"/>
          <p:cNvSpPr>
            <a:spLocks noGrp="1"/>
          </p:cNvSpPr>
          <p:nvPr>
            <p:ph sz="half" idx="4294967295"/>
          </p:nvPr>
        </p:nvSpPr>
        <p:spPr>
          <a:xfrm>
            <a:off x="1603168" y="2588821"/>
            <a:ext cx="9888352" cy="3761179"/>
          </a:xfrm>
        </p:spPr>
        <p:txBody>
          <a:bodyPr>
            <a:noAutofit/>
          </a:bodyPr>
          <a:lstStyle/>
          <a:p>
            <a:pPr lvl="1">
              <a:lnSpc>
                <a:spcPct val="100000"/>
              </a:lnSpc>
              <a:spcAft>
                <a:spcPts val="1200"/>
              </a:spcAft>
            </a:pPr>
            <a:r>
              <a:rPr lang="es-MX" sz="3600" dirty="0">
                <a:solidFill>
                  <a:schemeClr val="bg2"/>
                </a:solidFill>
              </a:rPr>
              <a:t>¿Qué estamos tratando de lograr?  ¿Cuáles son nuestros objetivos?</a:t>
            </a:r>
          </a:p>
          <a:p>
            <a:pPr lvl="1">
              <a:lnSpc>
                <a:spcPct val="100000"/>
              </a:lnSpc>
            </a:pPr>
            <a:r>
              <a:rPr lang="es-MX" sz="3600" dirty="0">
                <a:solidFill>
                  <a:schemeClr val="bg2"/>
                </a:solidFill>
              </a:rPr>
              <a:t>¿Cómo sabremos qué tan bien logramos nuestros objetivos? ¿Qué criterios utilizaremos para evaluarlo? </a:t>
            </a:r>
          </a:p>
          <a:p>
            <a:pPr marL="342892" lvl="1" indent="0">
              <a:lnSpc>
                <a:spcPct val="100000"/>
              </a:lnSpc>
              <a:buNone/>
            </a:pPr>
            <a:r>
              <a:rPr lang="en-US" sz="3600" dirty="0">
                <a:solidFill>
                  <a:schemeClr val="bg2"/>
                </a:solidFill>
              </a:rPr>
              <a:t> </a:t>
            </a:r>
          </a:p>
          <a:p>
            <a:pPr marL="0" indent="0">
              <a:lnSpc>
                <a:spcPct val="100000"/>
              </a:lnSpc>
              <a:buNone/>
            </a:pPr>
            <a:endParaRPr lang="en-US" dirty="0">
              <a:solidFill>
                <a:schemeClr val="bg2"/>
              </a:solidFill>
            </a:endParaRPr>
          </a:p>
          <a:p>
            <a:pPr marL="0" indent="0">
              <a:lnSpc>
                <a:spcPct val="100000"/>
              </a:lnSpc>
              <a:buNone/>
            </a:pPr>
            <a:endParaRPr lang="en-US" dirty="0">
              <a:solidFill>
                <a:schemeClr val="bg2"/>
              </a:solidFill>
            </a:endParaRPr>
          </a:p>
        </p:txBody>
      </p:sp>
    </p:spTree>
    <p:extLst>
      <p:ext uri="{BB962C8B-B14F-4D97-AF65-F5344CB8AC3E}">
        <p14:creationId xmlns:p14="http://schemas.microsoft.com/office/powerpoint/2010/main" val="385699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Blue background behind text box"/>
          <p:cNvGrpSpPr/>
          <p:nvPr/>
        </p:nvGrpSpPr>
        <p:grpSpPr>
          <a:xfrm>
            <a:off x="4612385" y="678709"/>
            <a:ext cx="3772270" cy="1207667"/>
            <a:chOff x="0" y="-9365"/>
            <a:chExt cx="3772270" cy="1207667"/>
          </a:xfrm>
        </p:grpSpPr>
        <p:sp>
          <p:nvSpPr>
            <p:cNvPr id="5" name="Rounded Rectangle 4"/>
            <p:cNvSpPr/>
            <p:nvPr/>
          </p:nvSpPr>
          <p:spPr>
            <a:xfrm>
              <a:off x="0" y="-9365"/>
              <a:ext cx="3772270" cy="1207667"/>
            </a:xfrm>
            <a:prstGeom prst="round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58953" y="119448"/>
              <a:ext cx="3654364" cy="9842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a:t>Diseñar</a:t>
              </a:r>
              <a:endParaRPr lang="en-US" sz="6500" kern="1200" dirty="0"/>
            </a:p>
          </p:txBody>
        </p:sp>
      </p:grpSp>
      <p:sp>
        <p:nvSpPr>
          <p:cNvPr id="3" name="Content Placeholder 2"/>
          <p:cNvSpPr>
            <a:spLocks noGrp="1"/>
          </p:cNvSpPr>
          <p:nvPr>
            <p:ph sz="half" idx="4294967295"/>
          </p:nvPr>
        </p:nvSpPr>
        <p:spPr>
          <a:xfrm>
            <a:off x="1972403" y="2015189"/>
            <a:ext cx="9516094" cy="3144838"/>
          </a:xfrm>
        </p:spPr>
        <p:txBody>
          <a:bodyPr>
            <a:noAutofit/>
          </a:bodyPr>
          <a:lstStyle/>
          <a:p>
            <a:pPr marL="512763" lvl="1" indent="-346075">
              <a:lnSpc>
                <a:spcPct val="100000"/>
              </a:lnSpc>
              <a:spcAft>
                <a:spcPts val="1200"/>
              </a:spcAft>
            </a:pPr>
            <a:r>
              <a:rPr lang="es-MX" sz="3300" dirty="0">
                <a:solidFill>
                  <a:schemeClr val="bg2"/>
                </a:solidFill>
              </a:rPr>
              <a:t>Identificar las subtareas (pasos) y quién hará cada cosa</a:t>
            </a:r>
            <a:endParaRPr lang="en-US" sz="3300" dirty="0">
              <a:solidFill>
                <a:schemeClr val="bg2"/>
              </a:solidFill>
            </a:endParaRPr>
          </a:p>
          <a:p>
            <a:pPr marL="512763" lvl="1" indent="-346075">
              <a:lnSpc>
                <a:spcPct val="100000"/>
              </a:lnSpc>
              <a:spcAft>
                <a:spcPts val="1200"/>
              </a:spcAft>
            </a:pPr>
            <a:r>
              <a:rPr lang="es-MX" sz="3300" dirty="0">
                <a:solidFill>
                  <a:schemeClr val="bg2"/>
                </a:solidFill>
              </a:rPr>
              <a:t>Enumerar los recursos necesarios y cómo se obtendrán</a:t>
            </a:r>
          </a:p>
          <a:p>
            <a:pPr marL="512763" lvl="1" indent="-346075">
              <a:lnSpc>
                <a:spcPct val="100000"/>
              </a:lnSpc>
              <a:spcAft>
                <a:spcPts val="1200"/>
              </a:spcAft>
            </a:pPr>
            <a:r>
              <a:rPr lang="es-MX" sz="3300" dirty="0">
                <a:solidFill>
                  <a:schemeClr val="bg2"/>
                </a:solidFill>
              </a:rPr>
              <a:t>Especificar el aprendizaje adicional necesario (si lo hay)</a:t>
            </a:r>
            <a:endParaRPr lang="en-US" sz="3300" dirty="0">
              <a:solidFill>
                <a:schemeClr val="bg2"/>
              </a:solidFill>
            </a:endParaRPr>
          </a:p>
          <a:p>
            <a:pPr marL="512763" lvl="1" indent="-346075"/>
            <a:r>
              <a:rPr lang="en-US" sz="3300" dirty="0">
                <a:solidFill>
                  <a:schemeClr val="bg2"/>
                </a:solidFill>
              </a:rPr>
              <a:t>Crear un cronograma para la realización de las subtareas</a:t>
            </a:r>
          </a:p>
          <a:p>
            <a:pPr marL="0" indent="0">
              <a:buNone/>
            </a:pPr>
            <a:endParaRPr lang="en-US" sz="2800" dirty="0">
              <a:solidFill>
                <a:schemeClr val="bg2"/>
              </a:solidFill>
            </a:endParaRPr>
          </a:p>
        </p:txBody>
      </p:sp>
    </p:spTree>
    <p:extLst>
      <p:ext uri="{BB962C8B-B14F-4D97-AF65-F5344CB8AC3E}">
        <p14:creationId xmlns:p14="http://schemas.microsoft.com/office/powerpoint/2010/main" val="337987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d background behind text box"/>
          <p:cNvGrpSpPr/>
          <p:nvPr/>
        </p:nvGrpSpPr>
        <p:grpSpPr>
          <a:xfrm>
            <a:off x="4671494" y="619158"/>
            <a:ext cx="3845973" cy="1207667"/>
            <a:chOff x="164348" y="2438095"/>
            <a:chExt cx="3772270" cy="1207667"/>
          </a:xfrm>
        </p:grpSpPr>
        <p:sp>
          <p:nvSpPr>
            <p:cNvPr id="5" name="Rounded Rectangle 4"/>
            <p:cNvSpPr/>
            <p:nvPr/>
          </p:nvSpPr>
          <p:spPr>
            <a:xfrm>
              <a:off x="164348" y="2438095"/>
              <a:ext cx="3772270" cy="1207667"/>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ounded Rectangle 4"/>
            <p:cNvSpPr/>
            <p:nvPr/>
          </p:nvSpPr>
          <p:spPr>
            <a:xfrm>
              <a:off x="223300" y="2526415"/>
              <a:ext cx="3654364" cy="1089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a:t>Do/Hacer</a:t>
              </a:r>
              <a:endParaRPr lang="en-US" sz="6500" kern="1200" dirty="0"/>
            </a:p>
          </p:txBody>
        </p:sp>
      </p:grpSp>
      <p:sp>
        <p:nvSpPr>
          <p:cNvPr id="3" name="Content Placeholder 2"/>
          <p:cNvSpPr>
            <a:spLocks noGrp="1"/>
          </p:cNvSpPr>
          <p:nvPr>
            <p:ph idx="4294967295"/>
          </p:nvPr>
        </p:nvSpPr>
        <p:spPr>
          <a:xfrm>
            <a:off x="1287442" y="2440255"/>
            <a:ext cx="5196484" cy="3592512"/>
          </a:xfrm>
        </p:spPr>
        <p:txBody>
          <a:bodyPr>
            <a:normAutofit/>
          </a:bodyPr>
          <a:lstStyle/>
          <a:p>
            <a:pPr marL="285750" indent="-285750"/>
            <a:r>
              <a:rPr lang="es-MX" sz="3200" dirty="0">
                <a:solidFill>
                  <a:schemeClr val="bg2"/>
                </a:solidFill>
              </a:rPr>
              <a:t>Aplicar el plan desde la fase de Diseño</a:t>
            </a:r>
            <a:endParaRPr lang="en-US" sz="3200" dirty="0">
              <a:solidFill>
                <a:schemeClr val="bg2"/>
              </a:solidFill>
            </a:endParaRPr>
          </a:p>
          <a:p>
            <a:pPr marL="285750" indent="-285750"/>
            <a:r>
              <a:rPr lang="es-MX" sz="3200" dirty="0">
                <a:solidFill>
                  <a:schemeClr val="bg2"/>
                </a:solidFill>
              </a:rPr>
              <a:t>¿Nos mantenemos al día con el cronograma previsto?</a:t>
            </a:r>
            <a:endParaRPr lang="en-US" sz="3200" dirty="0">
              <a:solidFill>
                <a:schemeClr val="bg2"/>
              </a:solidFill>
            </a:endParaRPr>
          </a:p>
          <a:p>
            <a:pPr marL="285750" indent="-285750"/>
            <a:r>
              <a:rPr lang="es-MX" sz="3200" dirty="0">
                <a:solidFill>
                  <a:schemeClr val="bg2"/>
                </a:solidFill>
              </a:rPr>
              <a:t>Si encontramos dificultades, ¿qué podríamos cambiar de nuestro plan?</a:t>
            </a:r>
            <a:endParaRPr lang="en-US" sz="3200" dirty="0">
              <a:solidFill>
                <a:schemeClr val="bg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6604867" y="2577735"/>
            <a:ext cx="4953911" cy="3317551"/>
          </a:xfrm>
          <a:prstGeom prst="rect">
            <a:avLst/>
          </a:prstGeom>
        </p:spPr>
      </p:pic>
    </p:spTree>
    <p:extLst>
      <p:ext uri="{BB962C8B-B14F-4D97-AF65-F5344CB8AC3E}">
        <p14:creationId xmlns:p14="http://schemas.microsoft.com/office/powerpoint/2010/main" val="307140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Orange background behind text box"/>
          <p:cNvGrpSpPr/>
          <p:nvPr/>
        </p:nvGrpSpPr>
        <p:grpSpPr>
          <a:xfrm>
            <a:off x="4596778" y="511166"/>
            <a:ext cx="3772270" cy="1349392"/>
            <a:chOff x="0" y="2510"/>
            <a:chExt cx="3772270" cy="1207667"/>
          </a:xfrm>
        </p:grpSpPr>
        <p:sp>
          <p:nvSpPr>
            <p:cNvPr id="8" name="Rounded Rectangle 7"/>
            <p:cNvSpPr/>
            <p:nvPr/>
          </p:nvSpPr>
          <p:spPr>
            <a:xfrm>
              <a:off x="0" y="2510"/>
              <a:ext cx="3772270" cy="1207667"/>
            </a:xfrm>
            <a:prstGeom prst="roundRect">
              <a:avLst/>
            </a:pr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ounded Rectangle 4"/>
            <p:cNvSpPr/>
            <p:nvPr/>
          </p:nvSpPr>
          <p:spPr>
            <a:xfrm>
              <a:off x="58953" y="61463"/>
              <a:ext cx="3654364" cy="1089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5400" kern="1200" baseline="0" dirty="0"/>
                <a:t>Debrief</a:t>
              </a:r>
              <a:r>
                <a:rPr lang="en-US" sz="5400" dirty="0"/>
                <a:t>/ Informar</a:t>
              </a:r>
              <a:endParaRPr lang="en-US" sz="5400" kern="1200" dirty="0"/>
            </a:p>
          </p:txBody>
        </p:sp>
      </p:grpSp>
      <p:sp>
        <p:nvSpPr>
          <p:cNvPr id="2" name="Content Placeholder 1"/>
          <p:cNvSpPr>
            <a:spLocks noGrp="1"/>
          </p:cNvSpPr>
          <p:nvPr>
            <p:ph idx="4294967295"/>
          </p:nvPr>
        </p:nvSpPr>
        <p:spPr>
          <a:xfrm>
            <a:off x="1703517" y="2378776"/>
            <a:ext cx="9891301" cy="3328988"/>
          </a:xfrm>
        </p:spPr>
        <p:txBody>
          <a:bodyPr>
            <a:normAutofit fontScale="92500" lnSpcReduction="10000"/>
          </a:bodyPr>
          <a:lstStyle/>
          <a:p>
            <a:pPr marL="285750" lvl="1" indent="-285750">
              <a:lnSpc>
                <a:spcPct val="100000"/>
              </a:lnSpc>
              <a:spcAft>
                <a:spcPts val="1200"/>
              </a:spcAft>
            </a:pPr>
            <a:r>
              <a:rPr lang="es-MX" sz="3600" dirty="0">
                <a:solidFill>
                  <a:schemeClr val="bg2"/>
                </a:solidFill>
              </a:rPr>
              <a:t>¿Qué tan bien alcanzamos nuestros objetivos?  ¿Cuál es la evidencia?</a:t>
            </a:r>
            <a:endParaRPr lang="en-US" sz="3600" dirty="0">
              <a:solidFill>
                <a:schemeClr val="bg2"/>
              </a:solidFill>
            </a:endParaRPr>
          </a:p>
          <a:p>
            <a:pPr marL="285750" lvl="1" indent="-285750">
              <a:lnSpc>
                <a:spcPct val="100000"/>
              </a:lnSpc>
              <a:spcAft>
                <a:spcPts val="1200"/>
              </a:spcAft>
            </a:pPr>
            <a:r>
              <a:rPr lang="es-MX" sz="3600" dirty="0">
                <a:solidFill>
                  <a:schemeClr val="bg2"/>
                </a:solidFill>
              </a:rPr>
              <a:t>¿A qué desafíos nos enfrentamos?  ¿Qué hicimos en respuesta?</a:t>
            </a:r>
            <a:endParaRPr lang="en-US" sz="3600" dirty="0">
              <a:solidFill>
                <a:schemeClr val="bg2"/>
              </a:solidFill>
            </a:endParaRPr>
          </a:p>
          <a:p>
            <a:pPr marL="285750" lvl="1" indent="-285750"/>
            <a:r>
              <a:rPr lang="es-MX" sz="3600" dirty="0">
                <a:solidFill>
                  <a:schemeClr val="bg2"/>
                </a:solidFill>
              </a:rPr>
              <a:t>¿Qué podríamos hacer de forma diferente la próxima vez?  ¿Por qué?</a:t>
            </a:r>
            <a:endParaRPr lang="en-US" dirty="0">
              <a:solidFill>
                <a:schemeClr val="bg2"/>
              </a:solidFill>
            </a:endParaRPr>
          </a:p>
        </p:txBody>
      </p:sp>
    </p:spTree>
    <p:extLst>
      <p:ext uri="{BB962C8B-B14F-4D97-AF65-F5344CB8AC3E}">
        <p14:creationId xmlns:p14="http://schemas.microsoft.com/office/powerpoint/2010/main" val="633660578"/>
      </p:ext>
    </p:extLst>
  </p:cSld>
  <p:clrMapOvr>
    <a:masterClrMapping/>
  </p:clrMapOvr>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Props1.xml><?xml version="1.0" encoding="utf-8"?>
<ds:datastoreItem xmlns:ds="http://schemas.openxmlformats.org/officeDocument/2006/customXml" ds:itemID="{BC84C797-16C6-493E-98C2-AFCA84854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547FC-20C0-4722-823A-6D2A27F315A0}">
  <ds:schemaRefs>
    <ds:schemaRef ds:uri="http://schemas.microsoft.com/sharepoint/v3/contenttype/forms"/>
  </ds:schemaRefs>
</ds:datastoreItem>
</file>

<file path=customXml/itemProps3.xml><?xml version="1.0" encoding="utf-8"?>
<ds:datastoreItem xmlns:ds="http://schemas.openxmlformats.org/officeDocument/2006/customXml" ds:itemID="{CA273ACE-57B1-4EA5-9B1C-629D0F4FF27B}">
  <ds:schemaRefs>
    <ds:schemaRef ds:uri="http://schemas.microsoft.com/office/2006/documentManagement/types"/>
    <ds:schemaRef ds:uri="http://purl.org/dc/elements/1.1/"/>
    <ds:schemaRef ds:uri="http://schemas.microsoft.com/office/infopath/2007/PartnerControls"/>
    <ds:schemaRef ds:uri="d39049c8-5642-4c67-b9b8-6999510f2293"/>
    <ds:schemaRef ds:uri="be940414-f5a2-4509-bc4b-9b97993b9bc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7078</TotalTime>
  <Words>733</Words>
  <Application>Microsoft Office PowerPoint</Application>
  <PresentationFormat>Widescreen</PresentationFormat>
  <Paragraphs>90</Paragraphs>
  <Slides>15</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Berlin Sans FB</vt:lpstr>
      <vt:lpstr>Berlin Sans FB Demi</vt:lpstr>
      <vt:lpstr>Calibri</vt:lpstr>
      <vt:lpstr>Calibri Light</vt:lpstr>
      <vt:lpstr>Times New Roman</vt:lpstr>
      <vt:lpstr>Wingdings</vt:lpstr>
      <vt:lpstr>2_Office Theme</vt:lpstr>
      <vt:lpstr>Office Theme</vt:lpstr>
      <vt:lpstr>3_Office Theme</vt:lpstr>
      <vt:lpstr>PowerPoint Presentation</vt:lpstr>
      <vt:lpstr>Marcando la Diferencia en Mi Comunidad y en el Mundo</vt:lpstr>
      <vt:lpstr>Nuestra Agenda</vt:lpstr>
      <vt:lpstr>PowerPoint Presentation</vt:lpstr>
      <vt:lpstr>PowerPoint Presentation</vt:lpstr>
      <vt:lpstr>PowerPoint Presentation</vt:lpstr>
      <vt:lpstr>PowerPoint Presentation</vt:lpstr>
      <vt:lpstr>PowerPoint Presentation</vt:lpstr>
      <vt:lpstr>PowerPoint Presentation</vt:lpstr>
      <vt:lpstr>Tarea Final :  Plan del Proyecto de Voluntariado </vt:lpstr>
      <vt:lpstr>PowerPoint Presentation</vt:lpstr>
      <vt:lpstr>PowerPoint Presentation</vt:lpstr>
      <vt:lpstr>Desarrollar Su Propuesta De Proyecto</vt:lpstr>
      <vt:lpstr>Reflexiones Finales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Mac Iver</dc:creator>
  <cp:lastModifiedBy>Gregg</cp:lastModifiedBy>
  <cp:revision>90</cp:revision>
  <dcterms:created xsi:type="dcterms:W3CDTF">2021-05-04T19:24:52Z</dcterms:created>
  <dcterms:modified xsi:type="dcterms:W3CDTF">2025-05-30T14:06:54Z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