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1" r:id="rId6"/>
  </p:sldMasterIdLst>
  <p:notesMasterIdLst>
    <p:notesMasterId r:id="rId21"/>
  </p:notesMasterIdLst>
  <p:sldIdLst>
    <p:sldId id="397" r:id="rId7"/>
    <p:sldId id="264" r:id="rId8"/>
    <p:sldId id="398" r:id="rId9"/>
    <p:sldId id="257" r:id="rId10"/>
    <p:sldId id="297" r:id="rId11"/>
    <p:sldId id="280" r:id="rId12"/>
    <p:sldId id="279" r:id="rId13"/>
    <p:sldId id="399" r:id="rId14"/>
    <p:sldId id="400" r:id="rId15"/>
    <p:sldId id="393" r:id="rId16"/>
    <p:sldId id="395" r:id="rId17"/>
    <p:sldId id="396" r:id="rId18"/>
    <p:sldId id="286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Kim" initials="PK" lastIdx="1" clrIdx="0">
    <p:extLst>
      <p:ext uri="{19B8F6BF-5375-455C-9EA6-DF929625EA0E}">
        <p15:presenceInfo xmlns:p15="http://schemas.microsoft.com/office/powerpoint/2012/main" userId="S::pkim62@jh.edu::2bd97e4d-fed8-4fcc-8638-fabe6b12c5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AF6"/>
    <a:srgbClr val="EDF2F9"/>
    <a:srgbClr val="EC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05A9ED-BFF1-B89F-62EA-B8C37267D18F}" v="28" dt="2021-05-24T03:31:50.910"/>
    <p1510:client id="{84A435BE-864C-505E-1D71-DDC60B8378E7}" v="1" dt="2021-12-09T18:15:38.7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84145" autoAdjust="0"/>
  </p:normalViewPr>
  <p:slideViewPr>
    <p:cSldViewPr snapToGrid="0">
      <p:cViewPr varScale="1">
        <p:scale>
          <a:sx n="58" d="100"/>
          <a:sy n="58" d="100"/>
        </p:scale>
        <p:origin x="4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388E-15E9-40EC-9DA1-F4FB94C2F68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382CC-C6BA-45D6-8301-34553507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four-elementary-students-examine-plan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q1ZVzG0Q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cr-net.org/resources/assistance-fund-embattled-civil-society-organisation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Allison Shelley, Alliance For Excellent Education </a:t>
            </a:r>
            <a:r>
              <a:rPr lang="en-US" sz="1200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https://images.all4ed.org/four-elementary-students-examine-plants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https://snappygoat.com/s/?q=bestof%3Athoughts+speech+bubbles+idea+dreaming+talking+caption+cartoons+comics+thought+cloud+thinking+creativity+inspiration+imagination+blank+brainstorm+ideas#a25c18a6a6fcf30b41c65a959d11ac2064247ff7,1,1128.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8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hlinkClick r:id="rId3"/>
              </a:rPr>
              <a:t>https://www.youtube.com/watch?v=xJq1ZVzG0QA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https://pixabay.com/de/vectors/freiwillige-n%c3%a4chstenliebe-wolke-1326758/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9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hlinkClick r:id="rId3"/>
              </a:rPr>
              <a:t>https://www.escr-net.org/resources/assistance-fund-embattled-civil-society-organisations</a:t>
            </a:r>
            <a:r>
              <a:rPr lang="en-US"/>
              <a:t> (CC according to PPT)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https://www.maxpixel.net/Idea-Bulb-Light-Bulb-Intelligence-Lightbulb-Ideas-5353840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https://www.maxpixel.net/Idea-Bulb-Light-Bulb-Intelligence-Lightbulb-Ideas-5353840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44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PPT image original. COD Newsroom https://www.flickr.com/photos/codnewsroom/26970876759 CC BY-2.0. https://pixabay.com/de/photos/tiktok-tik-tok-app-smartphone-5390055/. </a:t>
            </a:r>
            <a:r>
              <a:rPr lang="en-US" err="1"/>
              <a:t>Dimitar</a:t>
            </a:r>
            <a:r>
              <a:rPr lang="en-US"/>
              <a:t> </a:t>
            </a:r>
            <a:r>
              <a:rPr lang="en-US" err="1"/>
              <a:t>Nikolov</a:t>
            </a:r>
            <a:r>
              <a:rPr lang="en-US"/>
              <a:t> https://www.flickr.com/photos/dimnikolov/3485417819 CC BY-2.0. http://clipart-library.com/clipart/2076752.htm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91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http://clipart-library.com/clipart/1304570.htm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2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4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5" y="365126"/>
            <a:ext cx="7174007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9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22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C285B7-CB8E-4AD7-9902-13439FAAF573}"/>
              </a:ext>
            </a:extLst>
          </p:cNvPr>
          <p:cNvSpPr/>
          <p:nvPr userDrawn="1"/>
        </p:nvSpPr>
        <p:spPr>
          <a:xfrm>
            <a:off x="76200" y="0"/>
            <a:ext cx="1175657" cy="9144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74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1060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69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21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49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64ED5-C2CC-43AA-AA66-0DA7A5790BE1}"/>
              </a:ext>
            </a:extLst>
          </p:cNvPr>
          <p:cNvSpPr/>
          <p:nvPr userDrawn="1"/>
        </p:nvSpPr>
        <p:spPr>
          <a:xfrm>
            <a:off x="76200" y="0"/>
            <a:ext cx="1175657" cy="9144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18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0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6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32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7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4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24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3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26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5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60" y="1225646"/>
            <a:ext cx="9787591" cy="2852737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60" y="4105371"/>
            <a:ext cx="978759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21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1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57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17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11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42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61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88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CA21C5-9A4A-4A3B-99CD-A81408C42F83}"/>
              </a:ext>
            </a:extLst>
          </p:cNvPr>
          <p:cNvSpPr/>
          <p:nvPr userDrawn="1"/>
        </p:nvSpPr>
        <p:spPr>
          <a:xfrm>
            <a:off x="76200" y="0"/>
            <a:ext cx="1175657" cy="9144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39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64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25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2" y="365128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3" y="1681163"/>
            <a:ext cx="464390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3" y="2505075"/>
            <a:ext cx="464390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5" y="1681163"/>
            <a:ext cx="46667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5" y="2505075"/>
            <a:ext cx="466677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0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0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A131B-55E5-42B5-A067-F0DE17A7800F}"/>
              </a:ext>
            </a:extLst>
          </p:cNvPr>
          <p:cNvSpPr/>
          <p:nvPr userDrawn="1"/>
        </p:nvSpPr>
        <p:spPr>
          <a:xfrm>
            <a:off x="76200" y="0"/>
            <a:ext cx="1175657" cy="9144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756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8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60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9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60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3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5" y="365128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6" y="1825625"/>
            <a:ext cx="9973236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20" y="923367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6" y="1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7" name="Picture 16"/>
          <p:cNvPicPr/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5294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17846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454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png"/><Relationship Id="rId3" Type="http://schemas.openxmlformats.org/officeDocument/2006/relationships/hyperlink" Target="https://courses.lumenlearning.com/wm-compapp/chapter/excel-chart-in-powerpoint/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my.wikipedia.org/wiki/%E1%80%96%E1%80%AD%E1%80%AF%E1%80%84%E1%80%BA:Tiktok_logo.svg" TargetMode="External"/><Relationship Id="rId10" Type="http://schemas.microsoft.com/office/2007/relationships/hdphoto" Target="../media/hdphoto1.wdp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freephotos.com/vector-images/diverse-group-of-students-working-on-project-vector-clipart.png.ph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four-elementary-students-examine-plan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clipart-library.com/clipart/2076752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Jq1ZVzG0Q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volunteer-charity-cloud-community-1326758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scr-net.org/resources/assistance-fund-embattled-civil-society-organisatio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80D1-E404-4C3B-8EE0-1885C792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2296922"/>
            <a:ext cx="10035199" cy="3155611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4400" dirty="0">
                <a:solidFill>
                  <a:schemeClr val="bg2"/>
                </a:solidFill>
              </a:rPr>
              <a:t>“</a:t>
            </a:r>
            <a:r>
              <a:rPr lang="es-MX" sz="4400" dirty="0">
                <a:solidFill>
                  <a:schemeClr val="bg2"/>
                </a:solidFill>
              </a:rPr>
              <a:t>Sé el cambio que quieres ver en el mundo</a:t>
            </a:r>
            <a:r>
              <a:rPr lang="en-US" sz="4400" dirty="0">
                <a:solidFill>
                  <a:schemeClr val="bg2"/>
                </a:solidFill>
              </a:rPr>
              <a:t>.” (Mahatma Gandhi)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4400" dirty="0">
                <a:solidFill>
                  <a:schemeClr val="bg2"/>
                </a:solidFill>
              </a:rPr>
              <a:t> 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4400" dirty="0">
                <a:solidFill>
                  <a:schemeClr val="bg2"/>
                </a:solidFill>
              </a:rPr>
              <a:t>Escribe o dibuja cómo podrías “ser el cambio.”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4400" dirty="0">
                <a:solidFill>
                  <a:schemeClr val="bg2"/>
                </a:solidFill>
              </a:rPr>
              <a:t>   </a:t>
            </a:r>
            <a:endParaRPr lang="en-US" sz="4400" dirty="0">
              <a:solidFill>
                <a:schemeClr val="bg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C1A0F-0688-46C5-B727-E35A79E799BB}"/>
              </a:ext>
            </a:extLst>
          </p:cNvPr>
          <p:cNvSpPr txBox="1"/>
          <p:nvPr/>
        </p:nvSpPr>
        <p:spPr>
          <a:xfrm>
            <a:off x="1760561" y="723331"/>
            <a:ext cx="716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Hazlo Ahora </a:t>
            </a:r>
          </a:p>
        </p:txBody>
      </p:sp>
    </p:spTree>
    <p:extLst>
      <p:ext uri="{BB962C8B-B14F-4D97-AF65-F5344CB8AC3E}">
        <p14:creationId xmlns:p14="http://schemas.microsoft.com/office/powerpoint/2010/main" val="12368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8AE5-2386-4ECF-B98C-D26D236E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82222"/>
            <a:ext cx="10154356" cy="120526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2"/>
                </a:solidFill>
                <a:latin typeface="Berlin Sans FB Demi" panose="020E0802020502020306" pitchFamily="34" charset="0"/>
              </a:rPr>
              <a:t>Tarea Final: Plan de Proyecto de Voluntariado</a:t>
            </a:r>
            <a:endParaRPr lang="en-US" dirty="0">
              <a:solidFill>
                <a:schemeClr val="bg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ADF6-A599-4B19-8A6C-FED64A8F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487488"/>
            <a:ext cx="9973236" cy="43513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chemeClr val="bg2"/>
                </a:solidFill>
              </a:rPr>
              <a:t>Secciones clave a incluir:</a:t>
            </a:r>
            <a:endParaRPr lang="en-US" dirty="0">
              <a:solidFill>
                <a:schemeClr val="bg2"/>
              </a:solidFill>
            </a:endParaRP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</a:rPr>
              <a:t>¿Cuál es la necesidad?</a:t>
            </a: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2"/>
                </a:solidFill>
              </a:rPr>
              <a:t>Actividades planificadas y cómo satisfarán la necesidad</a:t>
            </a:r>
            <a:endParaRPr lang="en-US" sz="3200" dirty="0">
              <a:solidFill>
                <a:schemeClr val="bg2"/>
              </a:solidFill>
            </a:endParaRP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2"/>
                </a:solidFill>
              </a:rPr>
              <a:t>Pasos necesarios para completar el proyecto</a:t>
            </a:r>
            <a:endParaRPr lang="en-US" sz="3200" dirty="0">
              <a:solidFill>
                <a:schemeClr val="bg2"/>
              </a:solidFill>
            </a:endParaRP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</a:rPr>
              <a:t>Recursos/salvavidas necesarios para el proyecto </a:t>
            </a: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2"/>
                </a:solidFill>
              </a:rPr>
              <a:t>¿Cómo sabremos qué tan bien se llevó a cabo el proyecto?</a:t>
            </a:r>
            <a:endParaRPr lang="en-US" sz="32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0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E1083B-0131-4298-874D-2BC98E683E25}"/>
              </a:ext>
            </a:extLst>
          </p:cNvPr>
          <p:cNvSpPr txBox="1"/>
          <p:nvPr/>
        </p:nvSpPr>
        <p:spPr>
          <a:xfrm>
            <a:off x="681465" y="3584744"/>
            <a:ext cx="2928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wm-compapp/chapter/excel-chart-in-powerpoi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B3751C-738C-4DF2-BF4E-420799321968}"/>
              </a:ext>
            </a:extLst>
          </p:cNvPr>
          <p:cNvSpPr/>
          <p:nvPr/>
        </p:nvSpPr>
        <p:spPr>
          <a:xfrm>
            <a:off x="1719570" y="922532"/>
            <a:ext cx="3356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Diapositivas Digitales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1188E-200F-496D-AE13-949652E6B934}"/>
              </a:ext>
            </a:extLst>
          </p:cNvPr>
          <p:cNvSpPr/>
          <p:nvPr/>
        </p:nvSpPr>
        <p:spPr>
          <a:xfrm>
            <a:off x="7404286" y="1295745"/>
            <a:ext cx="1128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Afiche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8F1BEA-1268-4D2F-8E19-BBC2B8906826}"/>
              </a:ext>
            </a:extLst>
          </p:cNvPr>
          <p:cNvSpPr/>
          <p:nvPr/>
        </p:nvSpPr>
        <p:spPr>
          <a:xfrm>
            <a:off x="8049929" y="3283510"/>
            <a:ext cx="45617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Presentación 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525BDF-9C1B-4964-B693-ED9F6CC27849}"/>
              </a:ext>
            </a:extLst>
          </p:cNvPr>
          <p:cNvSpPr/>
          <p:nvPr/>
        </p:nvSpPr>
        <p:spPr>
          <a:xfrm>
            <a:off x="2343448" y="132095"/>
            <a:ext cx="6611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Selección de 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ormatos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F786B-E1C1-4302-AE8E-D1D0FCB4843A}"/>
              </a:ext>
            </a:extLst>
          </p:cNvPr>
          <p:cNvSpPr/>
          <p:nvPr/>
        </p:nvSpPr>
        <p:spPr>
          <a:xfrm>
            <a:off x="1286366" y="3820165"/>
            <a:ext cx="2761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</a:rPr>
              <a:t>Propuesta Escrita</a:t>
            </a:r>
            <a:endParaRPr lang="en-US" sz="2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9DB07C-8015-4E94-8F78-D539C6E3CFD6}"/>
              </a:ext>
            </a:extLst>
          </p:cNvPr>
          <p:cNvSpPr/>
          <p:nvPr/>
        </p:nvSpPr>
        <p:spPr>
          <a:xfrm>
            <a:off x="5396234" y="1896184"/>
            <a:ext cx="244426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Otros formatos</a:t>
            </a:r>
          </a:p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son </a:t>
            </a:r>
          </a:p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bienvenidos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99FAA-05F9-4A45-8BB6-345AEF03AD6A}"/>
              </a:ext>
            </a:extLst>
          </p:cNvPr>
          <p:cNvSpPr txBox="1"/>
          <p:nvPr/>
        </p:nvSpPr>
        <p:spPr>
          <a:xfrm>
            <a:off x="2667000" y="7012914"/>
            <a:ext cx="103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y.wikipedia.org/wiki/%E1%80%96%E1%80%AD%E1%80%AF%E1%80%84%E1%80%BA:Tiktok_logo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72D1A7-A9D0-4B31-8AD0-A6807B226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951" y="1571914"/>
            <a:ext cx="3549051" cy="21220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8FF61C-0A55-477D-B009-8DEAB6D73D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6157" r="2731" b="9562"/>
          <a:stretch/>
        </p:blipFill>
        <p:spPr>
          <a:xfrm>
            <a:off x="8686800" y="799390"/>
            <a:ext cx="3332109" cy="2255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C63A7-AF95-4878-A2D3-DF5E41C730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69" r="33809"/>
          <a:stretch/>
        </p:blipFill>
        <p:spPr>
          <a:xfrm>
            <a:off x="6588761" y="3694003"/>
            <a:ext cx="1736004" cy="259199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6A7B5D-290E-4378-B3E6-5E927F57F3F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86" y="4469547"/>
            <a:ext cx="2190986" cy="16432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79665B-EAC6-417F-8E4D-AC75DE404A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0320" y="4343385"/>
            <a:ext cx="1645089" cy="208289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BAEC77DE-82F6-47CB-9140-ADB5C12157A9}"/>
              </a:ext>
            </a:extLst>
          </p:cNvPr>
          <p:cNvSpPr/>
          <p:nvPr/>
        </p:nvSpPr>
        <p:spPr>
          <a:xfrm>
            <a:off x="5426579" y="1659309"/>
            <a:ext cx="2458724" cy="1744639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udent speaker clipart free ">
            <a:extLst>
              <a:ext uri="{FF2B5EF4-FFF2-40B4-BE49-F238E27FC236}">
                <a16:creationId xmlns:a16="http://schemas.microsoft.com/office/drawing/2014/main" id="{B01E3CC6-D12E-40C4-9506-3BEB653F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049" y="3764364"/>
            <a:ext cx="3593496" cy="24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8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2B1-2E6B-4634-AA94-A1D29E32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PLANIFICACIÓN PRELIMINAR DEL PROYECTO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6FDF5B-B16B-44A5-9FFD-3080F86D0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473003" y="1491991"/>
            <a:ext cx="5788919" cy="4351338"/>
          </a:xfrm>
        </p:spPr>
      </p:pic>
    </p:spTree>
    <p:extLst>
      <p:ext uri="{BB962C8B-B14F-4D97-AF65-F5344CB8AC3E}">
        <p14:creationId xmlns:p14="http://schemas.microsoft.com/office/powerpoint/2010/main" val="1524166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2F87-0A7F-4A05-A01F-FDEAA7D6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365128"/>
            <a:ext cx="37973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Berlin Sans FB Demi" panose="020E0802020502020306" pitchFamily="34" charset="0"/>
              </a:rPr>
              <a:t>Cierre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602C-CE87-4448-A814-FCC462959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2173" y="2202873"/>
            <a:ext cx="4513729" cy="3615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5400" dirty="0">
                <a:solidFill>
                  <a:schemeClr val="bg2"/>
                </a:solidFill>
              </a:rPr>
              <a:t>¿Qué ideas has obtenido que puedas compartir?</a:t>
            </a:r>
            <a:endParaRPr lang="en-US" sz="6000" dirty="0">
              <a:solidFill>
                <a:schemeClr val="bg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26A336-4D86-4C6A-80B2-0BEDCEA5D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92" y="2202873"/>
            <a:ext cx="3607648" cy="28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3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" y="749108"/>
            <a:ext cx="116967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Slide 2 and unit thumbnails: Allison Shelley, All4Ed </a:t>
            </a: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  <a:hlinkClick r:id="rId3"/>
              </a:rPr>
              <a:t>https://images.all4ed.org/four-elementary-students-examine-plants</a:t>
            </a:r>
            <a:r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Slide 3: https://www.youtube.com/watch?v=xJq1ZVzG0QA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3: https://pixabay.com/de/vectors/freiwillige-n%c3%a4chstenliebe-wolke-1326758/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6: https://www.escr-net.org/resources/assistance-fund-embattled-civil-society-organisations (CC according to PPT)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Slides 7 &amp; 9: https://www.maxpixel.net/Idea-Bulb-Light-Bulb-Intelligence-Lightbulb-Ideas-5353840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11: PPT image original. COD Newsroom https://www.flickr.com/photos/codnewsroom/26970876759 CC BY-2.0. https://pixabay.com/de/photos/tiktok-tik-tok-app-smartphone-5390055/.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Dimitar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Nikolov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https://www.flickr.com/photos/dimnikolov/3485417819 CC BY-2.0.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http://clipart-library.com/clipart/2076752.htm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Slide 12: </a:t>
            </a:r>
            <a:r>
              <a:rPr lang="en-US" sz="1400" dirty="0">
                <a:solidFill>
                  <a:prstClr val="black"/>
                </a:solidFill>
              </a:rPr>
              <a:t>http://clipart-library.com/clipart/1304570.htm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13: https://snappygoat.com/s/?q=bestof%3Athoughts+speech+bubbles+idea+dreaming+talking+caption+cartoons+comics+thought+cloud+thinking+creativity+inspiration+imagination+blank+brainstorm+ideas#a25c18a6a6fcf30b41c65a959d11ac2064247ff7,1,1128</a:t>
            </a: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7985" y="175365"/>
            <a:ext cx="9522373" cy="1575058"/>
          </a:xfrm>
        </p:spPr>
        <p:txBody>
          <a:bodyPr anchor="t">
            <a:normAutofit fontScale="90000"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Marcando la Diferencia</a:t>
            </a:r>
            <a:br>
              <a:rPr lang="es-MX" dirty="0">
                <a:latin typeface="Berlin Sans FB" panose="020E0602020502020306" pitchFamily="34" charset="0"/>
              </a:rPr>
            </a:br>
            <a:r>
              <a:rPr lang="es-MX" dirty="0">
                <a:latin typeface="Berlin Sans FB" panose="020E0602020502020306" pitchFamily="34" charset="0"/>
              </a:rPr>
              <a:t>en Mi Comunidad y en el Mundo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6BF39-D69C-44D1-8471-46A37B33418B}"/>
              </a:ext>
            </a:extLst>
          </p:cNvPr>
          <p:cNvSpPr/>
          <p:nvPr/>
        </p:nvSpPr>
        <p:spPr>
          <a:xfrm>
            <a:off x="76200" y="0"/>
            <a:ext cx="1164771" cy="914400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0492-A72E-44CA-B9CC-434EC181D655}"/>
              </a:ext>
            </a:extLst>
          </p:cNvPr>
          <p:cNvSpPr/>
          <p:nvPr/>
        </p:nvSpPr>
        <p:spPr>
          <a:xfrm>
            <a:off x="3901440" y="3207915"/>
            <a:ext cx="5760720" cy="34747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7072150-C2F7-47E9-AFF2-E06410503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1750423"/>
            <a:ext cx="9144000" cy="1655763"/>
          </a:xfrm>
        </p:spPr>
        <p:txBody>
          <a:bodyPr>
            <a:normAutofit/>
          </a:bodyPr>
          <a:lstStyle/>
          <a:p>
            <a:r>
              <a:rPr lang="en-US" sz="4000" dirty="0"/>
              <a:t>Día 4: Elegir un Proyecto Para Marcar la Diferencia</a:t>
            </a:r>
            <a:endParaRPr lang="en-US" sz="3733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4CAE3-9153-4C85-9A65-450A78170517}"/>
              </a:ext>
            </a:extLst>
          </p:cNvPr>
          <p:cNvSpPr/>
          <p:nvPr/>
        </p:nvSpPr>
        <p:spPr>
          <a:xfrm>
            <a:off x="-315191" y="270167"/>
            <a:ext cx="60232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585C9-4774-4CD4-9E32-CDFAEDFE3F54}"/>
              </a:ext>
            </a:extLst>
          </p:cNvPr>
          <p:cNvSpPr txBox="1"/>
          <p:nvPr/>
        </p:nvSpPr>
        <p:spPr>
          <a:xfrm>
            <a:off x="1495482" y="586611"/>
            <a:ext cx="4687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latin typeface="Berlin Sans FB Demi" panose="020E0802020502020306" pitchFamily="34" charset="0"/>
              </a:rPr>
              <a:t>Voluntariado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DC7B22-35F0-4E61-A2F4-E8BCEE8CEB4E}"/>
              </a:ext>
            </a:extLst>
          </p:cNvPr>
          <p:cNvSpPr/>
          <p:nvPr/>
        </p:nvSpPr>
        <p:spPr>
          <a:xfrm>
            <a:off x="1519385" y="3653675"/>
            <a:ext cx="4687017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3200" dirty="0">
                <a:solidFill>
                  <a:schemeClr val="bg2"/>
                </a:solidFill>
              </a:rPr>
              <a:t>Adolescentes de Chicago hablan de sus experiencias como voluntarios</a:t>
            </a:r>
            <a:r>
              <a:rPr lang="en-US" sz="3200" dirty="0">
                <a:solidFill>
                  <a:schemeClr val="bg2"/>
                </a:solidFill>
              </a:rPr>
              <a:t>: 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145134A-8FCC-4D90-B56D-CC3534D769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64" r="10397"/>
          <a:stretch/>
        </p:blipFill>
        <p:spPr>
          <a:xfrm>
            <a:off x="6316805" y="1509941"/>
            <a:ext cx="5310902" cy="35509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493613-33B1-4F71-8E9F-8A1BBA440519}"/>
              </a:ext>
            </a:extLst>
          </p:cNvPr>
          <p:cNvSpPr txBox="1"/>
          <p:nvPr/>
        </p:nvSpPr>
        <p:spPr>
          <a:xfrm>
            <a:off x="1580837" y="5338119"/>
            <a:ext cx="963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/>
              </a:rPr>
              <a:t>https://www.youtube.com/watch?v=xJq1ZVzG0QA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881D3587-2A36-4A91-9E85-A1E5910C3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62" y="5338119"/>
            <a:ext cx="964082" cy="4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94CAE3-9153-4C85-9A65-450A78170517}"/>
              </a:ext>
            </a:extLst>
          </p:cNvPr>
          <p:cNvSpPr/>
          <p:nvPr/>
        </p:nvSpPr>
        <p:spPr>
          <a:xfrm>
            <a:off x="-315191" y="270167"/>
            <a:ext cx="60232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12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 u="sng">
              <a:solidFill>
                <a:srgbClr val="0000FF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1371600" marR="0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endParaRPr lang="en-US" sz="3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585C9-4774-4CD4-9E32-CDFAEDFE3F54}"/>
              </a:ext>
            </a:extLst>
          </p:cNvPr>
          <p:cNvSpPr txBox="1"/>
          <p:nvPr/>
        </p:nvSpPr>
        <p:spPr>
          <a:xfrm>
            <a:off x="1495481" y="586611"/>
            <a:ext cx="6245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/>
                </a:solidFill>
                <a:latin typeface="Berlin Sans FB Demi" panose="020E0802020502020306" pitchFamily="34" charset="0"/>
              </a:rPr>
              <a:t>Círculo de Conexión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5435E-BFC4-4D83-8F17-06DBB0763206}"/>
              </a:ext>
            </a:extLst>
          </p:cNvPr>
          <p:cNvPicPr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096000" y="2399326"/>
            <a:ext cx="5745609" cy="32316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DC7B22-35F0-4E61-A2F4-E8BCEE8CEB4E}"/>
              </a:ext>
            </a:extLst>
          </p:cNvPr>
          <p:cNvSpPr/>
          <p:nvPr/>
        </p:nvSpPr>
        <p:spPr>
          <a:xfrm>
            <a:off x="1587656" y="2399326"/>
            <a:ext cx="4120417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tabLst>
                <a:tab pos="342900" algn="l"/>
              </a:tabLst>
            </a:pPr>
            <a:r>
              <a:rPr lang="es-MX" sz="3200" dirty="0">
                <a:solidFill>
                  <a:schemeClr val="bg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¿Cómo te afecta la experiencia de Cole, especialmente cuando estás definiendo los planes para un proyecto comunitario en la Escuela o en el Barrio?</a:t>
            </a:r>
            <a:endParaRPr lang="en-US" sz="3200" dirty="0">
              <a:solidFill>
                <a:schemeClr val="bg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2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1588653" y="1153000"/>
            <a:ext cx="4319043" cy="227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dirty="0"/>
              <a:t>Nuestra Agenda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6284306" y="1153000"/>
            <a:ext cx="5628821" cy="49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</a:pPr>
            <a:r>
              <a:rPr lang="en-US" sz="4000" dirty="0">
                <a:solidFill>
                  <a:schemeClr val="bg2"/>
                </a:solidFill>
              </a:rPr>
              <a:t>Compartir Ideas de Proyectos 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</a:pPr>
            <a:r>
              <a:rPr lang="en-US" sz="4000" dirty="0">
                <a:solidFill>
                  <a:schemeClr val="bg2"/>
                </a:solidFill>
              </a:rPr>
              <a:t>Elegir un Proyecto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</a:pPr>
            <a:r>
              <a:rPr lang="en-US" sz="4000" dirty="0">
                <a:solidFill>
                  <a:schemeClr val="bg2"/>
                </a:solidFill>
              </a:rPr>
              <a:t>Planificación de Proyectos en Equipo o Individuales</a:t>
            </a:r>
            <a:endParaRPr sz="4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44F46-EE69-4B5F-B8C4-C1F0D2D50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7142" y="1932712"/>
            <a:ext cx="5034734" cy="3992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4000" dirty="0">
                <a:solidFill>
                  <a:schemeClr val="bg2"/>
                </a:solidFill>
              </a:rPr>
              <a:t>No olvides a tus salvavidas... maestros, mentores, entrenadores, líderes comunitarios, consejeros espirituales, defensores y ¡muchos más!</a:t>
            </a:r>
            <a:endParaRPr lang="en-US" sz="4000" dirty="0">
              <a:solidFill>
                <a:schemeClr val="bg2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8CCA84-15EF-46F1-B1FD-0950FED38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473290" y="1643649"/>
            <a:ext cx="5181600" cy="3024792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80E71A-F6AC-40EF-8302-733A86D1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42" y="728788"/>
            <a:ext cx="9552296" cy="1051529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Berlin Sans FB Demi" panose="020E0802020502020306" pitchFamily="34" charset="0"/>
              </a:rPr>
              <a:t>SALVAVIDAS</a:t>
            </a:r>
          </a:p>
        </p:txBody>
      </p:sp>
    </p:spTree>
    <p:extLst>
      <p:ext uri="{BB962C8B-B14F-4D97-AF65-F5344CB8AC3E}">
        <p14:creationId xmlns:p14="http://schemas.microsoft.com/office/powerpoint/2010/main" val="2594481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FB3F-9A55-4248-A7AC-9F2C1EA7F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8945" y="505085"/>
            <a:ext cx="7369387" cy="13255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Berlin Sans FB Demi" panose="020E0802020502020306" pitchFamily="34" charset="0"/>
              </a:rPr>
              <a:t>Compartir Ideas y Planes de Proyectos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4630D-36D5-4616-8F12-B36629214177}"/>
              </a:ext>
            </a:extLst>
          </p:cNvPr>
          <p:cNvSpPr/>
          <p:nvPr/>
        </p:nvSpPr>
        <p:spPr>
          <a:xfrm>
            <a:off x="910937" y="1797193"/>
            <a:ext cx="545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5A837-6B1B-45A0-9400-EC953410E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48" y="1928550"/>
            <a:ext cx="7369387" cy="4145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B7CF4D-E75A-47DB-9AA0-78BE7FD0D7FC}"/>
              </a:ext>
            </a:extLst>
          </p:cNvPr>
          <p:cNvSpPr txBox="1"/>
          <p:nvPr/>
        </p:nvSpPr>
        <p:spPr>
          <a:xfrm>
            <a:off x="6542674" y="2459052"/>
            <a:ext cx="3647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Comparte Tus</a:t>
            </a:r>
          </a:p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 Ideas</a:t>
            </a:r>
          </a:p>
        </p:txBody>
      </p:sp>
    </p:spTree>
    <p:extLst>
      <p:ext uri="{BB962C8B-B14F-4D97-AF65-F5344CB8AC3E}">
        <p14:creationId xmlns:p14="http://schemas.microsoft.com/office/powerpoint/2010/main" val="410393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0FB66-5082-4468-9E41-F28153950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995" y="1079268"/>
            <a:ext cx="8806357" cy="5139157"/>
          </a:xfrm>
          <a:prstGeom prst="rect">
            <a:avLst/>
          </a:prstGeom>
          <a:ln w="12700">
            <a:solidFill>
              <a:schemeClr val="bg2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2E2FCF6-F8C5-4D9D-A3D1-4319CD306A2C}"/>
              </a:ext>
            </a:extLst>
          </p:cNvPr>
          <p:cNvSpPr txBox="1">
            <a:spLocks/>
          </p:cNvSpPr>
          <p:nvPr/>
        </p:nvSpPr>
        <p:spPr>
          <a:xfrm>
            <a:off x="1655662" y="304800"/>
            <a:ext cx="9987698" cy="1020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Identifica Ideas En Las Que Te Gustaría Ayudar</a:t>
            </a:r>
          </a:p>
        </p:txBody>
      </p:sp>
    </p:spTree>
    <p:extLst>
      <p:ext uri="{BB962C8B-B14F-4D97-AF65-F5344CB8AC3E}">
        <p14:creationId xmlns:p14="http://schemas.microsoft.com/office/powerpoint/2010/main" val="399687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7FB3F-9A55-4248-A7AC-9F2C1EA7F1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6212" y="198438"/>
            <a:ext cx="7369387" cy="1325562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2"/>
                </a:solidFill>
                <a:latin typeface="Berlin Sans FB Demi" panose="020E0802020502020306" pitchFamily="34" charset="0"/>
              </a:rPr>
              <a:t>¡La Mejor Opción!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D4630D-36D5-4616-8F12-B36629214177}"/>
              </a:ext>
            </a:extLst>
          </p:cNvPr>
          <p:cNvSpPr/>
          <p:nvPr/>
        </p:nvSpPr>
        <p:spPr>
          <a:xfrm>
            <a:off x="910937" y="1797193"/>
            <a:ext cx="5451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/>
          </a:p>
          <a:p>
            <a:endParaRPr lang="en-US" sz="3200"/>
          </a:p>
          <a:p>
            <a:endParaRPr lang="en-US" sz="3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5A837-6B1B-45A0-9400-EC953410E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13" y="1895096"/>
            <a:ext cx="7369387" cy="414528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741E45-EF3F-4DE3-B524-B6984AE0D0A7}"/>
              </a:ext>
            </a:extLst>
          </p:cNvPr>
          <p:cNvSpPr/>
          <p:nvPr/>
        </p:nvSpPr>
        <p:spPr>
          <a:xfrm>
            <a:off x="3146212" y="1895096"/>
            <a:ext cx="7369387" cy="414528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7CF4D-E75A-47DB-9AA0-78BE7FD0D7FC}"/>
              </a:ext>
            </a:extLst>
          </p:cNvPr>
          <p:cNvSpPr txBox="1"/>
          <p:nvPr/>
        </p:nvSpPr>
        <p:spPr>
          <a:xfrm>
            <a:off x="6598920" y="2560320"/>
            <a:ext cx="35204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accent2">
                    <a:lumMod val="50000"/>
                  </a:schemeClr>
                </a:solidFill>
              </a:rPr>
              <a:t>¿Cuál es tu proyecto preferido #1 para trabajar?</a:t>
            </a:r>
            <a:endParaRPr lang="en-US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123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7" ma:contentTypeDescription="Create a new document." ma:contentTypeScope="" ma:versionID="4a6bb9d9763d2f63b7759a6e12f2c3f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bbd5dc520db418e09c5d0fc7ee324e58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Props1.xml><?xml version="1.0" encoding="utf-8"?>
<ds:datastoreItem xmlns:ds="http://schemas.openxmlformats.org/officeDocument/2006/customXml" ds:itemID="{E71CC81D-D177-476D-BF60-A61595287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F48990-2197-478D-9035-042308333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DE303A-A94D-456E-9FE5-0445022CE61F}">
  <ds:schemaRefs>
    <ds:schemaRef ds:uri="d39049c8-5642-4c67-b9b8-6999510f2293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be940414-f5a2-4509-bc4b-9b97993b9bc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424</Words>
  <Application>Microsoft Office PowerPoint</Application>
  <PresentationFormat>Widescreen</PresentationFormat>
  <Paragraphs>86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Berlin Sans FB</vt:lpstr>
      <vt:lpstr>Berlin Sans FB Demi</vt:lpstr>
      <vt:lpstr>Calibri</vt:lpstr>
      <vt:lpstr>Calibri Light</vt:lpstr>
      <vt:lpstr>Century Schoolbook</vt:lpstr>
      <vt:lpstr>Times New Roman</vt:lpstr>
      <vt:lpstr>Wingdings</vt:lpstr>
      <vt:lpstr>2_Office Theme</vt:lpstr>
      <vt:lpstr>Office Theme</vt:lpstr>
      <vt:lpstr>3_Office Theme</vt:lpstr>
      <vt:lpstr>PowerPoint Presentation</vt:lpstr>
      <vt:lpstr>Marcando la Diferencia en Mi Comunidad y en el Mundo</vt:lpstr>
      <vt:lpstr>PowerPoint Presentation</vt:lpstr>
      <vt:lpstr>PowerPoint Presentation</vt:lpstr>
      <vt:lpstr>Nuestra Agenda</vt:lpstr>
      <vt:lpstr>SALVAVIDAS</vt:lpstr>
      <vt:lpstr>Compartir Ideas y Planes de Proyectos</vt:lpstr>
      <vt:lpstr>PowerPoint Presentation</vt:lpstr>
      <vt:lpstr>¡La Mejor Opción!</vt:lpstr>
      <vt:lpstr>Tarea Final: Plan de Proyecto de Voluntariado</vt:lpstr>
      <vt:lpstr>PowerPoint Presentation</vt:lpstr>
      <vt:lpstr>PLANIFICACIÓN PRELIMINAR DEL PROYECTO</vt:lpstr>
      <vt:lpstr>Cierre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Gregg</cp:lastModifiedBy>
  <cp:revision>19</cp:revision>
  <dcterms:created xsi:type="dcterms:W3CDTF">2021-05-04T19:24:52Z</dcterms:created>
  <dcterms:modified xsi:type="dcterms:W3CDTF">2025-05-30T14:11:05Z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