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9" r:id="rId6"/>
  </p:sldMasterIdLst>
  <p:notesMasterIdLst>
    <p:notesMasterId r:id="rId17"/>
  </p:notesMasterIdLst>
  <p:sldIdLst>
    <p:sldId id="258" r:id="rId7"/>
    <p:sldId id="256" r:id="rId8"/>
    <p:sldId id="281" r:id="rId9"/>
    <p:sldId id="257" r:id="rId10"/>
    <p:sldId id="259" r:id="rId11"/>
    <p:sldId id="260" r:id="rId12"/>
    <p:sldId id="261" r:id="rId13"/>
    <p:sldId id="262" r:id="rId14"/>
    <p:sldId id="263"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1B8"/>
    <a:srgbClr val="5674B6"/>
    <a:srgbClr val="567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807D2-EB7C-2B29-0F9E-D1B323B28C55}" v="1" dt="2023-06-28T14:11:46.600"/>
    <p1510:client id="{F932DE8B-306F-4E39-9276-AA94908469D1}" v="461" dt="2021-05-28T01:02:24.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7" autoAdjust="0"/>
    <p:restoredTop sz="76435" autoAdjust="0"/>
  </p:normalViewPr>
  <p:slideViewPr>
    <p:cSldViewPr snapToGrid="0">
      <p:cViewPr varScale="1">
        <p:scale>
          <a:sx n="32" d="100"/>
          <a:sy n="32" d="100"/>
        </p:scale>
        <p:origin x="101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A6711-CBF4-4388-B889-A26AA3BF118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40E29E5-A936-47E9-85D2-DBA29A4FB038}">
      <dgm:prSet/>
      <dgm:spPr/>
      <dgm:t>
        <a:bodyPr/>
        <a:lstStyle/>
        <a:p>
          <a:r>
            <a:rPr lang="en-US" dirty="0"/>
            <a:t>Nombrar los pasos para metas S.M.A.R.T. </a:t>
          </a:r>
        </a:p>
      </dgm:t>
    </dgm:pt>
    <dgm:pt modelId="{6250BBA6-AB37-4C9F-BBF2-204C11FE9271}" type="parTrans" cxnId="{C67ECFBD-B3B4-421D-972D-66DAB389558A}">
      <dgm:prSet/>
      <dgm:spPr/>
      <dgm:t>
        <a:bodyPr/>
        <a:lstStyle/>
        <a:p>
          <a:endParaRPr lang="en-US"/>
        </a:p>
      </dgm:t>
    </dgm:pt>
    <dgm:pt modelId="{83D9BF44-BCF6-4256-9B92-BD5493ACF4A5}" type="sibTrans" cxnId="{C67ECFBD-B3B4-421D-972D-66DAB389558A}">
      <dgm:prSet/>
      <dgm:spPr/>
      <dgm:t>
        <a:bodyPr/>
        <a:lstStyle/>
        <a:p>
          <a:endParaRPr lang="en-US"/>
        </a:p>
      </dgm:t>
    </dgm:pt>
    <dgm:pt modelId="{52FC4B43-D7C5-4F69-A5C9-5B06512BAADD}">
      <dgm:prSet/>
      <dgm:spPr>
        <a:solidFill>
          <a:srgbClr val="5674B6"/>
        </a:solidFill>
      </dgm:spPr>
      <dgm:t>
        <a:bodyPr/>
        <a:lstStyle/>
        <a:p>
          <a:r>
            <a:rPr lang="es-MX" dirty="0"/>
            <a:t>Identificar metas apropiadas para establecer</a:t>
          </a:r>
          <a:endParaRPr lang="en-US" dirty="0"/>
        </a:p>
      </dgm:t>
    </dgm:pt>
    <dgm:pt modelId="{3383D04D-5E52-42CE-97A5-2972EB7A35C2}" type="sibTrans" cxnId="{62D26157-3111-47F2-B3B7-B188E734C87B}">
      <dgm:prSet/>
      <dgm:spPr/>
      <dgm:t>
        <a:bodyPr/>
        <a:lstStyle/>
        <a:p>
          <a:endParaRPr lang="en-US"/>
        </a:p>
      </dgm:t>
    </dgm:pt>
    <dgm:pt modelId="{19A0F589-F698-4090-A5CF-9C55FC067EC4}" type="parTrans" cxnId="{62D26157-3111-47F2-B3B7-B188E734C87B}">
      <dgm:prSet/>
      <dgm:spPr/>
      <dgm:t>
        <a:bodyPr/>
        <a:lstStyle/>
        <a:p>
          <a:endParaRPr lang="en-US"/>
        </a:p>
      </dgm:t>
    </dgm:pt>
    <dgm:pt modelId="{3F2682C7-1B6F-4CE1-ADCA-364611982A1D}">
      <dgm:prSet/>
      <dgm:spPr/>
      <dgm:t>
        <a:bodyPr/>
        <a:lstStyle/>
        <a:p>
          <a:r>
            <a:rPr lang="en-US" dirty="0"/>
            <a:t>Establecer una meta S.M.A.R.T. </a:t>
          </a:r>
        </a:p>
      </dgm:t>
    </dgm:pt>
    <dgm:pt modelId="{D999BAC3-1449-405E-AEB6-2F58DDF7A4D7}" type="sibTrans" cxnId="{8E6D4C84-9FAC-4C33-A26F-C5ADE7DE501D}">
      <dgm:prSet/>
      <dgm:spPr/>
      <dgm:t>
        <a:bodyPr/>
        <a:lstStyle/>
        <a:p>
          <a:endParaRPr lang="en-US"/>
        </a:p>
      </dgm:t>
    </dgm:pt>
    <dgm:pt modelId="{7EA60555-0F83-49D9-B3CD-866D290854C5}" type="parTrans" cxnId="{8E6D4C84-9FAC-4C33-A26F-C5ADE7DE501D}">
      <dgm:prSet/>
      <dgm:spPr/>
      <dgm:t>
        <a:bodyPr/>
        <a:lstStyle/>
        <a:p>
          <a:endParaRPr lang="en-US"/>
        </a:p>
      </dgm:t>
    </dgm:pt>
    <dgm:pt modelId="{0A8B61A9-C571-4783-9C7B-BC45DD80B4F0}" type="pres">
      <dgm:prSet presAssocID="{30EA6711-CBF4-4388-B889-A26AA3BF118F}" presName="linear" presStyleCnt="0">
        <dgm:presLayoutVars>
          <dgm:animLvl val="lvl"/>
          <dgm:resizeHandles val="exact"/>
        </dgm:presLayoutVars>
      </dgm:prSet>
      <dgm:spPr/>
    </dgm:pt>
    <dgm:pt modelId="{15747AD2-C477-456A-9E0A-C257E5377D65}" type="pres">
      <dgm:prSet presAssocID="{540E29E5-A936-47E9-85D2-DBA29A4FB038}" presName="parentText" presStyleLbl="node1" presStyleIdx="0" presStyleCnt="3">
        <dgm:presLayoutVars>
          <dgm:chMax val="0"/>
          <dgm:bulletEnabled val="1"/>
        </dgm:presLayoutVars>
      </dgm:prSet>
      <dgm:spPr/>
    </dgm:pt>
    <dgm:pt modelId="{651CC214-81A3-48FB-83E6-2B1874F5AE12}" type="pres">
      <dgm:prSet presAssocID="{83D9BF44-BCF6-4256-9B92-BD5493ACF4A5}" presName="spacer" presStyleCnt="0"/>
      <dgm:spPr/>
    </dgm:pt>
    <dgm:pt modelId="{25FF553B-14BC-4EE2-B577-0115179BB6E5}" type="pres">
      <dgm:prSet presAssocID="{52FC4B43-D7C5-4F69-A5C9-5B06512BAADD}" presName="parentText" presStyleLbl="node1" presStyleIdx="1" presStyleCnt="3">
        <dgm:presLayoutVars>
          <dgm:chMax val="0"/>
          <dgm:bulletEnabled val="1"/>
        </dgm:presLayoutVars>
      </dgm:prSet>
      <dgm:spPr/>
    </dgm:pt>
    <dgm:pt modelId="{0F1F63D0-AA30-4084-B52A-8664100528EC}" type="pres">
      <dgm:prSet presAssocID="{3383D04D-5E52-42CE-97A5-2972EB7A35C2}" presName="spacer" presStyleCnt="0"/>
      <dgm:spPr/>
    </dgm:pt>
    <dgm:pt modelId="{03BE49B4-4A01-4701-ADE4-B702F32852AE}" type="pres">
      <dgm:prSet presAssocID="{3F2682C7-1B6F-4CE1-ADCA-364611982A1D}" presName="parentText" presStyleLbl="node1" presStyleIdx="2" presStyleCnt="3">
        <dgm:presLayoutVars>
          <dgm:chMax val="0"/>
          <dgm:bulletEnabled val="1"/>
        </dgm:presLayoutVars>
      </dgm:prSet>
      <dgm:spPr/>
    </dgm:pt>
  </dgm:ptLst>
  <dgm:cxnLst>
    <dgm:cxn modelId="{9ADB0946-F4D0-4294-951E-5E86C9AD3939}" type="presOf" srcId="{3F2682C7-1B6F-4CE1-ADCA-364611982A1D}" destId="{03BE49B4-4A01-4701-ADE4-B702F32852AE}" srcOrd="0" destOrd="0" presId="urn:microsoft.com/office/officeart/2005/8/layout/vList2"/>
    <dgm:cxn modelId="{CFE3E86D-7599-4A91-B074-9755016B760B}" type="presOf" srcId="{540E29E5-A936-47E9-85D2-DBA29A4FB038}" destId="{15747AD2-C477-456A-9E0A-C257E5377D65}" srcOrd="0" destOrd="0" presId="urn:microsoft.com/office/officeart/2005/8/layout/vList2"/>
    <dgm:cxn modelId="{62D26157-3111-47F2-B3B7-B188E734C87B}" srcId="{30EA6711-CBF4-4388-B889-A26AA3BF118F}" destId="{52FC4B43-D7C5-4F69-A5C9-5B06512BAADD}" srcOrd="1" destOrd="0" parTransId="{19A0F589-F698-4090-A5CF-9C55FC067EC4}" sibTransId="{3383D04D-5E52-42CE-97A5-2972EB7A35C2}"/>
    <dgm:cxn modelId="{8E6D4C84-9FAC-4C33-A26F-C5ADE7DE501D}" srcId="{30EA6711-CBF4-4388-B889-A26AA3BF118F}" destId="{3F2682C7-1B6F-4CE1-ADCA-364611982A1D}" srcOrd="2" destOrd="0" parTransId="{7EA60555-0F83-49D9-B3CD-866D290854C5}" sibTransId="{D999BAC3-1449-405E-AEB6-2F58DDF7A4D7}"/>
    <dgm:cxn modelId="{A2A752AB-5246-4633-9338-8125AB20B83E}" type="presOf" srcId="{30EA6711-CBF4-4388-B889-A26AA3BF118F}" destId="{0A8B61A9-C571-4783-9C7B-BC45DD80B4F0}" srcOrd="0" destOrd="0" presId="urn:microsoft.com/office/officeart/2005/8/layout/vList2"/>
    <dgm:cxn modelId="{C67ECFBD-B3B4-421D-972D-66DAB389558A}" srcId="{30EA6711-CBF4-4388-B889-A26AA3BF118F}" destId="{540E29E5-A936-47E9-85D2-DBA29A4FB038}" srcOrd="0" destOrd="0" parTransId="{6250BBA6-AB37-4C9F-BBF2-204C11FE9271}" sibTransId="{83D9BF44-BCF6-4256-9B92-BD5493ACF4A5}"/>
    <dgm:cxn modelId="{97706DDD-C92C-460A-A2E9-3CA702706C68}" type="presOf" srcId="{52FC4B43-D7C5-4F69-A5C9-5B06512BAADD}" destId="{25FF553B-14BC-4EE2-B577-0115179BB6E5}" srcOrd="0" destOrd="0" presId="urn:microsoft.com/office/officeart/2005/8/layout/vList2"/>
    <dgm:cxn modelId="{03353476-6C26-47A5-9497-84FFD18F496F}" type="presParOf" srcId="{0A8B61A9-C571-4783-9C7B-BC45DD80B4F0}" destId="{15747AD2-C477-456A-9E0A-C257E5377D65}" srcOrd="0" destOrd="0" presId="urn:microsoft.com/office/officeart/2005/8/layout/vList2"/>
    <dgm:cxn modelId="{9A8C7D81-1E5D-4C53-A16B-EB4E3EA0CDF8}" type="presParOf" srcId="{0A8B61A9-C571-4783-9C7B-BC45DD80B4F0}" destId="{651CC214-81A3-48FB-83E6-2B1874F5AE12}" srcOrd="1" destOrd="0" presId="urn:microsoft.com/office/officeart/2005/8/layout/vList2"/>
    <dgm:cxn modelId="{88E74506-1B98-4B76-8948-1E131247C4FD}" type="presParOf" srcId="{0A8B61A9-C571-4783-9C7B-BC45DD80B4F0}" destId="{25FF553B-14BC-4EE2-B577-0115179BB6E5}" srcOrd="2" destOrd="0" presId="urn:microsoft.com/office/officeart/2005/8/layout/vList2"/>
    <dgm:cxn modelId="{92E753D3-BDB7-44E0-AA47-B0E15B44F54E}" type="presParOf" srcId="{0A8B61A9-C571-4783-9C7B-BC45DD80B4F0}" destId="{0F1F63D0-AA30-4084-B52A-8664100528EC}" srcOrd="3" destOrd="0" presId="urn:microsoft.com/office/officeart/2005/8/layout/vList2"/>
    <dgm:cxn modelId="{902C754B-ADA2-4BEF-93BB-31552CD20444}" type="presParOf" srcId="{0A8B61A9-C571-4783-9C7B-BC45DD80B4F0}" destId="{03BE49B4-4A01-4701-ADE4-B702F32852A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47AD2-C477-456A-9E0A-C257E5377D65}">
      <dsp:nvSpPr>
        <dsp:cNvPr id="0" name=""/>
        <dsp:cNvSpPr/>
      </dsp:nvSpPr>
      <dsp:spPr>
        <a:xfrm>
          <a:off x="0" y="26254"/>
          <a:ext cx="6263640" cy="1591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Nombrar los pasos para metas S.M.A.R.T. </a:t>
          </a:r>
        </a:p>
      </dsp:txBody>
      <dsp:txXfrm>
        <a:off x="77676" y="103930"/>
        <a:ext cx="6108288" cy="1435848"/>
      </dsp:txXfrm>
    </dsp:sp>
    <dsp:sp modelId="{25FF553B-14BC-4EE2-B577-0115179BB6E5}">
      <dsp:nvSpPr>
        <dsp:cNvPr id="0" name=""/>
        <dsp:cNvSpPr/>
      </dsp:nvSpPr>
      <dsp:spPr>
        <a:xfrm>
          <a:off x="0" y="1732654"/>
          <a:ext cx="6263640" cy="1591200"/>
        </a:xfrm>
        <a:prstGeom prst="roundRect">
          <a:avLst/>
        </a:prstGeom>
        <a:solidFill>
          <a:srgbClr val="5674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MX" sz="4000" kern="1200" dirty="0"/>
            <a:t>Identificar metas apropiadas para establecer</a:t>
          </a:r>
          <a:endParaRPr lang="en-US" sz="4000" kern="1200" dirty="0"/>
        </a:p>
      </dsp:txBody>
      <dsp:txXfrm>
        <a:off x="77676" y="1810330"/>
        <a:ext cx="6108288" cy="1435848"/>
      </dsp:txXfrm>
    </dsp:sp>
    <dsp:sp modelId="{03BE49B4-4A01-4701-ADE4-B702F32852AE}">
      <dsp:nvSpPr>
        <dsp:cNvPr id="0" name=""/>
        <dsp:cNvSpPr/>
      </dsp:nvSpPr>
      <dsp:spPr>
        <a:xfrm>
          <a:off x="0" y="3439054"/>
          <a:ext cx="6263640" cy="1591200"/>
        </a:xfrm>
        <a:prstGeom prst="round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Establecer una meta S.M.A.R.T. </a:t>
          </a:r>
        </a:p>
      </dsp:txBody>
      <dsp:txXfrm>
        <a:off x="77676" y="3516730"/>
        <a:ext cx="6108288" cy="14358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C0C3B-1F8F-45F6-BB92-A060A4C47D97}"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07D07-ABCF-4D4E-8981-474B303F824C}" type="slidenum">
              <a:rPr lang="en-US" smtClean="0"/>
              <a:t>‹#›</a:t>
            </a:fld>
            <a:endParaRPr lang="en-US"/>
          </a:p>
        </p:txBody>
      </p:sp>
    </p:spTree>
    <p:extLst>
      <p:ext uri="{BB962C8B-B14F-4D97-AF65-F5344CB8AC3E}">
        <p14:creationId xmlns:p14="http://schemas.microsoft.com/office/powerpoint/2010/main" val="71490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ids.kiddle.c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respond in writing to the prompt, then share answers with a partner.</a:t>
            </a:r>
            <a:endParaRPr lang="en-US" dirty="0"/>
          </a:p>
          <a:p>
            <a:r>
              <a:rPr lang="en-US" dirty="0"/>
              <a:t>Image http://clipart-library.com/clipart/goals-cliparts_8.htm</a:t>
            </a:r>
          </a:p>
        </p:txBody>
      </p:sp>
      <p:sp>
        <p:nvSpPr>
          <p:cNvPr id="4" name="Slide Number Placeholder 3"/>
          <p:cNvSpPr>
            <a:spLocks noGrp="1"/>
          </p:cNvSpPr>
          <p:nvPr>
            <p:ph type="sldNum" sz="quarter" idx="5"/>
          </p:nvPr>
        </p:nvSpPr>
        <p:spPr/>
        <p:txBody>
          <a:bodyPr/>
          <a:lstStyle/>
          <a:p>
            <a:fld id="{AB307D07-ABCF-4D4E-8981-474B303F824C}" type="slidenum">
              <a:rPr lang="en-US" smtClean="0"/>
              <a:t>1</a:t>
            </a:fld>
            <a:endParaRPr lang="en-US"/>
          </a:p>
        </p:txBody>
      </p:sp>
    </p:spTree>
    <p:extLst>
      <p:ext uri="{BB962C8B-B14F-4D97-AF65-F5344CB8AC3E}">
        <p14:creationId xmlns:p14="http://schemas.microsoft.com/office/powerpoint/2010/main" val="217422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 </a:t>
            </a:r>
          </a:p>
          <a:p>
            <a:r>
              <a:rPr lang="en-US" dirty="0"/>
              <a:t>Then tell students that in this unit they have spent time considering how to get organized and how to study effectively. To close the unit, today’s lesson will focus on setting goals. Invite two or three student volunteers to share their “Do Now” answers with the class.</a:t>
            </a:r>
            <a:endParaRPr lang="en-US" dirty="0">
              <a:cs typeface="Calibri"/>
            </a:endParaRP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today’s lesson will include:</a:t>
            </a:r>
          </a:p>
          <a:p>
            <a:pPr marL="285750" indent="-285750">
              <a:buFont typeface="Symbol"/>
              <a:buChar char="•"/>
            </a:pPr>
            <a:r>
              <a:rPr lang="en-US" dirty="0"/>
              <a:t>The value of goal setting</a:t>
            </a:r>
            <a:endParaRPr lang="en-US" dirty="0">
              <a:cs typeface="Calibri"/>
            </a:endParaRPr>
          </a:p>
          <a:p>
            <a:pPr marL="285750" indent="-285750">
              <a:buFont typeface="Symbol"/>
              <a:buChar char="•"/>
            </a:pPr>
            <a:r>
              <a:rPr lang="en-US" dirty="0"/>
              <a:t>How to set a S.M.A.R.T. goal</a:t>
            </a:r>
            <a:endParaRPr lang="en-US" dirty="0">
              <a:cs typeface="Calibri"/>
            </a:endParaRPr>
          </a:p>
          <a:p>
            <a:pPr marL="285750" indent="-285750">
              <a:buFont typeface="Symbol"/>
              <a:buChar char="•"/>
            </a:pPr>
            <a:r>
              <a:rPr lang="en-US" dirty="0"/>
              <a:t>Time to set your own S.M.A.R.T. goal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B307D07-ABCF-4D4E-8981-474B303F824C}" type="slidenum">
              <a:rPr lang="en-US" smtClean="0"/>
              <a:t>4</a:t>
            </a:fld>
            <a:endParaRPr lang="en-US"/>
          </a:p>
        </p:txBody>
      </p:sp>
    </p:spTree>
    <p:extLst>
      <p:ext uri="{BB962C8B-B14F-4D97-AF65-F5344CB8AC3E}">
        <p14:creationId xmlns:p14="http://schemas.microsoft.com/office/powerpoint/2010/main" val="10527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they will first consider the importance of goals by evaluating quotes from four famous individuals. </a:t>
            </a:r>
          </a:p>
          <a:p>
            <a:r>
              <a:rPr lang="en-US"/>
              <a:t>Divide the class into four groups. Assign each group a quote and associated biography. Either post the quotes/biographies provided throughout the room or have them printed and give a copy to each group. (</a:t>
            </a:r>
            <a:r>
              <a:rPr lang="en-US" b="1"/>
              <a:t>Note</a:t>
            </a:r>
            <a:r>
              <a:rPr lang="en-US"/>
              <a:t>: 8½ x 11" copies of the quotes and biographies are provided; however, you may want to consider printing these in a larger format.) Ask each group to be prepared to:</a:t>
            </a:r>
          </a:p>
          <a:p>
            <a:pPr marL="171450" indent="-171450">
              <a:buFont typeface="Symbol"/>
              <a:buChar char="•"/>
            </a:pPr>
            <a:r>
              <a:rPr lang="en-US"/>
              <a:t>Share a short summary of the biography</a:t>
            </a:r>
          </a:p>
          <a:p>
            <a:pPr marL="171450" indent="-171450">
              <a:buFont typeface="Symbol"/>
              <a:buChar char="•"/>
            </a:pPr>
            <a:r>
              <a:rPr lang="en-US"/>
              <a:t>Read the quote to the class</a:t>
            </a:r>
          </a:p>
          <a:p>
            <a:pPr marL="171450" indent="-171450">
              <a:buFont typeface="Symbol"/>
              <a:buChar char="•"/>
            </a:pPr>
            <a:r>
              <a:rPr lang="en-US" dirty="0"/>
              <a:t>State in their own words how they think the quote applies to goals and goal-setting</a:t>
            </a:r>
            <a:endParaRPr lang="en-US" dirty="0">
              <a:cs typeface="Calibri"/>
            </a:endParaRPr>
          </a:p>
          <a:p>
            <a:pPr marL="171450" indent="-171450">
              <a:buFont typeface="Arial"/>
              <a:buChar char="•"/>
            </a:pPr>
            <a:r>
              <a:rPr lang="en-US" dirty="0"/>
              <a:t>Give students time to review and discuss their materials. Then invite groups to share what they learned. </a:t>
            </a:r>
            <a:endParaRPr lang="en-US" dirty="0">
              <a:cs typeface="Calibri"/>
            </a:endParaRPr>
          </a:p>
          <a:p>
            <a:r>
              <a:rPr lang="en-US" dirty="0"/>
              <a:t>(Quotes are listed in the Teacher's Manual for your convenience; they are also provided as separate pages at the end of the lesson for you to print out. Biographical summaries are adapted from </a:t>
            </a:r>
            <a:r>
              <a:rPr lang="en-US" u="sng" dirty="0">
                <a:hlinkClick r:id="rId3"/>
              </a:rPr>
              <a:t>https://kids.kiddle.co/</a:t>
            </a:r>
            <a:r>
              <a:rPr lang="en-US" dirty="0"/>
              <a:t>.)</a:t>
            </a:r>
            <a:endParaRPr lang="en-US" dirty="0">
              <a:cs typeface="Calibri"/>
            </a:endParaRPr>
          </a:p>
          <a:p>
            <a:r>
              <a:rPr lang="en-US" dirty="0"/>
              <a:t>Images https://commons.wikimedia.org/wiki/File:Katie_Ledecky_Olympics_2016.jpg</a:t>
            </a:r>
            <a:endParaRPr lang="en-US" dirty="0">
              <a:cs typeface="Calibri" panose="020F0502020204030204"/>
            </a:endParaRPr>
          </a:p>
          <a:p>
            <a:r>
              <a:rPr lang="en-US" dirty="0"/>
              <a:t>https://commons.wikimedia.org/wiki/File:Venus_Williams_(14948553428).jpg</a:t>
            </a:r>
          </a:p>
          <a:p>
            <a:r>
              <a:rPr lang="en-US" dirty="0"/>
              <a:t>https://commons.wikimedia.org/wiki/File:Will_Smith_in_Berlin_(2011).jpg</a:t>
            </a:r>
          </a:p>
          <a:p>
            <a:r>
              <a:rPr lang="en-US" dirty="0"/>
              <a:t>https://pixabay.com/photos/thomas-alva-edison-inventor-1922-67763/</a:t>
            </a:r>
          </a:p>
        </p:txBody>
      </p:sp>
      <p:sp>
        <p:nvSpPr>
          <p:cNvPr id="4" name="Slide Number Placeholder 3"/>
          <p:cNvSpPr>
            <a:spLocks noGrp="1"/>
          </p:cNvSpPr>
          <p:nvPr>
            <p:ph type="sldNum" sz="quarter" idx="5"/>
          </p:nvPr>
        </p:nvSpPr>
        <p:spPr/>
        <p:txBody>
          <a:bodyPr/>
          <a:lstStyle/>
          <a:p>
            <a:fld id="{AB307D07-ABCF-4D4E-8981-474B303F824C}" type="slidenum">
              <a:rPr lang="en-US" smtClean="0"/>
              <a:t>5</a:t>
            </a:fld>
            <a:endParaRPr lang="en-US"/>
          </a:p>
        </p:txBody>
      </p:sp>
    </p:spTree>
    <p:extLst>
      <p:ext uri="{BB962C8B-B14F-4D97-AF65-F5344CB8AC3E}">
        <p14:creationId xmlns:p14="http://schemas.microsoft.com/office/powerpoint/2010/main" val="184632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read the handout “Setting Goals: Why and How.” Ask students to discuss with their partners:</a:t>
            </a:r>
          </a:p>
          <a:p>
            <a:pPr marL="285750" indent="-285750">
              <a:buFont typeface="Symbol"/>
              <a:buChar char="•"/>
            </a:pPr>
            <a:r>
              <a:rPr lang="en-US" dirty="0"/>
              <a:t>What is the value of goal setting?</a:t>
            </a:r>
            <a:endParaRPr lang="en-US" dirty="0">
              <a:cs typeface="Calibri"/>
            </a:endParaRPr>
          </a:p>
          <a:p>
            <a:pPr marL="285750" indent="-285750">
              <a:buFont typeface="Symbol"/>
              <a:buChar char="•"/>
            </a:pPr>
            <a:r>
              <a:rPr lang="en-US" dirty="0"/>
              <a:t>Why do we write down goals? </a:t>
            </a:r>
            <a:endParaRPr lang="en-US" dirty="0">
              <a:cs typeface="Calibri"/>
            </a:endParaRPr>
          </a:p>
          <a:p>
            <a:r>
              <a:rPr lang="en-US" dirty="0"/>
              <a:t>Then invite several students to share answers with the class.</a:t>
            </a:r>
            <a:endParaRPr lang="en-US" dirty="0">
              <a:cs typeface="Calibri"/>
            </a:endParaRPr>
          </a:p>
          <a:p>
            <a:r>
              <a:rPr lang="en-US" dirty="0"/>
              <a:t>Tell students that one way to help us achieve the purposes of goal setting is to be sure to use goals that are “S.M.A.R.T.” This is a popular acronym used to remember the steps of goal setting and to make sure that each goal is as helpful as possible. The five steps can be remembered using the letters to S.M.A.R.T.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B307D07-ABCF-4D4E-8981-474B303F824C}" type="slidenum">
              <a:rPr lang="en-US" smtClean="0"/>
              <a:t>6</a:t>
            </a:fld>
            <a:endParaRPr lang="en-US"/>
          </a:p>
        </p:txBody>
      </p:sp>
    </p:spTree>
    <p:extLst>
      <p:ext uri="{BB962C8B-B14F-4D97-AF65-F5344CB8AC3E}">
        <p14:creationId xmlns:p14="http://schemas.microsoft.com/office/powerpoint/2010/main" val="49322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Show slide 7, or write out the acronym S.M.A.R.T. vertically on the board and fill in each of the letters. Have students fill in their own acronym chart as you lead them in a whole class discussion of each word’s meaning and importance. </a:t>
            </a:r>
          </a:p>
          <a:p>
            <a:pPr marL="285750" indent="-285750">
              <a:buFont typeface="Arial"/>
              <a:buChar char="•"/>
              <a:defRPr/>
            </a:pPr>
            <a:r>
              <a:rPr lang="en-US"/>
              <a:t>Specific  – What do I want to achieve?</a:t>
            </a:r>
            <a:endParaRPr lang="en-US">
              <a:cs typeface="Calibri" panose="020F0502020204030204"/>
            </a:endParaRPr>
          </a:p>
          <a:p>
            <a:pPr marL="285750" indent="-285750">
              <a:buFont typeface="Arial"/>
              <a:buChar char="•"/>
              <a:defRPr/>
            </a:pPr>
            <a:r>
              <a:rPr lang="en-US"/>
              <a:t>Measurable  – How will I know I’ve achieved it?</a:t>
            </a:r>
            <a:endParaRPr lang="en-US">
              <a:cs typeface="Calibri" panose="020F0502020204030204"/>
            </a:endParaRPr>
          </a:p>
          <a:p>
            <a:pPr marL="285750" indent="-285750">
              <a:buFont typeface="Arial"/>
              <a:buChar char="•"/>
              <a:defRPr/>
            </a:pPr>
            <a:r>
              <a:rPr lang="en-US"/>
              <a:t>Attainable  – Is it challenging, yet still reachable?</a:t>
            </a:r>
            <a:endParaRPr lang="en-US">
              <a:cs typeface="Calibri" panose="020F0502020204030204"/>
            </a:endParaRPr>
          </a:p>
          <a:p>
            <a:pPr marL="285750" indent="-285750">
              <a:buFont typeface="Arial"/>
              <a:buChar char="•"/>
              <a:defRPr/>
            </a:pPr>
            <a:r>
              <a:rPr lang="en-US"/>
              <a:t>Relevant  – Why do I want to reach this goal? How will I feel?  </a:t>
            </a:r>
            <a:endParaRPr lang="en-US">
              <a:cs typeface="Calibri" panose="020F0502020204030204"/>
            </a:endParaRPr>
          </a:p>
          <a:p>
            <a:pPr marL="285750" indent="-285750">
              <a:buFont typeface="Arial"/>
              <a:buChar char="•"/>
              <a:defRPr/>
            </a:pPr>
            <a:r>
              <a:rPr lang="en-US"/>
              <a:t>Timely  –  When will I do this? What is my deadline or time limit?</a:t>
            </a:r>
            <a:endParaRPr lang="en-US">
              <a:cs typeface="Calibri" panose="020F0502020204030204"/>
            </a:endParaRPr>
          </a:p>
          <a:p>
            <a:pPr>
              <a:defRPr/>
            </a:pPr>
            <a:r>
              <a:rPr lang="en-US" dirty="0"/>
              <a:t>Ask students to provide examples and counter-examples to be sure they understand each word, prompting them with such questions as: “What is an example of a specific goal versus an unspecific goal? How do we measure goals? How do I know if it is attainable? Would becoming president of the United States tomorrow be attainable? How do I know if it is rewarding? When is a realistic deadline?” (Note: the image on slide 7 uses the term “time-bound’ rather than “timely”; assure students that this is simply an alternate terminology.) Students should add notes and examples for each characteristic in the right-hand column.</a:t>
            </a:r>
            <a:endParaRPr lang="en-US" dirty="0">
              <a:cs typeface="Calibri"/>
            </a:endParaRPr>
          </a:p>
          <a:p>
            <a:pPr>
              <a:defRPr/>
            </a:pPr>
            <a:endParaRPr lang="en-US" dirty="0">
              <a:cs typeface="Calibri"/>
            </a:endParaRPr>
          </a:p>
          <a:p>
            <a:pPr marL="0" marR="0" lvl="0" indent="0" algn="l" defTabSz="914400">
              <a:lnSpc>
                <a:spcPct val="100000"/>
              </a:lnSpc>
              <a:spcBef>
                <a:spcPts val="0"/>
              </a:spcBef>
              <a:spcAft>
                <a:spcPts val="0"/>
              </a:spcAft>
              <a:buClrTx/>
              <a:buSzTx/>
              <a:buFontTx/>
              <a:buNone/>
              <a:tabLst/>
              <a:defRPr/>
            </a:pPr>
            <a:r>
              <a:rPr lang="en-US" dirty="0"/>
              <a:t>Photo by Paula Nagle https://www.flickr.com/photos/plnaugle/8334714234 </a:t>
            </a:r>
            <a:r>
              <a:rPr lang="en-US" sz="1200" b="0" i="0" kern="1200" dirty="0">
                <a:solidFill>
                  <a:schemeClr val="tx1"/>
                </a:solidFill>
                <a:effectLst/>
                <a:latin typeface="+mn-lt"/>
                <a:ea typeface="+mn-ea"/>
                <a:cs typeface="+mn-cs"/>
              </a:rPr>
              <a:t>CC BY-NC-SA 2.0</a:t>
            </a:r>
            <a:endParaRPr lang="en-US" dirty="0">
              <a:cs typeface="Calibri"/>
            </a:endParaRPr>
          </a:p>
        </p:txBody>
      </p:sp>
      <p:sp>
        <p:nvSpPr>
          <p:cNvPr id="4" name="Slide Number Placeholder 3"/>
          <p:cNvSpPr>
            <a:spLocks noGrp="1"/>
          </p:cNvSpPr>
          <p:nvPr>
            <p:ph type="sldNum" sz="quarter" idx="5"/>
          </p:nvPr>
        </p:nvSpPr>
        <p:spPr/>
        <p:txBody>
          <a:bodyPr/>
          <a:lstStyle/>
          <a:p>
            <a:fld id="{AB307D07-ABCF-4D4E-8981-474B303F824C}" type="slidenum">
              <a:rPr lang="en-US" smtClean="0"/>
              <a:t>7</a:t>
            </a:fld>
            <a:endParaRPr lang="en-US"/>
          </a:p>
        </p:txBody>
      </p:sp>
    </p:spTree>
    <p:extLst>
      <p:ext uri="{BB962C8B-B14F-4D97-AF65-F5344CB8AC3E}">
        <p14:creationId xmlns:p14="http://schemas.microsoft.com/office/powerpoint/2010/main" val="205198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students with time to work either individually, or mostly individually with partner check-in, to fill in one or more goals on their S.M.A.R.T. Goals Planning Sheet (slide 8). Circulate through the room to provide additional support and feedback to students. If students finish early, encourage them to go back and edit, set an additional goal, write the goal in their planner, or help a partner.</a:t>
            </a:r>
          </a:p>
          <a:p>
            <a:r>
              <a:rPr lang="en-US" dirty="0"/>
              <a:t>Images http://clipart-library.com/clipart/calendar-clipart-25.htm</a:t>
            </a:r>
            <a:endParaRPr lang="en-US" dirty="0">
              <a:cs typeface="Calibri"/>
            </a:endParaRPr>
          </a:p>
          <a:p>
            <a:r>
              <a:rPr lang="en-US" dirty="0"/>
              <a:t>http://clipart-library.com/clipart/8iEb6jAyT.htm</a:t>
            </a:r>
          </a:p>
        </p:txBody>
      </p:sp>
      <p:sp>
        <p:nvSpPr>
          <p:cNvPr id="4" name="Slide Number Placeholder 3"/>
          <p:cNvSpPr>
            <a:spLocks noGrp="1"/>
          </p:cNvSpPr>
          <p:nvPr>
            <p:ph type="sldNum" sz="quarter" idx="5"/>
          </p:nvPr>
        </p:nvSpPr>
        <p:spPr/>
        <p:txBody>
          <a:bodyPr/>
          <a:lstStyle/>
          <a:p>
            <a:fld id="{AB307D07-ABCF-4D4E-8981-474B303F824C}" type="slidenum">
              <a:rPr lang="en-US" smtClean="0"/>
              <a:t>8</a:t>
            </a:fld>
            <a:endParaRPr lang="en-US"/>
          </a:p>
        </p:txBody>
      </p:sp>
    </p:spTree>
    <p:extLst>
      <p:ext uri="{BB962C8B-B14F-4D97-AF65-F5344CB8AC3E}">
        <p14:creationId xmlns:p14="http://schemas.microsoft.com/office/powerpoint/2010/main" val="363438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Provide students with time to share goals with their teams or with the class, depending on time. Have students finish the sentence: </a:t>
            </a:r>
          </a:p>
          <a:p>
            <a:pPr>
              <a:defRPr/>
            </a:pPr>
            <a:r>
              <a:rPr lang="en-US" dirty="0"/>
              <a:t>My first step to completing my S.M.A.R.T. goal is….</a:t>
            </a:r>
            <a:endParaRPr lang="en-US" dirty="0">
              <a:cs typeface="Calibri"/>
            </a:endParaRPr>
          </a:p>
          <a:p>
            <a:pPr>
              <a:defRPr/>
            </a:pPr>
            <a:endParaRPr lang="en-US" dirty="0">
              <a:cs typeface="Calibri"/>
            </a:endParaRPr>
          </a:p>
          <a:p>
            <a:pPr marL="0" marR="0" lvl="0" indent="0" algn="l" defTabSz="914400">
              <a:lnSpc>
                <a:spcPct val="100000"/>
              </a:lnSpc>
              <a:spcBef>
                <a:spcPts val="0"/>
              </a:spcBef>
              <a:spcAft>
                <a:spcPts val="0"/>
              </a:spcAft>
              <a:buClrTx/>
              <a:buSzTx/>
              <a:buFontTx/>
              <a:buNone/>
              <a:tabLst/>
              <a:defRPr/>
            </a:pPr>
            <a:r>
              <a:rPr lang="en-US" dirty="0"/>
              <a:t>Photo by Michael Cramer https://www.flickr.com/photos/mikewebkist/746823236/ </a:t>
            </a:r>
            <a:r>
              <a:rPr lang="en-US" sz="1200" b="0" i="0" kern="1200" dirty="0">
                <a:solidFill>
                  <a:schemeClr val="tx1"/>
                </a:solidFill>
                <a:effectLst/>
                <a:latin typeface="+mn-lt"/>
                <a:ea typeface="+mn-ea"/>
                <a:cs typeface="+mn-cs"/>
              </a:rPr>
              <a:t>CC BY-NC 2.0</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B307D07-ABCF-4D4E-8981-474B303F824C}" type="slidenum">
              <a:rPr lang="en-US" smtClean="0"/>
              <a:t>9</a:t>
            </a:fld>
            <a:endParaRPr lang="en-US"/>
          </a:p>
        </p:txBody>
      </p:sp>
    </p:spTree>
    <p:extLst>
      <p:ext uri="{BB962C8B-B14F-4D97-AF65-F5344CB8AC3E}">
        <p14:creationId xmlns:p14="http://schemas.microsoft.com/office/powerpoint/2010/main" val="211048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9750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8313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0103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82991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4271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3149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4716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921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3777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0782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2030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A440B74D-A401-402A-A1CF-4A2DE2C4ECD4}"/>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125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78748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4566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922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2935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04383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62297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22063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5929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43798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3420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74995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94690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18704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8604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5322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3935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3238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7237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0505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09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2318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6170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4"/>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205313830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55312076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408909375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clipart-library.com/clipart/goals-cliparts_8.htm"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hyperlink" Target="https://www.flickr.com/photos/_sk/42764002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784C-947C-4240-B33F-0C62CA56CAF9}"/>
              </a:ext>
            </a:extLst>
          </p:cNvPr>
          <p:cNvSpPr>
            <a:spLocks noGrp="1"/>
          </p:cNvSpPr>
          <p:nvPr>
            <p:ph type="title"/>
          </p:nvPr>
        </p:nvSpPr>
        <p:spPr>
          <a:xfrm>
            <a:off x="1531600" y="351055"/>
            <a:ext cx="5006336" cy="1122145"/>
          </a:xfrm>
        </p:spPr>
        <p:txBody>
          <a:bodyPr>
            <a:normAutofit/>
          </a:bodyPr>
          <a:lstStyle/>
          <a:p>
            <a:r>
              <a:rPr lang="en-US" sz="5400" dirty="0">
                <a:solidFill>
                  <a:schemeClr val="bg2"/>
                </a:solidFill>
                <a:cs typeface="Calibri Light"/>
              </a:rPr>
              <a:t>Hazlo Ahora </a:t>
            </a:r>
            <a:endParaRPr lang="en-US" sz="5400" dirty="0">
              <a:solidFill>
                <a:schemeClr val="bg2"/>
              </a:solidFill>
            </a:endParaRPr>
          </a:p>
        </p:txBody>
      </p:sp>
      <p:sp>
        <p:nvSpPr>
          <p:cNvPr id="3" name="Content Placeholder 2">
            <a:extLst>
              <a:ext uri="{FF2B5EF4-FFF2-40B4-BE49-F238E27FC236}">
                <a16:creationId xmlns:a16="http://schemas.microsoft.com/office/drawing/2014/main" id="{51B66CC3-0060-4902-A43B-156C6B7018A8}"/>
              </a:ext>
            </a:extLst>
          </p:cNvPr>
          <p:cNvSpPr>
            <a:spLocks noGrp="1"/>
          </p:cNvSpPr>
          <p:nvPr>
            <p:ph idx="1"/>
          </p:nvPr>
        </p:nvSpPr>
        <p:spPr>
          <a:xfrm>
            <a:off x="1435402" y="1816100"/>
            <a:ext cx="5623126" cy="4787900"/>
          </a:xfrm>
        </p:spPr>
        <p:txBody>
          <a:bodyPr vert="horz" lIns="91440" tIns="45720" rIns="91440" bIns="45720" rtlCol="0" anchor="t">
            <a:noAutofit/>
          </a:bodyPr>
          <a:lstStyle/>
          <a:p>
            <a:pPr>
              <a:spcAft>
                <a:spcPts val="1800"/>
              </a:spcAft>
            </a:pPr>
            <a:r>
              <a:rPr lang="es-MX" sz="4000" dirty="0">
                <a:solidFill>
                  <a:schemeClr val="bg2"/>
                </a:solidFill>
                <a:ea typeface="+mn-lt"/>
                <a:cs typeface="+mn-lt"/>
              </a:rPr>
              <a:t>¿Alguna vez te has fijado una meta y la has alcanzado? ¿O alguna vez has establecido una meta que no era realista? ¿Qué pasó?</a:t>
            </a:r>
            <a:endParaRPr lang="en-US" sz="4000" dirty="0">
              <a:solidFill>
                <a:schemeClr val="bg2"/>
              </a:solidFill>
              <a:ea typeface="+mn-lt"/>
              <a:cs typeface="+mn-lt"/>
            </a:endParaRPr>
          </a:p>
          <a:p>
            <a:pPr marL="0" indent="0">
              <a:buNone/>
            </a:pPr>
            <a:r>
              <a:rPr lang="es-MX" sz="3200" i="1" dirty="0">
                <a:solidFill>
                  <a:schemeClr val="bg2"/>
                </a:solidFill>
                <a:ea typeface="+mn-lt"/>
                <a:cs typeface="+mn-lt"/>
              </a:rPr>
              <a:t>Escribe tu respuesta, luego compártela con un compañero</a:t>
            </a:r>
            <a:r>
              <a:rPr lang="en-US" sz="3200" i="1" dirty="0">
                <a:solidFill>
                  <a:schemeClr val="bg2"/>
                </a:solidFill>
                <a:ea typeface="+mn-lt"/>
                <a:cs typeface="+mn-lt"/>
              </a:rPr>
              <a:t>.</a:t>
            </a:r>
            <a:endParaRPr lang="en-US" i="1" dirty="0">
              <a:solidFill>
                <a:schemeClr val="bg2"/>
              </a:solidFill>
              <a:ea typeface="+mn-lt"/>
              <a:cs typeface="+mn-lt"/>
            </a:endParaRPr>
          </a:p>
        </p:txBody>
      </p:sp>
      <p:pic>
        <p:nvPicPr>
          <p:cNvPr id="4" name="Picture 4">
            <a:extLst>
              <a:ext uri="{FF2B5EF4-FFF2-40B4-BE49-F238E27FC236}">
                <a16:creationId xmlns:a16="http://schemas.microsoft.com/office/drawing/2014/main" id="{5AFF5961-3F65-427F-8A41-4892DE6BD65A}"/>
              </a:ext>
            </a:extLst>
          </p:cNvPr>
          <p:cNvPicPr>
            <a:picLocks noChangeAspect="1"/>
          </p:cNvPicPr>
          <p:nvPr/>
        </p:nvPicPr>
        <p:blipFill rotWithShape="1">
          <a:blip r:embed="rId3"/>
          <a:srcRect l="6454" t="-1" r="-1091" b="-1"/>
          <a:stretch/>
        </p:blipFill>
        <p:spPr>
          <a:xfrm>
            <a:off x="7349102" y="495310"/>
            <a:ext cx="4842898" cy="5079990"/>
          </a:xfrm>
          <a:prstGeom prst="roundRect">
            <a:avLst/>
          </a:prstGeom>
        </p:spPr>
      </p:pic>
      <p:sp>
        <p:nvSpPr>
          <p:cNvPr id="5" name="Rectangle 4">
            <a:extLst>
              <a:ext uri="{FF2B5EF4-FFF2-40B4-BE49-F238E27FC236}">
                <a16:creationId xmlns:a16="http://schemas.microsoft.com/office/drawing/2014/main" id="{1B509BF5-3319-484D-88FF-DF44EEB41E32}"/>
              </a:ext>
            </a:extLst>
          </p:cNvPr>
          <p:cNvSpPr/>
          <p:nvPr/>
        </p:nvSpPr>
        <p:spPr>
          <a:xfrm>
            <a:off x="76200" y="0"/>
            <a:ext cx="1164771"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9162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40824"/>
            <a:ext cx="11696700" cy="36009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http://clipart-library.com/clipart/goals-cliparts_8.htm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400" dirty="0">
                <a:solidFill>
                  <a:prstClr val="black"/>
                </a:solidFill>
                <a:latin typeface="Calibri" panose="020F0502020204030204"/>
              </a:rPr>
              <a:t>Slide 2 and unit thumbnails: </a:t>
            </a:r>
            <a:r>
              <a:rPr lang="fr-FR" sz="1400" dirty="0">
                <a:solidFill>
                  <a:prstClr val="black"/>
                </a:solidFill>
              </a:rPr>
              <a:t>Image: </a:t>
            </a:r>
            <a:r>
              <a:rPr lang="fr-FR" sz="1400" dirty="0">
                <a:solidFill>
                  <a:prstClr val="black"/>
                </a:solidFill>
                <a:hlinkClick r:id="rId4"/>
              </a:rPr>
              <a:t>https://www.flickr.com/photos/_sk/4276400278</a:t>
            </a:r>
            <a:r>
              <a:rPr lang="fr-FR"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4: https://commons.wikimedia.org/wiki/File:Katie_Ledecky_Olympics_2016.jpg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https://commons.wikimedia.org/wiki/File:Venus_Williams_(14948553428).jpg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https://commons.wikimedia.org/wiki/File:Will_Smith_in_Berlin_(2011).jpg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https://pixabay.com/photos/thomas-alva-edison-inventor-1922-67763/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7: </a:t>
            </a: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Paula Nagle https://www.flickr.com/photos/plnaugle/8334714234 CC BY-NC-SA 2.0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8: http://clipart-library.com/clipart/calendar-clipart-25.htm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http://clipart-library.com/clipart/8iEb6jAyT.htm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9: Michael Cramer https://www.flickr.com/photos/mikewebkist/746823236/ CC BY-NC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30477"/>
            <a:ext cx="9144000" cy="1054780"/>
          </a:xfrm>
        </p:spPr>
        <p:txBody>
          <a:bodyPr anchor="t"/>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770743"/>
            <a:ext cx="9144000" cy="897391"/>
          </a:xfrm>
        </p:spPr>
        <p:txBody>
          <a:bodyPr>
            <a:normAutofit/>
          </a:bodyPr>
          <a:lstStyle/>
          <a:p>
            <a:r>
              <a:rPr lang="en-US" sz="4400" dirty="0">
                <a:latin typeface="Berlin Sans FB" panose="020E0602020502020306" pitchFamily="34" charset="0"/>
              </a:rPr>
              <a:t>Día 8: Establecer Metas S.M.A.R.T. </a:t>
            </a:r>
          </a:p>
        </p:txBody>
      </p:sp>
      <p:sp>
        <p:nvSpPr>
          <p:cNvPr id="4" name="Rectangle 3">
            <a:extLst>
              <a:ext uri="{FF2B5EF4-FFF2-40B4-BE49-F238E27FC236}">
                <a16:creationId xmlns:a16="http://schemas.microsoft.com/office/drawing/2014/main" id="{C7D59026-E047-4150-AD42-0889B551E1E0}"/>
              </a:ext>
            </a:extLst>
          </p:cNvPr>
          <p:cNvSpPr/>
          <p:nvPr/>
        </p:nvSpPr>
        <p:spPr>
          <a:xfrm>
            <a:off x="3866606" y="2801255"/>
            <a:ext cx="6035040" cy="33832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E6EAAE-E936-491F-955B-84E21538B9B6}"/>
              </a:ext>
            </a:extLst>
          </p:cNvPr>
          <p:cNvSpPr/>
          <p:nvPr/>
        </p:nvSpPr>
        <p:spPr>
          <a:xfrm>
            <a:off x="76200" y="0"/>
            <a:ext cx="1164771"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2" y="311159"/>
            <a:ext cx="5839135" cy="1023600"/>
          </a:xfrm>
          <a:prstGeom prst="rect">
            <a:avLst/>
          </a:prstGeom>
        </p:spPr>
        <p:txBody>
          <a:bodyPr spcFirstLastPara="1" vert="horz" wrap="square" lIns="121900" tIns="121900" rIns="121900" bIns="121900" rtlCol="0" anchor="b" anchorCtr="0">
            <a:noAutofit/>
          </a:bodyPr>
          <a:lstStyle/>
          <a:p>
            <a:r>
              <a:rPr lang="en">
                <a:solidFill>
                  <a:schemeClr val="bg2"/>
                </a:solidFill>
              </a:rPr>
              <a:t>Dedicación </a:t>
            </a:r>
            <a:r>
              <a:rPr lang="en" dirty="0">
                <a:solidFill>
                  <a:schemeClr val="bg2"/>
                </a:solidFill>
              </a:rPr>
              <a:t>Estudiantil</a:t>
            </a:r>
            <a:endParaRPr dirty="0">
              <a:solidFill>
                <a:schemeClr val="bg2"/>
              </a:solidFill>
            </a:endParaRPr>
          </a:p>
        </p:txBody>
      </p:sp>
      <p:sp>
        <p:nvSpPr>
          <p:cNvPr id="4" name="Rectangle 3">
            <a:extLst>
              <a:ext uri="{FF2B5EF4-FFF2-40B4-BE49-F238E27FC236}">
                <a16:creationId xmlns:a16="http://schemas.microsoft.com/office/drawing/2014/main" id="{61E77A71-A04B-4A5A-B4DE-63D9D833EA9F}"/>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7AE6-840B-4198-B0FA-B4F9B593BC07}"/>
              </a:ext>
            </a:extLst>
          </p:cNvPr>
          <p:cNvSpPr>
            <a:spLocks noGrp="1"/>
          </p:cNvSpPr>
          <p:nvPr>
            <p:ph type="title"/>
          </p:nvPr>
        </p:nvSpPr>
        <p:spPr>
          <a:xfrm>
            <a:off x="1464541" y="1068572"/>
            <a:ext cx="3808268" cy="5056508"/>
          </a:xfrm>
        </p:spPr>
        <p:txBody>
          <a:bodyPr anchor="t">
            <a:normAutofit/>
          </a:bodyPr>
          <a:lstStyle/>
          <a:p>
            <a:pPr>
              <a:spcBef>
                <a:spcPts val="3000"/>
              </a:spcBef>
            </a:pPr>
            <a:r>
              <a:rPr lang="en-US" sz="6000" dirty="0">
                <a:solidFill>
                  <a:schemeClr val="bg2"/>
                </a:solidFill>
                <a:cs typeface="Calibri Light"/>
              </a:rPr>
              <a:t>Agenda</a:t>
            </a:r>
            <a:br>
              <a:rPr lang="en-US" sz="6000" dirty="0">
                <a:solidFill>
                  <a:schemeClr val="bg2"/>
                </a:solidFill>
                <a:cs typeface="Calibri Light"/>
              </a:rPr>
            </a:br>
            <a:br>
              <a:rPr lang="en-US" sz="6000" dirty="0">
                <a:solidFill>
                  <a:schemeClr val="bg2"/>
                </a:solidFill>
                <a:cs typeface="Calibri Light"/>
              </a:rPr>
            </a:br>
            <a:r>
              <a:rPr lang="es-MX" sz="4800" dirty="0">
                <a:solidFill>
                  <a:schemeClr val="bg2"/>
                </a:solidFill>
                <a:latin typeface="+mn-lt"/>
                <a:cs typeface="Calibri Light"/>
              </a:rPr>
              <a:t>Al final de la lección de hoy serás capaz de</a:t>
            </a:r>
            <a:endParaRPr lang="en-US" sz="6000" dirty="0">
              <a:solidFill>
                <a:schemeClr val="bg2"/>
              </a:solidFill>
              <a:latin typeface="+mn-lt"/>
            </a:endParaRPr>
          </a:p>
        </p:txBody>
      </p:sp>
      <p:graphicFrame>
        <p:nvGraphicFramePr>
          <p:cNvPr id="5" name="Content Placeholder 2">
            <a:extLst>
              <a:ext uri="{FF2B5EF4-FFF2-40B4-BE49-F238E27FC236}">
                <a16:creationId xmlns:a16="http://schemas.microsoft.com/office/drawing/2014/main" id="{7DB83825-64E3-4C14-BBA8-3734A619D1E0}"/>
              </a:ext>
            </a:extLst>
          </p:cNvPr>
          <p:cNvGraphicFramePr>
            <a:graphicFrameLocks noGrp="1"/>
          </p:cNvGraphicFramePr>
          <p:nvPr>
            <p:ph idx="1"/>
            <p:extLst>
              <p:ext uri="{D42A27DB-BD31-4B8C-83A1-F6EECF244321}">
                <p14:modId xmlns:p14="http://schemas.microsoft.com/office/powerpoint/2010/main" val="1534618309"/>
              </p:ext>
            </p:extLst>
          </p:nvPr>
        </p:nvGraphicFramePr>
        <p:xfrm>
          <a:off x="5569989" y="874392"/>
          <a:ext cx="6263640" cy="5056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81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C960-1EC0-4E2B-9F38-E8E026454388}"/>
              </a:ext>
            </a:extLst>
          </p:cNvPr>
          <p:cNvSpPr>
            <a:spLocks noGrp="1"/>
          </p:cNvSpPr>
          <p:nvPr>
            <p:ph type="title"/>
          </p:nvPr>
        </p:nvSpPr>
        <p:spPr>
          <a:xfrm>
            <a:off x="5574135" y="3738283"/>
            <a:ext cx="2706982" cy="2243417"/>
          </a:xfrm>
        </p:spPr>
        <p:txBody>
          <a:bodyPr vert="horz" lIns="91440" tIns="45720" rIns="91440" bIns="45720" rtlCol="0" anchor="t">
            <a:normAutofit/>
          </a:bodyPr>
          <a:lstStyle/>
          <a:p>
            <a:r>
              <a:rPr lang="en-US" sz="4800" kern="1200" dirty="0">
                <a:solidFill>
                  <a:schemeClr val="bg2"/>
                </a:solidFill>
              </a:rPr>
              <a:t>El Valor de las Metas</a:t>
            </a:r>
          </a:p>
        </p:txBody>
      </p:sp>
      <p:pic>
        <p:nvPicPr>
          <p:cNvPr id="7" name="Picture 7" descr="A picture containing person, person, suit, old&#10;&#10;Description automatically generated">
            <a:extLst>
              <a:ext uri="{FF2B5EF4-FFF2-40B4-BE49-F238E27FC236}">
                <a16:creationId xmlns:a16="http://schemas.microsoft.com/office/drawing/2014/main" id="{1DB6615E-F48E-4D22-B455-9FD7C7A89265}"/>
              </a:ext>
            </a:extLst>
          </p:cNvPr>
          <p:cNvPicPr>
            <a:picLocks noChangeAspect="1"/>
          </p:cNvPicPr>
          <p:nvPr/>
        </p:nvPicPr>
        <p:blipFill rotWithShape="1">
          <a:blip r:embed="rId3"/>
          <a:srcRect l="312" r="-1" b="8336"/>
          <a:stretch/>
        </p:blipFill>
        <p:spPr>
          <a:xfrm>
            <a:off x="9112206" y="3239034"/>
            <a:ext cx="3079793" cy="3618966"/>
          </a:xfrm>
          <a:prstGeom prst="snipRoundRect">
            <a:avLst>
              <a:gd name="adj1" fmla="val 50000"/>
              <a:gd name="adj2" fmla="val 278"/>
            </a:avLst>
          </a:prstGeom>
        </p:spPr>
      </p:pic>
      <p:pic>
        <p:nvPicPr>
          <p:cNvPr id="1026" name="Picture 2" descr="File:Katie Ledecky Olympics 2016.jpg">
            <a:extLst>
              <a:ext uri="{FF2B5EF4-FFF2-40B4-BE49-F238E27FC236}">
                <a16:creationId xmlns:a16="http://schemas.microsoft.com/office/drawing/2014/main" id="{FEAFD468-A533-41C2-A888-21AD3A002A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81" r="845" b="28102"/>
          <a:stretch/>
        </p:blipFill>
        <p:spPr bwMode="auto">
          <a:xfrm>
            <a:off x="2493701" y="-410180"/>
            <a:ext cx="3345499" cy="3618965"/>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File:Venus Williams (14948553428).jpg">
            <a:extLst>
              <a:ext uri="{FF2B5EF4-FFF2-40B4-BE49-F238E27FC236}">
                <a16:creationId xmlns:a16="http://schemas.microsoft.com/office/drawing/2014/main" id="{FD4F3841-2320-4B1A-9F68-56F5476FE0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04" r="21782" b="24889"/>
          <a:stretch/>
        </p:blipFill>
        <p:spPr bwMode="auto">
          <a:xfrm>
            <a:off x="6710856" y="190500"/>
            <a:ext cx="3348351" cy="3547783"/>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File:Will Smith in Berlin (2011).jpg">
            <a:extLst>
              <a:ext uri="{FF2B5EF4-FFF2-40B4-BE49-F238E27FC236}">
                <a16:creationId xmlns:a16="http://schemas.microsoft.com/office/drawing/2014/main" id="{4D6F2DB5-88DA-4A35-8FD2-885B12EF95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8666"/>
          <a:stretch/>
        </p:blipFill>
        <p:spPr bwMode="auto">
          <a:xfrm>
            <a:off x="1599386" y="3679696"/>
            <a:ext cx="2960818" cy="3445434"/>
          </a:xfrm>
          <a:prstGeom prst="chord">
            <a:avLst>
              <a:gd name="adj1" fmla="val 7176479"/>
              <a:gd name="adj2" fmla="val 3673263"/>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624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BC74-E596-497F-9D0D-AE3528C42A0E}"/>
              </a:ext>
            </a:extLst>
          </p:cNvPr>
          <p:cNvSpPr>
            <a:spLocks noGrp="1"/>
          </p:cNvSpPr>
          <p:nvPr>
            <p:ph type="title"/>
          </p:nvPr>
        </p:nvSpPr>
        <p:spPr>
          <a:xfrm>
            <a:off x="1915296" y="776498"/>
            <a:ext cx="9057503" cy="1188226"/>
          </a:xfrm>
        </p:spPr>
        <p:txBody>
          <a:bodyPr anchor="t">
            <a:noAutofit/>
          </a:bodyPr>
          <a:lstStyle/>
          <a:p>
            <a:pPr>
              <a:lnSpc>
                <a:spcPct val="100000"/>
              </a:lnSpc>
              <a:spcAft>
                <a:spcPts val="3600"/>
              </a:spcAft>
            </a:pPr>
            <a:r>
              <a:rPr lang="en-US" sz="4800" u="sng" dirty="0">
                <a:solidFill>
                  <a:schemeClr val="bg2"/>
                </a:solidFill>
                <a:cs typeface="Calibri Light"/>
              </a:rPr>
              <a:t>Lectura de Compañeros</a:t>
            </a:r>
            <a:br>
              <a:rPr lang="en-US" sz="4800" dirty="0">
                <a:solidFill>
                  <a:schemeClr val="bg2"/>
                </a:solidFill>
                <a:cs typeface="Calibri Light"/>
              </a:rPr>
            </a:br>
            <a:br>
              <a:rPr lang="en-US" sz="1800" dirty="0">
                <a:solidFill>
                  <a:schemeClr val="bg2"/>
                </a:solidFill>
                <a:cs typeface="Calibri Light"/>
              </a:rPr>
            </a:br>
            <a:r>
              <a:rPr lang="en-US" sz="4800" dirty="0">
                <a:solidFill>
                  <a:schemeClr val="bg2"/>
                </a:solidFill>
                <a:cs typeface="Calibri Light"/>
              </a:rPr>
              <a:t>“</a:t>
            </a:r>
            <a:r>
              <a:rPr lang="es-MX" sz="4800" dirty="0">
                <a:solidFill>
                  <a:schemeClr val="bg2"/>
                </a:solidFill>
                <a:cs typeface="Calibri Light"/>
              </a:rPr>
              <a:t>Establecimiento de Metas: Por qué y Cómo</a:t>
            </a:r>
            <a:r>
              <a:rPr lang="en-US" sz="4800" dirty="0">
                <a:solidFill>
                  <a:schemeClr val="bg2"/>
                </a:solidFill>
                <a:cs typeface="Calibri Light"/>
              </a:rPr>
              <a:t>”</a:t>
            </a:r>
            <a:endParaRPr lang="en-US" sz="4800" dirty="0">
              <a:solidFill>
                <a:schemeClr val="bg2"/>
              </a:solidFill>
            </a:endParaRPr>
          </a:p>
        </p:txBody>
      </p:sp>
      <p:sp>
        <p:nvSpPr>
          <p:cNvPr id="3" name="Content Placeholder 2">
            <a:extLst>
              <a:ext uri="{FF2B5EF4-FFF2-40B4-BE49-F238E27FC236}">
                <a16:creationId xmlns:a16="http://schemas.microsoft.com/office/drawing/2014/main" id="{FFE1F45F-7A48-49B4-B4BB-488B644575F0}"/>
              </a:ext>
            </a:extLst>
          </p:cNvPr>
          <p:cNvSpPr>
            <a:spLocks noGrp="1"/>
          </p:cNvSpPr>
          <p:nvPr>
            <p:ph idx="1"/>
          </p:nvPr>
        </p:nvSpPr>
        <p:spPr>
          <a:xfrm>
            <a:off x="1915296" y="3198462"/>
            <a:ext cx="9959545" cy="3905723"/>
          </a:xfrm>
        </p:spPr>
        <p:txBody>
          <a:bodyPr vert="horz" lIns="91440" tIns="45720" rIns="91440" bIns="45720" rtlCol="0" anchor="t">
            <a:normAutofit fontScale="92500"/>
          </a:bodyPr>
          <a:lstStyle/>
          <a:p>
            <a:pPr marL="173037" lvl="1" indent="0">
              <a:lnSpc>
                <a:spcPct val="100000"/>
              </a:lnSpc>
              <a:spcAft>
                <a:spcPts val="1800"/>
              </a:spcAft>
              <a:buNone/>
            </a:pPr>
            <a:r>
              <a:rPr lang="en-US" sz="3600" dirty="0">
                <a:solidFill>
                  <a:schemeClr val="bg2"/>
                </a:solidFill>
                <a:cs typeface="Calibri"/>
              </a:rPr>
              <a:t>Con tu compañero, responde las siguientes preguntas.</a:t>
            </a:r>
          </a:p>
          <a:p>
            <a:pPr lvl="1" indent="-512763">
              <a:lnSpc>
                <a:spcPct val="100000"/>
              </a:lnSpc>
              <a:spcAft>
                <a:spcPts val="1800"/>
              </a:spcAft>
            </a:pPr>
            <a:r>
              <a:rPr lang="es-MX" sz="4800" dirty="0">
                <a:solidFill>
                  <a:schemeClr val="bg2"/>
                </a:solidFill>
                <a:cs typeface="Calibri"/>
              </a:rPr>
              <a:t>¿Cuál es el valor de establecer metas?</a:t>
            </a:r>
            <a:endParaRPr lang="en-US" sz="4800" dirty="0">
              <a:solidFill>
                <a:schemeClr val="bg2"/>
              </a:solidFill>
              <a:cs typeface="Calibri"/>
            </a:endParaRPr>
          </a:p>
          <a:p>
            <a:pPr lvl="1" indent="-512763">
              <a:lnSpc>
                <a:spcPct val="100000"/>
              </a:lnSpc>
            </a:pPr>
            <a:r>
              <a:rPr lang="es-MX" sz="4800" dirty="0">
                <a:solidFill>
                  <a:schemeClr val="bg2"/>
                </a:solidFill>
                <a:cs typeface="Calibri"/>
              </a:rPr>
              <a:t>¿Por qué escribimos nuestras metas?</a:t>
            </a:r>
            <a:endParaRPr lang="en-US" sz="4800" dirty="0">
              <a:solidFill>
                <a:schemeClr val="bg2"/>
              </a:solidFill>
              <a:cs typeface="Calibri"/>
            </a:endParaRPr>
          </a:p>
        </p:txBody>
      </p:sp>
    </p:spTree>
    <p:extLst>
      <p:ext uri="{BB962C8B-B14F-4D97-AF65-F5344CB8AC3E}">
        <p14:creationId xmlns:p14="http://schemas.microsoft.com/office/powerpoint/2010/main" val="30183482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6B20CC-D518-4CD1-AFE0-AE8AA27E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86" y="204337"/>
            <a:ext cx="4744112" cy="6449325"/>
          </a:xfrm>
          <a:prstGeom prst="rect">
            <a:avLst/>
          </a:prstGeom>
        </p:spPr>
      </p:pic>
      <p:sp>
        <p:nvSpPr>
          <p:cNvPr id="3" name="Title 1">
            <a:extLst>
              <a:ext uri="{FF2B5EF4-FFF2-40B4-BE49-F238E27FC236}">
                <a16:creationId xmlns:a16="http://schemas.microsoft.com/office/drawing/2014/main" id="{ABB5AE10-2D59-4ADE-9980-879B5C5C0EC4}"/>
              </a:ext>
            </a:extLst>
          </p:cNvPr>
          <p:cNvSpPr>
            <a:spLocks noGrp="1"/>
          </p:cNvSpPr>
          <p:nvPr>
            <p:ph type="title"/>
          </p:nvPr>
        </p:nvSpPr>
        <p:spPr>
          <a:xfrm>
            <a:off x="1711902" y="204337"/>
            <a:ext cx="4087306" cy="4875663"/>
          </a:xfrm>
        </p:spPr>
        <p:txBody>
          <a:bodyPr vert="horz" lIns="91440" tIns="45720" rIns="91440" bIns="45720" rtlCol="0" anchor="t">
            <a:normAutofit/>
          </a:bodyPr>
          <a:lstStyle/>
          <a:p>
            <a:r>
              <a:rPr lang="en-US" sz="6600" dirty="0">
                <a:solidFill>
                  <a:schemeClr val="bg2"/>
                </a:solidFill>
              </a:rPr>
              <a:t>S.M.A.R.T. metas </a:t>
            </a:r>
            <a:br>
              <a:rPr lang="en-US" sz="6600" dirty="0">
                <a:solidFill>
                  <a:schemeClr val="bg2"/>
                </a:solidFill>
              </a:rPr>
            </a:br>
            <a:r>
              <a:rPr lang="en-US" sz="6600" dirty="0">
                <a:solidFill>
                  <a:schemeClr val="bg2"/>
                </a:solidFill>
              </a:rPr>
              <a:t>son…</a:t>
            </a:r>
          </a:p>
        </p:txBody>
      </p:sp>
    </p:spTree>
    <p:extLst>
      <p:ext uri="{BB962C8B-B14F-4D97-AF65-F5344CB8AC3E}">
        <p14:creationId xmlns:p14="http://schemas.microsoft.com/office/powerpoint/2010/main" val="32428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ark your calendar clipart clipart 2">
            <a:extLst>
              <a:ext uri="{FF2B5EF4-FFF2-40B4-BE49-F238E27FC236}">
                <a16:creationId xmlns:a16="http://schemas.microsoft.com/office/drawing/2014/main" id="{68E18CFB-7A0D-484D-A792-BC8EC10E9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784" y="20002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3687A3-81DC-4D4A-96D1-E31E1E50B905}"/>
              </a:ext>
            </a:extLst>
          </p:cNvPr>
          <p:cNvSpPr>
            <a:spLocks noGrp="1"/>
          </p:cNvSpPr>
          <p:nvPr>
            <p:ph type="title"/>
          </p:nvPr>
        </p:nvSpPr>
        <p:spPr>
          <a:xfrm>
            <a:off x="1848053" y="855661"/>
            <a:ext cx="6363961" cy="876284"/>
          </a:xfrm>
        </p:spPr>
        <p:txBody>
          <a:bodyPr vert="horz" lIns="91440" tIns="45720" rIns="91440" bIns="45720" rtlCol="0" anchor="b">
            <a:normAutofit/>
          </a:bodyPr>
          <a:lstStyle/>
          <a:p>
            <a:r>
              <a:rPr lang="en-US" sz="5400" dirty="0">
                <a:solidFill>
                  <a:schemeClr val="bg2"/>
                </a:solidFill>
              </a:rPr>
              <a:t>Tiempo de Planificar</a:t>
            </a:r>
          </a:p>
        </p:txBody>
      </p:sp>
      <p:sp>
        <p:nvSpPr>
          <p:cNvPr id="3" name="Content Placeholder 2">
            <a:extLst>
              <a:ext uri="{FF2B5EF4-FFF2-40B4-BE49-F238E27FC236}">
                <a16:creationId xmlns:a16="http://schemas.microsoft.com/office/drawing/2014/main" id="{91DF9384-EEE3-4012-88BA-56B15A874169}"/>
              </a:ext>
            </a:extLst>
          </p:cNvPr>
          <p:cNvSpPr>
            <a:spLocks noGrp="1"/>
          </p:cNvSpPr>
          <p:nvPr>
            <p:ph idx="1"/>
          </p:nvPr>
        </p:nvSpPr>
        <p:spPr>
          <a:xfrm>
            <a:off x="1926835" y="1878720"/>
            <a:ext cx="4087305" cy="3481560"/>
          </a:xfrm>
        </p:spPr>
        <p:txBody>
          <a:bodyPr vert="horz" lIns="91440" tIns="45720" rIns="91440" bIns="45720" rtlCol="0" anchor="t">
            <a:noAutofit/>
          </a:bodyPr>
          <a:lstStyle/>
          <a:p>
            <a:pPr marL="0" indent="0">
              <a:buNone/>
            </a:pPr>
            <a:r>
              <a:rPr lang="es-MX" sz="4800" dirty="0">
                <a:solidFill>
                  <a:schemeClr val="bg2"/>
                </a:solidFill>
              </a:rPr>
              <a:t>Toma este tiempo para completar tu Hoja de planificación de objetivos de S.M.A.R.T.</a:t>
            </a:r>
            <a:endParaRPr lang="en-US" sz="4800" dirty="0">
              <a:solidFill>
                <a:schemeClr val="bg2"/>
              </a:solidFill>
            </a:endParaRPr>
          </a:p>
        </p:txBody>
      </p:sp>
      <p:pic>
        <p:nvPicPr>
          <p:cNvPr id="2052" name="Picture 4" descr="Download High Quality Royalty Free Hourglass PowerPoint Graphics ">
            <a:extLst>
              <a:ext uri="{FF2B5EF4-FFF2-40B4-BE49-F238E27FC236}">
                <a16:creationId xmlns:a16="http://schemas.microsoft.com/office/drawing/2014/main" id="{EA320BDD-B8EC-4E04-BDF0-37DEA33338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88" b="97647" l="10000" r="97419">
                        <a14:foregroundMark x1="44839" y1="6765" x2="51613" y2="22353"/>
                        <a14:foregroundMark x1="51613" y1="22353" x2="47419" y2="55588"/>
                        <a14:foregroundMark x1="47419" y1="55588" x2="49677" y2="71765"/>
                        <a14:foregroundMark x1="49677" y1="71765" x2="46129" y2="90000"/>
                        <a14:foregroundMark x1="46129" y1="90000" x2="66129" y2="98529"/>
                        <a14:foregroundMark x1="66129" y1="98529" x2="82258" y2="94412"/>
                        <a14:foregroundMark x1="82258" y1="94412" x2="62581" y2="92941"/>
                        <a14:foregroundMark x1="62581" y1="92941" x2="78387" y2="89118"/>
                        <a14:foregroundMark x1="78387" y1="89118" x2="88710" y2="73824"/>
                        <a14:foregroundMark x1="88710" y1="73824" x2="87097" y2="24412"/>
                        <a14:foregroundMark x1="87097" y1="24412" x2="94516" y2="10882"/>
                        <a14:foregroundMark x1="94516" y1="10882" x2="77097" y2="5000"/>
                        <a14:foregroundMark x1="77097" y1="5000" x2="57419" y2="5588"/>
                        <a14:foregroundMark x1="57419" y1="5588" x2="72581" y2="12059"/>
                        <a14:foregroundMark x1="72581" y1="12059" x2="77419" y2="24412"/>
                        <a14:foregroundMark x1="60323" y1="2941" x2="77097" y2="2941"/>
                        <a14:foregroundMark x1="77097" y1="2941" x2="58710" y2="5588"/>
                        <a14:foregroundMark x1="58710" y1="5588" x2="77419" y2="4706"/>
                        <a14:foregroundMark x1="77419" y1="4706" x2="93548" y2="6176"/>
                        <a14:foregroundMark x1="93548" y1="6176" x2="81290" y2="14412"/>
                        <a14:foregroundMark x1="76129" y1="50000" x2="62258" y2="60882"/>
                        <a14:foregroundMark x1="56614" y1="74116" x2="55484" y2="76765"/>
                        <a14:foregroundMark x1="58495" y1="69706" x2="57937" y2="71014"/>
                        <a14:foregroundMark x1="62258" y1="60882" x2="58495" y2="69706"/>
                        <a14:foregroundMark x1="64233" y1="68955" x2="70968" y2="62941"/>
                        <a14:foregroundMark x1="55484" y1="76765" x2="59513" y2="73168"/>
                        <a14:foregroundMark x1="60766" y1="69706" x2="59627" y2="70461"/>
                        <a14:foregroundMark x1="70968" y1="62941" x2="60766" y2="69706"/>
                        <a14:foregroundMark x1="66704" y1="70816" x2="73871" y2="69706"/>
                        <a14:foregroundMark x1="73871" y1="69706" x2="56452" y2="75000"/>
                        <a14:foregroundMark x1="56452" y1="75000" x2="92258" y2="90882"/>
                        <a14:foregroundMark x1="92258" y1="90882" x2="76452" y2="96176"/>
                        <a14:foregroundMark x1="76452" y1="96176" x2="45161" y2="87941"/>
                        <a14:foregroundMark x1="45161" y1="87941" x2="28710" y2="94706"/>
                        <a14:foregroundMark x1="28710" y1="94706" x2="47097" y2="98235"/>
                        <a14:foregroundMark x1="47097" y1="98235" x2="52581" y2="96765"/>
                        <a14:foregroundMark x1="78710" y1="79412" x2="79355" y2="60588"/>
                        <a14:foregroundMark x1="60323" y1="882" x2="94194" y2="882"/>
                        <a14:foregroundMark x1="94194" y1="882" x2="95161" y2="2353"/>
                        <a14:foregroundMark x1="97419" y1="85882" x2="83871" y2="95000"/>
                        <a14:foregroundMark x1="83871" y1="95000" x2="66452" y2="95294"/>
                        <a14:foregroundMark x1="66452" y1="95294" x2="87742" y2="90588"/>
                        <a14:foregroundMark x1="87742" y1="90588" x2="83548" y2="86471"/>
                        <a14:backgroundMark x1="61935" y1="69706" x2="61935" y2="69706"/>
                        <a14:backgroundMark x1="61935" y1="69706" x2="62903" y2="72059"/>
                      </a14:backgroundRemoval>
                    </a14:imgEffect>
                  </a14:imgLayer>
                </a14:imgProps>
              </a:ext>
              <a:ext uri="{28A0092B-C50C-407E-A947-70E740481C1C}">
                <a14:useLocalDpi xmlns:a14="http://schemas.microsoft.com/office/drawing/2010/main" val="0"/>
              </a:ext>
            </a:extLst>
          </a:blip>
          <a:srcRect/>
          <a:stretch>
            <a:fillRect/>
          </a:stretch>
        </p:blipFill>
        <p:spPr bwMode="auto">
          <a:xfrm>
            <a:off x="5607479" y="2000250"/>
            <a:ext cx="2952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283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D2AD-4B52-4D90-B70A-B059E33A2F94}"/>
              </a:ext>
            </a:extLst>
          </p:cNvPr>
          <p:cNvSpPr>
            <a:spLocks noGrp="1"/>
          </p:cNvSpPr>
          <p:nvPr>
            <p:ph type="title"/>
          </p:nvPr>
        </p:nvSpPr>
        <p:spPr>
          <a:xfrm>
            <a:off x="1931823" y="749787"/>
            <a:ext cx="5121823" cy="1325563"/>
          </a:xfrm>
        </p:spPr>
        <p:txBody>
          <a:bodyPr>
            <a:normAutofit fontScale="90000"/>
          </a:bodyPr>
          <a:lstStyle/>
          <a:p>
            <a:r>
              <a:rPr lang="en-US" sz="6000" dirty="0">
                <a:solidFill>
                  <a:schemeClr val="bg2"/>
                </a:solidFill>
                <a:cs typeface="Calibri Light"/>
              </a:rPr>
              <a:t>Boleto de Salida</a:t>
            </a:r>
          </a:p>
        </p:txBody>
      </p:sp>
      <p:sp>
        <p:nvSpPr>
          <p:cNvPr id="3" name="Content Placeholder 2">
            <a:extLst>
              <a:ext uri="{FF2B5EF4-FFF2-40B4-BE49-F238E27FC236}">
                <a16:creationId xmlns:a16="http://schemas.microsoft.com/office/drawing/2014/main" id="{EA0B8AA3-CB42-4C31-9170-E8211AED39E1}"/>
              </a:ext>
            </a:extLst>
          </p:cNvPr>
          <p:cNvSpPr>
            <a:spLocks noGrp="1"/>
          </p:cNvSpPr>
          <p:nvPr>
            <p:ph idx="1"/>
          </p:nvPr>
        </p:nvSpPr>
        <p:spPr>
          <a:xfrm>
            <a:off x="1931824" y="2800574"/>
            <a:ext cx="5581951" cy="3469231"/>
          </a:xfrm>
        </p:spPr>
        <p:txBody>
          <a:bodyPr vert="horz" lIns="91440" tIns="45720" rIns="91440" bIns="45720" rtlCol="0" anchor="t">
            <a:normAutofit/>
          </a:bodyPr>
          <a:lstStyle/>
          <a:p>
            <a:r>
              <a:rPr lang="en-US" sz="4000" dirty="0">
                <a:solidFill>
                  <a:schemeClr val="bg2"/>
                </a:solidFill>
                <a:cs typeface="Calibri"/>
              </a:rPr>
              <a:t>Mi primer paso para completar mi meta S.M.A.R.T. es ______________</a:t>
            </a:r>
          </a:p>
          <a:p>
            <a:pPr marL="0" indent="0">
              <a:buNone/>
            </a:pPr>
            <a:endParaRPr lang="en-US" sz="1800" dirty="0">
              <a:solidFill>
                <a:schemeClr val="bg2"/>
              </a:solidFill>
              <a:cs typeface="Calibri"/>
            </a:endParaRPr>
          </a:p>
        </p:txBody>
      </p:sp>
      <p:pic>
        <p:nvPicPr>
          <p:cNvPr id="6" name="Picture 5">
            <a:extLst>
              <a:ext uri="{FF2B5EF4-FFF2-40B4-BE49-F238E27FC236}">
                <a16:creationId xmlns:a16="http://schemas.microsoft.com/office/drawing/2014/main" id="{1F2691B4-4EE3-4580-A673-A35752AD4AB4}"/>
              </a:ext>
            </a:extLst>
          </p:cNvPr>
          <p:cNvPicPr>
            <a:picLocks noChangeAspect="1"/>
          </p:cNvPicPr>
          <p:nvPr/>
        </p:nvPicPr>
        <p:blipFill rotWithShape="1">
          <a:blip r:embed="rId3">
            <a:extLst>
              <a:ext uri="{28A0092B-C50C-407E-A947-70E740481C1C}">
                <a14:useLocalDpi xmlns:a14="http://schemas.microsoft.com/office/drawing/2010/main" val="0"/>
              </a:ext>
            </a:extLst>
          </a:blip>
          <a:srcRect l="5387" t="17887" r="4731" b="22302"/>
          <a:stretch/>
        </p:blipFill>
        <p:spPr>
          <a:xfrm>
            <a:off x="7053647" y="1723205"/>
            <a:ext cx="4574929" cy="4546600"/>
          </a:xfrm>
          <a:prstGeom prst="rect">
            <a:avLst/>
          </a:prstGeom>
        </p:spPr>
      </p:pic>
    </p:spTree>
    <p:extLst>
      <p:ext uri="{BB962C8B-B14F-4D97-AF65-F5344CB8AC3E}">
        <p14:creationId xmlns:p14="http://schemas.microsoft.com/office/powerpoint/2010/main" val="62390921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695D98-B71E-479F-B233-54AE685E97B5}">
  <ds:schemaRefs>
    <ds:schemaRef ds:uri="http://schemas.microsoft.com/sharepoint/v3/contenttype/forms"/>
  </ds:schemaRefs>
</ds:datastoreItem>
</file>

<file path=customXml/itemProps2.xml><?xml version="1.0" encoding="utf-8"?>
<ds:datastoreItem xmlns:ds="http://schemas.openxmlformats.org/officeDocument/2006/customXml" ds:itemID="{02354255-6745-4AFA-BF42-186032A6AFEB}">
  <ds:schemaRefs>
    <ds:schemaRef ds:uri="http://purl.org/dc/dcmitype/"/>
    <ds:schemaRef ds:uri="http://www.w3.org/XML/1998/namespace"/>
    <ds:schemaRef ds:uri="http://purl.org/dc/elements/1.1/"/>
    <ds:schemaRef ds:uri="http://schemas.openxmlformats.org/package/2006/metadata/core-properties"/>
    <ds:schemaRef ds:uri="d39049c8-5642-4c67-b9b8-6999510f2293"/>
    <ds:schemaRef ds:uri="http://schemas.microsoft.com/office/2006/documentManagement/types"/>
    <ds:schemaRef ds:uri="http://schemas.microsoft.com/office/2006/metadata/properties"/>
    <ds:schemaRef ds:uri="http://purl.org/dc/terms/"/>
    <ds:schemaRef ds:uri="http://schemas.microsoft.com/office/infopath/2007/PartnerControls"/>
    <ds:schemaRef ds:uri="be940414-f5a2-4509-bc4b-9b97993b9bc1"/>
  </ds:schemaRefs>
</ds:datastoreItem>
</file>

<file path=customXml/itemProps3.xml><?xml version="1.0" encoding="utf-8"?>
<ds:datastoreItem xmlns:ds="http://schemas.openxmlformats.org/officeDocument/2006/customXml" ds:itemID="{DBB14710-2547-4811-B7C0-BC8717861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354</TotalTime>
  <Words>1429</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Berlin Sans FB</vt:lpstr>
      <vt:lpstr>Berlin Sans FB Demi</vt:lpstr>
      <vt:lpstr>Calibri</vt:lpstr>
      <vt:lpstr>Calibri Light</vt:lpstr>
      <vt:lpstr>Symbol</vt:lpstr>
      <vt:lpstr>1_Office Theme</vt:lpstr>
      <vt:lpstr>Office Theme</vt:lpstr>
      <vt:lpstr>2_Office Theme</vt:lpstr>
      <vt:lpstr>Hazlo Ahora </vt:lpstr>
      <vt:lpstr>Gestionar Mi aprendizaje</vt:lpstr>
      <vt:lpstr>Dedicación Estudiantil</vt:lpstr>
      <vt:lpstr>Agenda  Al final de la lección de hoy serás capaz de</vt:lpstr>
      <vt:lpstr>El Valor de las Metas</vt:lpstr>
      <vt:lpstr>Lectura de Compañeros  “Establecimiento de Metas: Por qué y Cómo”</vt:lpstr>
      <vt:lpstr>S.M.A.R.T. metas  son…</vt:lpstr>
      <vt:lpstr>Tiempo de Planificar</vt:lpstr>
      <vt:lpstr>Boleto de Salida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Waltemeyer</dc:creator>
  <cp:lastModifiedBy>Maria Waltemeyer</cp:lastModifiedBy>
  <cp:revision>127</cp:revision>
  <dcterms:created xsi:type="dcterms:W3CDTF">2021-05-28T00:49:22Z</dcterms:created>
  <dcterms:modified xsi:type="dcterms:W3CDTF">2023-12-08T02:02:26Z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