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 id="2147483696" r:id="rId6"/>
    <p:sldMasterId id="2147483709" r:id="rId7"/>
  </p:sldMasterIdLst>
  <p:notesMasterIdLst>
    <p:notesMasterId r:id="rId25"/>
  </p:notesMasterIdLst>
  <p:sldIdLst>
    <p:sldId id="258" r:id="rId8"/>
    <p:sldId id="308" r:id="rId9"/>
    <p:sldId id="281" r:id="rId10"/>
    <p:sldId id="305" r:id="rId11"/>
    <p:sldId id="256" r:id="rId12"/>
    <p:sldId id="302" r:id="rId13"/>
    <p:sldId id="257" r:id="rId14"/>
    <p:sldId id="288" r:id="rId15"/>
    <p:sldId id="304" r:id="rId16"/>
    <p:sldId id="292" r:id="rId17"/>
    <p:sldId id="306" r:id="rId18"/>
    <p:sldId id="276" r:id="rId19"/>
    <p:sldId id="309" r:id="rId20"/>
    <p:sldId id="261" r:id="rId21"/>
    <p:sldId id="270" r:id="rId22"/>
    <p:sldId id="271" r:id="rId23"/>
    <p:sldId id="273"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000"/>
    <a:srgbClr val="3A669C"/>
    <a:srgbClr val="FDDFC7"/>
    <a:srgbClr val="7FA3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4479E0-33D9-632B-AB0B-BA027F5AAAC6}" v="1" dt="2023-06-28T14:08:17.1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52" autoAdjust="0"/>
    <p:restoredTop sz="94660"/>
  </p:normalViewPr>
  <p:slideViewPr>
    <p:cSldViewPr snapToGrid="0">
      <p:cViewPr varScale="1">
        <p:scale>
          <a:sx n="38" d="100"/>
          <a:sy n="38" d="100"/>
        </p:scale>
        <p:origin x="864" y="32"/>
      </p:cViewPr>
      <p:guideLst/>
    </p:cSldViewPr>
  </p:slideViewPr>
  <p:notesTextViewPr>
    <p:cViewPr>
      <p:scale>
        <a:sx n="1" d="1"/>
        <a:sy n="1" d="1"/>
      </p:scale>
      <p:origin x="0" y="0"/>
    </p:cViewPr>
  </p:notesTextViewPr>
  <p:notesViewPr>
    <p:cSldViewPr snapToGrid="0">
      <p:cViewPr varScale="1">
        <p:scale>
          <a:sx n="47" d="100"/>
          <a:sy n="47" d="100"/>
        </p:scale>
        <p:origin x="266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EC25E7-00E8-4C88-ADF8-7A35E49F69DA}" type="datetimeFigureOut">
              <a:rPr lang="en-US" smtClean="0"/>
              <a:t>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BFC8C3-4040-461A-91E9-FB2BD49EA7A6}" type="slidenum">
              <a:rPr lang="en-US" smtClean="0"/>
              <a:t>‹#›</a:t>
            </a:fld>
            <a:endParaRPr lang="en-US"/>
          </a:p>
        </p:txBody>
      </p:sp>
    </p:spTree>
    <p:extLst>
      <p:ext uri="{BB962C8B-B14F-4D97-AF65-F5344CB8AC3E}">
        <p14:creationId xmlns:p14="http://schemas.microsoft.com/office/powerpoint/2010/main" val="116455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lickr.com/photos/departmentofed/8506636735"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turn to a partner and share their best test-taking strategies and secrets in response to the prompt. </a:t>
            </a:r>
          </a:p>
          <a:p>
            <a:r>
              <a:rPr lang="en-US" dirty="0"/>
              <a:t>Image: Allison Shelley, All4Ed https://images.all4ed.org/high-school-boy-and-girl-at-computer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E9BFC8C3-4040-461A-91E9-FB2BD49EA7A6}" type="slidenum">
              <a:rPr lang="en-US" smtClean="0"/>
              <a:t>1</a:t>
            </a:fld>
            <a:endParaRPr lang="en-US"/>
          </a:p>
        </p:txBody>
      </p:sp>
    </p:spTree>
    <p:extLst>
      <p:ext uri="{BB962C8B-B14F-4D97-AF65-F5344CB8AC3E}">
        <p14:creationId xmlns:p14="http://schemas.microsoft.com/office/powerpoint/2010/main" val="4173455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slide and ask students to suggest main points, referring to their written copies of the text. (If they have difficulty, suggest they look for bolded text to give them clues.) After receiving student suggestions, click through to show the three main points on the slide. Ask students what the next step should be. (</a:t>
            </a:r>
            <a:r>
              <a:rPr lang="en-US" i="1" dirty="0"/>
              <a:t>Identify supporting points.</a:t>
            </a:r>
            <a:r>
              <a:rPr lang="en-US" dirty="0"/>
              <a:t>)</a:t>
            </a:r>
          </a:p>
        </p:txBody>
      </p:sp>
      <p:sp>
        <p:nvSpPr>
          <p:cNvPr id="4" name="Slide Number Placeholder 3"/>
          <p:cNvSpPr>
            <a:spLocks noGrp="1"/>
          </p:cNvSpPr>
          <p:nvPr>
            <p:ph type="sldNum" sz="quarter" idx="5"/>
          </p:nvPr>
        </p:nvSpPr>
        <p:spPr/>
        <p:txBody>
          <a:bodyPr/>
          <a:lstStyle/>
          <a:p>
            <a:fld id="{E9BFC8C3-4040-461A-91E9-FB2BD49EA7A6}" type="slidenum">
              <a:rPr lang="en-US" smtClean="0"/>
              <a:t>10</a:t>
            </a:fld>
            <a:endParaRPr lang="en-US"/>
          </a:p>
        </p:txBody>
      </p:sp>
    </p:spTree>
    <p:extLst>
      <p:ext uri="{BB962C8B-B14F-4D97-AF65-F5344CB8AC3E}">
        <p14:creationId xmlns:p14="http://schemas.microsoft.com/office/powerpoint/2010/main" val="2380225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with students to identify supporting points, clicking through slide 11 as you progress.</a:t>
            </a:r>
          </a:p>
        </p:txBody>
      </p:sp>
      <p:sp>
        <p:nvSpPr>
          <p:cNvPr id="4" name="Slide Number Placeholder 3"/>
          <p:cNvSpPr>
            <a:spLocks noGrp="1"/>
          </p:cNvSpPr>
          <p:nvPr>
            <p:ph type="sldNum" sz="quarter" idx="5"/>
          </p:nvPr>
        </p:nvSpPr>
        <p:spPr/>
        <p:txBody>
          <a:bodyPr/>
          <a:lstStyle/>
          <a:p>
            <a:fld id="{E9BFC8C3-4040-461A-91E9-FB2BD49EA7A6}" type="slidenum">
              <a:rPr lang="en-US" smtClean="0"/>
              <a:t>11</a:t>
            </a:fld>
            <a:endParaRPr lang="en-US"/>
          </a:p>
        </p:txBody>
      </p:sp>
    </p:spTree>
    <p:extLst>
      <p:ext uri="{BB962C8B-B14F-4D97-AF65-F5344CB8AC3E}">
        <p14:creationId xmlns:p14="http://schemas.microsoft.com/office/powerpoint/2010/main" val="273730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outline is complete, ask students to comment on the process. Ask them how making an outline is similar to and different from creating a mind map. You may wish to create a Venn diagram on the board to note student observations. After doing so, show slide 13.</a:t>
            </a:r>
          </a:p>
        </p:txBody>
      </p:sp>
      <p:sp>
        <p:nvSpPr>
          <p:cNvPr id="4" name="Slide Number Placeholder 3"/>
          <p:cNvSpPr>
            <a:spLocks noGrp="1"/>
          </p:cNvSpPr>
          <p:nvPr>
            <p:ph type="sldNum" sz="quarter" idx="5"/>
          </p:nvPr>
        </p:nvSpPr>
        <p:spPr/>
        <p:txBody>
          <a:bodyPr/>
          <a:lstStyle/>
          <a:p>
            <a:fld id="{E9BFC8C3-4040-461A-91E9-FB2BD49EA7A6}" type="slidenum">
              <a:rPr lang="en-US" smtClean="0"/>
              <a:t>12</a:t>
            </a:fld>
            <a:endParaRPr lang="en-US"/>
          </a:p>
        </p:txBody>
      </p:sp>
    </p:spTree>
    <p:extLst>
      <p:ext uri="{BB962C8B-B14F-4D97-AF65-F5344CB8AC3E}">
        <p14:creationId xmlns:p14="http://schemas.microsoft.com/office/powerpoint/2010/main" val="1452363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that one advantage of outlines for writing is that when you have created an outline, you have a plan to follow from start to finish.</a:t>
            </a:r>
          </a:p>
          <a:p>
            <a:r>
              <a:rPr lang="en-US"/>
              <a:t>Explain to students that being able to outline what they learn is one very useful skill that will help them measure and demonstrate their learning. In the next activity, they will practice outlining again, but they will also be learning additional tips for test-taking success.</a:t>
            </a:r>
            <a:endParaRPr lang="en-US">
              <a:ea typeface="Calibri" panose="020F0502020204030204"/>
              <a:cs typeface="Calibri" panose="020F0502020204030204"/>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9BFC8C3-4040-461A-91E9-FB2BD49EA7A6}" type="slidenum">
              <a:rPr lang="en-US" smtClean="0"/>
              <a:t>13</a:t>
            </a:fld>
            <a:endParaRPr lang="en-US"/>
          </a:p>
        </p:txBody>
      </p:sp>
    </p:spTree>
    <p:extLst>
      <p:ext uri="{BB962C8B-B14F-4D97-AF65-F5344CB8AC3E}">
        <p14:creationId xmlns:p14="http://schemas.microsoft.com/office/powerpoint/2010/main" val="96675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Tell students they will now practice their outlining skills using the student text “Test-Taking Triumph.” A pre-formatted page for outlining is provided, although students can also use ordinary notebook paper. Tell students they are to read the text aloud softly with their partner. Then, they will create an outline to capture the information found in the text. (</a:t>
            </a:r>
            <a:r>
              <a:rPr lang="en-US" i="1" dirty="0"/>
              <a:t>Note: you may choose to have students work with a partner to create the outline or have them work independently. In either case, each student should fill out a separate outline.</a:t>
            </a:r>
            <a:r>
              <a:rPr lang="en-US" dirty="0"/>
              <a:t>)</a:t>
            </a:r>
          </a:p>
          <a:p>
            <a:pPr>
              <a:defRPr/>
            </a:pPr>
            <a:r>
              <a:rPr lang="en-US"/>
              <a:t>Circulate among students as they read and create outlines. Answer students’ questions as necessary.</a:t>
            </a:r>
            <a:endParaRPr lang="en-US">
              <a:ea typeface="Calibri" panose="020F0502020204030204"/>
              <a:cs typeface="Calibri" panose="020F0502020204030204"/>
            </a:endParaRPr>
          </a:p>
          <a:p>
            <a:pPr>
              <a:defRPr/>
            </a:pPr>
            <a:endParaRPr lang="en-US" dirty="0">
              <a:ea typeface="Calibri"/>
              <a:cs typeface="Calibri"/>
            </a:endParaRPr>
          </a:p>
          <a:p>
            <a:pPr>
              <a:defRPr/>
            </a:pPr>
            <a:r>
              <a:rPr lang="en-US" dirty="0"/>
              <a:t>Image </a:t>
            </a:r>
            <a:r>
              <a:rPr lang="en-US" sz="1200" u="sng" kern="1200" dirty="0">
                <a:solidFill>
                  <a:schemeClr val="tx1"/>
                </a:solidFill>
                <a:effectLst/>
                <a:latin typeface="+mn-lt"/>
                <a:ea typeface="+mn-ea"/>
                <a:cs typeface="+mn-cs"/>
                <a:hlinkClick r:id="rId3"/>
              </a:rPr>
              <a:t>https://www.flickr.com/photos/departmentofed/8506636735</a:t>
            </a:r>
            <a:r>
              <a:rPr lang="en-US" dirty="0"/>
              <a:t> </a:t>
            </a:r>
            <a:endParaRPr lang="en-US">
              <a:ea typeface="+mn-ea"/>
              <a:cs typeface="+mn-cs"/>
            </a:endParaRPr>
          </a:p>
        </p:txBody>
      </p:sp>
      <p:sp>
        <p:nvSpPr>
          <p:cNvPr id="4" name="Slide Number Placeholder 3"/>
          <p:cNvSpPr>
            <a:spLocks noGrp="1"/>
          </p:cNvSpPr>
          <p:nvPr>
            <p:ph type="sldNum" sz="quarter" idx="5"/>
          </p:nvPr>
        </p:nvSpPr>
        <p:spPr/>
        <p:txBody>
          <a:bodyPr/>
          <a:lstStyle/>
          <a:p>
            <a:fld id="{E9BFC8C3-4040-461A-91E9-FB2BD49EA7A6}" type="slidenum">
              <a:rPr lang="en-US" smtClean="0"/>
              <a:t>14</a:t>
            </a:fld>
            <a:endParaRPr lang="en-US"/>
          </a:p>
        </p:txBody>
      </p:sp>
    </p:spTree>
    <p:extLst>
      <p:ext uri="{BB962C8B-B14F-4D97-AF65-F5344CB8AC3E}">
        <p14:creationId xmlns:p14="http://schemas.microsoft.com/office/powerpoint/2010/main" val="2948410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“Test-Taking Triumph” activity with students. Ask students what main points they identified for this text. (These could be something like </a:t>
            </a:r>
            <a:r>
              <a:rPr lang="en-US" i="1" dirty="0"/>
              <a:t>Before-test strategies, During-test strategies, </a:t>
            </a:r>
            <a:r>
              <a:rPr lang="en-US" dirty="0"/>
              <a:t>and </a:t>
            </a:r>
            <a:r>
              <a:rPr lang="en-US" i="1" dirty="0"/>
              <a:t>What about me?</a:t>
            </a:r>
            <a:r>
              <a:rPr lang="en-US" dirty="0"/>
              <a:t>) Ask them whether they noted any sub-sections within those main sections. (</a:t>
            </a:r>
            <a:r>
              <a:rPr lang="en-US" i="1" dirty="0"/>
              <a:t>Objective questions </a:t>
            </a:r>
            <a:r>
              <a:rPr lang="en-US" dirty="0"/>
              <a:t>and </a:t>
            </a:r>
            <a:r>
              <a:rPr lang="en-US" i="1" dirty="0"/>
              <a:t>subjective questions</a:t>
            </a:r>
            <a:r>
              <a:rPr lang="en-US" dirty="0"/>
              <a:t>.) Review the terms “objective questions” and “subjective questions” to make sure students understand the difference between the two.</a:t>
            </a:r>
          </a:p>
          <a:p>
            <a:r>
              <a:rPr lang="en-US" dirty="0"/>
              <a:t>Ask students which tips were new to them, and which ones they plan to use as they prepare for and take tests in the future. (</a:t>
            </a:r>
            <a:r>
              <a:rPr lang="en-US" i="1" dirty="0"/>
              <a:t>Note: depending on how much time you have, you can extend or shorten this review of the test-taking tips. You could also incorporate the student questionnaire “How Students Take Tests” at this point if you have extra time.</a:t>
            </a:r>
            <a:r>
              <a:rPr lang="en-US" dirty="0"/>
              <a:t>)</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E9BFC8C3-4040-461A-91E9-FB2BD49EA7A6}" type="slidenum">
              <a:rPr lang="en-US" smtClean="0"/>
              <a:t>15</a:t>
            </a:fld>
            <a:endParaRPr lang="en-US"/>
          </a:p>
        </p:txBody>
      </p:sp>
    </p:spTree>
    <p:extLst>
      <p:ext uri="{BB962C8B-B14F-4D97-AF65-F5344CB8AC3E}">
        <p14:creationId xmlns:p14="http://schemas.microsoft.com/office/powerpoint/2010/main" val="523600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outlines serve as an exit ticket. However, if you have them turn the pages in, make sure to return them so students can use the tips to improve their test-taking in different content areas.</a:t>
            </a:r>
          </a:p>
        </p:txBody>
      </p:sp>
      <p:sp>
        <p:nvSpPr>
          <p:cNvPr id="4" name="Slide Number Placeholder 3"/>
          <p:cNvSpPr>
            <a:spLocks noGrp="1"/>
          </p:cNvSpPr>
          <p:nvPr>
            <p:ph type="sldNum" sz="quarter" idx="5"/>
          </p:nvPr>
        </p:nvSpPr>
        <p:spPr/>
        <p:txBody>
          <a:bodyPr/>
          <a:lstStyle/>
          <a:p>
            <a:fld id="{E9BFC8C3-4040-461A-91E9-FB2BD49EA7A6}" type="slidenum">
              <a:rPr lang="en-US" smtClean="0"/>
              <a:t>16</a:t>
            </a:fld>
            <a:endParaRPr lang="en-US"/>
          </a:p>
        </p:txBody>
      </p:sp>
    </p:spTree>
    <p:extLst>
      <p:ext uri="{BB962C8B-B14F-4D97-AF65-F5344CB8AC3E}">
        <p14:creationId xmlns:p14="http://schemas.microsoft.com/office/powerpoint/2010/main" val="589532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GMH</a:t>
            </a:r>
            <a:r>
              <a:rPr lang="en-US" b="1" baseline="0" dirty="0"/>
              <a:t> NOTE:</a:t>
            </a:r>
          </a:p>
          <a:p>
            <a:r>
              <a:rPr lang="en-US" b="1" baseline="0" dirty="0"/>
              <a:t>We should end all the PPTs with this slide. We can include all the necessary attributions, credits, links etc. Not only for the images, videos but also other include topic resources for the teacher.</a:t>
            </a:r>
          </a:p>
          <a:p>
            <a:endParaRPr lang="en-US" b="1" baseline="0" dirty="0"/>
          </a:p>
          <a:p>
            <a:r>
              <a:rPr lang="en-US" b="1" baseline="0" dirty="0"/>
              <a:t>I researched “the noun project’s” attributions and they only say to include the copyright and provider/artist information.</a:t>
            </a:r>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49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https://www.flickr.com/photos/_sk/4276400278</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87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c6f91993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c6f91993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Student Dedication </a:t>
            </a:r>
            <a:endParaRPr lang="en-US"/>
          </a:p>
          <a:p>
            <a:pPr marL="0" lvl="0" indent="0" algn="l">
              <a:spcBef>
                <a:spcPts val="0"/>
              </a:spcBef>
              <a:spcAft>
                <a:spcPts val="0"/>
              </a:spcAft>
              <a:buNone/>
            </a:pPr>
            <a:r>
              <a:rPr lang="en-US" dirty="0"/>
              <a:t>https://pixabay.com/id/illustrations/akses-banyak-tangan-933142/</a:t>
            </a:r>
            <a:endParaRPr lang="en-US"/>
          </a:p>
          <a:p>
            <a:pPr marL="0" lvl="0" indent="0" algn="l" rtl="0">
              <a:spcBef>
                <a:spcPts val="0"/>
              </a:spcBef>
              <a:spcAft>
                <a:spcPts val="0"/>
              </a:spcAft>
              <a:buNone/>
            </a:pPr>
            <a:r>
              <a:rPr lang="en-US" dirty="0"/>
              <a:t>Note: You can add the student’s picture to the slide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Ask students to share the results of their Do Now activity. Use the following questions as a guide. List student answers on the board or chart paper.</a:t>
            </a:r>
          </a:p>
          <a:p>
            <a:pPr marL="171450" indent="-171450">
              <a:buFont typeface="Symbol"/>
              <a:buChar char="•"/>
              <a:defRPr/>
            </a:pPr>
            <a:r>
              <a:rPr lang="en-US" i="1"/>
              <a:t>What were some of the tips you shared or heard?</a:t>
            </a:r>
            <a:endParaRPr lang="en-US"/>
          </a:p>
          <a:p>
            <a:pPr marL="171450" indent="-171450">
              <a:buFont typeface="Symbol"/>
              <a:buChar char="•"/>
              <a:defRPr/>
            </a:pPr>
            <a:r>
              <a:rPr lang="en-US" i="1"/>
              <a:t>What categories could we use to organize this information?</a:t>
            </a:r>
            <a:endParaRPr lang="en-US"/>
          </a:p>
          <a:p>
            <a:pPr marL="171450" indent="-171450">
              <a:buFont typeface="Symbol"/>
              <a:buChar char="•"/>
              <a:defRPr/>
            </a:pPr>
            <a:r>
              <a:rPr lang="en-US" i="1"/>
              <a:t>If we were creating an orientation brochure for new students, how could organizing the information help us?</a:t>
            </a:r>
            <a:endParaRPr lang="en-US"/>
          </a:p>
          <a:p>
            <a:pPr>
              <a:defRPr/>
            </a:pPr>
            <a:r>
              <a:rPr lang="en-US" dirty="0"/>
              <a:t>As students offer suggestions, help them to see that the information would need to be organized into broad categories, such as “test preparation,” “positive mindset,” and “handling different kinds of questions.”  Under each general category, you would list specific details.</a:t>
            </a:r>
            <a:endParaRPr lang="en-US" dirty="0">
              <a:ea typeface="Calibri"/>
              <a:cs typeface="Calibri"/>
            </a:endParaRPr>
          </a:p>
          <a:p>
            <a:pPr>
              <a:defRPr/>
            </a:pPr>
            <a:r>
              <a:rPr lang="en-US" dirty="0"/>
              <a:t>Image: Allison Shelley, All4Ed https://images.all4ed.org/high-school-boy-and-girl-at-computer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E9BFC8C3-4040-461A-91E9-FB2BD49EA7A6}" type="slidenum">
              <a:rPr lang="en-US" smtClean="0"/>
              <a:t>4</a:t>
            </a:fld>
            <a:endParaRPr lang="en-US"/>
          </a:p>
        </p:txBody>
      </p:sp>
    </p:spTree>
    <p:extLst>
      <p:ext uri="{BB962C8B-B14F-4D97-AF65-F5344CB8AC3E}">
        <p14:creationId xmlns:p14="http://schemas.microsoft.com/office/powerpoint/2010/main" val="2053098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how many of them have used Wikipedia for schoolwork. On the Wikipedia screenshot, point out the outline provided near the beginning of the article. Ask students why they think Wikipedia includes an outline at the beginning of every article. </a:t>
            </a:r>
          </a:p>
        </p:txBody>
      </p:sp>
      <p:sp>
        <p:nvSpPr>
          <p:cNvPr id="4" name="Slide Number Placeholder 3"/>
          <p:cNvSpPr>
            <a:spLocks noGrp="1"/>
          </p:cNvSpPr>
          <p:nvPr>
            <p:ph type="sldNum" sz="quarter" idx="5"/>
          </p:nvPr>
        </p:nvSpPr>
        <p:spPr/>
        <p:txBody>
          <a:bodyPr/>
          <a:lstStyle/>
          <a:p>
            <a:fld id="{E9BFC8C3-4040-461A-91E9-FB2BD49EA7A6}" type="slidenum">
              <a:rPr lang="en-US" smtClean="0"/>
              <a:t>5</a:t>
            </a:fld>
            <a:endParaRPr lang="en-US"/>
          </a:p>
        </p:txBody>
      </p:sp>
    </p:spTree>
    <p:extLst>
      <p:ext uri="{BB962C8B-B14F-4D97-AF65-F5344CB8AC3E}">
        <p14:creationId xmlns:p14="http://schemas.microsoft.com/office/powerpoint/2010/main" val="3029259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“Who knows what an outline is, or has used an outline in the past?” Have students indicate their familiarity with outlining by a show of hands. Introduce the vocabulary term </a:t>
            </a:r>
            <a:r>
              <a:rPr lang="en-US" b="1" dirty="0"/>
              <a:t>outline </a:t>
            </a:r>
            <a:r>
              <a:rPr lang="en-US" dirty="0"/>
              <a:t>if some students are not familiar with this concept. Ask students how creating outlines can help them in their schoolwork.</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9BFC8C3-4040-461A-91E9-FB2BD49EA7A6}" type="slidenum">
              <a:rPr lang="en-US" smtClean="0"/>
              <a:t>6</a:t>
            </a:fld>
            <a:endParaRPr lang="en-US"/>
          </a:p>
        </p:txBody>
      </p:sp>
    </p:spTree>
    <p:extLst>
      <p:ext uri="{BB962C8B-B14F-4D97-AF65-F5344CB8AC3E}">
        <p14:creationId xmlns:p14="http://schemas.microsoft.com/office/powerpoint/2010/main" val="1437868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Display the concept map for the lesson. Tell students that during this lesson, they will learn how to create an outline, and how this can help them measure what they have learned. For practice, they will read and outline a text that shares important tips for test-taking success.</a:t>
            </a:r>
          </a:p>
        </p:txBody>
      </p:sp>
      <p:sp>
        <p:nvSpPr>
          <p:cNvPr id="4" name="Slide Number Placeholder 3"/>
          <p:cNvSpPr>
            <a:spLocks noGrp="1"/>
          </p:cNvSpPr>
          <p:nvPr>
            <p:ph type="sldNum" sz="quarter" idx="5"/>
          </p:nvPr>
        </p:nvSpPr>
        <p:spPr/>
        <p:txBody>
          <a:bodyPr/>
          <a:lstStyle/>
          <a:p>
            <a:fld id="{E9BFC8C3-4040-461A-91E9-FB2BD49EA7A6}" type="slidenum">
              <a:rPr lang="en-US" smtClean="0"/>
              <a:t>7</a:t>
            </a:fld>
            <a:endParaRPr lang="en-US"/>
          </a:p>
        </p:txBody>
      </p:sp>
    </p:spTree>
    <p:extLst>
      <p:ext uri="{BB962C8B-B14F-4D97-AF65-F5344CB8AC3E}">
        <p14:creationId xmlns:p14="http://schemas.microsoft.com/office/powerpoint/2010/main" val="2142383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slide “Using Outlines for Success,” and have students follow along in their student texts. Advise students to listen closely as you will work together to outline the text after reading. Either read slides 8-9 aloud, or invite student volunteers to read by paragraphs. </a:t>
            </a:r>
          </a:p>
        </p:txBody>
      </p:sp>
      <p:sp>
        <p:nvSpPr>
          <p:cNvPr id="4" name="Slide Number Placeholder 3"/>
          <p:cNvSpPr>
            <a:spLocks noGrp="1"/>
          </p:cNvSpPr>
          <p:nvPr>
            <p:ph type="sldNum" sz="quarter" idx="5"/>
          </p:nvPr>
        </p:nvSpPr>
        <p:spPr/>
        <p:txBody>
          <a:bodyPr/>
          <a:lstStyle/>
          <a:p>
            <a:fld id="{E9BFC8C3-4040-461A-91E9-FB2BD49EA7A6}" type="slidenum">
              <a:rPr lang="en-US" smtClean="0"/>
              <a:t>8</a:t>
            </a:fld>
            <a:endParaRPr lang="en-US"/>
          </a:p>
        </p:txBody>
      </p:sp>
    </p:spTree>
    <p:extLst>
      <p:ext uri="{BB962C8B-B14F-4D97-AF65-F5344CB8AC3E}">
        <p14:creationId xmlns:p14="http://schemas.microsoft.com/office/powerpoint/2010/main" val="1333621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After the reading is completed, </a:t>
            </a:r>
            <a:r>
              <a:rPr lang="en-US" dirty="0"/>
              <a:t>ask students what to do as the first step in creating an outline for this text. (</a:t>
            </a:r>
            <a:r>
              <a:rPr lang="en-US" i="1" dirty="0"/>
              <a:t>Identify main points</a:t>
            </a:r>
            <a:r>
              <a:rPr lang="en-US" dirty="0"/>
              <a:t>.) </a:t>
            </a:r>
            <a:endParaRPr lang="en-US">
              <a:ea typeface="Calibri"/>
              <a:cs typeface="Calibri"/>
            </a:endParaRPr>
          </a:p>
        </p:txBody>
      </p:sp>
      <p:sp>
        <p:nvSpPr>
          <p:cNvPr id="4" name="Slide Number Placeholder 3"/>
          <p:cNvSpPr>
            <a:spLocks noGrp="1"/>
          </p:cNvSpPr>
          <p:nvPr>
            <p:ph type="sldNum" sz="quarter" idx="5"/>
          </p:nvPr>
        </p:nvSpPr>
        <p:spPr/>
        <p:txBody>
          <a:bodyPr/>
          <a:lstStyle/>
          <a:p>
            <a:fld id="{E9BFC8C3-4040-461A-91E9-FB2BD49EA7A6}" type="slidenum">
              <a:rPr lang="en-US" smtClean="0"/>
              <a:t>9</a:t>
            </a:fld>
            <a:endParaRPr lang="en-US"/>
          </a:p>
        </p:txBody>
      </p:sp>
    </p:spTree>
    <p:extLst>
      <p:ext uri="{BB962C8B-B14F-4D97-AF65-F5344CB8AC3E}">
        <p14:creationId xmlns:p14="http://schemas.microsoft.com/office/powerpoint/2010/main" val="1024460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22363"/>
            <a:ext cx="9144000" cy="2387600"/>
          </a:xfrm>
        </p:spPr>
        <p:txBody>
          <a:bodyPr anchor="b"/>
          <a:lstStyle>
            <a:lvl1pPr algn="ctr">
              <a:defRPr sz="6000">
                <a:solidFill>
                  <a:schemeClr val="tx1"/>
                </a:solidFill>
                <a:latin typeface="Berlin Sans FB" panose="020E0602020502020306"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209800" y="3602038"/>
            <a:ext cx="9144000" cy="1655762"/>
          </a:xfrm>
        </p:spPr>
        <p:txBody>
          <a:bodyPr/>
          <a:lstStyle>
            <a:lvl1pPr marL="0" indent="0" algn="ctr">
              <a:buNone/>
              <a:defRPr sz="2400">
                <a:solidFill>
                  <a:schemeClr val="tx1"/>
                </a:solidFill>
                <a:latin typeface="Berlin Sans FB" panose="020E0602020502020306"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58438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851029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98494" y="365125"/>
            <a:ext cx="717400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718831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22363"/>
            <a:ext cx="9144000" cy="2387600"/>
          </a:xfrm>
        </p:spPr>
        <p:txBody>
          <a:bodyPr anchor="b"/>
          <a:lstStyle>
            <a:lvl1pPr algn="ctr">
              <a:defRPr sz="6000">
                <a:solidFill>
                  <a:schemeClr val="tx1"/>
                </a:solidFill>
                <a:latin typeface="Berlin Sans FB" panose="020E0602020502020306"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209800" y="3602038"/>
            <a:ext cx="9144000" cy="1655762"/>
          </a:xfrm>
        </p:spPr>
        <p:txBody>
          <a:bodyPr/>
          <a:lstStyle>
            <a:lvl1pPr marL="0" indent="0" algn="ctr">
              <a:buNone/>
              <a:defRPr sz="2400">
                <a:solidFill>
                  <a:schemeClr val="tx1"/>
                </a:solidFill>
                <a:latin typeface="Berlin Sans FB" panose="020E0602020502020306"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101473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684240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9858" y="1225643"/>
            <a:ext cx="9787591" cy="2852737"/>
          </a:xfrm>
        </p:spPr>
        <p:txBody>
          <a:bodyPr anchor="b"/>
          <a:lstStyle>
            <a:lvl1pPr>
              <a:defRPr sz="6000">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559858" y="4105368"/>
            <a:ext cx="978759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461215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506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40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463268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3670" y="365125"/>
            <a:ext cx="10001717" cy="1325563"/>
          </a:xfrm>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353670" y="1681163"/>
            <a:ext cx="46439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53670" y="2505075"/>
            <a:ext cx="464390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8612" y="1681163"/>
            <a:ext cx="4666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88612" y="2505075"/>
            <a:ext cx="466677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426407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641896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150562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247"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82864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247"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807210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20737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1458"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77485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3145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368677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722503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98494" y="365125"/>
            <a:ext cx="717400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870146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629200" y="2558767"/>
            <a:ext cx="10962800" cy="36136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3" name="Google Shape;23;p4"/>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613705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126931-87A4-472F-8B9D-8C5103DBF69A}"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76831-5A12-45D0-97A3-27EB063BB40E}" type="slidenum">
              <a:rPr lang="en-US" smtClean="0"/>
              <a:t>‹#›</a:t>
            </a:fld>
            <a:endParaRPr lang="en-US"/>
          </a:p>
        </p:txBody>
      </p:sp>
    </p:spTree>
    <p:extLst>
      <p:ext uri="{BB962C8B-B14F-4D97-AF65-F5344CB8AC3E}">
        <p14:creationId xmlns:p14="http://schemas.microsoft.com/office/powerpoint/2010/main" val="4576148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126931-87A4-472F-8B9D-8C5103DBF69A}"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76831-5A12-45D0-97A3-27EB063BB40E}" type="slidenum">
              <a:rPr lang="en-US" smtClean="0"/>
              <a:t>‹#›</a:t>
            </a:fld>
            <a:endParaRPr lang="en-US"/>
          </a:p>
        </p:txBody>
      </p:sp>
    </p:spTree>
    <p:extLst>
      <p:ext uri="{BB962C8B-B14F-4D97-AF65-F5344CB8AC3E}">
        <p14:creationId xmlns:p14="http://schemas.microsoft.com/office/powerpoint/2010/main" val="18727820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126931-87A4-472F-8B9D-8C5103DBF69A}"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76831-5A12-45D0-97A3-27EB063BB40E}" type="slidenum">
              <a:rPr lang="en-US" smtClean="0"/>
              <a:t>‹#›</a:t>
            </a:fld>
            <a:endParaRPr lang="en-US"/>
          </a:p>
        </p:txBody>
      </p:sp>
    </p:spTree>
    <p:extLst>
      <p:ext uri="{BB962C8B-B14F-4D97-AF65-F5344CB8AC3E}">
        <p14:creationId xmlns:p14="http://schemas.microsoft.com/office/powerpoint/2010/main" val="18858825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126931-87A4-472F-8B9D-8C5103DBF69A}"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76831-5A12-45D0-97A3-27EB063BB40E}" type="slidenum">
              <a:rPr lang="en-US" smtClean="0"/>
              <a:t>‹#›</a:t>
            </a:fld>
            <a:endParaRPr lang="en-US"/>
          </a:p>
        </p:txBody>
      </p:sp>
    </p:spTree>
    <p:extLst>
      <p:ext uri="{BB962C8B-B14F-4D97-AF65-F5344CB8AC3E}">
        <p14:creationId xmlns:p14="http://schemas.microsoft.com/office/powerpoint/2010/main" val="15376889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126931-87A4-472F-8B9D-8C5103DBF69A}" type="datetimeFigureOut">
              <a:rPr lang="en-US" smtClean="0"/>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C76831-5A12-45D0-97A3-27EB063BB40E}" type="slidenum">
              <a:rPr lang="en-US" smtClean="0"/>
              <a:t>‹#›</a:t>
            </a:fld>
            <a:endParaRPr lang="en-US"/>
          </a:p>
        </p:txBody>
      </p:sp>
    </p:spTree>
    <p:extLst>
      <p:ext uri="{BB962C8B-B14F-4D97-AF65-F5344CB8AC3E}">
        <p14:creationId xmlns:p14="http://schemas.microsoft.com/office/powerpoint/2010/main" val="40501010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126931-87A4-472F-8B9D-8C5103DBF69A}" type="datetimeFigureOut">
              <a:rPr lang="en-US" smtClean="0"/>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C76831-5A12-45D0-97A3-27EB063BB40E}" type="slidenum">
              <a:rPr lang="en-US" smtClean="0"/>
              <a:t>‹#›</a:t>
            </a:fld>
            <a:endParaRPr lang="en-US"/>
          </a:p>
        </p:txBody>
      </p:sp>
    </p:spTree>
    <p:extLst>
      <p:ext uri="{BB962C8B-B14F-4D97-AF65-F5344CB8AC3E}">
        <p14:creationId xmlns:p14="http://schemas.microsoft.com/office/powerpoint/2010/main" val="1532815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9858" y="1225643"/>
            <a:ext cx="9787591" cy="2852737"/>
          </a:xfrm>
        </p:spPr>
        <p:txBody>
          <a:bodyPr anchor="b"/>
          <a:lstStyle>
            <a:lvl1pPr>
              <a:defRPr sz="6000">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559858" y="4105368"/>
            <a:ext cx="978759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9426538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126931-87A4-472F-8B9D-8C5103DBF69A}" type="datetimeFigureOut">
              <a:rPr lang="en-US" smtClean="0"/>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C76831-5A12-45D0-97A3-27EB063BB40E}" type="slidenum">
              <a:rPr lang="en-US" smtClean="0"/>
              <a:t>‹#›</a:t>
            </a:fld>
            <a:endParaRPr lang="en-US"/>
          </a:p>
        </p:txBody>
      </p:sp>
    </p:spTree>
    <p:extLst>
      <p:ext uri="{BB962C8B-B14F-4D97-AF65-F5344CB8AC3E}">
        <p14:creationId xmlns:p14="http://schemas.microsoft.com/office/powerpoint/2010/main" val="16108289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126931-87A4-472F-8B9D-8C5103DBF69A}"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76831-5A12-45D0-97A3-27EB063BB40E}" type="slidenum">
              <a:rPr lang="en-US" smtClean="0"/>
              <a:t>‹#›</a:t>
            </a:fld>
            <a:endParaRPr lang="en-US"/>
          </a:p>
        </p:txBody>
      </p:sp>
    </p:spTree>
    <p:extLst>
      <p:ext uri="{BB962C8B-B14F-4D97-AF65-F5344CB8AC3E}">
        <p14:creationId xmlns:p14="http://schemas.microsoft.com/office/powerpoint/2010/main" val="30189708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126931-87A4-472F-8B9D-8C5103DBF69A}"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76831-5A12-45D0-97A3-27EB063BB40E}" type="slidenum">
              <a:rPr lang="en-US" smtClean="0"/>
              <a:t>‹#›</a:t>
            </a:fld>
            <a:endParaRPr lang="en-US"/>
          </a:p>
        </p:txBody>
      </p:sp>
    </p:spTree>
    <p:extLst>
      <p:ext uri="{BB962C8B-B14F-4D97-AF65-F5344CB8AC3E}">
        <p14:creationId xmlns:p14="http://schemas.microsoft.com/office/powerpoint/2010/main" val="28559639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126931-87A4-472F-8B9D-8C5103DBF69A}"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76831-5A12-45D0-97A3-27EB063BB40E}" type="slidenum">
              <a:rPr lang="en-US" smtClean="0"/>
              <a:t>‹#›</a:t>
            </a:fld>
            <a:endParaRPr lang="en-US"/>
          </a:p>
        </p:txBody>
      </p:sp>
    </p:spTree>
    <p:extLst>
      <p:ext uri="{BB962C8B-B14F-4D97-AF65-F5344CB8AC3E}">
        <p14:creationId xmlns:p14="http://schemas.microsoft.com/office/powerpoint/2010/main" val="35999293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126931-87A4-472F-8B9D-8C5103DBF69A}"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76831-5A12-45D0-97A3-27EB063BB40E}" type="slidenum">
              <a:rPr lang="en-US" smtClean="0"/>
              <a:t>‹#›</a:t>
            </a:fld>
            <a:endParaRPr lang="en-US"/>
          </a:p>
        </p:txBody>
      </p:sp>
    </p:spTree>
    <p:extLst>
      <p:ext uri="{BB962C8B-B14F-4D97-AF65-F5344CB8AC3E}">
        <p14:creationId xmlns:p14="http://schemas.microsoft.com/office/powerpoint/2010/main" val="32007626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7612322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0838199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2435036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3569237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111152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506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40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6897214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588262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6892940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2000241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8039599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5492248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32680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3670" y="365125"/>
            <a:ext cx="10001717" cy="1325563"/>
          </a:xfrm>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353670" y="1681163"/>
            <a:ext cx="46439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53670" y="2505075"/>
            <a:ext cx="464390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8612" y="1681163"/>
            <a:ext cx="4666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88612" y="2505075"/>
            <a:ext cx="466677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913615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436327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
        <p:nvSpPr>
          <p:cNvPr id="5" name="Rectangle 4">
            <a:extLst>
              <a:ext uri="{FF2B5EF4-FFF2-40B4-BE49-F238E27FC236}">
                <a16:creationId xmlns:a16="http://schemas.microsoft.com/office/drawing/2014/main" id="{A04771E0-E470-4EE1-BC80-7736431AA1D3}"/>
              </a:ext>
            </a:extLst>
          </p:cNvPr>
          <p:cNvSpPr/>
          <p:nvPr userDrawn="1"/>
        </p:nvSpPr>
        <p:spPr>
          <a:xfrm>
            <a:off x="76200" y="0"/>
            <a:ext cx="1164771" cy="9144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4560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247"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82864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247"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667480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1458"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77485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3145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293103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564" y="365125"/>
            <a:ext cx="997323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0564" y="1825625"/>
            <a:ext cx="9973236"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12/7/2023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grpSp>
        <p:nvGrpSpPr>
          <p:cNvPr id="14" name="Group 13"/>
          <p:cNvGrpSpPr/>
          <p:nvPr userDrawn="1"/>
        </p:nvGrpSpPr>
        <p:grpSpPr>
          <a:xfrm>
            <a:off x="19517" y="923364"/>
            <a:ext cx="1268225" cy="5934635"/>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JHU-Logotype.JPG"/>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03292" y="6629400"/>
            <a:ext cx="952500" cy="228600"/>
          </a:xfrm>
          <a:prstGeom prst="rect">
            <a:avLst/>
          </a:prstGeom>
          <a:noFill/>
          <a:ln>
            <a:noFill/>
          </a:ln>
        </p:spPr>
      </p:pic>
      <p:pic>
        <p:nvPicPr>
          <p:cNvPr id="13" name="Picture 12"/>
          <p:cNvPicPr>
            <a:picLocks noChangeAspect="1"/>
          </p:cNvPicPr>
          <p:nvPr userDrawn="1"/>
        </p:nvPicPr>
        <p:blipFill>
          <a:blip r:embed="rId14"/>
          <a:stretch>
            <a:fillRect/>
          </a:stretch>
        </p:blipFill>
        <p:spPr>
          <a:xfrm>
            <a:off x="283267" y="6294091"/>
            <a:ext cx="792549" cy="335309"/>
          </a:xfrm>
          <a:prstGeom prst="rect">
            <a:avLst/>
          </a:prstGeom>
        </p:spPr>
      </p:pic>
      <p:sp>
        <p:nvSpPr>
          <p:cNvPr id="16" name="TextBox 15"/>
          <p:cNvSpPr txBox="1"/>
          <p:nvPr userDrawn="1"/>
        </p:nvSpPr>
        <p:spPr>
          <a:xfrm>
            <a:off x="69983" y="0"/>
            <a:ext cx="1198095" cy="923364"/>
          </a:xfrm>
          <a:prstGeom prst="rect">
            <a:avLst/>
          </a:prstGeom>
          <a:noFill/>
          <a:ln>
            <a:solidFill>
              <a:schemeClr val="accent1"/>
            </a:solidFill>
          </a:ln>
        </p:spPr>
        <p:txBody>
          <a:bodyPr wrap="square" rtlCol="0" anchor="ctr" anchorCtr="0">
            <a:noAutofit/>
          </a:bodyPr>
          <a:lstStyle/>
          <a:p>
            <a:pPr algn="ctr"/>
            <a:r>
              <a:rPr lang="en-US" sz="2000" dirty="0">
                <a:solidFill>
                  <a:schemeClr val="bg1"/>
                </a:solidFill>
              </a:rPr>
              <a:t>PH for Unit icon</a:t>
            </a:r>
          </a:p>
        </p:txBody>
      </p:sp>
    </p:spTree>
    <p:extLst>
      <p:ext uri="{BB962C8B-B14F-4D97-AF65-F5344CB8AC3E}">
        <p14:creationId xmlns:p14="http://schemas.microsoft.com/office/powerpoint/2010/main" val="28245283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bg2">
              <a:lumMod val="50000"/>
            </a:schemeClr>
          </a:solidFill>
          <a:latin typeface="Berlin Sans FB" panose="020E06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564" y="365125"/>
            <a:ext cx="997323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0564" y="1825625"/>
            <a:ext cx="9973236"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12/7/2023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grpSp>
        <p:nvGrpSpPr>
          <p:cNvPr id="14" name="Group 13"/>
          <p:cNvGrpSpPr/>
          <p:nvPr userDrawn="1"/>
        </p:nvGrpSpPr>
        <p:grpSpPr>
          <a:xfrm>
            <a:off x="19517" y="923364"/>
            <a:ext cx="1268225" cy="5934635"/>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JHU-Logotype.JPG"/>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03292" y="6629400"/>
            <a:ext cx="952500" cy="228600"/>
          </a:xfrm>
          <a:prstGeom prst="rect">
            <a:avLst/>
          </a:prstGeom>
          <a:noFill/>
          <a:ln>
            <a:noFill/>
          </a:ln>
        </p:spPr>
      </p:pic>
      <p:pic>
        <p:nvPicPr>
          <p:cNvPr id="13" name="Picture 12"/>
          <p:cNvPicPr>
            <a:picLocks noChangeAspect="1"/>
          </p:cNvPicPr>
          <p:nvPr userDrawn="1"/>
        </p:nvPicPr>
        <p:blipFill>
          <a:blip r:embed="rId15"/>
          <a:stretch>
            <a:fillRect/>
          </a:stretch>
        </p:blipFill>
        <p:spPr>
          <a:xfrm>
            <a:off x="283267" y="6294091"/>
            <a:ext cx="792549" cy="335309"/>
          </a:xfrm>
          <a:prstGeom prst="rect">
            <a:avLst/>
          </a:prstGeom>
        </p:spPr>
      </p:pic>
      <p:sp>
        <p:nvSpPr>
          <p:cNvPr id="16" name="TextBox 15"/>
          <p:cNvSpPr txBox="1"/>
          <p:nvPr userDrawn="1"/>
        </p:nvSpPr>
        <p:spPr>
          <a:xfrm>
            <a:off x="69983" y="0"/>
            <a:ext cx="1198095" cy="923364"/>
          </a:xfrm>
          <a:prstGeom prst="rect">
            <a:avLst/>
          </a:prstGeom>
          <a:noFill/>
          <a:ln>
            <a:solidFill>
              <a:schemeClr val="accent1"/>
            </a:solidFill>
          </a:ln>
        </p:spPr>
        <p:txBody>
          <a:bodyPr wrap="square" rtlCol="0" anchor="ctr" anchorCtr="0">
            <a:noAutofit/>
          </a:bodyPr>
          <a:lstStyle/>
          <a:p>
            <a:pPr algn="ctr"/>
            <a:r>
              <a:rPr lang="en-US" sz="2000" dirty="0">
                <a:solidFill>
                  <a:schemeClr val="bg1"/>
                </a:solidFill>
              </a:rPr>
              <a:t>PH for Unit icon</a:t>
            </a:r>
          </a:p>
        </p:txBody>
      </p:sp>
    </p:spTree>
    <p:extLst>
      <p:ext uri="{BB962C8B-B14F-4D97-AF65-F5344CB8AC3E}">
        <p14:creationId xmlns:p14="http://schemas.microsoft.com/office/powerpoint/2010/main" val="2113695226"/>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08" r:id="rId12"/>
  </p:sldLayoutIdLst>
  <p:txStyles>
    <p:titleStyle>
      <a:lvl1pPr algn="l" defTabSz="914400" rtl="0" eaLnBrk="1" latinLnBrk="0" hangingPunct="1">
        <a:lnSpc>
          <a:spcPct val="90000"/>
        </a:lnSpc>
        <a:spcBef>
          <a:spcPct val="0"/>
        </a:spcBef>
        <a:buNone/>
        <a:defRPr sz="4400" kern="1200">
          <a:solidFill>
            <a:schemeClr val="bg2">
              <a:lumMod val="50000"/>
            </a:schemeClr>
          </a:solidFill>
          <a:latin typeface="Berlin Sans FB" panose="020E06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126931-87A4-472F-8B9D-8C5103DBF69A}" type="datetimeFigureOut">
              <a:rPr lang="en-US" smtClean="0"/>
              <a:t>12/7/2023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76831-5A12-45D0-97A3-27EB063BB40E}" type="slidenum">
              <a:rPr lang="en-US" smtClean="0"/>
              <a:t>‹#›</a:t>
            </a:fld>
            <a:endParaRPr lang="en-US"/>
          </a:p>
        </p:txBody>
      </p:sp>
    </p:spTree>
    <p:extLst>
      <p:ext uri="{BB962C8B-B14F-4D97-AF65-F5344CB8AC3E}">
        <p14:creationId xmlns:p14="http://schemas.microsoft.com/office/powerpoint/2010/main" val="235620552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12/7/2023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spTree>
    <p:extLst>
      <p:ext uri="{BB962C8B-B14F-4D97-AF65-F5344CB8AC3E}">
        <p14:creationId xmlns:p14="http://schemas.microsoft.com/office/powerpoint/2010/main" val="1626178813"/>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images.all4ed.org/high-school-boy-and-girl-at-computer" TargetMode="External"/><Relationship Id="rId2" Type="http://schemas.openxmlformats.org/officeDocument/2006/relationships/notesSlide" Target="../notesSlides/notesSlide17.xml"/><Relationship Id="rId1" Type="http://schemas.openxmlformats.org/officeDocument/2006/relationships/slideLayout" Target="../slideLayouts/slideLayout41.xml"/><Relationship Id="rId4" Type="http://schemas.openxmlformats.org/officeDocument/2006/relationships/hyperlink" Target="https://www.flickr.com/photos/departmentofed/850663673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8.png"/><Relationship Id="rId4" Type="http://schemas.openxmlformats.org/officeDocument/2006/relationships/hyperlink" Target="https://en.wikipedia.org/wiki/Amandla_Stenbe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9E9FC4-F810-440E-AC15-A67365D0618D}"/>
              </a:ext>
            </a:extLst>
          </p:cNvPr>
          <p:cNvSpPr txBox="1"/>
          <p:nvPr/>
        </p:nvSpPr>
        <p:spPr>
          <a:xfrm>
            <a:off x="1731357" y="811891"/>
            <a:ext cx="9877647" cy="3354765"/>
          </a:xfrm>
          <a:prstGeom prst="rect">
            <a:avLst/>
          </a:prstGeom>
          <a:noFill/>
        </p:spPr>
        <p:txBody>
          <a:bodyPr wrap="square" rtlCol="0">
            <a:spAutoFit/>
          </a:bodyPr>
          <a:lstStyle/>
          <a:p>
            <a:pPr algn="ctr"/>
            <a:r>
              <a:rPr lang="en-US" sz="4000" dirty="0">
                <a:solidFill>
                  <a:srgbClr val="700000"/>
                </a:solidFill>
                <a:latin typeface="Berlin Sans FB" panose="020E0602020502020306" pitchFamily="34" charset="0"/>
              </a:rPr>
              <a:t>Hazlo Ahora: </a:t>
            </a:r>
            <a:r>
              <a:rPr lang="es-MX" sz="4000" dirty="0">
                <a:solidFill>
                  <a:srgbClr val="700000"/>
                </a:solidFill>
                <a:latin typeface="Berlin Sans FB Demi" panose="020E0802020502020306" pitchFamily="34" charset="0"/>
              </a:rPr>
              <a:t>Consejos para aprobar el examen</a:t>
            </a:r>
          </a:p>
          <a:p>
            <a:pPr algn="ctr"/>
            <a:r>
              <a:rPr lang="es-MX" sz="3200" dirty="0">
                <a:solidFill>
                  <a:schemeClr val="bg2"/>
                </a:solidFill>
                <a:ea typeface="Times New Roman" panose="02020603050405020304" pitchFamily="18" charset="0"/>
                <a:cs typeface="Times New Roman" panose="02020603050405020304" pitchFamily="18" charset="0"/>
              </a:rPr>
              <a:t>Si tu hermano o hermana menor se te acercara antes de un examen importante y te pidiera consejos para hacerlo bien, ¿qué le dirías? Dirígete a un compañero y comparte tus mejores estrategias y secretos para hacer un examen</a:t>
            </a:r>
            <a:r>
              <a:rPr lang="en-US" sz="3600" dirty="0">
                <a:solidFill>
                  <a:schemeClr val="bg2"/>
                </a:solidFill>
                <a:ea typeface="Times New Roman" panose="02020603050405020304" pitchFamily="18" charset="0"/>
                <a:cs typeface="Times New Roman" panose="02020603050405020304" pitchFamily="18" charset="0"/>
              </a:rPr>
              <a:t>. </a:t>
            </a:r>
            <a:endParaRPr lang="en-US" sz="3600" dirty="0">
              <a:solidFill>
                <a:schemeClr val="bg2"/>
              </a:solidFill>
            </a:endParaRPr>
          </a:p>
        </p:txBody>
      </p:sp>
      <p:pic>
        <p:nvPicPr>
          <p:cNvPr id="6" name="Picture 5">
            <a:extLst>
              <a:ext uri="{FF2B5EF4-FFF2-40B4-BE49-F238E27FC236}">
                <a16:creationId xmlns:a16="http://schemas.microsoft.com/office/drawing/2014/main" id="{ED2D5AB6-8E3D-4D1D-86A0-AE5285047CDA}"/>
              </a:ext>
            </a:extLst>
          </p:cNvPr>
          <p:cNvPicPr>
            <a:picLocks noChangeAspect="1"/>
          </p:cNvPicPr>
          <p:nvPr/>
        </p:nvPicPr>
        <p:blipFill rotWithShape="1">
          <a:blip r:embed="rId3">
            <a:extLst>
              <a:ext uri="{28A0092B-C50C-407E-A947-70E740481C1C}">
                <a14:useLocalDpi xmlns:a14="http://schemas.microsoft.com/office/drawing/2010/main" val="0"/>
              </a:ext>
            </a:extLst>
          </a:blip>
          <a:srcRect l="11157" b="26184"/>
          <a:stretch/>
        </p:blipFill>
        <p:spPr>
          <a:xfrm>
            <a:off x="4983478" y="4603759"/>
            <a:ext cx="3373404" cy="1869705"/>
          </a:xfrm>
          <a:prstGeom prst="rect">
            <a:avLst/>
          </a:prstGeom>
        </p:spPr>
      </p:pic>
      <p:sp>
        <p:nvSpPr>
          <p:cNvPr id="7" name="TextBox 6">
            <a:extLst>
              <a:ext uri="{FF2B5EF4-FFF2-40B4-BE49-F238E27FC236}">
                <a16:creationId xmlns:a16="http://schemas.microsoft.com/office/drawing/2014/main" id="{063B359C-1B13-4D21-A421-ABD2E2307EFE}"/>
              </a:ext>
            </a:extLst>
          </p:cNvPr>
          <p:cNvSpPr txBox="1"/>
          <p:nvPr/>
        </p:nvSpPr>
        <p:spPr>
          <a:xfrm>
            <a:off x="4663246" y="6473464"/>
            <a:ext cx="4013867" cy="430887"/>
          </a:xfrm>
          <a:prstGeom prst="rect">
            <a:avLst/>
          </a:prstGeom>
          <a:noFill/>
        </p:spPr>
        <p:txBody>
          <a:bodyPr wrap="square" rtlCol="0">
            <a:spAutoFit/>
          </a:bodyPr>
          <a:lstStyle/>
          <a:p>
            <a:pPr algn="ctr"/>
            <a:r>
              <a:rPr lang="en-US" sz="1050" dirty="0">
                <a:solidFill>
                  <a:schemeClr val="bg1"/>
                </a:solidFill>
              </a:rPr>
              <a:t>Courtesy Allison Shelley/The Verbatim Agency for American Education: Images of Teachers and Students in Action</a:t>
            </a:r>
          </a:p>
        </p:txBody>
      </p:sp>
    </p:spTree>
    <p:extLst>
      <p:ext uri="{BB962C8B-B14F-4D97-AF65-F5344CB8AC3E}">
        <p14:creationId xmlns:p14="http://schemas.microsoft.com/office/powerpoint/2010/main" val="4179056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F573ED-CDF6-45FD-AC0F-C1FD96AE75B4}"/>
              </a:ext>
            </a:extLst>
          </p:cNvPr>
          <p:cNvSpPr txBox="1"/>
          <p:nvPr/>
        </p:nvSpPr>
        <p:spPr>
          <a:xfrm>
            <a:off x="1466128" y="722563"/>
            <a:ext cx="10167854" cy="830997"/>
          </a:xfrm>
          <a:prstGeom prst="rect">
            <a:avLst/>
          </a:prstGeom>
          <a:noFill/>
        </p:spPr>
        <p:txBody>
          <a:bodyPr wrap="square" rtlCol="0">
            <a:spAutoFit/>
          </a:bodyPr>
          <a:lstStyle/>
          <a:p>
            <a:r>
              <a:rPr lang="en-US" sz="4800" dirty="0">
                <a:solidFill>
                  <a:srgbClr val="700000"/>
                </a:solidFill>
                <a:latin typeface="Berlin Sans FB" panose="020E0602020502020306" pitchFamily="34" charset="0"/>
              </a:rPr>
              <a:t>Paso 1: Identificar los puntos principales</a:t>
            </a:r>
            <a:endParaRPr lang="en-US" sz="36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99A1C1B5-C28D-42CE-94DA-3460B00086B1}"/>
              </a:ext>
            </a:extLst>
          </p:cNvPr>
          <p:cNvSpPr txBox="1"/>
          <p:nvPr/>
        </p:nvSpPr>
        <p:spPr>
          <a:xfrm>
            <a:off x="1636249" y="1859340"/>
            <a:ext cx="9171451" cy="1569660"/>
          </a:xfrm>
          <a:prstGeom prst="rect">
            <a:avLst/>
          </a:prstGeom>
          <a:noFill/>
        </p:spPr>
        <p:txBody>
          <a:bodyPr wrap="square" rtlCol="0">
            <a:spAutoFit/>
          </a:bodyPr>
          <a:lstStyle/>
          <a:p>
            <a:pPr marL="571500" indent="-571500">
              <a:buAutoNum type="romanUcPeriod"/>
            </a:pPr>
            <a:r>
              <a:rPr lang="en-US" sz="3200" b="1" u="sng" dirty="0">
                <a:solidFill>
                  <a:srgbClr val="3A669C"/>
                </a:solidFill>
              </a:rPr>
              <a:t>Por qué </a:t>
            </a:r>
            <a:r>
              <a:rPr lang="en-US" sz="3200" b="1" dirty="0">
                <a:solidFill>
                  <a:srgbClr val="3A669C"/>
                </a:solidFill>
              </a:rPr>
              <a:t>crear esquemas</a:t>
            </a:r>
          </a:p>
          <a:p>
            <a:pPr marL="571500" indent="-571500">
              <a:buAutoNum type="romanUcPeriod"/>
            </a:pPr>
            <a:r>
              <a:rPr lang="en-US" sz="3200" b="1" u="sng" dirty="0">
                <a:solidFill>
                  <a:srgbClr val="3A669C"/>
                </a:solidFill>
              </a:rPr>
              <a:t>Cómo</a:t>
            </a:r>
            <a:r>
              <a:rPr lang="en-US" sz="3200" b="1" dirty="0">
                <a:solidFill>
                  <a:srgbClr val="3A669C"/>
                </a:solidFill>
              </a:rPr>
              <a:t> crear un esquema</a:t>
            </a:r>
          </a:p>
          <a:p>
            <a:pPr marL="571500" indent="-571500">
              <a:buAutoNum type="romanUcPeriod"/>
            </a:pPr>
            <a:r>
              <a:rPr lang="en-US" sz="3200" b="1" u="sng" dirty="0">
                <a:solidFill>
                  <a:srgbClr val="3A669C"/>
                </a:solidFill>
              </a:rPr>
              <a:t>Cuándo</a:t>
            </a:r>
            <a:r>
              <a:rPr lang="en-US" sz="3200" b="1" dirty="0">
                <a:solidFill>
                  <a:srgbClr val="3A669C"/>
                </a:solidFill>
              </a:rPr>
              <a:t> crear un esquema</a:t>
            </a:r>
          </a:p>
        </p:txBody>
      </p:sp>
    </p:spTree>
    <p:extLst>
      <p:ext uri="{BB962C8B-B14F-4D97-AF65-F5344CB8AC3E}">
        <p14:creationId xmlns:p14="http://schemas.microsoft.com/office/powerpoint/2010/main" val="127758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F573ED-CDF6-45FD-AC0F-C1FD96AE75B4}"/>
              </a:ext>
            </a:extLst>
          </p:cNvPr>
          <p:cNvSpPr txBox="1"/>
          <p:nvPr/>
        </p:nvSpPr>
        <p:spPr>
          <a:xfrm>
            <a:off x="1517798" y="116897"/>
            <a:ext cx="10073980" cy="830997"/>
          </a:xfrm>
          <a:prstGeom prst="rect">
            <a:avLst/>
          </a:prstGeom>
          <a:noFill/>
        </p:spPr>
        <p:txBody>
          <a:bodyPr wrap="square" rtlCol="0">
            <a:spAutoFit/>
          </a:bodyPr>
          <a:lstStyle/>
          <a:p>
            <a:r>
              <a:rPr lang="es-MX" sz="4800" dirty="0">
                <a:solidFill>
                  <a:srgbClr val="700000"/>
                </a:solidFill>
                <a:latin typeface="Berlin Sans FB" panose="020E0602020502020306" pitchFamily="34" charset="0"/>
              </a:rPr>
              <a:t>Paso 2: Encuentra los puntos de apoyo</a:t>
            </a:r>
            <a:endParaRPr lang="en-US" sz="36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99A1C1B5-C28D-42CE-94DA-3460B00086B1}"/>
              </a:ext>
            </a:extLst>
          </p:cNvPr>
          <p:cNvSpPr txBox="1"/>
          <p:nvPr/>
        </p:nvSpPr>
        <p:spPr>
          <a:xfrm>
            <a:off x="1517798" y="1041023"/>
            <a:ext cx="9569302" cy="4955203"/>
          </a:xfrm>
          <a:prstGeom prst="rect">
            <a:avLst/>
          </a:prstGeom>
          <a:noFill/>
        </p:spPr>
        <p:txBody>
          <a:bodyPr wrap="square" rtlCol="0">
            <a:spAutoFit/>
          </a:bodyPr>
          <a:lstStyle/>
          <a:p>
            <a:pPr marL="457200" indent="-457200">
              <a:buAutoNum type="romanUcPeriod"/>
            </a:pPr>
            <a:r>
              <a:rPr lang="en-US" sz="2400" b="1" dirty="0">
                <a:solidFill>
                  <a:srgbClr val="3A669C"/>
                </a:solidFill>
              </a:rPr>
              <a:t>Por qué crear esquemas</a:t>
            </a:r>
          </a:p>
          <a:p>
            <a:pPr marL="966788" indent="-514350">
              <a:buFont typeface="+mj-lt"/>
              <a:buAutoNum type="alphaUcPeriod"/>
            </a:pPr>
            <a:r>
              <a:rPr lang="es-MX" sz="2400" b="1" dirty="0">
                <a:solidFill>
                  <a:srgbClr val="3A669C"/>
                </a:solidFill>
              </a:rPr>
              <a:t>Convertirme en un mejor lector/estudiante</a:t>
            </a:r>
            <a:endParaRPr lang="en-US" sz="2400" b="1" dirty="0">
              <a:solidFill>
                <a:srgbClr val="3A669C"/>
              </a:solidFill>
            </a:endParaRPr>
          </a:p>
          <a:p>
            <a:pPr marL="1489075" indent="-514350">
              <a:buFont typeface="+mj-lt"/>
              <a:buAutoNum type="arabicPeriod"/>
            </a:pPr>
            <a:r>
              <a:rPr lang="en-US" sz="2000" b="1" dirty="0">
                <a:solidFill>
                  <a:srgbClr val="3A669C"/>
                </a:solidFill>
              </a:rPr>
              <a:t>Organizar pensamientos </a:t>
            </a:r>
          </a:p>
          <a:p>
            <a:pPr marL="1489075" indent="-514350">
              <a:buFont typeface="+mj-lt"/>
              <a:buAutoNum type="arabicPeriod"/>
            </a:pPr>
            <a:r>
              <a:rPr lang="en-US" sz="2000" b="1" dirty="0">
                <a:solidFill>
                  <a:srgbClr val="3A669C"/>
                </a:solidFill>
              </a:rPr>
              <a:t>Recordar mejor </a:t>
            </a:r>
          </a:p>
          <a:p>
            <a:pPr marL="1489075" indent="-514350">
              <a:buFont typeface="+mj-lt"/>
              <a:buAutoNum type="arabicPeriod"/>
            </a:pPr>
            <a:r>
              <a:rPr lang="es-MX" sz="2000" b="1" dirty="0">
                <a:solidFill>
                  <a:srgbClr val="3A669C"/>
                </a:solidFill>
              </a:rPr>
              <a:t>Mostrar la que he aprendido</a:t>
            </a:r>
            <a:endParaRPr lang="en-US" sz="2000" b="1" dirty="0">
              <a:solidFill>
                <a:srgbClr val="3A669C"/>
              </a:solidFill>
            </a:endParaRPr>
          </a:p>
          <a:p>
            <a:pPr marL="966788" indent="-514350">
              <a:buFont typeface="+mj-lt"/>
              <a:buAutoNum type="alphaUcPeriod" startAt="2"/>
            </a:pPr>
            <a:r>
              <a:rPr lang="en-US" sz="2400" b="1" dirty="0">
                <a:solidFill>
                  <a:srgbClr val="3A669C"/>
                </a:solidFill>
              </a:rPr>
              <a:t>Funciona como un organizador gráfico</a:t>
            </a:r>
          </a:p>
          <a:p>
            <a:pPr marL="1489075" indent="-514350">
              <a:buFont typeface="+mj-lt"/>
              <a:buAutoNum type="arabicPeriod"/>
            </a:pPr>
            <a:r>
              <a:rPr lang="es-MX" sz="2000" b="1" dirty="0">
                <a:solidFill>
                  <a:srgbClr val="3A669C"/>
                </a:solidFill>
              </a:rPr>
              <a:t>Puntos principales y detalles de apoyo</a:t>
            </a:r>
            <a:endParaRPr lang="en-US" sz="2000" b="1" dirty="0">
              <a:solidFill>
                <a:srgbClr val="3A669C"/>
              </a:solidFill>
            </a:endParaRPr>
          </a:p>
          <a:p>
            <a:pPr marL="1489075" indent="-514350">
              <a:buFont typeface="+mj-lt"/>
              <a:buAutoNum type="arabicPeriod"/>
            </a:pPr>
            <a:r>
              <a:rPr lang="en-US" sz="2000" b="1" dirty="0">
                <a:solidFill>
                  <a:srgbClr val="3A669C"/>
                </a:solidFill>
              </a:rPr>
              <a:t>Da una vista de "panorama general"</a:t>
            </a:r>
          </a:p>
          <a:p>
            <a:pPr marL="457200" indent="-457200">
              <a:buFont typeface="+mj-lt"/>
              <a:buAutoNum type="romanUcPeriod" startAt="2"/>
            </a:pPr>
            <a:r>
              <a:rPr lang="en-US" sz="2400" b="1" dirty="0">
                <a:solidFill>
                  <a:srgbClr val="3A669C"/>
                </a:solidFill>
              </a:rPr>
              <a:t>Cómo crear un esquema</a:t>
            </a:r>
          </a:p>
          <a:p>
            <a:pPr marL="966788" indent="-514350">
              <a:buFont typeface="+mj-lt"/>
              <a:buAutoNum type="alphaUcPeriod"/>
            </a:pPr>
            <a:r>
              <a:rPr lang="es-MX" sz="2400" b="1" dirty="0">
                <a:solidFill>
                  <a:srgbClr val="3A669C"/>
                </a:solidFill>
              </a:rPr>
              <a:t>Como un rompecabezas: averigüe dónde encaja cada parte</a:t>
            </a:r>
            <a:endParaRPr lang="en-US" sz="2400" b="1" dirty="0">
              <a:solidFill>
                <a:srgbClr val="3A669C"/>
              </a:solidFill>
            </a:endParaRPr>
          </a:p>
          <a:p>
            <a:pPr marL="966788" indent="-514350">
              <a:buFont typeface="+mj-lt"/>
              <a:buAutoNum type="alphaUcPeriod"/>
            </a:pPr>
            <a:r>
              <a:rPr lang="es-MX" sz="2400" b="1" dirty="0">
                <a:solidFill>
                  <a:srgbClr val="3A669C"/>
                </a:solidFill>
              </a:rPr>
              <a:t>Encuentra pistas en el texto: encabezados, ejemplos, estadísticas</a:t>
            </a:r>
            <a:endParaRPr lang="en-US" sz="2400" b="1" dirty="0">
              <a:solidFill>
                <a:srgbClr val="3A669C"/>
              </a:solidFill>
            </a:endParaRPr>
          </a:p>
          <a:p>
            <a:pPr marL="571500" indent="-571500">
              <a:buFont typeface="+mj-lt"/>
              <a:buAutoNum type="romanUcPeriod" startAt="3"/>
            </a:pPr>
            <a:r>
              <a:rPr lang="en-US" sz="2400" b="1" dirty="0">
                <a:solidFill>
                  <a:srgbClr val="3A669C"/>
                </a:solidFill>
              </a:rPr>
              <a:t>Cuándo crear un esquema</a:t>
            </a:r>
          </a:p>
          <a:p>
            <a:pPr marL="966788" indent="-514350">
              <a:buFont typeface="+mj-lt"/>
              <a:buAutoNum type="alphaUcPeriod"/>
            </a:pPr>
            <a:r>
              <a:rPr lang="en-US" sz="2400" b="1" dirty="0">
                <a:solidFill>
                  <a:srgbClr val="3A669C"/>
                </a:solidFill>
              </a:rPr>
              <a:t>Estudiar (especialmente temas complicados)</a:t>
            </a:r>
          </a:p>
          <a:p>
            <a:pPr marL="966788" indent="-514350">
              <a:buFont typeface="+mj-lt"/>
              <a:buAutoNum type="alphaUcPeriod"/>
            </a:pPr>
            <a:r>
              <a:rPr lang="en-US" sz="2400" b="1" dirty="0">
                <a:solidFill>
                  <a:srgbClr val="3A669C"/>
                </a:solidFill>
              </a:rPr>
              <a:t>Escribir reportes o ensayos</a:t>
            </a:r>
          </a:p>
        </p:txBody>
      </p:sp>
    </p:spTree>
    <p:extLst>
      <p:ext uri="{BB962C8B-B14F-4D97-AF65-F5344CB8AC3E}">
        <p14:creationId xmlns:p14="http://schemas.microsoft.com/office/powerpoint/2010/main" val="258432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4FBFBE-2BB7-4B4B-88EA-9532DC2D955B}"/>
              </a:ext>
            </a:extLst>
          </p:cNvPr>
          <p:cNvSpPr/>
          <p:nvPr/>
        </p:nvSpPr>
        <p:spPr>
          <a:xfrm>
            <a:off x="2095337" y="357459"/>
            <a:ext cx="9115606" cy="1323439"/>
          </a:xfrm>
          <a:prstGeom prst="rect">
            <a:avLst/>
          </a:prstGeom>
        </p:spPr>
        <p:txBody>
          <a:bodyPr wrap="square">
            <a:spAutoFit/>
          </a:bodyPr>
          <a:lstStyle/>
          <a:p>
            <a:pPr lvl="0" algn="ctr">
              <a:spcAft>
                <a:spcPts val="1200"/>
              </a:spcAft>
            </a:pPr>
            <a:r>
              <a:rPr lang="es-MX" sz="4000" b="1" dirty="0">
                <a:solidFill>
                  <a:srgbClr val="700000"/>
                </a:solidFill>
                <a:ea typeface="Times New Roman" panose="02020603050405020304" pitchFamily="18" charset="0"/>
                <a:cs typeface="Times New Roman" panose="02020603050405020304" pitchFamily="18" charset="0"/>
              </a:rPr>
              <a:t>¿En qué se parecen los esquemas y los mapas mentales? ¿En qué se diferencian?</a:t>
            </a:r>
            <a:endParaRPr lang="en-US" sz="4000" b="1" dirty="0">
              <a:solidFill>
                <a:srgbClr val="700000"/>
              </a:solidFill>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7AEF9D27-2777-4204-B050-20F4C98033B2}"/>
              </a:ext>
            </a:extLst>
          </p:cNvPr>
          <p:cNvSpPr/>
          <p:nvPr/>
        </p:nvSpPr>
        <p:spPr>
          <a:xfrm>
            <a:off x="10206848" y="4732750"/>
            <a:ext cx="1731727" cy="1937158"/>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D3C24B-AFF2-4D44-82E9-47CCF0E8341E}"/>
              </a:ext>
            </a:extLst>
          </p:cNvPr>
          <p:cNvSpPr txBox="1"/>
          <p:nvPr/>
        </p:nvSpPr>
        <p:spPr>
          <a:xfrm>
            <a:off x="10323899" y="4789676"/>
            <a:ext cx="1517667" cy="1754326"/>
          </a:xfrm>
          <a:prstGeom prst="rect">
            <a:avLst/>
          </a:prstGeom>
          <a:noFill/>
        </p:spPr>
        <p:txBody>
          <a:bodyPr wrap="square" rtlCol="0">
            <a:spAutoFit/>
          </a:bodyPr>
          <a:lstStyle/>
          <a:p>
            <a:r>
              <a:rPr lang="en-US" sz="1200" b="1" dirty="0">
                <a:solidFill>
                  <a:schemeClr val="bg1"/>
                </a:solidFill>
              </a:rPr>
              <a:t>Title</a:t>
            </a:r>
          </a:p>
          <a:p>
            <a:pPr marL="400050" indent="-400050">
              <a:buAutoNum type="romanUcPeriod"/>
            </a:pPr>
            <a:r>
              <a:rPr lang="en-US" sz="1200" b="1" dirty="0">
                <a:solidFill>
                  <a:schemeClr val="bg1"/>
                </a:solidFill>
              </a:rPr>
              <a:t>____________</a:t>
            </a:r>
          </a:p>
          <a:p>
            <a:pPr marL="342900" indent="-55563">
              <a:buAutoNum type="alphaUcPeriod"/>
            </a:pPr>
            <a:r>
              <a:rPr lang="en-US" sz="1200" b="1" dirty="0">
                <a:solidFill>
                  <a:schemeClr val="bg1"/>
                </a:solidFill>
              </a:rPr>
              <a:t>_________</a:t>
            </a:r>
          </a:p>
          <a:p>
            <a:pPr marL="342900" indent="-55563">
              <a:buAutoNum type="alphaUcPeriod"/>
            </a:pPr>
            <a:r>
              <a:rPr lang="en-US" sz="1200" b="1" dirty="0">
                <a:solidFill>
                  <a:schemeClr val="bg1"/>
                </a:solidFill>
              </a:rPr>
              <a:t>___________</a:t>
            </a:r>
          </a:p>
          <a:p>
            <a:pPr marL="509588" indent="117475">
              <a:buAutoNum type="romanLcPeriod"/>
            </a:pPr>
            <a:r>
              <a:rPr lang="en-US" sz="1200" b="1" dirty="0">
                <a:solidFill>
                  <a:schemeClr val="bg1"/>
                </a:solidFill>
              </a:rPr>
              <a:t>_________</a:t>
            </a:r>
          </a:p>
          <a:p>
            <a:pPr marL="509588" indent="117475">
              <a:buAutoNum type="romanLcPeriod"/>
            </a:pPr>
            <a:r>
              <a:rPr lang="en-US" sz="1200" b="1" dirty="0">
                <a:solidFill>
                  <a:schemeClr val="bg1"/>
                </a:solidFill>
              </a:rPr>
              <a:t>______</a:t>
            </a:r>
          </a:p>
          <a:p>
            <a:r>
              <a:rPr lang="en-US" sz="1200" b="1" dirty="0">
                <a:solidFill>
                  <a:schemeClr val="bg1"/>
                </a:solidFill>
              </a:rPr>
              <a:t>II. ____________</a:t>
            </a:r>
          </a:p>
          <a:p>
            <a:pPr marL="342900" indent="-55563">
              <a:buAutoNum type="alphaUcPeriod"/>
            </a:pPr>
            <a:r>
              <a:rPr lang="en-US" sz="1200" b="1" dirty="0">
                <a:solidFill>
                  <a:schemeClr val="bg1"/>
                </a:solidFill>
              </a:rPr>
              <a:t>_________</a:t>
            </a:r>
          </a:p>
          <a:p>
            <a:pPr marL="342900" indent="-55563">
              <a:buAutoNum type="alphaUcPeriod"/>
            </a:pPr>
            <a:r>
              <a:rPr lang="en-US" sz="1200" b="1" dirty="0">
                <a:solidFill>
                  <a:schemeClr val="bg1"/>
                </a:solidFill>
              </a:rPr>
              <a:t>___________</a:t>
            </a:r>
          </a:p>
        </p:txBody>
      </p:sp>
      <p:grpSp>
        <p:nvGrpSpPr>
          <p:cNvPr id="10" name="Group 9">
            <a:extLst>
              <a:ext uri="{FF2B5EF4-FFF2-40B4-BE49-F238E27FC236}">
                <a16:creationId xmlns:a16="http://schemas.microsoft.com/office/drawing/2014/main" id="{2F9DC026-C1DE-412C-9C85-B852B3FA8592}"/>
              </a:ext>
            </a:extLst>
          </p:cNvPr>
          <p:cNvGrpSpPr>
            <a:grpSpLocks/>
          </p:cNvGrpSpPr>
          <p:nvPr/>
        </p:nvGrpSpPr>
        <p:grpSpPr bwMode="auto">
          <a:xfrm rot="10800000">
            <a:off x="1610198" y="5240602"/>
            <a:ext cx="1946508" cy="1259939"/>
            <a:chOff x="621" y="2524"/>
            <a:chExt cx="11160" cy="11700"/>
          </a:xfrm>
        </p:grpSpPr>
        <p:cxnSp>
          <p:nvCxnSpPr>
            <p:cNvPr id="11" name="Line 3">
              <a:extLst>
                <a:ext uri="{FF2B5EF4-FFF2-40B4-BE49-F238E27FC236}">
                  <a16:creationId xmlns:a16="http://schemas.microsoft.com/office/drawing/2014/main" id="{7B95D147-8B95-4A58-BCC1-E06983F91316}"/>
                </a:ext>
              </a:extLst>
            </p:cNvPr>
            <p:cNvCxnSpPr>
              <a:cxnSpLocks noChangeShapeType="1"/>
            </p:cNvCxnSpPr>
            <p:nvPr/>
          </p:nvCxnSpPr>
          <p:spPr bwMode="auto">
            <a:xfrm flipH="1">
              <a:off x="7641" y="12064"/>
              <a:ext cx="36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2" name="Line 4">
              <a:extLst>
                <a:ext uri="{FF2B5EF4-FFF2-40B4-BE49-F238E27FC236}">
                  <a16:creationId xmlns:a16="http://schemas.microsoft.com/office/drawing/2014/main" id="{36FC7074-14DA-4023-93A0-27B75AD390C8}"/>
                </a:ext>
              </a:extLst>
            </p:cNvPr>
            <p:cNvCxnSpPr>
              <a:cxnSpLocks noChangeShapeType="1"/>
            </p:cNvCxnSpPr>
            <p:nvPr/>
          </p:nvCxnSpPr>
          <p:spPr bwMode="auto">
            <a:xfrm>
              <a:off x="3501" y="12064"/>
              <a:ext cx="54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3" name="Line 5">
              <a:extLst>
                <a:ext uri="{FF2B5EF4-FFF2-40B4-BE49-F238E27FC236}">
                  <a16:creationId xmlns:a16="http://schemas.microsoft.com/office/drawing/2014/main" id="{D9105B94-D0A5-4D6A-9F81-1416F22ACD76}"/>
                </a:ext>
              </a:extLst>
            </p:cNvPr>
            <p:cNvCxnSpPr>
              <a:cxnSpLocks noChangeShapeType="1"/>
            </p:cNvCxnSpPr>
            <p:nvPr/>
          </p:nvCxnSpPr>
          <p:spPr bwMode="auto">
            <a:xfrm flipH="1">
              <a:off x="2241" y="12064"/>
              <a:ext cx="54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4" name="Line 6">
              <a:extLst>
                <a:ext uri="{FF2B5EF4-FFF2-40B4-BE49-F238E27FC236}">
                  <a16:creationId xmlns:a16="http://schemas.microsoft.com/office/drawing/2014/main" id="{B14ABFD7-FBC2-4248-A012-C595FAE79EC3}"/>
                </a:ext>
              </a:extLst>
            </p:cNvPr>
            <p:cNvCxnSpPr>
              <a:cxnSpLocks noChangeShapeType="1"/>
            </p:cNvCxnSpPr>
            <p:nvPr/>
          </p:nvCxnSpPr>
          <p:spPr bwMode="auto">
            <a:xfrm flipV="1">
              <a:off x="9189" y="9783"/>
              <a:ext cx="72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5" name="Line 7">
              <a:extLst>
                <a:ext uri="{FF2B5EF4-FFF2-40B4-BE49-F238E27FC236}">
                  <a16:creationId xmlns:a16="http://schemas.microsoft.com/office/drawing/2014/main" id="{7D9D865A-C3A8-4969-AC3D-86CFC9A582BB}"/>
                </a:ext>
              </a:extLst>
            </p:cNvPr>
            <p:cNvCxnSpPr>
              <a:cxnSpLocks noChangeShapeType="1"/>
            </p:cNvCxnSpPr>
            <p:nvPr/>
          </p:nvCxnSpPr>
          <p:spPr bwMode="auto">
            <a:xfrm>
              <a:off x="8721" y="5944"/>
              <a:ext cx="9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6" name="Line 8">
              <a:extLst>
                <a:ext uri="{FF2B5EF4-FFF2-40B4-BE49-F238E27FC236}">
                  <a16:creationId xmlns:a16="http://schemas.microsoft.com/office/drawing/2014/main" id="{06ADF1EE-4AE7-4DD0-A4E3-98F30DCE0C4D}"/>
                </a:ext>
              </a:extLst>
            </p:cNvPr>
            <p:cNvCxnSpPr>
              <a:cxnSpLocks noChangeShapeType="1"/>
            </p:cNvCxnSpPr>
            <p:nvPr/>
          </p:nvCxnSpPr>
          <p:spPr bwMode="auto">
            <a:xfrm flipV="1">
              <a:off x="8829" y="4255"/>
              <a:ext cx="90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7" name="Line 9">
              <a:extLst>
                <a:ext uri="{FF2B5EF4-FFF2-40B4-BE49-F238E27FC236}">
                  <a16:creationId xmlns:a16="http://schemas.microsoft.com/office/drawing/2014/main" id="{9211876E-3406-465E-AB7D-D663C42EC5DE}"/>
                </a:ext>
              </a:extLst>
            </p:cNvPr>
            <p:cNvCxnSpPr>
              <a:cxnSpLocks noChangeShapeType="1"/>
            </p:cNvCxnSpPr>
            <p:nvPr/>
          </p:nvCxnSpPr>
          <p:spPr bwMode="auto">
            <a:xfrm flipH="1">
              <a:off x="7749" y="4144"/>
              <a:ext cx="72" cy="6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8" name="Line 10">
              <a:extLst>
                <a:ext uri="{FF2B5EF4-FFF2-40B4-BE49-F238E27FC236}">
                  <a16:creationId xmlns:a16="http://schemas.microsoft.com/office/drawing/2014/main" id="{E4636491-618E-4541-AF42-6A3EB3D7AB5D}"/>
                </a:ext>
              </a:extLst>
            </p:cNvPr>
            <p:cNvCxnSpPr>
              <a:cxnSpLocks noChangeShapeType="1"/>
            </p:cNvCxnSpPr>
            <p:nvPr/>
          </p:nvCxnSpPr>
          <p:spPr bwMode="auto">
            <a:xfrm flipH="1" flipV="1">
              <a:off x="3789" y="6594"/>
              <a:ext cx="108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9" name="Line 11">
              <a:extLst>
                <a:ext uri="{FF2B5EF4-FFF2-40B4-BE49-F238E27FC236}">
                  <a16:creationId xmlns:a16="http://schemas.microsoft.com/office/drawing/2014/main" id="{64DCBE1D-1654-482B-854D-1ADED361141C}"/>
                </a:ext>
              </a:extLst>
            </p:cNvPr>
            <p:cNvCxnSpPr>
              <a:cxnSpLocks noChangeShapeType="1"/>
            </p:cNvCxnSpPr>
            <p:nvPr/>
          </p:nvCxnSpPr>
          <p:spPr bwMode="auto">
            <a:xfrm flipV="1">
              <a:off x="2061" y="5764"/>
              <a:ext cx="10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0" name="Oval 19">
              <a:extLst>
                <a:ext uri="{FF2B5EF4-FFF2-40B4-BE49-F238E27FC236}">
                  <a16:creationId xmlns:a16="http://schemas.microsoft.com/office/drawing/2014/main" id="{47B572B5-36CC-496A-8FA5-1448790F4349}"/>
                </a:ext>
              </a:extLst>
            </p:cNvPr>
            <p:cNvSpPr>
              <a:spLocks noChangeArrowheads="1"/>
            </p:cNvSpPr>
            <p:nvPr/>
          </p:nvSpPr>
          <p:spPr bwMode="auto">
            <a:xfrm>
              <a:off x="4509" y="6954"/>
              <a:ext cx="3060" cy="324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21" name="Rectangle 20">
              <a:extLst>
                <a:ext uri="{FF2B5EF4-FFF2-40B4-BE49-F238E27FC236}">
                  <a16:creationId xmlns:a16="http://schemas.microsoft.com/office/drawing/2014/main" id="{CB21201C-1E11-4E59-9668-1FF5C5007F87}"/>
                </a:ext>
              </a:extLst>
            </p:cNvPr>
            <p:cNvSpPr>
              <a:spLocks noChangeArrowheads="1"/>
            </p:cNvSpPr>
            <p:nvPr/>
          </p:nvSpPr>
          <p:spPr bwMode="auto">
            <a:xfrm>
              <a:off x="6669" y="4795"/>
              <a:ext cx="2160" cy="1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22" name="Oval 21">
              <a:extLst>
                <a:ext uri="{FF2B5EF4-FFF2-40B4-BE49-F238E27FC236}">
                  <a16:creationId xmlns:a16="http://schemas.microsoft.com/office/drawing/2014/main" id="{7C75C86F-816B-43CE-911D-5B7ED4719B04}"/>
                </a:ext>
              </a:extLst>
            </p:cNvPr>
            <p:cNvSpPr>
              <a:spLocks noChangeArrowheads="1"/>
            </p:cNvSpPr>
            <p:nvPr/>
          </p:nvSpPr>
          <p:spPr bwMode="auto">
            <a:xfrm>
              <a:off x="3681" y="270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3" name="Oval 22">
              <a:extLst>
                <a:ext uri="{FF2B5EF4-FFF2-40B4-BE49-F238E27FC236}">
                  <a16:creationId xmlns:a16="http://schemas.microsoft.com/office/drawing/2014/main" id="{960CDEB6-6467-4AF7-9B6A-72675D9A6D02}"/>
                </a:ext>
              </a:extLst>
            </p:cNvPr>
            <p:cNvSpPr>
              <a:spLocks noChangeArrowheads="1"/>
            </p:cNvSpPr>
            <p:nvPr/>
          </p:nvSpPr>
          <p:spPr bwMode="auto">
            <a:xfrm>
              <a:off x="621" y="5764"/>
              <a:ext cx="1827" cy="151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4" name="Oval 23">
              <a:extLst>
                <a:ext uri="{FF2B5EF4-FFF2-40B4-BE49-F238E27FC236}">
                  <a16:creationId xmlns:a16="http://schemas.microsoft.com/office/drawing/2014/main" id="{F9C07486-0BDF-4CFD-8410-533BBD004C70}"/>
                </a:ext>
              </a:extLst>
            </p:cNvPr>
            <p:cNvSpPr>
              <a:spLocks noChangeArrowheads="1"/>
            </p:cNvSpPr>
            <p:nvPr/>
          </p:nvSpPr>
          <p:spPr bwMode="auto">
            <a:xfrm>
              <a:off x="955" y="3106"/>
              <a:ext cx="1620" cy="144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5" name="Oval 24">
              <a:extLst>
                <a:ext uri="{FF2B5EF4-FFF2-40B4-BE49-F238E27FC236}">
                  <a16:creationId xmlns:a16="http://schemas.microsoft.com/office/drawing/2014/main" id="{5ACECE78-3143-4154-9E7C-2AF5C25EA591}"/>
                </a:ext>
              </a:extLst>
            </p:cNvPr>
            <p:cNvSpPr>
              <a:spLocks noChangeArrowheads="1"/>
            </p:cNvSpPr>
            <p:nvPr/>
          </p:nvSpPr>
          <p:spPr bwMode="auto">
            <a:xfrm>
              <a:off x="9549" y="5515"/>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6" name="Oval 25">
              <a:extLst>
                <a:ext uri="{FF2B5EF4-FFF2-40B4-BE49-F238E27FC236}">
                  <a16:creationId xmlns:a16="http://schemas.microsoft.com/office/drawing/2014/main" id="{8AF995B0-F4E0-4527-AAF4-C3C82BF18086}"/>
                </a:ext>
              </a:extLst>
            </p:cNvPr>
            <p:cNvSpPr>
              <a:spLocks noChangeArrowheads="1"/>
            </p:cNvSpPr>
            <p:nvPr/>
          </p:nvSpPr>
          <p:spPr bwMode="auto">
            <a:xfrm>
              <a:off x="9621" y="3064"/>
              <a:ext cx="2160" cy="180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7" name="Oval 26">
              <a:extLst>
                <a:ext uri="{FF2B5EF4-FFF2-40B4-BE49-F238E27FC236}">
                  <a16:creationId xmlns:a16="http://schemas.microsoft.com/office/drawing/2014/main" id="{8C04C781-EC2B-4D7A-90E6-520C27A64A3B}"/>
                </a:ext>
              </a:extLst>
            </p:cNvPr>
            <p:cNvSpPr>
              <a:spLocks noChangeArrowheads="1"/>
            </p:cNvSpPr>
            <p:nvPr/>
          </p:nvSpPr>
          <p:spPr bwMode="auto">
            <a:xfrm>
              <a:off x="7029" y="2524"/>
              <a:ext cx="1872" cy="1731"/>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8" name="Oval 27">
              <a:extLst>
                <a:ext uri="{FF2B5EF4-FFF2-40B4-BE49-F238E27FC236}">
                  <a16:creationId xmlns:a16="http://schemas.microsoft.com/office/drawing/2014/main" id="{F7BF3770-B40C-408B-AF17-40760C956286}"/>
                </a:ext>
              </a:extLst>
            </p:cNvPr>
            <p:cNvSpPr>
              <a:spLocks noChangeArrowheads="1"/>
            </p:cNvSpPr>
            <p:nvPr/>
          </p:nvSpPr>
          <p:spPr bwMode="auto">
            <a:xfrm>
              <a:off x="801" y="7924"/>
              <a:ext cx="198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9" name="Oval 28">
              <a:extLst>
                <a:ext uri="{FF2B5EF4-FFF2-40B4-BE49-F238E27FC236}">
                  <a16:creationId xmlns:a16="http://schemas.microsoft.com/office/drawing/2014/main" id="{C0D9349F-F12B-4C7F-9D85-FE9C61760282}"/>
                </a:ext>
              </a:extLst>
            </p:cNvPr>
            <p:cNvSpPr>
              <a:spLocks noChangeArrowheads="1"/>
            </p:cNvSpPr>
            <p:nvPr/>
          </p:nvSpPr>
          <p:spPr bwMode="auto">
            <a:xfrm>
              <a:off x="801" y="12604"/>
              <a:ext cx="198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0" name="Oval 29">
              <a:extLst>
                <a:ext uri="{FF2B5EF4-FFF2-40B4-BE49-F238E27FC236}">
                  <a16:creationId xmlns:a16="http://schemas.microsoft.com/office/drawing/2014/main" id="{1107C5AE-5922-44AB-B78A-738256AB5D13}"/>
                </a:ext>
              </a:extLst>
            </p:cNvPr>
            <p:cNvSpPr>
              <a:spLocks noChangeArrowheads="1"/>
            </p:cNvSpPr>
            <p:nvPr/>
          </p:nvSpPr>
          <p:spPr bwMode="auto">
            <a:xfrm>
              <a:off x="3681" y="1242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1" name="Oval 30">
              <a:extLst>
                <a:ext uri="{FF2B5EF4-FFF2-40B4-BE49-F238E27FC236}">
                  <a16:creationId xmlns:a16="http://schemas.microsoft.com/office/drawing/2014/main" id="{F4BFE4C0-98E1-4139-9E3E-F8AB991DBE62}"/>
                </a:ext>
              </a:extLst>
            </p:cNvPr>
            <p:cNvSpPr>
              <a:spLocks noChangeArrowheads="1"/>
            </p:cNvSpPr>
            <p:nvPr/>
          </p:nvSpPr>
          <p:spPr bwMode="auto">
            <a:xfrm>
              <a:off x="6381" y="1260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2" name="Oval 31">
              <a:extLst>
                <a:ext uri="{FF2B5EF4-FFF2-40B4-BE49-F238E27FC236}">
                  <a16:creationId xmlns:a16="http://schemas.microsoft.com/office/drawing/2014/main" id="{2A0C9365-F557-4FA3-8737-7C06E6A86906}"/>
                </a:ext>
              </a:extLst>
            </p:cNvPr>
            <p:cNvSpPr>
              <a:spLocks noChangeArrowheads="1"/>
            </p:cNvSpPr>
            <p:nvPr/>
          </p:nvSpPr>
          <p:spPr bwMode="auto">
            <a:xfrm>
              <a:off x="8541" y="1260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3" name="Oval 32">
              <a:extLst>
                <a:ext uri="{FF2B5EF4-FFF2-40B4-BE49-F238E27FC236}">
                  <a16:creationId xmlns:a16="http://schemas.microsoft.com/office/drawing/2014/main" id="{9B2B4CA1-D568-4EB5-8140-F5DD94FDE992}"/>
                </a:ext>
              </a:extLst>
            </p:cNvPr>
            <p:cNvSpPr>
              <a:spLocks noChangeArrowheads="1"/>
            </p:cNvSpPr>
            <p:nvPr/>
          </p:nvSpPr>
          <p:spPr bwMode="auto">
            <a:xfrm>
              <a:off x="9828" y="8778"/>
              <a:ext cx="1773" cy="1486"/>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4" name="Rectangle 33">
              <a:extLst>
                <a:ext uri="{FF2B5EF4-FFF2-40B4-BE49-F238E27FC236}">
                  <a16:creationId xmlns:a16="http://schemas.microsoft.com/office/drawing/2014/main" id="{72A0C491-D39C-4745-BAD1-E0472AFD20DC}"/>
                </a:ext>
              </a:extLst>
            </p:cNvPr>
            <p:cNvSpPr>
              <a:spLocks noChangeArrowheads="1"/>
            </p:cNvSpPr>
            <p:nvPr/>
          </p:nvSpPr>
          <p:spPr bwMode="auto">
            <a:xfrm>
              <a:off x="3069" y="4795"/>
              <a:ext cx="2160" cy="1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35" name="Rectangle 34">
              <a:extLst>
                <a:ext uri="{FF2B5EF4-FFF2-40B4-BE49-F238E27FC236}">
                  <a16:creationId xmlns:a16="http://schemas.microsoft.com/office/drawing/2014/main" id="{E08BDBFC-C179-419A-921F-54D2ADD2988B}"/>
                </a:ext>
              </a:extLst>
            </p:cNvPr>
            <p:cNvSpPr>
              <a:spLocks noChangeArrowheads="1"/>
            </p:cNvSpPr>
            <p:nvPr/>
          </p:nvSpPr>
          <p:spPr bwMode="auto">
            <a:xfrm>
              <a:off x="7641" y="10264"/>
              <a:ext cx="2160" cy="1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cxnSp>
          <p:nvCxnSpPr>
            <p:cNvPr id="36" name="Line 28">
              <a:extLst>
                <a:ext uri="{FF2B5EF4-FFF2-40B4-BE49-F238E27FC236}">
                  <a16:creationId xmlns:a16="http://schemas.microsoft.com/office/drawing/2014/main" id="{DA315AE8-4D79-4628-B060-55065C8FD619}"/>
                </a:ext>
              </a:extLst>
            </p:cNvPr>
            <p:cNvCxnSpPr>
              <a:cxnSpLocks noChangeShapeType="1"/>
              <a:endCxn id="24" idx="5"/>
            </p:cNvCxnSpPr>
            <p:nvPr/>
          </p:nvCxnSpPr>
          <p:spPr bwMode="auto">
            <a:xfrm rot="10800000">
              <a:off x="2338" y="4335"/>
              <a:ext cx="731" cy="6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7" name="Line 29">
              <a:extLst>
                <a:ext uri="{FF2B5EF4-FFF2-40B4-BE49-F238E27FC236}">
                  <a16:creationId xmlns:a16="http://schemas.microsoft.com/office/drawing/2014/main" id="{35C1CD1C-E498-4FF5-8BAC-B804C7E29CB5}"/>
                </a:ext>
              </a:extLst>
            </p:cNvPr>
            <p:cNvCxnSpPr>
              <a:cxnSpLocks noChangeShapeType="1"/>
            </p:cNvCxnSpPr>
            <p:nvPr/>
          </p:nvCxnSpPr>
          <p:spPr bwMode="auto">
            <a:xfrm flipV="1">
              <a:off x="4149" y="4324"/>
              <a:ext cx="252" cy="47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8" name="Line 30">
              <a:extLst>
                <a:ext uri="{FF2B5EF4-FFF2-40B4-BE49-F238E27FC236}">
                  <a16:creationId xmlns:a16="http://schemas.microsoft.com/office/drawing/2014/main" id="{6157F9A4-FB19-4221-B433-B2B8621A060F}"/>
                </a:ext>
              </a:extLst>
            </p:cNvPr>
            <p:cNvCxnSpPr>
              <a:cxnSpLocks noChangeShapeType="1"/>
            </p:cNvCxnSpPr>
            <p:nvPr/>
          </p:nvCxnSpPr>
          <p:spPr bwMode="auto">
            <a:xfrm flipV="1">
              <a:off x="7389" y="6594"/>
              <a:ext cx="54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9" name="Line 31">
              <a:extLst>
                <a:ext uri="{FF2B5EF4-FFF2-40B4-BE49-F238E27FC236}">
                  <a16:creationId xmlns:a16="http://schemas.microsoft.com/office/drawing/2014/main" id="{07F672A6-F608-444F-B628-FFAB7AD88847}"/>
                </a:ext>
              </a:extLst>
            </p:cNvPr>
            <p:cNvCxnSpPr>
              <a:cxnSpLocks noChangeShapeType="1"/>
            </p:cNvCxnSpPr>
            <p:nvPr/>
          </p:nvCxnSpPr>
          <p:spPr bwMode="auto">
            <a:xfrm flipH="1">
              <a:off x="3789" y="9184"/>
              <a:ext cx="792" cy="13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0" name="Line 32">
              <a:extLst>
                <a:ext uri="{FF2B5EF4-FFF2-40B4-BE49-F238E27FC236}">
                  <a16:creationId xmlns:a16="http://schemas.microsoft.com/office/drawing/2014/main" id="{200BD67C-FAF8-4AFA-9B2C-79C60C6D91D7}"/>
                </a:ext>
              </a:extLst>
            </p:cNvPr>
            <p:cNvCxnSpPr>
              <a:cxnSpLocks noChangeShapeType="1"/>
            </p:cNvCxnSpPr>
            <p:nvPr/>
          </p:nvCxnSpPr>
          <p:spPr bwMode="auto">
            <a:xfrm>
              <a:off x="7569" y="9063"/>
              <a:ext cx="792" cy="120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1" name="Line 33">
              <a:extLst>
                <a:ext uri="{FF2B5EF4-FFF2-40B4-BE49-F238E27FC236}">
                  <a16:creationId xmlns:a16="http://schemas.microsoft.com/office/drawing/2014/main" id="{F795C56B-09F8-4003-8C07-DC16444FE2AD}"/>
                </a:ext>
              </a:extLst>
            </p:cNvPr>
            <p:cNvCxnSpPr>
              <a:cxnSpLocks noChangeShapeType="1"/>
            </p:cNvCxnSpPr>
            <p:nvPr/>
          </p:nvCxnSpPr>
          <p:spPr bwMode="auto">
            <a:xfrm>
              <a:off x="9081" y="12064"/>
              <a:ext cx="18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2" name="Line 34">
              <a:extLst>
                <a:ext uri="{FF2B5EF4-FFF2-40B4-BE49-F238E27FC236}">
                  <a16:creationId xmlns:a16="http://schemas.microsoft.com/office/drawing/2014/main" id="{6EE2E49E-69BA-4CEE-A37F-C60232ED2FA5}"/>
                </a:ext>
              </a:extLst>
            </p:cNvPr>
            <p:cNvCxnSpPr>
              <a:cxnSpLocks noChangeShapeType="1"/>
            </p:cNvCxnSpPr>
            <p:nvPr/>
          </p:nvCxnSpPr>
          <p:spPr bwMode="auto">
            <a:xfrm flipH="1" flipV="1">
              <a:off x="2061" y="9544"/>
              <a:ext cx="54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3" name="Text Box 35">
              <a:extLst>
                <a:ext uri="{FF2B5EF4-FFF2-40B4-BE49-F238E27FC236}">
                  <a16:creationId xmlns:a16="http://schemas.microsoft.com/office/drawing/2014/main" id="{705628FF-BE03-4A65-93F5-99226FA9701A}"/>
                </a:ext>
              </a:extLst>
            </p:cNvPr>
            <p:cNvSpPr txBox="1">
              <a:spLocks noChangeArrowheads="1"/>
            </p:cNvSpPr>
            <p:nvPr/>
          </p:nvSpPr>
          <p:spPr bwMode="auto">
            <a:xfrm>
              <a:off x="2241" y="10444"/>
              <a:ext cx="1980" cy="16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rPr>
                <a:t> </a:t>
              </a:r>
            </a:p>
          </p:txBody>
        </p:sp>
      </p:grpSp>
      <p:sp>
        <p:nvSpPr>
          <p:cNvPr id="3" name="Oval 2">
            <a:extLst>
              <a:ext uri="{FF2B5EF4-FFF2-40B4-BE49-F238E27FC236}">
                <a16:creationId xmlns:a16="http://schemas.microsoft.com/office/drawing/2014/main" id="{3ED01700-8500-4A47-948B-291366B1C82A}"/>
              </a:ext>
            </a:extLst>
          </p:cNvPr>
          <p:cNvSpPr/>
          <p:nvPr/>
        </p:nvSpPr>
        <p:spPr>
          <a:xfrm>
            <a:off x="3083391" y="1780871"/>
            <a:ext cx="4893641" cy="374032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1EC0ED5-0138-4A92-AFBD-42768B322494}"/>
              </a:ext>
            </a:extLst>
          </p:cNvPr>
          <p:cNvSpPr/>
          <p:nvPr/>
        </p:nvSpPr>
        <p:spPr>
          <a:xfrm>
            <a:off x="5426230" y="1766508"/>
            <a:ext cx="4893642" cy="374032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35630B4-E4D8-41F5-A56F-46E107C8458B}"/>
              </a:ext>
            </a:extLst>
          </p:cNvPr>
          <p:cNvSpPr txBox="1"/>
          <p:nvPr/>
        </p:nvSpPr>
        <p:spPr>
          <a:xfrm>
            <a:off x="4284096" y="2008023"/>
            <a:ext cx="1959829" cy="461665"/>
          </a:xfrm>
          <a:prstGeom prst="rect">
            <a:avLst/>
          </a:prstGeom>
          <a:noFill/>
        </p:spPr>
        <p:txBody>
          <a:bodyPr wrap="square" rtlCol="0">
            <a:spAutoFit/>
          </a:bodyPr>
          <a:lstStyle/>
          <a:p>
            <a:pPr algn="ctr"/>
            <a:r>
              <a:rPr lang="en-US" sz="2400" b="1" dirty="0">
                <a:solidFill>
                  <a:srgbClr val="700000"/>
                </a:solidFill>
              </a:rPr>
              <a:t>Mapa Mental</a:t>
            </a:r>
          </a:p>
        </p:txBody>
      </p:sp>
      <p:sp>
        <p:nvSpPr>
          <p:cNvPr id="46" name="TextBox 45">
            <a:extLst>
              <a:ext uri="{FF2B5EF4-FFF2-40B4-BE49-F238E27FC236}">
                <a16:creationId xmlns:a16="http://schemas.microsoft.com/office/drawing/2014/main" id="{B4CA503D-D888-4FDE-AF33-AFCC99E391C0}"/>
              </a:ext>
            </a:extLst>
          </p:cNvPr>
          <p:cNvSpPr txBox="1"/>
          <p:nvPr/>
        </p:nvSpPr>
        <p:spPr>
          <a:xfrm>
            <a:off x="7099893" y="1966454"/>
            <a:ext cx="1733107" cy="461665"/>
          </a:xfrm>
          <a:prstGeom prst="rect">
            <a:avLst/>
          </a:prstGeom>
          <a:noFill/>
        </p:spPr>
        <p:txBody>
          <a:bodyPr wrap="square" rtlCol="0">
            <a:spAutoFit/>
          </a:bodyPr>
          <a:lstStyle/>
          <a:p>
            <a:pPr algn="ctr"/>
            <a:r>
              <a:rPr lang="en-US" sz="2400" b="1" dirty="0">
                <a:solidFill>
                  <a:srgbClr val="700000"/>
                </a:solidFill>
              </a:rPr>
              <a:t>Esquemas</a:t>
            </a:r>
          </a:p>
        </p:txBody>
      </p:sp>
      <p:sp>
        <p:nvSpPr>
          <p:cNvPr id="47" name="TextBox 46">
            <a:extLst>
              <a:ext uri="{FF2B5EF4-FFF2-40B4-BE49-F238E27FC236}">
                <a16:creationId xmlns:a16="http://schemas.microsoft.com/office/drawing/2014/main" id="{010C9A24-E3A0-4BBC-8C4B-5912C1D98E82}"/>
              </a:ext>
            </a:extLst>
          </p:cNvPr>
          <p:cNvSpPr txBox="1"/>
          <p:nvPr/>
        </p:nvSpPr>
        <p:spPr>
          <a:xfrm>
            <a:off x="5864825" y="2182053"/>
            <a:ext cx="1733107" cy="461665"/>
          </a:xfrm>
          <a:prstGeom prst="rect">
            <a:avLst/>
          </a:prstGeom>
          <a:noFill/>
        </p:spPr>
        <p:txBody>
          <a:bodyPr wrap="square" rtlCol="0">
            <a:spAutoFit/>
          </a:bodyPr>
          <a:lstStyle/>
          <a:p>
            <a:pPr algn="ctr"/>
            <a:r>
              <a:rPr lang="en-US" sz="2400" b="1" dirty="0">
                <a:solidFill>
                  <a:srgbClr val="700000"/>
                </a:solidFill>
              </a:rPr>
              <a:t>Ambos</a:t>
            </a:r>
          </a:p>
        </p:txBody>
      </p:sp>
    </p:spTree>
    <p:extLst>
      <p:ext uri="{BB962C8B-B14F-4D97-AF65-F5344CB8AC3E}">
        <p14:creationId xmlns:p14="http://schemas.microsoft.com/office/powerpoint/2010/main" val="3254132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4FBFBE-2BB7-4B4B-88EA-9532DC2D955B}"/>
              </a:ext>
            </a:extLst>
          </p:cNvPr>
          <p:cNvSpPr/>
          <p:nvPr/>
        </p:nvSpPr>
        <p:spPr>
          <a:xfrm>
            <a:off x="2095337" y="357459"/>
            <a:ext cx="9115606" cy="2092881"/>
          </a:xfrm>
          <a:prstGeom prst="rect">
            <a:avLst/>
          </a:prstGeom>
        </p:spPr>
        <p:txBody>
          <a:bodyPr wrap="square">
            <a:spAutoFit/>
          </a:bodyPr>
          <a:lstStyle/>
          <a:p>
            <a:pPr lvl="0" algn="ctr">
              <a:spcAft>
                <a:spcPts val="1200"/>
              </a:spcAft>
            </a:pPr>
            <a:r>
              <a:rPr lang="es-MX" sz="4000" b="1" dirty="0">
                <a:solidFill>
                  <a:srgbClr val="700000"/>
                </a:solidFill>
                <a:ea typeface="Times New Roman" panose="02020603050405020304" pitchFamily="18" charset="0"/>
                <a:cs typeface="Times New Roman" panose="02020603050405020304" pitchFamily="18" charset="0"/>
              </a:rPr>
              <a:t>¿En qué se parecen los esquemas y los mapas mentales? ¿En qué se diferencian?</a:t>
            </a:r>
          </a:p>
          <a:p>
            <a:pPr lvl="0" algn="ctr">
              <a:spcAft>
                <a:spcPts val="1200"/>
              </a:spcAft>
            </a:pPr>
            <a:endParaRPr lang="en-US" sz="4000" b="1" dirty="0">
              <a:solidFill>
                <a:srgbClr val="700000"/>
              </a:solidFill>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7AEF9D27-2777-4204-B050-20F4C98033B2}"/>
              </a:ext>
            </a:extLst>
          </p:cNvPr>
          <p:cNvSpPr/>
          <p:nvPr/>
        </p:nvSpPr>
        <p:spPr>
          <a:xfrm>
            <a:off x="10206848" y="4732750"/>
            <a:ext cx="1731727" cy="1937158"/>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D3C24B-AFF2-4D44-82E9-47CCF0E8341E}"/>
              </a:ext>
            </a:extLst>
          </p:cNvPr>
          <p:cNvSpPr txBox="1"/>
          <p:nvPr/>
        </p:nvSpPr>
        <p:spPr>
          <a:xfrm>
            <a:off x="10323899" y="4789676"/>
            <a:ext cx="1517667" cy="1754326"/>
          </a:xfrm>
          <a:prstGeom prst="rect">
            <a:avLst/>
          </a:prstGeom>
          <a:noFill/>
        </p:spPr>
        <p:txBody>
          <a:bodyPr wrap="square" rtlCol="0">
            <a:spAutoFit/>
          </a:bodyPr>
          <a:lstStyle/>
          <a:p>
            <a:r>
              <a:rPr lang="en-US" sz="1200" b="1" dirty="0">
                <a:solidFill>
                  <a:schemeClr val="bg1"/>
                </a:solidFill>
              </a:rPr>
              <a:t>Title</a:t>
            </a:r>
          </a:p>
          <a:p>
            <a:pPr marL="400050" indent="-400050">
              <a:buAutoNum type="romanUcPeriod"/>
            </a:pPr>
            <a:r>
              <a:rPr lang="en-US" sz="1200" b="1" dirty="0">
                <a:solidFill>
                  <a:schemeClr val="bg1"/>
                </a:solidFill>
              </a:rPr>
              <a:t>____________</a:t>
            </a:r>
          </a:p>
          <a:p>
            <a:pPr marL="342900" indent="-55563">
              <a:buAutoNum type="alphaUcPeriod"/>
            </a:pPr>
            <a:r>
              <a:rPr lang="en-US" sz="1200" b="1" dirty="0">
                <a:solidFill>
                  <a:schemeClr val="bg1"/>
                </a:solidFill>
              </a:rPr>
              <a:t>_________</a:t>
            </a:r>
          </a:p>
          <a:p>
            <a:pPr marL="342900" indent="-55563">
              <a:buAutoNum type="alphaUcPeriod"/>
            </a:pPr>
            <a:r>
              <a:rPr lang="en-US" sz="1200" b="1" dirty="0">
                <a:solidFill>
                  <a:schemeClr val="bg1"/>
                </a:solidFill>
              </a:rPr>
              <a:t>___________</a:t>
            </a:r>
          </a:p>
          <a:p>
            <a:pPr marL="509588" indent="117475">
              <a:buAutoNum type="romanLcPeriod"/>
            </a:pPr>
            <a:r>
              <a:rPr lang="en-US" sz="1200" b="1" dirty="0">
                <a:solidFill>
                  <a:schemeClr val="bg1"/>
                </a:solidFill>
              </a:rPr>
              <a:t>_________</a:t>
            </a:r>
          </a:p>
          <a:p>
            <a:pPr marL="509588" indent="117475">
              <a:buAutoNum type="romanLcPeriod"/>
            </a:pPr>
            <a:r>
              <a:rPr lang="en-US" sz="1200" b="1" dirty="0">
                <a:solidFill>
                  <a:schemeClr val="bg1"/>
                </a:solidFill>
              </a:rPr>
              <a:t>______</a:t>
            </a:r>
          </a:p>
          <a:p>
            <a:r>
              <a:rPr lang="en-US" sz="1200" b="1" dirty="0">
                <a:solidFill>
                  <a:schemeClr val="bg1"/>
                </a:solidFill>
              </a:rPr>
              <a:t>II. ____________</a:t>
            </a:r>
          </a:p>
          <a:p>
            <a:pPr marL="342900" indent="-55563">
              <a:buAutoNum type="alphaUcPeriod"/>
            </a:pPr>
            <a:r>
              <a:rPr lang="en-US" sz="1200" b="1" dirty="0">
                <a:solidFill>
                  <a:schemeClr val="bg1"/>
                </a:solidFill>
              </a:rPr>
              <a:t>_________</a:t>
            </a:r>
          </a:p>
          <a:p>
            <a:pPr marL="342900" indent="-55563">
              <a:buAutoNum type="alphaUcPeriod"/>
            </a:pPr>
            <a:r>
              <a:rPr lang="en-US" sz="1200" b="1" dirty="0">
                <a:solidFill>
                  <a:schemeClr val="bg1"/>
                </a:solidFill>
              </a:rPr>
              <a:t>___________</a:t>
            </a:r>
          </a:p>
        </p:txBody>
      </p:sp>
      <p:grpSp>
        <p:nvGrpSpPr>
          <p:cNvPr id="10" name="Group 9">
            <a:extLst>
              <a:ext uri="{FF2B5EF4-FFF2-40B4-BE49-F238E27FC236}">
                <a16:creationId xmlns:a16="http://schemas.microsoft.com/office/drawing/2014/main" id="{2F9DC026-C1DE-412C-9C85-B852B3FA8592}"/>
              </a:ext>
            </a:extLst>
          </p:cNvPr>
          <p:cNvGrpSpPr>
            <a:grpSpLocks/>
          </p:cNvGrpSpPr>
          <p:nvPr/>
        </p:nvGrpSpPr>
        <p:grpSpPr bwMode="auto">
          <a:xfrm rot="10800000">
            <a:off x="1610198" y="5240602"/>
            <a:ext cx="1946508" cy="1259939"/>
            <a:chOff x="621" y="2524"/>
            <a:chExt cx="11160" cy="11700"/>
          </a:xfrm>
        </p:grpSpPr>
        <p:cxnSp>
          <p:nvCxnSpPr>
            <p:cNvPr id="11" name="Line 3">
              <a:extLst>
                <a:ext uri="{FF2B5EF4-FFF2-40B4-BE49-F238E27FC236}">
                  <a16:creationId xmlns:a16="http://schemas.microsoft.com/office/drawing/2014/main" id="{7B95D147-8B95-4A58-BCC1-E06983F91316}"/>
                </a:ext>
              </a:extLst>
            </p:cNvPr>
            <p:cNvCxnSpPr>
              <a:cxnSpLocks noChangeShapeType="1"/>
            </p:cNvCxnSpPr>
            <p:nvPr/>
          </p:nvCxnSpPr>
          <p:spPr bwMode="auto">
            <a:xfrm flipH="1">
              <a:off x="7641" y="12064"/>
              <a:ext cx="36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2" name="Line 4">
              <a:extLst>
                <a:ext uri="{FF2B5EF4-FFF2-40B4-BE49-F238E27FC236}">
                  <a16:creationId xmlns:a16="http://schemas.microsoft.com/office/drawing/2014/main" id="{36FC7074-14DA-4023-93A0-27B75AD390C8}"/>
                </a:ext>
              </a:extLst>
            </p:cNvPr>
            <p:cNvCxnSpPr>
              <a:cxnSpLocks noChangeShapeType="1"/>
            </p:cNvCxnSpPr>
            <p:nvPr/>
          </p:nvCxnSpPr>
          <p:spPr bwMode="auto">
            <a:xfrm>
              <a:off x="3501" y="12064"/>
              <a:ext cx="54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3" name="Line 5">
              <a:extLst>
                <a:ext uri="{FF2B5EF4-FFF2-40B4-BE49-F238E27FC236}">
                  <a16:creationId xmlns:a16="http://schemas.microsoft.com/office/drawing/2014/main" id="{D9105B94-D0A5-4D6A-9F81-1416F22ACD76}"/>
                </a:ext>
              </a:extLst>
            </p:cNvPr>
            <p:cNvCxnSpPr>
              <a:cxnSpLocks noChangeShapeType="1"/>
            </p:cNvCxnSpPr>
            <p:nvPr/>
          </p:nvCxnSpPr>
          <p:spPr bwMode="auto">
            <a:xfrm flipH="1">
              <a:off x="2241" y="12064"/>
              <a:ext cx="54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4" name="Line 6">
              <a:extLst>
                <a:ext uri="{FF2B5EF4-FFF2-40B4-BE49-F238E27FC236}">
                  <a16:creationId xmlns:a16="http://schemas.microsoft.com/office/drawing/2014/main" id="{B14ABFD7-FBC2-4248-A012-C595FAE79EC3}"/>
                </a:ext>
              </a:extLst>
            </p:cNvPr>
            <p:cNvCxnSpPr>
              <a:cxnSpLocks noChangeShapeType="1"/>
            </p:cNvCxnSpPr>
            <p:nvPr/>
          </p:nvCxnSpPr>
          <p:spPr bwMode="auto">
            <a:xfrm flipV="1">
              <a:off x="9189" y="9783"/>
              <a:ext cx="72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5" name="Line 7">
              <a:extLst>
                <a:ext uri="{FF2B5EF4-FFF2-40B4-BE49-F238E27FC236}">
                  <a16:creationId xmlns:a16="http://schemas.microsoft.com/office/drawing/2014/main" id="{7D9D865A-C3A8-4969-AC3D-86CFC9A582BB}"/>
                </a:ext>
              </a:extLst>
            </p:cNvPr>
            <p:cNvCxnSpPr>
              <a:cxnSpLocks noChangeShapeType="1"/>
            </p:cNvCxnSpPr>
            <p:nvPr/>
          </p:nvCxnSpPr>
          <p:spPr bwMode="auto">
            <a:xfrm>
              <a:off x="8721" y="5944"/>
              <a:ext cx="9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6" name="Line 8">
              <a:extLst>
                <a:ext uri="{FF2B5EF4-FFF2-40B4-BE49-F238E27FC236}">
                  <a16:creationId xmlns:a16="http://schemas.microsoft.com/office/drawing/2014/main" id="{06ADF1EE-4AE7-4DD0-A4E3-98F30DCE0C4D}"/>
                </a:ext>
              </a:extLst>
            </p:cNvPr>
            <p:cNvCxnSpPr>
              <a:cxnSpLocks noChangeShapeType="1"/>
            </p:cNvCxnSpPr>
            <p:nvPr/>
          </p:nvCxnSpPr>
          <p:spPr bwMode="auto">
            <a:xfrm flipV="1">
              <a:off x="8829" y="4255"/>
              <a:ext cx="90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7" name="Line 9">
              <a:extLst>
                <a:ext uri="{FF2B5EF4-FFF2-40B4-BE49-F238E27FC236}">
                  <a16:creationId xmlns:a16="http://schemas.microsoft.com/office/drawing/2014/main" id="{9211876E-3406-465E-AB7D-D663C42EC5DE}"/>
                </a:ext>
              </a:extLst>
            </p:cNvPr>
            <p:cNvCxnSpPr>
              <a:cxnSpLocks noChangeShapeType="1"/>
            </p:cNvCxnSpPr>
            <p:nvPr/>
          </p:nvCxnSpPr>
          <p:spPr bwMode="auto">
            <a:xfrm flipH="1">
              <a:off x="7749" y="4144"/>
              <a:ext cx="72" cy="6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8" name="Line 10">
              <a:extLst>
                <a:ext uri="{FF2B5EF4-FFF2-40B4-BE49-F238E27FC236}">
                  <a16:creationId xmlns:a16="http://schemas.microsoft.com/office/drawing/2014/main" id="{E4636491-618E-4541-AF42-6A3EB3D7AB5D}"/>
                </a:ext>
              </a:extLst>
            </p:cNvPr>
            <p:cNvCxnSpPr>
              <a:cxnSpLocks noChangeShapeType="1"/>
            </p:cNvCxnSpPr>
            <p:nvPr/>
          </p:nvCxnSpPr>
          <p:spPr bwMode="auto">
            <a:xfrm flipH="1" flipV="1">
              <a:off x="3789" y="6594"/>
              <a:ext cx="108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9" name="Line 11">
              <a:extLst>
                <a:ext uri="{FF2B5EF4-FFF2-40B4-BE49-F238E27FC236}">
                  <a16:creationId xmlns:a16="http://schemas.microsoft.com/office/drawing/2014/main" id="{64DCBE1D-1654-482B-854D-1ADED361141C}"/>
                </a:ext>
              </a:extLst>
            </p:cNvPr>
            <p:cNvCxnSpPr>
              <a:cxnSpLocks noChangeShapeType="1"/>
            </p:cNvCxnSpPr>
            <p:nvPr/>
          </p:nvCxnSpPr>
          <p:spPr bwMode="auto">
            <a:xfrm flipV="1">
              <a:off x="2061" y="5764"/>
              <a:ext cx="10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0" name="Oval 19">
              <a:extLst>
                <a:ext uri="{FF2B5EF4-FFF2-40B4-BE49-F238E27FC236}">
                  <a16:creationId xmlns:a16="http://schemas.microsoft.com/office/drawing/2014/main" id="{47B572B5-36CC-496A-8FA5-1448790F4349}"/>
                </a:ext>
              </a:extLst>
            </p:cNvPr>
            <p:cNvSpPr>
              <a:spLocks noChangeArrowheads="1"/>
            </p:cNvSpPr>
            <p:nvPr/>
          </p:nvSpPr>
          <p:spPr bwMode="auto">
            <a:xfrm>
              <a:off x="4509" y="6954"/>
              <a:ext cx="3060" cy="324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21" name="Rectangle 20">
              <a:extLst>
                <a:ext uri="{FF2B5EF4-FFF2-40B4-BE49-F238E27FC236}">
                  <a16:creationId xmlns:a16="http://schemas.microsoft.com/office/drawing/2014/main" id="{CB21201C-1E11-4E59-9668-1FF5C5007F87}"/>
                </a:ext>
              </a:extLst>
            </p:cNvPr>
            <p:cNvSpPr>
              <a:spLocks noChangeArrowheads="1"/>
            </p:cNvSpPr>
            <p:nvPr/>
          </p:nvSpPr>
          <p:spPr bwMode="auto">
            <a:xfrm>
              <a:off x="6669" y="4795"/>
              <a:ext cx="2160" cy="1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22" name="Oval 21">
              <a:extLst>
                <a:ext uri="{FF2B5EF4-FFF2-40B4-BE49-F238E27FC236}">
                  <a16:creationId xmlns:a16="http://schemas.microsoft.com/office/drawing/2014/main" id="{7C75C86F-816B-43CE-911D-5B7ED4719B04}"/>
                </a:ext>
              </a:extLst>
            </p:cNvPr>
            <p:cNvSpPr>
              <a:spLocks noChangeArrowheads="1"/>
            </p:cNvSpPr>
            <p:nvPr/>
          </p:nvSpPr>
          <p:spPr bwMode="auto">
            <a:xfrm>
              <a:off x="3681" y="270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3" name="Oval 22">
              <a:extLst>
                <a:ext uri="{FF2B5EF4-FFF2-40B4-BE49-F238E27FC236}">
                  <a16:creationId xmlns:a16="http://schemas.microsoft.com/office/drawing/2014/main" id="{960CDEB6-6467-4AF7-9B6A-72675D9A6D02}"/>
                </a:ext>
              </a:extLst>
            </p:cNvPr>
            <p:cNvSpPr>
              <a:spLocks noChangeArrowheads="1"/>
            </p:cNvSpPr>
            <p:nvPr/>
          </p:nvSpPr>
          <p:spPr bwMode="auto">
            <a:xfrm>
              <a:off x="621" y="5764"/>
              <a:ext cx="1827" cy="151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4" name="Oval 23">
              <a:extLst>
                <a:ext uri="{FF2B5EF4-FFF2-40B4-BE49-F238E27FC236}">
                  <a16:creationId xmlns:a16="http://schemas.microsoft.com/office/drawing/2014/main" id="{F9C07486-0BDF-4CFD-8410-533BBD004C70}"/>
                </a:ext>
              </a:extLst>
            </p:cNvPr>
            <p:cNvSpPr>
              <a:spLocks noChangeArrowheads="1"/>
            </p:cNvSpPr>
            <p:nvPr/>
          </p:nvSpPr>
          <p:spPr bwMode="auto">
            <a:xfrm>
              <a:off x="955" y="3106"/>
              <a:ext cx="1620" cy="144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5" name="Oval 24">
              <a:extLst>
                <a:ext uri="{FF2B5EF4-FFF2-40B4-BE49-F238E27FC236}">
                  <a16:creationId xmlns:a16="http://schemas.microsoft.com/office/drawing/2014/main" id="{5ACECE78-3143-4154-9E7C-2AF5C25EA591}"/>
                </a:ext>
              </a:extLst>
            </p:cNvPr>
            <p:cNvSpPr>
              <a:spLocks noChangeArrowheads="1"/>
            </p:cNvSpPr>
            <p:nvPr/>
          </p:nvSpPr>
          <p:spPr bwMode="auto">
            <a:xfrm>
              <a:off x="9549" y="5515"/>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6" name="Oval 25">
              <a:extLst>
                <a:ext uri="{FF2B5EF4-FFF2-40B4-BE49-F238E27FC236}">
                  <a16:creationId xmlns:a16="http://schemas.microsoft.com/office/drawing/2014/main" id="{8AF995B0-F4E0-4527-AAF4-C3C82BF18086}"/>
                </a:ext>
              </a:extLst>
            </p:cNvPr>
            <p:cNvSpPr>
              <a:spLocks noChangeArrowheads="1"/>
            </p:cNvSpPr>
            <p:nvPr/>
          </p:nvSpPr>
          <p:spPr bwMode="auto">
            <a:xfrm>
              <a:off x="9621" y="3064"/>
              <a:ext cx="2160" cy="180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7" name="Oval 26">
              <a:extLst>
                <a:ext uri="{FF2B5EF4-FFF2-40B4-BE49-F238E27FC236}">
                  <a16:creationId xmlns:a16="http://schemas.microsoft.com/office/drawing/2014/main" id="{8C04C781-EC2B-4D7A-90E6-520C27A64A3B}"/>
                </a:ext>
              </a:extLst>
            </p:cNvPr>
            <p:cNvSpPr>
              <a:spLocks noChangeArrowheads="1"/>
            </p:cNvSpPr>
            <p:nvPr/>
          </p:nvSpPr>
          <p:spPr bwMode="auto">
            <a:xfrm>
              <a:off x="7029" y="2524"/>
              <a:ext cx="1872" cy="1731"/>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8" name="Oval 27">
              <a:extLst>
                <a:ext uri="{FF2B5EF4-FFF2-40B4-BE49-F238E27FC236}">
                  <a16:creationId xmlns:a16="http://schemas.microsoft.com/office/drawing/2014/main" id="{F7BF3770-B40C-408B-AF17-40760C956286}"/>
                </a:ext>
              </a:extLst>
            </p:cNvPr>
            <p:cNvSpPr>
              <a:spLocks noChangeArrowheads="1"/>
            </p:cNvSpPr>
            <p:nvPr/>
          </p:nvSpPr>
          <p:spPr bwMode="auto">
            <a:xfrm>
              <a:off x="801" y="7924"/>
              <a:ext cx="198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9" name="Oval 28">
              <a:extLst>
                <a:ext uri="{FF2B5EF4-FFF2-40B4-BE49-F238E27FC236}">
                  <a16:creationId xmlns:a16="http://schemas.microsoft.com/office/drawing/2014/main" id="{C0D9349F-F12B-4C7F-9D85-FE9C61760282}"/>
                </a:ext>
              </a:extLst>
            </p:cNvPr>
            <p:cNvSpPr>
              <a:spLocks noChangeArrowheads="1"/>
            </p:cNvSpPr>
            <p:nvPr/>
          </p:nvSpPr>
          <p:spPr bwMode="auto">
            <a:xfrm>
              <a:off x="801" y="12604"/>
              <a:ext cx="198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0" name="Oval 29">
              <a:extLst>
                <a:ext uri="{FF2B5EF4-FFF2-40B4-BE49-F238E27FC236}">
                  <a16:creationId xmlns:a16="http://schemas.microsoft.com/office/drawing/2014/main" id="{1107C5AE-5922-44AB-B78A-738256AB5D13}"/>
                </a:ext>
              </a:extLst>
            </p:cNvPr>
            <p:cNvSpPr>
              <a:spLocks noChangeArrowheads="1"/>
            </p:cNvSpPr>
            <p:nvPr/>
          </p:nvSpPr>
          <p:spPr bwMode="auto">
            <a:xfrm>
              <a:off x="3681" y="1242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1" name="Oval 30">
              <a:extLst>
                <a:ext uri="{FF2B5EF4-FFF2-40B4-BE49-F238E27FC236}">
                  <a16:creationId xmlns:a16="http://schemas.microsoft.com/office/drawing/2014/main" id="{F4BFE4C0-98E1-4139-9E3E-F8AB991DBE62}"/>
                </a:ext>
              </a:extLst>
            </p:cNvPr>
            <p:cNvSpPr>
              <a:spLocks noChangeArrowheads="1"/>
            </p:cNvSpPr>
            <p:nvPr/>
          </p:nvSpPr>
          <p:spPr bwMode="auto">
            <a:xfrm>
              <a:off x="6381" y="1260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2" name="Oval 31">
              <a:extLst>
                <a:ext uri="{FF2B5EF4-FFF2-40B4-BE49-F238E27FC236}">
                  <a16:creationId xmlns:a16="http://schemas.microsoft.com/office/drawing/2014/main" id="{2A0C9365-F557-4FA3-8737-7C06E6A86906}"/>
                </a:ext>
              </a:extLst>
            </p:cNvPr>
            <p:cNvSpPr>
              <a:spLocks noChangeArrowheads="1"/>
            </p:cNvSpPr>
            <p:nvPr/>
          </p:nvSpPr>
          <p:spPr bwMode="auto">
            <a:xfrm>
              <a:off x="8541" y="1260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3" name="Oval 32">
              <a:extLst>
                <a:ext uri="{FF2B5EF4-FFF2-40B4-BE49-F238E27FC236}">
                  <a16:creationId xmlns:a16="http://schemas.microsoft.com/office/drawing/2014/main" id="{9B2B4CA1-D568-4EB5-8140-F5DD94FDE992}"/>
                </a:ext>
              </a:extLst>
            </p:cNvPr>
            <p:cNvSpPr>
              <a:spLocks noChangeArrowheads="1"/>
            </p:cNvSpPr>
            <p:nvPr/>
          </p:nvSpPr>
          <p:spPr bwMode="auto">
            <a:xfrm>
              <a:off x="9828" y="8778"/>
              <a:ext cx="1773" cy="1486"/>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4" name="Rectangle 33">
              <a:extLst>
                <a:ext uri="{FF2B5EF4-FFF2-40B4-BE49-F238E27FC236}">
                  <a16:creationId xmlns:a16="http://schemas.microsoft.com/office/drawing/2014/main" id="{72A0C491-D39C-4745-BAD1-E0472AFD20DC}"/>
                </a:ext>
              </a:extLst>
            </p:cNvPr>
            <p:cNvSpPr>
              <a:spLocks noChangeArrowheads="1"/>
            </p:cNvSpPr>
            <p:nvPr/>
          </p:nvSpPr>
          <p:spPr bwMode="auto">
            <a:xfrm>
              <a:off x="3069" y="4795"/>
              <a:ext cx="2160" cy="1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35" name="Rectangle 34">
              <a:extLst>
                <a:ext uri="{FF2B5EF4-FFF2-40B4-BE49-F238E27FC236}">
                  <a16:creationId xmlns:a16="http://schemas.microsoft.com/office/drawing/2014/main" id="{E08BDBFC-C179-419A-921F-54D2ADD2988B}"/>
                </a:ext>
              </a:extLst>
            </p:cNvPr>
            <p:cNvSpPr>
              <a:spLocks noChangeArrowheads="1"/>
            </p:cNvSpPr>
            <p:nvPr/>
          </p:nvSpPr>
          <p:spPr bwMode="auto">
            <a:xfrm>
              <a:off x="7641" y="10264"/>
              <a:ext cx="2160" cy="1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cxnSp>
          <p:nvCxnSpPr>
            <p:cNvPr id="36" name="Line 28">
              <a:extLst>
                <a:ext uri="{FF2B5EF4-FFF2-40B4-BE49-F238E27FC236}">
                  <a16:creationId xmlns:a16="http://schemas.microsoft.com/office/drawing/2014/main" id="{DA315AE8-4D79-4628-B060-55065C8FD619}"/>
                </a:ext>
              </a:extLst>
            </p:cNvPr>
            <p:cNvCxnSpPr>
              <a:cxnSpLocks noChangeShapeType="1"/>
              <a:endCxn id="24" idx="5"/>
            </p:cNvCxnSpPr>
            <p:nvPr/>
          </p:nvCxnSpPr>
          <p:spPr bwMode="auto">
            <a:xfrm rot="10800000">
              <a:off x="2338" y="4335"/>
              <a:ext cx="731" cy="6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7" name="Line 29">
              <a:extLst>
                <a:ext uri="{FF2B5EF4-FFF2-40B4-BE49-F238E27FC236}">
                  <a16:creationId xmlns:a16="http://schemas.microsoft.com/office/drawing/2014/main" id="{35C1CD1C-E498-4FF5-8BAC-B804C7E29CB5}"/>
                </a:ext>
              </a:extLst>
            </p:cNvPr>
            <p:cNvCxnSpPr>
              <a:cxnSpLocks noChangeShapeType="1"/>
            </p:cNvCxnSpPr>
            <p:nvPr/>
          </p:nvCxnSpPr>
          <p:spPr bwMode="auto">
            <a:xfrm flipV="1">
              <a:off x="4149" y="4324"/>
              <a:ext cx="252" cy="47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8" name="Line 30">
              <a:extLst>
                <a:ext uri="{FF2B5EF4-FFF2-40B4-BE49-F238E27FC236}">
                  <a16:creationId xmlns:a16="http://schemas.microsoft.com/office/drawing/2014/main" id="{6157F9A4-FB19-4221-B433-B2B8621A060F}"/>
                </a:ext>
              </a:extLst>
            </p:cNvPr>
            <p:cNvCxnSpPr>
              <a:cxnSpLocks noChangeShapeType="1"/>
            </p:cNvCxnSpPr>
            <p:nvPr/>
          </p:nvCxnSpPr>
          <p:spPr bwMode="auto">
            <a:xfrm flipV="1">
              <a:off x="7389" y="6594"/>
              <a:ext cx="54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9" name="Line 31">
              <a:extLst>
                <a:ext uri="{FF2B5EF4-FFF2-40B4-BE49-F238E27FC236}">
                  <a16:creationId xmlns:a16="http://schemas.microsoft.com/office/drawing/2014/main" id="{07F672A6-F608-444F-B628-FFAB7AD88847}"/>
                </a:ext>
              </a:extLst>
            </p:cNvPr>
            <p:cNvCxnSpPr>
              <a:cxnSpLocks noChangeShapeType="1"/>
            </p:cNvCxnSpPr>
            <p:nvPr/>
          </p:nvCxnSpPr>
          <p:spPr bwMode="auto">
            <a:xfrm flipH="1">
              <a:off x="3789" y="9184"/>
              <a:ext cx="792" cy="13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0" name="Line 32">
              <a:extLst>
                <a:ext uri="{FF2B5EF4-FFF2-40B4-BE49-F238E27FC236}">
                  <a16:creationId xmlns:a16="http://schemas.microsoft.com/office/drawing/2014/main" id="{200BD67C-FAF8-4AFA-9B2C-79C60C6D91D7}"/>
                </a:ext>
              </a:extLst>
            </p:cNvPr>
            <p:cNvCxnSpPr>
              <a:cxnSpLocks noChangeShapeType="1"/>
            </p:cNvCxnSpPr>
            <p:nvPr/>
          </p:nvCxnSpPr>
          <p:spPr bwMode="auto">
            <a:xfrm>
              <a:off x="7569" y="9063"/>
              <a:ext cx="792" cy="120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1" name="Line 33">
              <a:extLst>
                <a:ext uri="{FF2B5EF4-FFF2-40B4-BE49-F238E27FC236}">
                  <a16:creationId xmlns:a16="http://schemas.microsoft.com/office/drawing/2014/main" id="{F795C56B-09F8-4003-8C07-DC16444FE2AD}"/>
                </a:ext>
              </a:extLst>
            </p:cNvPr>
            <p:cNvCxnSpPr>
              <a:cxnSpLocks noChangeShapeType="1"/>
            </p:cNvCxnSpPr>
            <p:nvPr/>
          </p:nvCxnSpPr>
          <p:spPr bwMode="auto">
            <a:xfrm>
              <a:off x="9081" y="12064"/>
              <a:ext cx="18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2" name="Line 34">
              <a:extLst>
                <a:ext uri="{FF2B5EF4-FFF2-40B4-BE49-F238E27FC236}">
                  <a16:creationId xmlns:a16="http://schemas.microsoft.com/office/drawing/2014/main" id="{6EE2E49E-69BA-4CEE-A37F-C60232ED2FA5}"/>
                </a:ext>
              </a:extLst>
            </p:cNvPr>
            <p:cNvCxnSpPr>
              <a:cxnSpLocks noChangeShapeType="1"/>
            </p:cNvCxnSpPr>
            <p:nvPr/>
          </p:nvCxnSpPr>
          <p:spPr bwMode="auto">
            <a:xfrm flipH="1" flipV="1">
              <a:off x="2061" y="9544"/>
              <a:ext cx="54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3" name="Text Box 35">
              <a:extLst>
                <a:ext uri="{FF2B5EF4-FFF2-40B4-BE49-F238E27FC236}">
                  <a16:creationId xmlns:a16="http://schemas.microsoft.com/office/drawing/2014/main" id="{705628FF-BE03-4A65-93F5-99226FA9701A}"/>
                </a:ext>
              </a:extLst>
            </p:cNvPr>
            <p:cNvSpPr txBox="1">
              <a:spLocks noChangeArrowheads="1"/>
            </p:cNvSpPr>
            <p:nvPr/>
          </p:nvSpPr>
          <p:spPr bwMode="auto">
            <a:xfrm>
              <a:off x="2241" y="10444"/>
              <a:ext cx="1980" cy="16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rPr>
                <a:t> </a:t>
              </a:r>
            </a:p>
          </p:txBody>
        </p:sp>
      </p:grpSp>
      <p:sp>
        <p:nvSpPr>
          <p:cNvPr id="3" name="Oval 2">
            <a:extLst>
              <a:ext uri="{FF2B5EF4-FFF2-40B4-BE49-F238E27FC236}">
                <a16:creationId xmlns:a16="http://schemas.microsoft.com/office/drawing/2014/main" id="{3ED01700-8500-4A47-948B-291366B1C82A}"/>
              </a:ext>
            </a:extLst>
          </p:cNvPr>
          <p:cNvSpPr/>
          <p:nvPr/>
        </p:nvSpPr>
        <p:spPr>
          <a:xfrm>
            <a:off x="3083391" y="1780871"/>
            <a:ext cx="4893641" cy="374032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1EC0ED5-0138-4A92-AFBD-42768B322494}"/>
              </a:ext>
            </a:extLst>
          </p:cNvPr>
          <p:cNvSpPr/>
          <p:nvPr/>
        </p:nvSpPr>
        <p:spPr>
          <a:xfrm>
            <a:off x="5426230" y="1766508"/>
            <a:ext cx="4893642" cy="374032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35630B4-E4D8-41F5-A56F-46E107C8458B}"/>
              </a:ext>
            </a:extLst>
          </p:cNvPr>
          <p:cNvSpPr txBox="1"/>
          <p:nvPr/>
        </p:nvSpPr>
        <p:spPr>
          <a:xfrm>
            <a:off x="4045478" y="2008023"/>
            <a:ext cx="1971726" cy="461665"/>
          </a:xfrm>
          <a:prstGeom prst="rect">
            <a:avLst/>
          </a:prstGeom>
          <a:noFill/>
        </p:spPr>
        <p:txBody>
          <a:bodyPr wrap="square" rtlCol="0">
            <a:spAutoFit/>
          </a:bodyPr>
          <a:lstStyle/>
          <a:p>
            <a:pPr algn="ctr"/>
            <a:r>
              <a:rPr lang="en-US" sz="2400" b="1" dirty="0">
                <a:solidFill>
                  <a:srgbClr val="700000"/>
                </a:solidFill>
              </a:rPr>
              <a:t>Mapa Mental</a:t>
            </a:r>
          </a:p>
        </p:txBody>
      </p:sp>
      <p:sp>
        <p:nvSpPr>
          <p:cNvPr id="46" name="TextBox 45">
            <a:extLst>
              <a:ext uri="{FF2B5EF4-FFF2-40B4-BE49-F238E27FC236}">
                <a16:creationId xmlns:a16="http://schemas.microsoft.com/office/drawing/2014/main" id="{B4CA503D-D888-4FDE-AF33-AFCC99E391C0}"/>
              </a:ext>
            </a:extLst>
          </p:cNvPr>
          <p:cNvSpPr txBox="1"/>
          <p:nvPr/>
        </p:nvSpPr>
        <p:spPr>
          <a:xfrm>
            <a:off x="7099893" y="1966454"/>
            <a:ext cx="1733107" cy="461665"/>
          </a:xfrm>
          <a:prstGeom prst="rect">
            <a:avLst/>
          </a:prstGeom>
          <a:noFill/>
        </p:spPr>
        <p:txBody>
          <a:bodyPr wrap="square" rtlCol="0">
            <a:spAutoFit/>
          </a:bodyPr>
          <a:lstStyle/>
          <a:p>
            <a:pPr algn="ctr"/>
            <a:r>
              <a:rPr lang="en-US" sz="2400" b="1" dirty="0">
                <a:solidFill>
                  <a:srgbClr val="700000"/>
                </a:solidFill>
              </a:rPr>
              <a:t>Esquema</a:t>
            </a:r>
          </a:p>
        </p:txBody>
      </p:sp>
      <p:sp>
        <p:nvSpPr>
          <p:cNvPr id="47" name="TextBox 46">
            <a:extLst>
              <a:ext uri="{FF2B5EF4-FFF2-40B4-BE49-F238E27FC236}">
                <a16:creationId xmlns:a16="http://schemas.microsoft.com/office/drawing/2014/main" id="{010C9A24-E3A0-4BBC-8C4B-5912C1D98E82}"/>
              </a:ext>
            </a:extLst>
          </p:cNvPr>
          <p:cNvSpPr txBox="1"/>
          <p:nvPr/>
        </p:nvSpPr>
        <p:spPr>
          <a:xfrm>
            <a:off x="5864825" y="2182053"/>
            <a:ext cx="1733107" cy="461665"/>
          </a:xfrm>
          <a:prstGeom prst="rect">
            <a:avLst/>
          </a:prstGeom>
          <a:noFill/>
        </p:spPr>
        <p:txBody>
          <a:bodyPr wrap="square" rtlCol="0">
            <a:spAutoFit/>
          </a:bodyPr>
          <a:lstStyle/>
          <a:p>
            <a:pPr algn="ctr"/>
            <a:r>
              <a:rPr lang="en-US" sz="2400" b="1" dirty="0">
                <a:solidFill>
                  <a:srgbClr val="700000"/>
                </a:solidFill>
              </a:rPr>
              <a:t>Ambos</a:t>
            </a:r>
          </a:p>
        </p:txBody>
      </p:sp>
      <p:sp>
        <p:nvSpPr>
          <p:cNvPr id="45" name="TextBox 44">
            <a:extLst>
              <a:ext uri="{FF2B5EF4-FFF2-40B4-BE49-F238E27FC236}">
                <a16:creationId xmlns:a16="http://schemas.microsoft.com/office/drawing/2014/main" id="{BFBECDAC-9B2F-4572-BD36-958747B20A31}"/>
              </a:ext>
            </a:extLst>
          </p:cNvPr>
          <p:cNvSpPr txBox="1"/>
          <p:nvPr/>
        </p:nvSpPr>
        <p:spPr>
          <a:xfrm>
            <a:off x="5664180" y="2528818"/>
            <a:ext cx="2152061" cy="2400657"/>
          </a:xfrm>
          <a:prstGeom prst="rect">
            <a:avLst/>
          </a:prstGeom>
          <a:noFill/>
        </p:spPr>
        <p:txBody>
          <a:bodyPr wrap="square" rtlCol="0">
            <a:spAutoFit/>
          </a:bodyPr>
          <a:lstStyle/>
          <a:p>
            <a:pPr algn="ctr">
              <a:spcAft>
                <a:spcPts val="600"/>
              </a:spcAft>
            </a:pPr>
            <a:r>
              <a:rPr lang="en-US" sz="2000" b="1" dirty="0">
                <a:solidFill>
                  <a:schemeClr val="bg2">
                    <a:lumMod val="75000"/>
                  </a:schemeClr>
                </a:solidFill>
              </a:rPr>
              <a:t>Organizar información</a:t>
            </a:r>
          </a:p>
          <a:p>
            <a:pPr algn="ctr">
              <a:spcAft>
                <a:spcPts val="600"/>
              </a:spcAft>
            </a:pPr>
            <a:r>
              <a:rPr lang="en-US" sz="2000" b="1" dirty="0">
                <a:solidFill>
                  <a:schemeClr val="bg2">
                    <a:lumMod val="75000"/>
                  </a:schemeClr>
                </a:solidFill>
              </a:rPr>
              <a:t>Ayudarte a estudiar</a:t>
            </a:r>
          </a:p>
          <a:p>
            <a:pPr algn="ctr"/>
            <a:r>
              <a:rPr lang="en-US" sz="2000" b="1" dirty="0">
                <a:solidFill>
                  <a:schemeClr val="bg2">
                    <a:lumMod val="75000"/>
                  </a:schemeClr>
                </a:solidFill>
              </a:rPr>
              <a:t>Puntos principales y detalles de apoyo</a:t>
            </a:r>
          </a:p>
        </p:txBody>
      </p:sp>
      <p:sp>
        <p:nvSpPr>
          <p:cNvPr id="48" name="TextBox 47">
            <a:extLst>
              <a:ext uri="{FF2B5EF4-FFF2-40B4-BE49-F238E27FC236}">
                <a16:creationId xmlns:a16="http://schemas.microsoft.com/office/drawing/2014/main" id="{9C066209-F864-4828-90D2-8869BE73F44F}"/>
              </a:ext>
            </a:extLst>
          </p:cNvPr>
          <p:cNvSpPr txBox="1"/>
          <p:nvPr/>
        </p:nvSpPr>
        <p:spPr>
          <a:xfrm>
            <a:off x="3026234" y="3040114"/>
            <a:ext cx="2353434" cy="1277273"/>
          </a:xfrm>
          <a:prstGeom prst="rect">
            <a:avLst/>
          </a:prstGeom>
          <a:noFill/>
        </p:spPr>
        <p:txBody>
          <a:bodyPr wrap="square" rtlCol="0">
            <a:spAutoFit/>
          </a:bodyPr>
          <a:lstStyle/>
          <a:p>
            <a:pPr algn="ctr">
              <a:spcAft>
                <a:spcPts val="600"/>
              </a:spcAft>
            </a:pPr>
            <a:r>
              <a:rPr lang="en-US" sz="2400" b="1" dirty="0">
                <a:solidFill>
                  <a:schemeClr val="bg2">
                    <a:lumMod val="75000"/>
                  </a:schemeClr>
                </a:solidFill>
              </a:rPr>
              <a:t>Más visual</a:t>
            </a:r>
          </a:p>
          <a:p>
            <a:pPr algn="ctr">
              <a:spcAft>
                <a:spcPts val="600"/>
              </a:spcAft>
            </a:pPr>
            <a:r>
              <a:rPr lang="en-US" sz="2400" b="1" dirty="0">
                <a:solidFill>
                  <a:schemeClr val="bg2">
                    <a:lumMod val="75000"/>
                  </a:schemeClr>
                </a:solidFill>
              </a:rPr>
              <a:t>Sin un orden  particular</a:t>
            </a:r>
          </a:p>
        </p:txBody>
      </p:sp>
      <p:sp>
        <p:nvSpPr>
          <p:cNvPr id="49" name="TextBox 48">
            <a:extLst>
              <a:ext uri="{FF2B5EF4-FFF2-40B4-BE49-F238E27FC236}">
                <a16:creationId xmlns:a16="http://schemas.microsoft.com/office/drawing/2014/main" id="{5E52CBC0-29B6-4082-A303-11C26EC306AE}"/>
              </a:ext>
            </a:extLst>
          </p:cNvPr>
          <p:cNvSpPr txBox="1"/>
          <p:nvPr/>
        </p:nvSpPr>
        <p:spPr>
          <a:xfrm>
            <a:off x="8214982" y="3035392"/>
            <a:ext cx="2073804" cy="1277273"/>
          </a:xfrm>
          <a:prstGeom prst="rect">
            <a:avLst/>
          </a:prstGeom>
          <a:noFill/>
        </p:spPr>
        <p:txBody>
          <a:bodyPr wrap="square" rtlCol="0">
            <a:spAutoFit/>
          </a:bodyPr>
          <a:lstStyle/>
          <a:p>
            <a:pPr algn="ctr">
              <a:spcAft>
                <a:spcPts val="600"/>
              </a:spcAft>
            </a:pPr>
            <a:r>
              <a:rPr lang="en-US" sz="2400" b="1" dirty="0">
                <a:solidFill>
                  <a:schemeClr val="bg2">
                    <a:lumMod val="75000"/>
                  </a:schemeClr>
                </a:solidFill>
              </a:rPr>
              <a:t>Más palabras</a:t>
            </a:r>
          </a:p>
          <a:p>
            <a:pPr algn="ctr">
              <a:spcAft>
                <a:spcPts val="600"/>
              </a:spcAft>
            </a:pPr>
            <a:r>
              <a:rPr lang="en-US" sz="2400" b="1" dirty="0">
                <a:solidFill>
                  <a:schemeClr val="bg2">
                    <a:lumMod val="75000"/>
                  </a:schemeClr>
                </a:solidFill>
              </a:rPr>
              <a:t>Colocadas en orden</a:t>
            </a:r>
          </a:p>
        </p:txBody>
      </p:sp>
    </p:spTree>
    <p:extLst>
      <p:ext uri="{BB962C8B-B14F-4D97-AF65-F5344CB8AC3E}">
        <p14:creationId xmlns:p14="http://schemas.microsoft.com/office/powerpoint/2010/main" val="170440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50B745-EC2A-4F5F-838C-7F48E8785418}"/>
              </a:ext>
            </a:extLst>
          </p:cNvPr>
          <p:cNvSpPr/>
          <p:nvPr/>
        </p:nvSpPr>
        <p:spPr>
          <a:xfrm>
            <a:off x="2013534" y="523739"/>
            <a:ext cx="9718158" cy="1107996"/>
          </a:xfrm>
          <a:prstGeom prst="rect">
            <a:avLst/>
          </a:prstGeom>
        </p:spPr>
        <p:txBody>
          <a:bodyPr wrap="square">
            <a:spAutoFit/>
          </a:bodyPr>
          <a:lstStyle/>
          <a:p>
            <a:pPr algn="ctr">
              <a:spcAft>
                <a:spcPts val="1200"/>
              </a:spcAft>
            </a:pPr>
            <a:r>
              <a:rPr lang="en-US" sz="6600" u="sng" dirty="0">
                <a:solidFill>
                  <a:schemeClr val="bg2"/>
                </a:solidFill>
                <a:latin typeface="Berlin Sans FB Demi" panose="020E0802020502020306" pitchFamily="34" charset="0"/>
              </a:rPr>
              <a:t>Tu Turno</a:t>
            </a:r>
          </a:p>
        </p:txBody>
      </p:sp>
      <p:sp>
        <p:nvSpPr>
          <p:cNvPr id="5" name="TextBox 4">
            <a:extLst>
              <a:ext uri="{FF2B5EF4-FFF2-40B4-BE49-F238E27FC236}">
                <a16:creationId xmlns:a16="http://schemas.microsoft.com/office/drawing/2014/main" id="{EFA28138-701F-444E-9B30-815E935EE67C}"/>
              </a:ext>
            </a:extLst>
          </p:cNvPr>
          <p:cNvSpPr txBox="1"/>
          <p:nvPr/>
        </p:nvSpPr>
        <p:spPr>
          <a:xfrm>
            <a:off x="2183654" y="1686341"/>
            <a:ext cx="9377918" cy="3462486"/>
          </a:xfrm>
          <a:prstGeom prst="rect">
            <a:avLst/>
          </a:prstGeom>
          <a:noFill/>
        </p:spPr>
        <p:txBody>
          <a:bodyPr wrap="square" rtlCol="0">
            <a:spAutoFit/>
          </a:bodyPr>
          <a:lstStyle/>
          <a:p>
            <a:pPr marR="0" algn="ctr">
              <a:spcBef>
                <a:spcPts val="0"/>
              </a:spcBef>
              <a:spcAft>
                <a:spcPts val="1200"/>
              </a:spcAft>
            </a:pPr>
            <a:r>
              <a:rPr lang="en-US" sz="4000" b="1" dirty="0">
                <a:solidFill>
                  <a:srgbClr val="700000"/>
                </a:solidFill>
                <a:ea typeface="Times New Roman" panose="02020603050405020304" pitchFamily="18" charset="0"/>
                <a:cs typeface="Times New Roman" panose="02020603050405020304" pitchFamily="18" charset="0"/>
              </a:rPr>
              <a:t>“</a:t>
            </a:r>
            <a:r>
              <a:rPr lang="es-MX" sz="4000" b="1" dirty="0">
                <a:solidFill>
                  <a:srgbClr val="700000"/>
                </a:solidFill>
                <a:ea typeface="Times New Roman" panose="02020603050405020304" pitchFamily="18" charset="0"/>
                <a:cs typeface="Times New Roman" panose="02020603050405020304" pitchFamily="18" charset="0"/>
              </a:rPr>
              <a:t>Triunfo en la toma de exámenes</a:t>
            </a:r>
            <a:r>
              <a:rPr lang="en-US" sz="4000" b="1" dirty="0">
                <a:solidFill>
                  <a:srgbClr val="700000"/>
                </a:solidFill>
                <a:ea typeface="Times New Roman" panose="02020603050405020304" pitchFamily="18" charset="0"/>
                <a:cs typeface="Times New Roman" panose="02020603050405020304" pitchFamily="18" charset="0"/>
              </a:rPr>
              <a:t>”</a:t>
            </a:r>
          </a:p>
          <a:p>
            <a:pPr marR="0" algn="ctr">
              <a:spcBef>
                <a:spcPts val="0"/>
              </a:spcBef>
              <a:spcAft>
                <a:spcPts val="600"/>
              </a:spcAft>
            </a:pPr>
            <a:r>
              <a:rPr lang="es-MX" sz="3000" b="1" dirty="0">
                <a:solidFill>
                  <a:schemeClr val="bg2"/>
                </a:solidFill>
                <a:ea typeface="Times New Roman" panose="02020603050405020304" pitchFamily="18" charset="0"/>
                <a:cs typeface="Times New Roman" panose="02020603050405020304" pitchFamily="18" charset="0"/>
              </a:rPr>
              <a:t>Túrnense para leer el texto en voz alta con un compañero.</a:t>
            </a:r>
          </a:p>
          <a:p>
            <a:pPr marR="0" algn="ctr">
              <a:spcBef>
                <a:spcPts val="0"/>
              </a:spcBef>
              <a:spcAft>
                <a:spcPts val="600"/>
              </a:spcAft>
            </a:pPr>
            <a:r>
              <a:rPr lang="es-MX" sz="3000" b="1" dirty="0">
                <a:solidFill>
                  <a:schemeClr val="bg2"/>
                </a:solidFill>
                <a:ea typeface="Times New Roman" panose="02020603050405020304" pitchFamily="18" charset="0"/>
                <a:cs typeface="Times New Roman" panose="02020603050405020304" pitchFamily="18" charset="0"/>
              </a:rPr>
              <a:t>A continuación, crea un esquema de este texto.</a:t>
            </a:r>
          </a:p>
          <a:p>
            <a:pPr marR="0" algn="ctr">
              <a:spcBef>
                <a:spcPts val="0"/>
              </a:spcBef>
              <a:spcAft>
                <a:spcPts val="600"/>
              </a:spcAft>
            </a:pPr>
            <a:r>
              <a:rPr lang="es-MX" sz="3000" b="1" dirty="0">
                <a:solidFill>
                  <a:schemeClr val="bg2"/>
                </a:solidFill>
                <a:ea typeface="Times New Roman" panose="02020603050405020304" pitchFamily="18" charset="0"/>
                <a:cs typeface="Times New Roman" panose="02020603050405020304" pitchFamily="18" charset="0"/>
              </a:rPr>
              <a:t>Los encabezados y sub encabezados te ayudan a identificar los puntos principales y los subpuntos</a:t>
            </a:r>
            <a:r>
              <a:rPr lang="es-MX" sz="3200" b="1" dirty="0">
                <a:solidFill>
                  <a:schemeClr val="bg2"/>
                </a:solidFill>
                <a:ea typeface="Times New Roman" panose="02020603050405020304" pitchFamily="18" charset="0"/>
                <a:cs typeface="Times New Roman" panose="02020603050405020304" pitchFamily="18" charset="0"/>
              </a:rPr>
              <a:t>.</a:t>
            </a:r>
          </a:p>
          <a:p>
            <a:pPr marR="0" algn="ctr">
              <a:spcBef>
                <a:spcPts val="0"/>
              </a:spcBef>
              <a:spcAft>
                <a:spcPts val="1200"/>
              </a:spcAft>
            </a:pPr>
            <a:endParaRPr lang="en-US" sz="3200" dirty="0">
              <a:solidFill>
                <a:schemeClr val="bg2"/>
              </a:solidFill>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242F232D-5CD6-4C25-AEB0-8158DF192292}"/>
              </a:ext>
            </a:extLst>
          </p:cNvPr>
          <p:cNvPicPr/>
          <p:nvPr/>
        </p:nvPicPr>
        <p:blipFill rotWithShape="1">
          <a:blip r:embed="rId3">
            <a:extLst>
              <a:ext uri="{28A0092B-C50C-407E-A947-70E740481C1C}">
                <a14:useLocalDpi xmlns:a14="http://schemas.microsoft.com/office/drawing/2010/main" val="0"/>
              </a:ext>
            </a:extLst>
          </a:blip>
          <a:srcRect l="10100" t="10852" r="10162" b="14599"/>
          <a:stretch/>
        </p:blipFill>
        <p:spPr bwMode="auto">
          <a:xfrm>
            <a:off x="5140712" y="4825662"/>
            <a:ext cx="3490332" cy="1898891"/>
          </a:xfrm>
          <a:prstGeom prst="rect">
            <a:avLst/>
          </a:prstGeom>
          <a:noFill/>
          <a:ln>
            <a:noFill/>
          </a:ln>
        </p:spPr>
      </p:pic>
    </p:spTree>
    <p:extLst>
      <p:ext uri="{BB962C8B-B14F-4D97-AF65-F5344CB8AC3E}">
        <p14:creationId xmlns:p14="http://schemas.microsoft.com/office/powerpoint/2010/main" val="2084083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4FBFBE-2BB7-4B4B-88EA-9532DC2D955B}"/>
              </a:ext>
            </a:extLst>
          </p:cNvPr>
          <p:cNvSpPr/>
          <p:nvPr/>
        </p:nvSpPr>
        <p:spPr>
          <a:xfrm>
            <a:off x="1512304" y="1077529"/>
            <a:ext cx="10344838" cy="1107996"/>
          </a:xfrm>
          <a:prstGeom prst="rect">
            <a:avLst/>
          </a:prstGeom>
        </p:spPr>
        <p:txBody>
          <a:bodyPr wrap="square">
            <a:spAutoFit/>
          </a:bodyPr>
          <a:lstStyle/>
          <a:p>
            <a:pPr algn="ctr">
              <a:spcAft>
                <a:spcPts val="1200"/>
              </a:spcAft>
            </a:pPr>
            <a:r>
              <a:rPr lang="en-US" sz="6600" u="sng" dirty="0">
                <a:solidFill>
                  <a:srgbClr val="700000"/>
                </a:solidFill>
                <a:latin typeface="Berlin Sans FB Demi" panose="020E0802020502020306" pitchFamily="34" charset="0"/>
              </a:rPr>
              <a:t>Discusión de Toda la Clase</a:t>
            </a:r>
          </a:p>
        </p:txBody>
      </p:sp>
      <p:sp>
        <p:nvSpPr>
          <p:cNvPr id="3" name="TextBox 2">
            <a:extLst>
              <a:ext uri="{FF2B5EF4-FFF2-40B4-BE49-F238E27FC236}">
                <a16:creationId xmlns:a16="http://schemas.microsoft.com/office/drawing/2014/main" id="{E46DC14C-91AE-4E0D-88E8-12628AEA1635}"/>
              </a:ext>
            </a:extLst>
          </p:cNvPr>
          <p:cNvSpPr txBox="1"/>
          <p:nvPr/>
        </p:nvSpPr>
        <p:spPr>
          <a:xfrm>
            <a:off x="2261450" y="2663700"/>
            <a:ext cx="8846545" cy="2523768"/>
          </a:xfrm>
          <a:prstGeom prst="rect">
            <a:avLst/>
          </a:prstGeom>
          <a:noFill/>
        </p:spPr>
        <p:txBody>
          <a:bodyPr wrap="square" rtlCol="0">
            <a:spAutoFit/>
          </a:bodyPr>
          <a:lstStyle/>
          <a:p>
            <a:pPr marR="0" algn="ctr">
              <a:spcBef>
                <a:spcPts val="0"/>
              </a:spcBef>
              <a:spcAft>
                <a:spcPts val="1800"/>
              </a:spcAft>
            </a:pPr>
            <a:r>
              <a:rPr lang="es-MX" sz="3200" b="1" dirty="0">
                <a:solidFill>
                  <a:schemeClr val="bg2"/>
                </a:solidFill>
                <a:ea typeface="Times New Roman" panose="02020603050405020304" pitchFamily="18" charset="0"/>
                <a:cs typeface="Times New Roman" panose="02020603050405020304" pitchFamily="18" charset="0"/>
              </a:rPr>
              <a:t>¿Qué puntos principales y subtemas identificaste?</a:t>
            </a:r>
          </a:p>
          <a:p>
            <a:pPr marR="0" algn="ctr">
              <a:spcBef>
                <a:spcPts val="0"/>
              </a:spcBef>
              <a:spcAft>
                <a:spcPts val="1800"/>
              </a:spcAft>
            </a:pPr>
            <a:r>
              <a:rPr lang="es-MX" sz="3200" b="1" dirty="0">
                <a:solidFill>
                  <a:schemeClr val="bg2"/>
                </a:solidFill>
                <a:ea typeface="Times New Roman" panose="02020603050405020304" pitchFamily="18" charset="0"/>
                <a:cs typeface="Times New Roman" panose="02020603050405020304" pitchFamily="18" charset="0"/>
              </a:rPr>
              <a:t>¿Qué consejos eran nuevos para ti?</a:t>
            </a:r>
          </a:p>
          <a:p>
            <a:pPr marR="0" algn="ctr">
              <a:spcBef>
                <a:spcPts val="0"/>
              </a:spcBef>
              <a:spcAft>
                <a:spcPts val="1800"/>
              </a:spcAft>
            </a:pPr>
            <a:r>
              <a:rPr lang="es-MX" sz="3200" b="1" dirty="0">
                <a:solidFill>
                  <a:schemeClr val="bg2"/>
                </a:solidFill>
                <a:ea typeface="Times New Roman" panose="02020603050405020304" pitchFamily="18" charset="0"/>
                <a:cs typeface="Times New Roman" panose="02020603050405020304" pitchFamily="18" charset="0"/>
              </a:rPr>
              <a:t>¿Cuáles crees que te serán más útiles a medida que realices exámenes en el futuro?</a:t>
            </a:r>
            <a:endParaRPr lang="en-US" sz="2000" dirty="0">
              <a:solidFill>
                <a:schemeClr val="bg2"/>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450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4FBFBE-2BB7-4B4B-88EA-9532DC2D955B}"/>
              </a:ext>
            </a:extLst>
          </p:cNvPr>
          <p:cNvSpPr/>
          <p:nvPr/>
        </p:nvSpPr>
        <p:spPr>
          <a:xfrm>
            <a:off x="1524830" y="1500505"/>
            <a:ext cx="10344838" cy="2354491"/>
          </a:xfrm>
          <a:prstGeom prst="rect">
            <a:avLst/>
          </a:prstGeom>
        </p:spPr>
        <p:txBody>
          <a:bodyPr wrap="square">
            <a:spAutoFit/>
          </a:bodyPr>
          <a:lstStyle/>
          <a:p>
            <a:pPr algn="ctr">
              <a:spcAft>
                <a:spcPts val="5400"/>
              </a:spcAft>
            </a:pPr>
            <a:r>
              <a:rPr lang="en-US" sz="6600" u="sng" dirty="0">
                <a:solidFill>
                  <a:srgbClr val="700000"/>
                </a:solidFill>
                <a:latin typeface="Berlin Sans FB Demi" panose="020E0802020502020306" pitchFamily="34" charset="0"/>
              </a:rPr>
              <a:t>Boleto de Salida</a:t>
            </a:r>
          </a:p>
          <a:p>
            <a:pPr marL="457200" lvl="0" algn="ctr">
              <a:spcAft>
                <a:spcPts val="1200"/>
              </a:spcAft>
            </a:pPr>
            <a:r>
              <a:rPr lang="en-US" sz="3600" b="1" dirty="0">
                <a:solidFill>
                  <a:schemeClr val="bg2"/>
                </a:solidFill>
                <a:ea typeface="Times New Roman" panose="02020603050405020304" pitchFamily="18" charset="0"/>
                <a:cs typeface="Times New Roman" panose="02020603050405020304" pitchFamily="18" charset="0"/>
              </a:rPr>
              <a:t>Tu esquema es tu Boleto de Salida.</a:t>
            </a:r>
          </a:p>
        </p:txBody>
      </p:sp>
      <p:sp>
        <p:nvSpPr>
          <p:cNvPr id="3" name="Rectangle 2">
            <a:extLst>
              <a:ext uri="{FF2B5EF4-FFF2-40B4-BE49-F238E27FC236}">
                <a16:creationId xmlns:a16="http://schemas.microsoft.com/office/drawing/2014/main" id="{9A7BD68A-87BE-4C8B-A4D7-2CB5F7598462}"/>
              </a:ext>
            </a:extLst>
          </p:cNvPr>
          <p:cNvSpPr/>
          <p:nvPr/>
        </p:nvSpPr>
        <p:spPr>
          <a:xfrm>
            <a:off x="6050101" y="4284289"/>
            <a:ext cx="1731727" cy="1937158"/>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AF41637-419A-4E1A-B4F8-10C65171DF91}"/>
              </a:ext>
            </a:extLst>
          </p:cNvPr>
          <p:cNvSpPr txBox="1"/>
          <p:nvPr/>
        </p:nvSpPr>
        <p:spPr>
          <a:xfrm>
            <a:off x="6167152" y="4341215"/>
            <a:ext cx="1517667" cy="1754326"/>
          </a:xfrm>
          <a:prstGeom prst="rect">
            <a:avLst/>
          </a:prstGeom>
          <a:noFill/>
        </p:spPr>
        <p:txBody>
          <a:bodyPr wrap="square" rtlCol="0">
            <a:spAutoFit/>
          </a:bodyPr>
          <a:lstStyle/>
          <a:p>
            <a:r>
              <a:rPr lang="en-US" sz="1200" b="1" dirty="0">
                <a:solidFill>
                  <a:schemeClr val="bg1"/>
                </a:solidFill>
              </a:rPr>
              <a:t>Title</a:t>
            </a:r>
          </a:p>
          <a:p>
            <a:pPr marL="400050" indent="-400050">
              <a:buAutoNum type="romanUcPeriod"/>
            </a:pPr>
            <a:r>
              <a:rPr lang="en-US" sz="1200" b="1" dirty="0">
                <a:solidFill>
                  <a:schemeClr val="bg1"/>
                </a:solidFill>
              </a:rPr>
              <a:t>____________</a:t>
            </a:r>
          </a:p>
          <a:p>
            <a:pPr marL="342900" indent="-55563">
              <a:buAutoNum type="alphaUcPeriod"/>
            </a:pPr>
            <a:r>
              <a:rPr lang="en-US" sz="1200" b="1" dirty="0">
                <a:solidFill>
                  <a:schemeClr val="bg1"/>
                </a:solidFill>
              </a:rPr>
              <a:t>_________</a:t>
            </a:r>
          </a:p>
          <a:p>
            <a:pPr marL="342900" indent="-55563">
              <a:buAutoNum type="alphaUcPeriod"/>
            </a:pPr>
            <a:r>
              <a:rPr lang="en-US" sz="1200" b="1" dirty="0">
                <a:solidFill>
                  <a:schemeClr val="bg1"/>
                </a:solidFill>
              </a:rPr>
              <a:t>___________</a:t>
            </a:r>
          </a:p>
          <a:p>
            <a:pPr marL="509588" indent="117475">
              <a:buAutoNum type="romanLcPeriod"/>
            </a:pPr>
            <a:r>
              <a:rPr lang="en-US" sz="1200" b="1" dirty="0">
                <a:solidFill>
                  <a:schemeClr val="bg1"/>
                </a:solidFill>
              </a:rPr>
              <a:t>_________</a:t>
            </a:r>
          </a:p>
          <a:p>
            <a:pPr marL="509588" indent="117475">
              <a:buAutoNum type="romanLcPeriod"/>
            </a:pPr>
            <a:r>
              <a:rPr lang="en-US" sz="1200" b="1" dirty="0">
                <a:solidFill>
                  <a:schemeClr val="bg1"/>
                </a:solidFill>
              </a:rPr>
              <a:t>______</a:t>
            </a:r>
          </a:p>
          <a:p>
            <a:r>
              <a:rPr lang="en-US" sz="1200" b="1" dirty="0">
                <a:solidFill>
                  <a:schemeClr val="bg1"/>
                </a:solidFill>
              </a:rPr>
              <a:t>II. ____________</a:t>
            </a:r>
          </a:p>
          <a:p>
            <a:pPr marL="342900" indent="-55563">
              <a:buAutoNum type="alphaUcPeriod"/>
            </a:pPr>
            <a:r>
              <a:rPr lang="en-US" sz="1200" b="1" dirty="0">
                <a:solidFill>
                  <a:schemeClr val="bg1"/>
                </a:solidFill>
              </a:rPr>
              <a:t>_________</a:t>
            </a:r>
          </a:p>
          <a:p>
            <a:pPr marL="342900" indent="-55563">
              <a:buAutoNum type="alphaUcPeriod"/>
            </a:pPr>
            <a:r>
              <a:rPr lang="en-US" sz="1200" b="1" dirty="0">
                <a:solidFill>
                  <a:schemeClr val="bg1"/>
                </a:solidFill>
              </a:rPr>
              <a:t>___________</a:t>
            </a:r>
          </a:p>
        </p:txBody>
      </p:sp>
    </p:spTree>
    <p:extLst>
      <p:ext uri="{BB962C8B-B14F-4D97-AF65-F5344CB8AC3E}">
        <p14:creationId xmlns:p14="http://schemas.microsoft.com/office/powerpoint/2010/main" val="3685111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277" y="640824"/>
            <a:ext cx="11696700" cy="215443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srgbClr val="700000"/>
                </a:solidFill>
                <a:effectLst/>
                <a:uLnTx/>
                <a:uFillTx/>
                <a:latin typeface="Berlin Sans FB Demi" panose="020E0802020502020306" pitchFamily="34" charset="0"/>
                <a:ea typeface="+mn-ea"/>
                <a:cs typeface="+mn-cs"/>
              </a:rPr>
              <a:t>References &amp; Resources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Photos &amp; Images</a:t>
            </a:r>
          </a:p>
          <a:p>
            <a:pPr lvl="0" defTabSz="914400">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Slides 1 and 3: Allison Shelley/The Verbatim Agency for American Education: Images of </a:t>
            </a:r>
            <a:r>
              <a:rPr kumimoji="0" lang="en-US" sz="1400" b="0" i="0" u="none" strike="noStrike" kern="1200" cap="none" spc="0" normalizeH="0" baseline="0" noProof="0" dirty="0">
                <a:ln>
                  <a:noFill/>
                </a:ln>
                <a:solidFill>
                  <a:schemeClr val="bg1"/>
                </a:solidFill>
                <a:effectLst/>
                <a:uLnTx/>
                <a:uFillTx/>
                <a:latin typeface="Calibri" panose="020F0502020204030204"/>
                <a:ea typeface="+mn-ea"/>
                <a:cs typeface="+mn-cs"/>
              </a:rPr>
              <a:t>Teachers and Students in Action </a:t>
            </a:r>
            <a:r>
              <a:rPr lang="en-US" sz="1400" dirty="0">
                <a:solidFill>
                  <a:schemeClr val="bg1"/>
                </a:solidFill>
                <a:hlinkClick r:id="rId3"/>
              </a:rPr>
              <a:t>https://images.all4ed.org</a:t>
            </a:r>
            <a:r>
              <a:rPr lang="en-US" sz="1400">
                <a:solidFill>
                  <a:schemeClr val="bg1"/>
                </a:solidFill>
                <a:hlinkClick r:id="rId3"/>
              </a:rPr>
              <a:t>/high-school-boy-and-girl-at-computer</a:t>
            </a:r>
            <a:r>
              <a:rPr lang="en-US" sz="1400">
                <a:solidFill>
                  <a:schemeClr val="bg1"/>
                </a:solidFill>
              </a:rPr>
              <a:t>  </a:t>
            </a:r>
            <a:endParaRPr kumimoji="0" lang="en-US" sz="1400" b="0" i="0" u="none" strike="noStrike" kern="1200" cap="none" spc="0" normalizeH="0" baseline="0" noProof="0" dirty="0">
              <a:ln>
                <a:noFill/>
              </a:ln>
              <a:solidFill>
                <a:schemeClr val="bg1"/>
              </a:solidFill>
              <a:effectLst/>
              <a:uLnTx/>
              <a:uFillTx/>
              <a:latin typeface="Calibri" panose="020F0502020204030204"/>
            </a:endParaRPr>
          </a:p>
          <a:p>
            <a:pPr defTabSz="914400">
              <a:defRPr/>
            </a:pPr>
            <a:r>
              <a:rPr lang="en-US" sz="1400" dirty="0">
                <a:solidFill>
                  <a:schemeClr val="bg1"/>
                </a:solidFill>
                <a:latin typeface="Calibri" panose="020F0502020204030204"/>
              </a:rPr>
              <a:t>Slide 2 and unit thumbnails: </a:t>
            </a:r>
            <a:r>
              <a:rPr lang="en-US" sz="1400" dirty="0">
                <a:solidFill>
                  <a:schemeClr val="bg1"/>
                </a:solidFill>
              </a:rPr>
              <a:t>Image: https://www.flickr.com/photos/_sk/4276400278</a:t>
            </a:r>
            <a:endParaRPr kumimoji="0" lang="en-US" sz="1400" b="0" i="0" u="none" strike="noStrike" kern="1200" cap="none" spc="0" normalizeH="0" baseline="0" noProof="0" dirty="0">
              <a:ln>
                <a:noFill/>
              </a:ln>
              <a:solidFill>
                <a:schemeClr val="bg1"/>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mn-ea"/>
                <a:cs typeface="Arial"/>
                <a:sym typeface="Arial"/>
              </a:rPr>
              <a:t>Slide 3: https://pixabay.com/id/illustrations/akses-banyak-tangan-933142/</a:t>
            </a:r>
          </a:p>
          <a:p>
            <a:pPr lvl="0" defTabSz="914400">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14</a:t>
            </a:r>
            <a:r>
              <a:rPr lang="en-US" sz="1400" dirty="0">
                <a:solidFill>
                  <a:prstClr val="black"/>
                </a:solidFill>
              </a:rPr>
              <a:t>: </a:t>
            </a:r>
            <a:r>
              <a:rPr lang="en-US" sz="1400" dirty="0">
                <a:solidFill>
                  <a:prstClr val="black"/>
                </a:solidFill>
                <a:hlinkClick r:id="rId4"/>
              </a:rPr>
              <a:t>https://www.flickr.com/photos/departmentofed/8506636735</a:t>
            </a:r>
            <a:r>
              <a:rPr lang="en-US" sz="1400" dirty="0">
                <a:solidFill>
                  <a:prstClr val="black"/>
                </a:solidFill>
              </a:rPr>
              <a:t>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018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5CDC-D4B9-4AE9-9A1A-FCA6750837F5}"/>
              </a:ext>
            </a:extLst>
          </p:cNvPr>
          <p:cNvSpPr>
            <a:spLocks noGrp="1"/>
          </p:cNvSpPr>
          <p:nvPr>
            <p:ph type="ctrTitle"/>
          </p:nvPr>
        </p:nvSpPr>
        <p:spPr>
          <a:xfrm>
            <a:off x="2023753" y="611724"/>
            <a:ext cx="9144000" cy="991445"/>
          </a:xfrm>
        </p:spPr>
        <p:txBody>
          <a:bodyPr anchor="t"/>
          <a:lstStyle/>
          <a:p>
            <a:r>
              <a:rPr lang="en-US" dirty="0">
                <a:latin typeface="Berlin Sans FB" panose="020E0602020502020306" pitchFamily="34" charset="0"/>
              </a:rPr>
              <a:t>Gestionar Mi Aprendizaje</a:t>
            </a:r>
          </a:p>
        </p:txBody>
      </p:sp>
      <p:sp>
        <p:nvSpPr>
          <p:cNvPr id="3" name="Subtitle 2">
            <a:extLst>
              <a:ext uri="{FF2B5EF4-FFF2-40B4-BE49-F238E27FC236}">
                <a16:creationId xmlns:a16="http://schemas.microsoft.com/office/drawing/2014/main" id="{A987A6B0-D030-425A-A67B-31A8E5C83771}"/>
              </a:ext>
            </a:extLst>
          </p:cNvPr>
          <p:cNvSpPr>
            <a:spLocks noGrp="1"/>
          </p:cNvSpPr>
          <p:nvPr>
            <p:ph type="subTitle" idx="1"/>
          </p:nvPr>
        </p:nvSpPr>
        <p:spPr>
          <a:xfrm>
            <a:off x="2091047" y="1749489"/>
            <a:ext cx="9144000" cy="768081"/>
          </a:xfrm>
        </p:spPr>
        <p:txBody>
          <a:bodyPr>
            <a:normAutofit/>
          </a:bodyPr>
          <a:lstStyle/>
          <a:p>
            <a:r>
              <a:rPr lang="en-US" sz="4400" dirty="0">
                <a:latin typeface="Berlin Sans FB" panose="020E0602020502020306" pitchFamily="34" charset="0"/>
              </a:rPr>
              <a:t>Día 7: Medir Mi Aprendizaje</a:t>
            </a:r>
          </a:p>
        </p:txBody>
      </p:sp>
      <p:sp>
        <p:nvSpPr>
          <p:cNvPr id="4" name="Rectangle 3">
            <a:extLst>
              <a:ext uri="{FF2B5EF4-FFF2-40B4-BE49-F238E27FC236}">
                <a16:creationId xmlns:a16="http://schemas.microsoft.com/office/drawing/2014/main" id="{36754DA1-75FD-4A26-8FC5-0BA8347F3756}"/>
              </a:ext>
            </a:extLst>
          </p:cNvPr>
          <p:cNvSpPr/>
          <p:nvPr/>
        </p:nvSpPr>
        <p:spPr>
          <a:xfrm>
            <a:off x="76200" y="0"/>
            <a:ext cx="1164771" cy="9144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AEF68E3-8E57-4715-BDDF-7D2E29B3F033}"/>
              </a:ext>
            </a:extLst>
          </p:cNvPr>
          <p:cNvSpPr/>
          <p:nvPr/>
        </p:nvSpPr>
        <p:spPr>
          <a:xfrm>
            <a:off x="3735980" y="2873829"/>
            <a:ext cx="6035040" cy="338328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793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1026" name="Picture 2" descr="https://pixabay.com/get/g2e6581f5b9baa1a15ee0b0433714cb4b1123c5e541e79e4bd9dfad859111018a8c0ee98e2ed51b1a8490a37b47d03278_1920.jpg">
            <a:extLst>
              <a:ext uri="{FF2B5EF4-FFF2-40B4-BE49-F238E27FC236}">
                <a16:creationId xmlns:a16="http://schemas.microsoft.com/office/drawing/2014/main" id="{5F238448-7F17-4332-BDB6-C987AD8DD45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398521" y="1553836"/>
            <a:ext cx="6849993" cy="4773925"/>
          </a:xfrm>
          <a:prstGeom prst="rect">
            <a:avLst/>
          </a:prstGeom>
          <a:noFill/>
          <a:extLst>
            <a:ext uri="{909E8E84-426E-40DD-AFC4-6F175D3DCCD1}">
              <a14:hiddenFill xmlns:a14="http://schemas.microsoft.com/office/drawing/2010/main">
                <a:solidFill>
                  <a:srgbClr val="FFFFFF"/>
                </a:solidFill>
              </a14:hiddenFill>
            </a:ext>
          </a:extLst>
        </p:spPr>
      </p:pic>
      <p:sp>
        <p:nvSpPr>
          <p:cNvPr id="78" name="Google Shape;78;p15"/>
          <p:cNvSpPr txBox="1">
            <a:spLocks noGrp="1"/>
          </p:cNvSpPr>
          <p:nvPr>
            <p:ph type="title"/>
          </p:nvPr>
        </p:nvSpPr>
        <p:spPr>
          <a:xfrm>
            <a:off x="1810173" y="311159"/>
            <a:ext cx="5730110" cy="1023600"/>
          </a:xfrm>
          <a:prstGeom prst="rect">
            <a:avLst/>
          </a:prstGeom>
        </p:spPr>
        <p:txBody>
          <a:bodyPr spcFirstLastPara="1" vert="horz" wrap="square" lIns="121900" tIns="121900" rIns="121900" bIns="121900" rtlCol="0" anchor="b" anchorCtr="0">
            <a:noAutofit/>
          </a:bodyPr>
          <a:lstStyle/>
          <a:p>
            <a:r>
              <a:rPr lang="en" dirty="0">
                <a:solidFill>
                  <a:schemeClr val="bg2"/>
                </a:solidFill>
              </a:rPr>
              <a:t>Dedicación Estudiantil</a:t>
            </a:r>
            <a:endParaRPr dirty="0">
              <a:solidFill>
                <a:schemeClr val="bg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9E9FC4-F810-440E-AC15-A67365D0618D}"/>
              </a:ext>
            </a:extLst>
          </p:cNvPr>
          <p:cNvSpPr txBox="1"/>
          <p:nvPr/>
        </p:nvSpPr>
        <p:spPr>
          <a:xfrm>
            <a:off x="1568517" y="945046"/>
            <a:ext cx="9877647" cy="3447098"/>
          </a:xfrm>
          <a:prstGeom prst="rect">
            <a:avLst/>
          </a:prstGeom>
          <a:noFill/>
        </p:spPr>
        <p:txBody>
          <a:bodyPr wrap="square" rtlCol="0">
            <a:spAutoFit/>
          </a:bodyPr>
          <a:lstStyle/>
          <a:p>
            <a:pPr algn="ctr"/>
            <a:r>
              <a:rPr lang="en-US" sz="4000" dirty="0">
                <a:solidFill>
                  <a:srgbClr val="700000"/>
                </a:solidFill>
                <a:latin typeface="Berlin Sans FB" panose="020E0602020502020306" pitchFamily="34" charset="0"/>
              </a:rPr>
              <a:t>Hazlo Ahora: </a:t>
            </a:r>
            <a:r>
              <a:rPr lang="es-MX" sz="4000" dirty="0">
                <a:solidFill>
                  <a:srgbClr val="700000"/>
                </a:solidFill>
                <a:latin typeface="Berlin Sans FB Demi" panose="020E0802020502020306" pitchFamily="34" charset="0"/>
              </a:rPr>
              <a:t>Consejos para aprobar el examen</a:t>
            </a:r>
            <a:endParaRPr lang="en-US" sz="4000" dirty="0">
              <a:solidFill>
                <a:srgbClr val="700000"/>
              </a:solidFill>
              <a:latin typeface="Berlin Sans FB" panose="020E0602020502020306" pitchFamily="34" charset="0"/>
            </a:endParaRPr>
          </a:p>
          <a:p>
            <a:pPr algn="ctr">
              <a:spcBef>
                <a:spcPts val="3600"/>
              </a:spcBef>
            </a:pPr>
            <a:r>
              <a:rPr lang="es-MX" sz="3600" dirty="0">
                <a:solidFill>
                  <a:schemeClr val="bg2"/>
                </a:solidFill>
                <a:ea typeface="Times New Roman" panose="02020603050405020304" pitchFamily="18" charset="0"/>
                <a:cs typeface="Times New Roman" panose="02020603050405020304" pitchFamily="18" charset="0"/>
              </a:rPr>
              <a:t>¿Cuáles son </a:t>
            </a:r>
            <a:r>
              <a:rPr lang="es-MX" sz="3600" dirty="0">
                <a:solidFill>
                  <a:srgbClr val="700000"/>
                </a:solidFill>
                <a:cs typeface="Times New Roman" panose="02020603050405020304" pitchFamily="18" charset="0"/>
              </a:rPr>
              <a:t>tus</a:t>
            </a:r>
            <a:r>
              <a:rPr lang="es-MX" sz="3600" dirty="0">
                <a:solidFill>
                  <a:schemeClr val="bg2"/>
                </a:solidFill>
                <a:ea typeface="Times New Roman" panose="02020603050405020304" pitchFamily="18" charset="0"/>
                <a:cs typeface="Times New Roman" panose="02020603050405020304" pitchFamily="18" charset="0"/>
              </a:rPr>
              <a:t> mejores estrategias y secretos para hacer un examen? </a:t>
            </a:r>
            <a:r>
              <a:rPr lang="es-MX" sz="3600" dirty="0">
                <a:solidFill>
                  <a:schemeClr val="bg2"/>
                </a:solidFill>
                <a:cs typeface="Times New Roman" panose="02020603050405020304" pitchFamily="18" charset="0"/>
              </a:rPr>
              <a:t>¿Qué diferentes </a:t>
            </a:r>
            <a:r>
              <a:rPr lang="es-MX" sz="3600" dirty="0">
                <a:solidFill>
                  <a:srgbClr val="700000"/>
                </a:solidFill>
                <a:cs typeface="Times New Roman" panose="02020603050405020304" pitchFamily="18" charset="0"/>
              </a:rPr>
              <a:t>tipos</a:t>
            </a:r>
            <a:r>
              <a:rPr lang="es-MX" sz="3600" dirty="0">
                <a:solidFill>
                  <a:schemeClr val="bg2"/>
                </a:solidFill>
                <a:cs typeface="Times New Roman" panose="02020603050405020304" pitchFamily="18" charset="0"/>
              </a:rPr>
              <a:t> de consejos hemos recogido?</a:t>
            </a:r>
            <a:endParaRPr lang="en-US" sz="3600" dirty="0">
              <a:solidFill>
                <a:schemeClr val="bg2"/>
              </a:solidFill>
            </a:endParaRPr>
          </a:p>
        </p:txBody>
      </p:sp>
      <p:pic>
        <p:nvPicPr>
          <p:cNvPr id="6" name="Picture 5">
            <a:extLst>
              <a:ext uri="{FF2B5EF4-FFF2-40B4-BE49-F238E27FC236}">
                <a16:creationId xmlns:a16="http://schemas.microsoft.com/office/drawing/2014/main" id="{ED2D5AB6-8E3D-4D1D-86A0-AE5285047CDA}"/>
              </a:ext>
            </a:extLst>
          </p:cNvPr>
          <p:cNvPicPr>
            <a:picLocks noChangeAspect="1"/>
          </p:cNvPicPr>
          <p:nvPr/>
        </p:nvPicPr>
        <p:blipFill rotWithShape="1">
          <a:blip r:embed="rId3">
            <a:extLst>
              <a:ext uri="{28A0092B-C50C-407E-A947-70E740481C1C}">
                <a14:useLocalDpi xmlns:a14="http://schemas.microsoft.com/office/drawing/2010/main" val="0"/>
              </a:ext>
            </a:extLst>
          </a:blip>
          <a:srcRect l="11157" b="26184"/>
          <a:stretch/>
        </p:blipFill>
        <p:spPr>
          <a:xfrm>
            <a:off x="4820640" y="4603759"/>
            <a:ext cx="3373404" cy="1869705"/>
          </a:xfrm>
          <a:prstGeom prst="rect">
            <a:avLst/>
          </a:prstGeom>
        </p:spPr>
      </p:pic>
      <p:sp>
        <p:nvSpPr>
          <p:cNvPr id="7" name="TextBox 6">
            <a:extLst>
              <a:ext uri="{FF2B5EF4-FFF2-40B4-BE49-F238E27FC236}">
                <a16:creationId xmlns:a16="http://schemas.microsoft.com/office/drawing/2014/main" id="{063B359C-1B13-4D21-A421-ABD2E2307EFE}"/>
              </a:ext>
            </a:extLst>
          </p:cNvPr>
          <p:cNvSpPr txBox="1"/>
          <p:nvPr/>
        </p:nvSpPr>
        <p:spPr>
          <a:xfrm>
            <a:off x="4500408" y="6473464"/>
            <a:ext cx="4013867" cy="430887"/>
          </a:xfrm>
          <a:prstGeom prst="rect">
            <a:avLst/>
          </a:prstGeom>
          <a:noFill/>
        </p:spPr>
        <p:txBody>
          <a:bodyPr wrap="square" rtlCol="0">
            <a:spAutoFit/>
          </a:bodyPr>
          <a:lstStyle/>
          <a:p>
            <a:pPr algn="ctr"/>
            <a:r>
              <a:rPr lang="en-US" sz="1050" dirty="0">
                <a:solidFill>
                  <a:schemeClr val="bg1"/>
                </a:solidFill>
              </a:rPr>
              <a:t>Courtesy Allison Shelley/The Verbatim Agency for American Education: Images of Teachers and Students in Action</a:t>
            </a:r>
          </a:p>
        </p:txBody>
      </p:sp>
    </p:spTree>
    <p:extLst>
      <p:ext uri="{BB962C8B-B14F-4D97-AF65-F5344CB8AC3E}">
        <p14:creationId xmlns:p14="http://schemas.microsoft.com/office/powerpoint/2010/main" val="25639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E3C565-D041-422F-AD7D-1E761B97A422}"/>
              </a:ext>
            </a:extLst>
          </p:cNvPr>
          <p:cNvPicPr>
            <a:picLocks noChangeAspect="1"/>
          </p:cNvPicPr>
          <p:nvPr/>
        </p:nvPicPr>
        <p:blipFill rotWithShape="1">
          <a:blip r:embed="rId3"/>
          <a:srcRect r="1868"/>
          <a:stretch/>
        </p:blipFill>
        <p:spPr>
          <a:xfrm>
            <a:off x="0" y="712238"/>
            <a:ext cx="12264413" cy="6145762"/>
          </a:xfrm>
          <a:prstGeom prst="rect">
            <a:avLst/>
          </a:prstGeom>
        </p:spPr>
      </p:pic>
      <p:sp>
        <p:nvSpPr>
          <p:cNvPr id="3" name="TextBox 2">
            <a:extLst>
              <a:ext uri="{FF2B5EF4-FFF2-40B4-BE49-F238E27FC236}">
                <a16:creationId xmlns:a16="http://schemas.microsoft.com/office/drawing/2014/main" id="{D1CE6A8F-4C83-4BF9-B5BF-0D249FE886F8}"/>
              </a:ext>
            </a:extLst>
          </p:cNvPr>
          <p:cNvSpPr txBox="1"/>
          <p:nvPr/>
        </p:nvSpPr>
        <p:spPr>
          <a:xfrm>
            <a:off x="202018" y="30473"/>
            <a:ext cx="10122361" cy="584775"/>
          </a:xfrm>
          <a:prstGeom prst="rect">
            <a:avLst/>
          </a:prstGeom>
          <a:noFill/>
        </p:spPr>
        <p:txBody>
          <a:bodyPr wrap="square" rtlCol="0">
            <a:spAutoFit/>
          </a:bodyPr>
          <a:lstStyle/>
          <a:p>
            <a:r>
              <a:rPr lang="en-US" sz="3200" u="sng" dirty="0">
                <a:solidFill>
                  <a:schemeClr val="accent1">
                    <a:lumMod val="50000"/>
                  </a:schemeClr>
                </a:solidFill>
                <a:latin typeface="Berlin Sans FB" panose="020E0602020502020306" pitchFamily="34" charset="0"/>
              </a:rPr>
              <a:t>Un Esquema de Wikipedia </a:t>
            </a:r>
          </a:p>
        </p:txBody>
      </p:sp>
      <p:sp>
        <p:nvSpPr>
          <p:cNvPr id="4" name="Oval 3">
            <a:extLst>
              <a:ext uri="{FF2B5EF4-FFF2-40B4-BE49-F238E27FC236}">
                <a16:creationId xmlns:a16="http://schemas.microsoft.com/office/drawing/2014/main" id="{4E5C787E-01EF-4E74-8A77-46579115F831}"/>
              </a:ext>
            </a:extLst>
          </p:cNvPr>
          <p:cNvSpPr/>
          <p:nvPr/>
        </p:nvSpPr>
        <p:spPr>
          <a:xfrm>
            <a:off x="1046602" y="3305062"/>
            <a:ext cx="3789803" cy="31067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rId4"/>
            <a:extLst>
              <a:ext uri="{FF2B5EF4-FFF2-40B4-BE49-F238E27FC236}">
                <a16:creationId xmlns:a16="http://schemas.microsoft.com/office/drawing/2014/main" id="{FCE5BD98-D690-48B4-9CB4-C4333046B66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449256" y="6109646"/>
            <a:ext cx="604345" cy="604345"/>
          </a:xfrm>
          <a:prstGeom prst="rect">
            <a:avLst/>
          </a:prstGeom>
        </p:spPr>
      </p:pic>
    </p:spTree>
    <p:extLst>
      <p:ext uri="{BB962C8B-B14F-4D97-AF65-F5344CB8AC3E}">
        <p14:creationId xmlns:p14="http://schemas.microsoft.com/office/powerpoint/2010/main" val="4050816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4BB906-8236-437D-9BE1-57D21287568F}"/>
              </a:ext>
            </a:extLst>
          </p:cNvPr>
          <p:cNvSpPr txBox="1"/>
          <p:nvPr/>
        </p:nvSpPr>
        <p:spPr>
          <a:xfrm>
            <a:off x="1555605" y="2316777"/>
            <a:ext cx="10735369" cy="4201150"/>
          </a:xfrm>
          <a:prstGeom prst="rect">
            <a:avLst/>
          </a:prstGeom>
          <a:noFill/>
        </p:spPr>
        <p:txBody>
          <a:bodyPr wrap="square" rtlCol="0">
            <a:spAutoFit/>
          </a:bodyPr>
          <a:lstStyle/>
          <a:p>
            <a:pPr>
              <a:spcAft>
                <a:spcPts val="600"/>
              </a:spcAft>
            </a:pPr>
            <a:r>
              <a:rPr lang="en-US" sz="4000" dirty="0">
                <a:solidFill>
                  <a:schemeClr val="bg2"/>
                </a:solidFill>
                <a:latin typeface="Cooper Black" panose="0208090404030B020404" pitchFamily="18" charset="0"/>
              </a:rPr>
              <a:t>esquema</a:t>
            </a:r>
            <a:r>
              <a:rPr lang="en-US" sz="4000" dirty="0">
                <a:solidFill>
                  <a:schemeClr val="bg2"/>
                </a:solidFill>
                <a:latin typeface="Cooper Black" panose="0208090404030B020404" pitchFamily="18" charset="0"/>
                <a:sym typeface="Wingdings" panose="05000000000000000000" pitchFamily="2" charset="2"/>
              </a:rPr>
              <a:t>:</a:t>
            </a:r>
          </a:p>
          <a:p>
            <a:pPr>
              <a:spcAft>
                <a:spcPts val="1200"/>
              </a:spcAft>
            </a:pPr>
            <a:r>
              <a:rPr lang="es-MX" sz="3200" dirty="0">
                <a:solidFill>
                  <a:schemeClr val="bg2"/>
                </a:solidFill>
                <a:latin typeface="Berlin Sans FB" panose="020E0602020502020306" pitchFamily="34" charset="0"/>
              </a:rPr>
              <a:t>una forma de organizar la información en una lista por temas, subtemas y detalles</a:t>
            </a:r>
            <a:r>
              <a:rPr lang="en-US" sz="3200" dirty="0">
                <a:solidFill>
                  <a:schemeClr val="bg2"/>
                </a:solidFill>
                <a:latin typeface="Berlin Sans FB" panose="020E0602020502020306" pitchFamily="34" charset="0"/>
              </a:rPr>
              <a:t>. Los esquemas se usan </a:t>
            </a:r>
          </a:p>
          <a:p>
            <a:pPr marL="457200" indent="-457200">
              <a:spcAft>
                <a:spcPts val="1200"/>
              </a:spcAft>
              <a:buFont typeface="Arial" panose="020B0604020202020204" pitchFamily="34" charset="0"/>
              <a:buChar char="•"/>
            </a:pPr>
            <a:r>
              <a:rPr lang="es-MX" sz="3200" dirty="0">
                <a:solidFill>
                  <a:schemeClr val="bg2"/>
                </a:solidFill>
                <a:latin typeface="Berlin Sans FB" panose="020E0602020502020306" pitchFamily="34" charset="0"/>
              </a:rPr>
              <a:t>para capturar información importante cuando lees</a:t>
            </a:r>
            <a:endParaRPr lang="en-US" sz="3200" dirty="0">
              <a:solidFill>
                <a:schemeClr val="bg2"/>
              </a:solidFill>
              <a:latin typeface="Berlin Sans FB" panose="020E0602020502020306" pitchFamily="34" charset="0"/>
            </a:endParaRPr>
          </a:p>
          <a:p>
            <a:pPr marL="457200" indent="-457200">
              <a:spcAft>
                <a:spcPts val="1200"/>
              </a:spcAft>
              <a:buFont typeface="Arial" panose="020B0604020202020204" pitchFamily="34" charset="0"/>
              <a:buChar char="•"/>
            </a:pPr>
            <a:r>
              <a:rPr lang="es-MX" sz="3200" dirty="0">
                <a:solidFill>
                  <a:schemeClr val="bg2"/>
                </a:solidFill>
                <a:latin typeface="Berlin Sans FB" panose="020E0602020502020306" pitchFamily="34" charset="0"/>
              </a:rPr>
              <a:t>para planificar cómo presentar la información </a:t>
            </a:r>
            <a:r>
              <a:rPr lang="en-US" sz="3200" dirty="0">
                <a:solidFill>
                  <a:schemeClr val="bg2"/>
                </a:solidFill>
                <a:latin typeface="Berlin Sans FB" panose="020E0602020502020306" pitchFamily="34" charset="0"/>
              </a:rPr>
              <a:t> </a:t>
            </a:r>
          </a:p>
          <a:p>
            <a:pPr marL="457200" indent="-457200">
              <a:spcAft>
                <a:spcPts val="1200"/>
              </a:spcAft>
              <a:buFont typeface="Arial" panose="020B0604020202020204" pitchFamily="34" charset="0"/>
              <a:buChar char="•"/>
            </a:pPr>
            <a:r>
              <a:rPr lang="es-MX" sz="3200" dirty="0">
                <a:solidFill>
                  <a:schemeClr val="bg2"/>
                </a:solidFill>
                <a:latin typeface="Berlin Sans FB" panose="020E0602020502020306" pitchFamily="34" charset="0"/>
              </a:rPr>
              <a:t>para comprobar si tu pensamiento es claro y bien organizado</a:t>
            </a:r>
            <a:endParaRPr lang="en-US" sz="3200" dirty="0">
              <a:solidFill>
                <a:schemeClr val="bg2"/>
              </a:solidFill>
              <a:latin typeface="Berlin Sans FB" panose="020E0602020502020306" pitchFamily="34" charset="0"/>
            </a:endParaRPr>
          </a:p>
        </p:txBody>
      </p:sp>
      <p:sp>
        <p:nvSpPr>
          <p:cNvPr id="3" name="Rectangle: Rounded Corners 2">
            <a:extLst>
              <a:ext uri="{FF2B5EF4-FFF2-40B4-BE49-F238E27FC236}">
                <a16:creationId xmlns:a16="http://schemas.microsoft.com/office/drawing/2014/main" id="{4EDD6599-275E-4D55-9C29-D750AC012647}"/>
              </a:ext>
            </a:extLst>
          </p:cNvPr>
          <p:cNvSpPr/>
          <p:nvPr/>
        </p:nvSpPr>
        <p:spPr>
          <a:xfrm>
            <a:off x="9395037" y="340073"/>
            <a:ext cx="2393987" cy="2282808"/>
          </a:xfrm>
          <a:prstGeom prst="roundRect">
            <a:avLst/>
          </a:prstGeom>
          <a:solidFill>
            <a:srgbClr val="3A66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6ED5596-161F-42AC-9407-26A19D3A5E5F}"/>
              </a:ext>
            </a:extLst>
          </p:cNvPr>
          <p:cNvSpPr txBox="1"/>
          <p:nvPr/>
        </p:nvSpPr>
        <p:spPr>
          <a:xfrm>
            <a:off x="9584819" y="525267"/>
            <a:ext cx="2393987" cy="2308324"/>
          </a:xfrm>
          <a:prstGeom prst="rect">
            <a:avLst/>
          </a:prstGeom>
          <a:noFill/>
        </p:spPr>
        <p:txBody>
          <a:bodyPr wrap="square" rtlCol="0">
            <a:spAutoFit/>
          </a:bodyPr>
          <a:lstStyle/>
          <a:p>
            <a:r>
              <a:rPr lang="en-US" sz="3600" b="1" dirty="0"/>
              <a:t>Un Término Útil de conocer</a:t>
            </a:r>
          </a:p>
          <a:p>
            <a:pPr marL="457200" indent="-457200">
              <a:buFont typeface="Arial" panose="020B0604020202020204" pitchFamily="34" charset="0"/>
              <a:buChar char="•"/>
            </a:pPr>
            <a:endParaRPr lang="en-US" sz="3600" dirty="0"/>
          </a:p>
        </p:txBody>
      </p:sp>
    </p:spTree>
    <p:extLst>
      <p:ext uri="{BB962C8B-B14F-4D97-AF65-F5344CB8AC3E}">
        <p14:creationId xmlns:p14="http://schemas.microsoft.com/office/powerpoint/2010/main" val="240062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Right 5">
            <a:extLst>
              <a:ext uri="{FF2B5EF4-FFF2-40B4-BE49-F238E27FC236}">
                <a16:creationId xmlns:a16="http://schemas.microsoft.com/office/drawing/2014/main" id="{F20A6B12-E9E0-4B89-8220-5CAFDE812801}"/>
              </a:ext>
            </a:extLst>
          </p:cNvPr>
          <p:cNvSpPr/>
          <p:nvPr/>
        </p:nvSpPr>
        <p:spPr>
          <a:xfrm>
            <a:off x="5788104" y="5031180"/>
            <a:ext cx="2374282" cy="57873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6CD0E3E8-8A77-4224-B4FF-B81E3B864334}"/>
              </a:ext>
            </a:extLst>
          </p:cNvPr>
          <p:cNvSpPr/>
          <p:nvPr/>
        </p:nvSpPr>
        <p:spPr>
          <a:xfrm rot="5400000">
            <a:off x="3692425" y="3661446"/>
            <a:ext cx="960292" cy="57873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3618801-1207-443C-B2FA-4938AAF0A26F}"/>
              </a:ext>
            </a:extLst>
          </p:cNvPr>
          <p:cNvSpPr/>
          <p:nvPr/>
        </p:nvSpPr>
        <p:spPr>
          <a:xfrm>
            <a:off x="2535502" y="4432294"/>
            <a:ext cx="3355843" cy="2110648"/>
          </a:xfrm>
          <a:prstGeom prst="roundRect">
            <a:avLst>
              <a:gd name="adj" fmla="val 16401"/>
            </a:avLst>
          </a:prstGeom>
          <a:solidFill>
            <a:srgbClr val="3A66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820D5C5-850F-47A5-A621-2C68897493C3}"/>
              </a:ext>
            </a:extLst>
          </p:cNvPr>
          <p:cNvSpPr txBox="1"/>
          <p:nvPr/>
        </p:nvSpPr>
        <p:spPr>
          <a:xfrm>
            <a:off x="2468773" y="4509962"/>
            <a:ext cx="3483927" cy="2185214"/>
          </a:xfrm>
          <a:prstGeom prst="rect">
            <a:avLst/>
          </a:prstGeom>
          <a:noFill/>
        </p:spPr>
        <p:txBody>
          <a:bodyPr wrap="square" rtlCol="0">
            <a:spAutoFit/>
          </a:bodyPr>
          <a:lstStyle/>
          <a:p>
            <a:pPr algn="ctr"/>
            <a:r>
              <a:rPr lang="en-US" sz="2400" dirty="0"/>
              <a:t>2. </a:t>
            </a:r>
          </a:p>
          <a:p>
            <a:pPr algn="ctr"/>
            <a:r>
              <a:rPr lang="en-US" sz="2800" b="1" dirty="0"/>
              <a:t>Práctica de Toda la Clase</a:t>
            </a:r>
            <a:r>
              <a:rPr lang="en-US" sz="2800" dirty="0"/>
              <a:t>: </a:t>
            </a:r>
          </a:p>
          <a:p>
            <a:pPr algn="ctr"/>
            <a:r>
              <a:rPr lang="en-US" sz="2800" dirty="0"/>
              <a:t>“</a:t>
            </a:r>
            <a:r>
              <a:rPr lang="es-MX" sz="2800" dirty="0"/>
              <a:t>Uso de esquemas para el éxito</a:t>
            </a:r>
            <a:r>
              <a:rPr lang="en-US" sz="2800" dirty="0"/>
              <a:t>”</a:t>
            </a:r>
          </a:p>
        </p:txBody>
      </p:sp>
      <p:grpSp>
        <p:nvGrpSpPr>
          <p:cNvPr id="23" name="Group 22">
            <a:extLst>
              <a:ext uri="{FF2B5EF4-FFF2-40B4-BE49-F238E27FC236}">
                <a16:creationId xmlns:a16="http://schemas.microsoft.com/office/drawing/2014/main" id="{C9DB9414-F788-4FE2-AE4F-1B2AF710832B}"/>
              </a:ext>
            </a:extLst>
          </p:cNvPr>
          <p:cNvGrpSpPr/>
          <p:nvPr/>
        </p:nvGrpSpPr>
        <p:grpSpPr>
          <a:xfrm>
            <a:off x="1878155" y="1219568"/>
            <a:ext cx="4584836" cy="2249764"/>
            <a:chOff x="5823140" y="1210100"/>
            <a:chExt cx="4886556" cy="2369881"/>
          </a:xfrm>
        </p:grpSpPr>
        <p:sp>
          <p:nvSpPr>
            <p:cNvPr id="4" name="Rectangle: Rounded Corners 3">
              <a:extLst>
                <a:ext uri="{FF2B5EF4-FFF2-40B4-BE49-F238E27FC236}">
                  <a16:creationId xmlns:a16="http://schemas.microsoft.com/office/drawing/2014/main" id="{E53E3CD6-60B0-42D3-B352-032E6C9A8BB4}"/>
                </a:ext>
              </a:extLst>
            </p:cNvPr>
            <p:cNvSpPr/>
            <p:nvPr/>
          </p:nvSpPr>
          <p:spPr>
            <a:xfrm>
              <a:off x="5823141" y="1210100"/>
              <a:ext cx="4886555" cy="2369881"/>
            </a:xfrm>
            <a:prstGeom prst="roundRect">
              <a:avLst>
                <a:gd name="adj" fmla="val 11441"/>
              </a:avLst>
            </a:prstGeom>
            <a:solidFill>
              <a:srgbClr val="3A66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69A9FC5-D0B2-4D7E-8FD0-1FC92CF79336}"/>
                </a:ext>
              </a:extLst>
            </p:cNvPr>
            <p:cNvSpPr txBox="1"/>
            <p:nvPr/>
          </p:nvSpPr>
          <p:spPr>
            <a:xfrm>
              <a:off x="5823140" y="1363888"/>
              <a:ext cx="4886555" cy="2172201"/>
            </a:xfrm>
            <a:prstGeom prst="rect">
              <a:avLst/>
            </a:prstGeom>
            <a:noFill/>
          </p:spPr>
          <p:txBody>
            <a:bodyPr wrap="square" rtlCol="0">
              <a:spAutoFit/>
            </a:bodyPr>
            <a:lstStyle/>
            <a:p>
              <a:pPr algn="ctr"/>
              <a:r>
                <a:rPr lang="en-US" sz="2400" dirty="0"/>
                <a:t>1. </a:t>
              </a:r>
              <a:r>
                <a:rPr lang="es-MX" sz="2800" b="1" dirty="0"/>
                <a:t>Cómo usar esquemas para medir el aprendizaje</a:t>
              </a:r>
              <a:endParaRPr lang="en-US" sz="2400" dirty="0"/>
            </a:p>
            <a:p>
              <a:pPr marL="744538" indent="-222250">
                <a:buFont typeface="Arial" panose="020B0604020202020204" pitchFamily="34" charset="0"/>
                <a:buChar char="•"/>
              </a:pPr>
              <a:r>
                <a:rPr lang="es-MX" sz="2400" dirty="0"/>
                <a:t>Identificar palabras clave / ideas principales</a:t>
              </a:r>
              <a:endParaRPr lang="en-US" sz="2400" dirty="0"/>
            </a:p>
            <a:p>
              <a:pPr marL="744538" indent="-222250">
                <a:buFont typeface="Arial" panose="020B0604020202020204" pitchFamily="34" charset="0"/>
                <a:buChar char="•"/>
              </a:pPr>
              <a:r>
                <a:rPr lang="en-US" sz="2400" dirty="0"/>
                <a:t>Agregar detalles de soporte</a:t>
              </a:r>
            </a:p>
          </p:txBody>
        </p:sp>
      </p:grpSp>
      <p:sp>
        <p:nvSpPr>
          <p:cNvPr id="7" name="TextBox 6">
            <a:extLst>
              <a:ext uri="{FF2B5EF4-FFF2-40B4-BE49-F238E27FC236}">
                <a16:creationId xmlns:a16="http://schemas.microsoft.com/office/drawing/2014/main" id="{148F69B9-C851-48BC-8BCC-730F723C9772}"/>
              </a:ext>
            </a:extLst>
          </p:cNvPr>
          <p:cNvSpPr txBox="1"/>
          <p:nvPr/>
        </p:nvSpPr>
        <p:spPr>
          <a:xfrm>
            <a:off x="1615858" y="380614"/>
            <a:ext cx="9452028" cy="646331"/>
          </a:xfrm>
          <a:prstGeom prst="rect">
            <a:avLst/>
          </a:prstGeom>
          <a:noFill/>
        </p:spPr>
        <p:txBody>
          <a:bodyPr wrap="square" rtlCol="0">
            <a:spAutoFit/>
          </a:bodyPr>
          <a:lstStyle/>
          <a:p>
            <a:r>
              <a:rPr lang="en-US" sz="3600" dirty="0">
                <a:solidFill>
                  <a:schemeClr val="bg2"/>
                </a:solidFill>
                <a:latin typeface="Berlin Sans FB" panose="020E0602020502020306" pitchFamily="34" charset="0"/>
              </a:rPr>
              <a:t>Midiendo Tu Aprendizaje: Mapa Conceptual</a:t>
            </a:r>
          </a:p>
        </p:txBody>
      </p:sp>
      <p:sp>
        <p:nvSpPr>
          <p:cNvPr id="12" name="Rectangle: Rounded Corners 11">
            <a:extLst>
              <a:ext uri="{FF2B5EF4-FFF2-40B4-BE49-F238E27FC236}">
                <a16:creationId xmlns:a16="http://schemas.microsoft.com/office/drawing/2014/main" id="{A0CB8426-91B2-4DBD-8825-D611AAEB2842}"/>
              </a:ext>
            </a:extLst>
          </p:cNvPr>
          <p:cNvSpPr>
            <a:spLocks noChangeAspect="1"/>
          </p:cNvSpPr>
          <p:nvPr/>
        </p:nvSpPr>
        <p:spPr>
          <a:xfrm>
            <a:off x="8176558" y="3677078"/>
            <a:ext cx="3273782" cy="3108960"/>
          </a:xfrm>
          <a:prstGeom prst="roundRect">
            <a:avLst>
              <a:gd name="adj" fmla="val 50000"/>
            </a:avLst>
          </a:prstGeom>
          <a:solidFill>
            <a:srgbClr val="3A66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9F8E9A5-BC98-4318-A9E8-526EE12AC863}"/>
              </a:ext>
            </a:extLst>
          </p:cNvPr>
          <p:cNvSpPr txBox="1"/>
          <p:nvPr/>
        </p:nvSpPr>
        <p:spPr>
          <a:xfrm>
            <a:off x="8138509" y="4226130"/>
            <a:ext cx="3355843" cy="2262158"/>
          </a:xfrm>
          <a:prstGeom prst="rect">
            <a:avLst/>
          </a:prstGeom>
          <a:noFill/>
        </p:spPr>
        <p:txBody>
          <a:bodyPr wrap="square" rtlCol="0">
            <a:spAutoFit/>
          </a:bodyPr>
          <a:lstStyle/>
          <a:p>
            <a:pPr algn="ctr"/>
            <a:r>
              <a:rPr lang="en-US" sz="2400" dirty="0"/>
              <a:t>3. </a:t>
            </a:r>
          </a:p>
          <a:p>
            <a:pPr algn="ctr">
              <a:spcAft>
                <a:spcPts val="600"/>
              </a:spcAft>
            </a:pPr>
            <a:r>
              <a:rPr lang="en-US" sz="2800" b="1" dirty="0"/>
              <a:t>Práctica de Compañeros:</a:t>
            </a:r>
          </a:p>
          <a:p>
            <a:pPr algn="ctr"/>
            <a:r>
              <a:rPr lang="en-US" sz="2800" dirty="0"/>
              <a:t>“</a:t>
            </a:r>
            <a:r>
              <a:rPr lang="es-MX" sz="2800" dirty="0"/>
              <a:t>Triunfo en la toma de exámenes</a:t>
            </a:r>
            <a:r>
              <a:rPr lang="en-US" sz="2800" dirty="0"/>
              <a:t>”</a:t>
            </a:r>
            <a:endParaRPr lang="en-US" sz="2400" dirty="0"/>
          </a:p>
        </p:txBody>
      </p:sp>
      <p:grpSp>
        <p:nvGrpSpPr>
          <p:cNvPr id="26" name="Group 25">
            <a:extLst>
              <a:ext uri="{FF2B5EF4-FFF2-40B4-BE49-F238E27FC236}">
                <a16:creationId xmlns:a16="http://schemas.microsoft.com/office/drawing/2014/main" id="{4C3ED9BD-CB53-4135-B7EB-B177F99FB378}"/>
              </a:ext>
            </a:extLst>
          </p:cNvPr>
          <p:cNvGrpSpPr/>
          <p:nvPr/>
        </p:nvGrpSpPr>
        <p:grpSpPr>
          <a:xfrm rot="922567">
            <a:off x="7199626" y="1574974"/>
            <a:ext cx="1865838" cy="2120716"/>
            <a:chOff x="6741042" y="1219563"/>
            <a:chExt cx="2273344" cy="2597521"/>
          </a:xfrm>
        </p:grpSpPr>
        <p:sp>
          <p:nvSpPr>
            <p:cNvPr id="22" name="Rectangle 21">
              <a:extLst>
                <a:ext uri="{FF2B5EF4-FFF2-40B4-BE49-F238E27FC236}">
                  <a16:creationId xmlns:a16="http://schemas.microsoft.com/office/drawing/2014/main" id="{7C05DF4F-597B-42B5-9303-9458B12D3A8C}"/>
                </a:ext>
              </a:extLst>
            </p:cNvPr>
            <p:cNvSpPr/>
            <p:nvPr/>
          </p:nvSpPr>
          <p:spPr>
            <a:xfrm>
              <a:off x="6741042" y="1219563"/>
              <a:ext cx="2273344" cy="259752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E45792D-CDC5-48D9-849A-2EDDDF899451}"/>
                </a:ext>
              </a:extLst>
            </p:cNvPr>
            <p:cNvSpPr txBox="1"/>
            <p:nvPr/>
          </p:nvSpPr>
          <p:spPr>
            <a:xfrm rot="7898">
              <a:off x="6749247" y="1243054"/>
              <a:ext cx="2036953" cy="2245287"/>
            </a:xfrm>
            <a:prstGeom prst="rect">
              <a:avLst/>
            </a:prstGeom>
            <a:noFill/>
          </p:spPr>
          <p:txBody>
            <a:bodyPr wrap="square" rtlCol="0">
              <a:spAutoFit/>
            </a:bodyPr>
            <a:lstStyle/>
            <a:p>
              <a:r>
                <a:rPr lang="en-US" sz="1400" b="1" dirty="0">
                  <a:solidFill>
                    <a:schemeClr val="bg1"/>
                  </a:solidFill>
                </a:rPr>
                <a:t>Title</a:t>
              </a:r>
            </a:p>
            <a:p>
              <a:pPr marL="400050" indent="-400050">
                <a:buAutoNum type="romanUcPeriod"/>
              </a:pPr>
              <a:r>
                <a:rPr lang="en-US" sz="1400" b="1" dirty="0">
                  <a:solidFill>
                    <a:schemeClr val="bg1"/>
                  </a:solidFill>
                </a:rPr>
                <a:t>____________</a:t>
              </a:r>
            </a:p>
            <a:p>
              <a:pPr marL="342900" indent="-55563">
                <a:buAutoNum type="alphaUcPeriod"/>
              </a:pPr>
              <a:r>
                <a:rPr lang="en-US" sz="1400" b="1" dirty="0">
                  <a:solidFill>
                    <a:schemeClr val="bg1"/>
                  </a:solidFill>
                </a:rPr>
                <a:t>_________</a:t>
              </a:r>
            </a:p>
            <a:p>
              <a:pPr marL="342900" indent="-55563">
                <a:buAutoNum type="alphaUcPeriod"/>
              </a:pPr>
              <a:r>
                <a:rPr lang="en-US" sz="1400" b="1" dirty="0">
                  <a:solidFill>
                    <a:schemeClr val="bg1"/>
                  </a:solidFill>
                </a:rPr>
                <a:t>___________</a:t>
              </a:r>
            </a:p>
            <a:p>
              <a:pPr marL="509588" indent="117475">
                <a:buAutoNum type="romanLcPeriod"/>
              </a:pPr>
              <a:r>
                <a:rPr lang="en-US" sz="1400" b="1" dirty="0">
                  <a:solidFill>
                    <a:schemeClr val="bg1"/>
                  </a:solidFill>
                </a:rPr>
                <a:t>_________</a:t>
              </a:r>
            </a:p>
            <a:p>
              <a:pPr marL="509588" indent="117475">
                <a:buAutoNum type="romanLcPeriod"/>
              </a:pPr>
              <a:r>
                <a:rPr lang="en-US" sz="1400" b="1" dirty="0">
                  <a:solidFill>
                    <a:schemeClr val="bg1"/>
                  </a:solidFill>
                </a:rPr>
                <a:t>______</a:t>
              </a:r>
            </a:p>
            <a:p>
              <a:r>
                <a:rPr lang="en-US" sz="1400" b="1" dirty="0">
                  <a:solidFill>
                    <a:schemeClr val="bg1"/>
                  </a:solidFill>
                </a:rPr>
                <a:t>II. ____________</a:t>
              </a:r>
            </a:p>
            <a:p>
              <a:pPr marL="342900" indent="-55563">
                <a:buAutoNum type="alphaUcPeriod"/>
              </a:pPr>
              <a:r>
                <a:rPr lang="en-US" sz="1400" b="1" dirty="0">
                  <a:solidFill>
                    <a:schemeClr val="bg1"/>
                  </a:solidFill>
                </a:rPr>
                <a:t>_________</a:t>
              </a:r>
            </a:p>
            <a:p>
              <a:pPr marL="342900" indent="-55563">
                <a:buAutoNum type="alphaUcPeriod"/>
              </a:pPr>
              <a:r>
                <a:rPr lang="en-US" sz="1400" b="1" dirty="0">
                  <a:solidFill>
                    <a:schemeClr val="bg1"/>
                  </a:solidFill>
                </a:rPr>
                <a:t>___________</a:t>
              </a:r>
            </a:p>
          </p:txBody>
        </p:sp>
      </p:grpSp>
    </p:spTree>
    <p:extLst>
      <p:ext uri="{BB962C8B-B14F-4D97-AF65-F5344CB8AC3E}">
        <p14:creationId xmlns:p14="http://schemas.microsoft.com/office/powerpoint/2010/main" val="983028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7C2DE4-7147-4DCC-B26B-AFC47984B699}"/>
              </a:ext>
            </a:extLst>
          </p:cNvPr>
          <p:cNvSpPr txBox="1"/>
          <p:nvPr/>
        </p:nvSpPr>
        <p:spPr>
          <a:xfrm>
            <a:off x="1440493" y="377145"/>
            <a:ext cx="8062333" cy="584775"/>
          </a:xfrm>
          <a:prstGeom prst="rect">
            <a:avLst/>
          </a:prstGeom>
          <a:noFill/>
        </p:spPr>
        <p:txBody>
          <a:bodyPr wrap="square" rtlCol="0">
            <a:spAutoFit/>
          </a:bodyPr>
          <a:lstStyle/>
          <a:p>
            <a:pPr algn="ctr"/>
            <a:r>
              <a:rPr lang="es-MX" sz="3200" dirty="0">
                <a:solidFill>
                  <a:schemeClr val="bg2"/>
                </a:solidFill>
                <a:latin typeface="Berlin Sans FB" panose="020E0602020502020306" pitchFamily="34" charset="0"/>
                <a:ea typeface="Times New Roman" panose="02020603050405020304" pitchFamily="18" charset="0"/>
                <a:cs typeface="Times New Roman" panose="02020603050405020304" pitchFamily="18" charset="0"/>
              </a:rPr>
              <a:t>Uso de Esquemas Para el Éxito</a:t>
            </a:r>
            <a:endParaRPr lang="en-US" sz="3200" dirty="0">
              <a:solidFill>
                <a:schemeClr val="bg2"/>
              </a:solidFill>
              <a:latin typeface="Berlin Sans FB" panose="020E0602020502020306"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1970FA5-FDC6-4730-889B-312F6793384F}"/>
              </a:ext>
            </a:extLst>
          </p:cNvPr>
          <p:cNvSpPr txBox="1"/>
          <p:nvPr/>
        </p:nvSpPr>
        <p:spPr>
          <a:xfrm>
            <a:off x="1504583" y="1159649"/>
            <a:ext cx="7238584" cy="3693319"/>
          </a:xfrm>
          <a:prstGeom prst="rect">
            <a:avLst/>
          </a:prstGeom>
          <a:noFill/>
        </p:spPr>
        <p:txBody>
          <a:bodyPr wrap="square" rtlCol="0">
            <a:spAutoFit/>
          </a:bodyPr>
          <a:lstStyle/>
          <a:p>
            <a:pPr>
              <a:spcAft>
                <a:spcPts val="1200"/>
              </a:spcAft>
            </a:pPr>
            <a:r>
              <a:rPr lang="es-MX" sz="2200" b="1" dirty="0">
                <a:solidFill>
                  <a:schemeClr val="bg2"/>
                </a:solidFill>
              </a:rPr>
              <a:t>¿</a:t>
            </a:r>
            <a:r>
              <a:rPr lang="es-MX" sz="2000" b="1" dirty="0">
                <a:solidFill>
                  <a:schemeClr val="bg2"/>
                </a:solidFill>
              </a:rPr>
              <a:t>Por qué </a:t>
            </a:r>
            <a:r>
              <a:rPr lang="es-MX" sz="2000" dirty="0">
                <a:solidFill>
                  <a:schemeClr val="bg2"/>
                </a:solidFill>
              </a:rPr>
              <a:t>esquematizar un capítulo o artículo que has leído? Esquematizar te ayuda a convertirte en un mejor lector y estudiante. Crear un esquema te ayudará a organizar tus pensamientos, recordar lo que has leído y mostrar lo que has aprendido</a:t>
            </a:r>
            <a:r>
              <a:rPr lang="en-US" sz="2000" dirty="0">
                <a:solidFill>
                  <a:schemeClr val="bg2"/>
                </a:solidFill>
              </a:rPr>
              <a:t>. </a:t>
            </a:r>
          </a:p>
          <a:p>
            <a:r>
              <a:rPr lang="en-US" sz="2200" dirty="0">
                <a:solidFill>
                  <a:schemeClr val="bg2"/>
                </a:solidFill>
              </a:rPr>
              <a:t>	</a:t>
            </a:r>
            <a:r>
              <a:rPr lang="es-MX" sz="2000" dirty="0">
                <a:solidFill>
                  <a:schemeClr val="bg2"/>
                </a:solidFill>
              </a:rPr>
              <a:t>Si has utilizado organizadores gráficos, ya has aprendido algunos de los pasos para hacer un esquema. Para completar un organizador, tenías que averiguar los puntos principales y algunos detalles de apoyo.  Al ver cómo cada detalle apoyaba los puntos principales, obtuviste una vista del "panorama general". Esquematizar puede ayudarte de la misma manera.</a:t>
            </a:r>
            <a:endParaRPr lang="en-US" sz="2200" dirty="0">
              <a:solidFill>
                <a:schemeClr val="bg2"/>
              </a:solidFill>
            </a:endParaRPr>
          </a:p>
        </p:txBody>
      </p:sp>
      <p:sp>
        <p:nvSpPr>
          <p:cNvPr id="5" name="TextBox 4">
            <a:extLst>
              <a:ext uri="{FF2B5EF4-FFF2-40B4-BE49-F238E27FC236}">
                <a16:creationId xmlns:a16="http://schemas.microsoft.com/office/drawing/2014/main" id="{CB0A669F-2A17-4017-944D-C201BF22E5EF}"/>
              </a:ext>
            </a:extLst>
          </p:cNvPr>
          <p:cNvSpPr txBox="1"/>
          <p:nvPr/>
        </p:nvSpPr>
        <p:spPr>
          <a:xfrm>
            <a:off x="1440493" y="4791412"/>
            <a:ext cx="10687715" cy="1631216"/>
          </a:xfrm>
          <a:prstGeom prst="rect">
            <a:avLst/>
          </a:prstGeom>
          <a:noFill/>
        </p:spPr>
        <p:txBody>
          <a:bodyPr wrap="square" rtlCol="0">
            <a:spAutoFit/>
          </a:bodyPr>
          <a:lstStyle/>
          <a:p>
            <a:pPr indent="457200"/>
            <a:r>
              <a:rPr lang="es-MX" sz="2000" dirty="0">
                <a:solidFill>
                  <a:schemeClr val="bg2"/>
                </a:solidFill>
              </a:rPr>
              <a:t>Pero, ¿</a:t>
            </a:r>
            <a:r>
              <a:rPr lang="es-MX" sz="2000" b="1" dirty="0">
                <a:solidFill>
                  <a:schemeClr val="bg2"/>
                </a:solidFill>
              </a:rPr>
              <a:t>cómo </a:t>
            </a:r>
            <a:r>
              <a:rPr lang="es-MX" sz="2000" dirty="0">
                <a:solidFill>
                  <a:schemeClr val="bg2"/>
                </a:solidFill>
              </a:rPr>
              <a:t>creas un esquema? Hacer un esquema es como hacer un rompecabezas. Tienes que averiguar cómo encaja cada pieza con el todo. Para hacer un esquema, primero decide cuáles son los puntos principales del artículo o capítulo. Luego averigua cuáles son los puntos de apoyo. Cuando creas un esquema, no necesitas escribir oraciones completas. Esta ilustración muestra cómo se estructura un esquema.</a:t>
            </a:r>
            <a:endParaRPr lang="en-US" sz="2000" dirty="0">
              <a:solidFill>
                <a:schemeClr val="bg2"/>
              </a:solidFill>
            </a:endParaRPr>
          </a:p>
        </p:txBody>
      </p:sp>
      <p:sp>
        <p:nvSpPr>
          <p:cNvPr id="7" name="Text Box 3">
            <a:extLst>
              <a:ext uri="{FF2B5EF4-FFF2-40B4-BE49-F238E27FC236}">
                <a16:creationId xmlns:a16="http://schemas.microsoft.com/office/drawing/2014/main" id="{74898CE3-0C23-4E89-B3E2-4AAA0E3BFA54}"/>
              </a:ext>
            </a:extLst>
          </p:cNvPr>
          <p:cNvSpPr txBox="1">
            <a:spLocks noChangeArrowheads="1"/>
          </p:cNvSpPr>
          <p:nvPr/>
        </p:nvSpPr>
        <p:spPr bwMode="auto">
          <a:xfrm>
            <a:off x="8743167" y="377145"/>
            <a:ext cx="3095970" cy="3823168"/>
          </a:xfrm>
          <a:prstGeom prst="rect">
            <a:avLst/>
          </a:prstGeom>
          <a:solidFill>
            <a:srgbClr val="FFFFFF"/>
          </a:solidFill>
          <a:ln w="15875">
            <a:solidFill>
              <a:srgbClr val="000000"/>
            </a:solidFill>
            <a:miter lim="800000"/>
            <a:headEnd/>
            <a:tailEnd/>
          </a:ln>
        </p:spPr>
        <p:txBody>
          <a:bodyPr rot="0" vert="horz" wrap="square" lIns="91440" tIns="45720" rIns="91440" bIns="45720" anchor="t" anchorCtr="0" upright="1">
            <a:noAutofit/>
          </a:bodyPr>
          <a:lstStyle/>
          <a:p>
            <a:pPr marL="114300" marR="0" algn="ctr">
              <a:spcBef>
                <a:spcPts val="0"/>
              </a:spcBef>
              <a:spcAft>
                <a:spcPts val="0"/>
              </a:spcAft>
            </a:pPr>
            <a:r>
              <a:rPr lang="en-US" sz="1000" dirty="0">
                <a:solidFill>
                  <a:srgbClr val="000099"/>
                </a:solidFill>
                <a:effectLst/>
                <a:latin typeface="Bell MT" panose="02020503060305020303" pitchFamily="18" charset="0"/>
                <a:ea typeface="Times New Roman" panose="02020603050405020304" pitchFamily="18" charset="0"/>
              </a:rPr>
              <a:t> </a:t>
            </a:r>
            <a:endParaRPr lang="en-US" sz="1200" dirty="0">
              <a:solidFill>
                <a:srgbClr val="000099"/>
              </a:solidFill>
              <a:effectLst/>
              <a:latin typeface="Times New Roman" panose="02020603050405020304" pitchFamily="18" charset="0"/>
              <a:ea typeface="Times New Roman" panose="02020603050405020304" pitchFamily="18" charset="0"/>
            </a:endParaRPr>
          </a:p>
          <a:p>
            <a:pPr marL="114300" marR="0" algn="ctr">
              <a:spcBef>
                <a:spcPts val="0"/>
              </a:spcBef>
              <a:spcAft>
                <a:spcPts val="600"/>
              </a:spcAft>
            </a:pPr>
            <a:r>
              <a:rPr lang="en-US" sz="1600" dirty="0">
                <a:solidFill>
                  <a:srgbClr val="000099"/>
                </a:solidFill>
                <a:effectLst/>
                <a:latin typeface="Bell MT" panose="02020503060305020303" pitchFamily="18" charset="0"/>
                <a:ea typeface="Times New Roman" panose="02020603050405020304" pitchFamily="18" charset="0"/>
              </a:rPr>
              <a:t>Título </a:t>
            </a:r>
            <a:endParaRPr lang="en-US" sz="1600" dirty="0">
              <a:solidFill>
                <a:srgbClr val="000099"/>
              </a:solidFill>
              <a:effectLst/>
              <a:latin typeface="Times New Roman" panose="02020603050405020304" pitchFamily="18" charset="0"/>
              <a:ea typeface="Times New Roman" panose="02020603050405020304" pitchFamily="18" charset="0"/>
            </a:endParaRPr>
          </a:p>
          <a:p>
            <a:pPr marL="404813" marR="0">
              <a:spcBef>
                <a:spcPts val="0"/>
              </a:spcBef>
              <a:spcAft>
                <a:spcPts val="600"/>
              </a:spcAft>
            </a:pPr>
            <a:r>
              <a:rPr lang="en-US" sz="1600" dirty="0">
                <a:solidFill>
                  <a:srgbClr val="000099"/>
                </a:solidFill>
                <a:effectLst/>
                <a:latin typeface="Bell MT" panose="02020503060305020303" pitchFamily="18" charset="0"/>
                <a:ea typeface="Times New Roman" panose="02020603050405020304" pitchFamily="18" charset="0"/>
              </a:rPr>
              <a:t>I. Primer Punto Principal</a:t>
            </a:r>
            <a:endParaRPr lang="en-US" sz="1600" dirty="0">
              <a:solidFill>
                <a:srgbClr val="000099"/>
              </a:solidFill>
              <a:effectLst/>
              <a:latin typeface="Times New Roman" panose="02020603050405020304" pitchFamily="18" charset="0"/>
              <a:ea typeface="Times New Roman" panose="02020603050405020304" pitchFamily="18" charset="0"/>
            </a:endParaRPr>
          </a:p>
          <a:p>
            <a:pPr marL="404813" marR="0">
              <a:spcBef>
                <a:spcPts val="0"/>
              </a:spcBef>
              <a:spcAft>
                <a:spcPts val="0"/>
              </a:spcAft>
            </a:pPr>
            <a:r>
              <a:rPr lang="en-US" sz="1600" dirty="0">
                <a:solidFill>
                  <a:srgbClr val="000099"/>
                </a:solidFill>
                <a:effectLst/>
                <a:latin typeface="Bell MT" panose="02020503060305020303" pitchFamily="18" charset="0"/>
                <a:ea typeface="Times New Roman" panose="02020603050405020304" pitchFamily="18" charset="0"/>
              </a:rPr>
              <a:t>    A. Punto de Apoyo</a:t>
            </a:r>
            <a:endParaRPr lang="en-US" sz="1600" dirty="0">
              <a:solidFill>
                <a:srgbClr val="000099"/>
              </a:solidFill>
              <a:effectLst/>
              <a:latin typeface="Times New Roman" panose="02020603050405020304" pitchFamily="18" charset="0"/>
              <a:ea typeface="Times New Roman" panose="02020603050405020304" pitchFamily="18" charset="0"/>
            </a:endParaRPr>
          </a:p>
          <a:p>
            <a:pPr marL="404813" marR="0">
              <a:spcBef>
                <a:spcPts val="0"/>
              </a:spcBef>
              <a:spcAft>
                <a:spcPts val="0"/>
              </a:spcAft>
            </a:pPr>
            <a:r>
              <a:rPr lang="en-US" sz="1600" dirty="0">
                <a:solidFill>
                  <a:srgbClr val="000099"/>
                </a:solidFill>
                <a:effectLst/>
                <a:latin typeface="Bell MT" panose="02020503060305020303" pitchFamily="18" charset="0"/>
                <a:ea typeface="Times New Roman" panose="02020603050405020304" pitchFamily="18" charset="0"/>
              </a:rPr>
              <a:t>    B. Punto de Apoyo 	</a:t>
            </a:r>
            <a:endParaRPr lang="en-US" sz="1600" dirty="0">
              <a:solidFill>
                <a:srgbClr val="000099"/>
              </a:solidFill>
              <a:effectLst/>
              <a:latin typeface="Times New Roman" panose="02020603050405020304" pitchFamily="18" charset="0"/>
              <a:ea typeface="Times New Roman" panose="02020603050405020304" pitchFamily="18" charset="0"/>
            </a:endParaRPr>
          </a:p>
          <a:p>
            <a:pPr marL="339725" marR="0">
              <a:spcBef>
                <a:spcPts val="600"/>
              </a:spcBef>
              <a:spcAft>
                <a:spcPts val="0"/>
              </a:spcAft>
            </a:pPr>
            <a:r>
              <a:rPr lang="en-US" sz="1600" dirty="0">
                <a:solidFill>
                  <a:srgbClr val="000099"/>
                </a:solidFill>
                <a:effectLst/>
                <a:latin typeface="Bell MT" panose="02020503060305020303" pitchFamily="18" charset="0"/>
                <a:ea typeface="Times New Roman" panose="02020603050405020304" pitchFamily="18" charset="0"/>
              </a:rPr>
              <a:t>II. Segundo Punto Principal</a:t>
            </a:r>
            <a:endParaRPr lang="en-US" sz="1600" dirty="0">
              <a:solidFill>
                <a:srgbClr val="000099"/>
              </a:solidFill>
              <a:effectLst/>
              <a:latin typeface="Times New Roman" panose="02020603050405020304" pitchFamily="18" charset="0"/>
              <a:ea typeface="Times New Roman" panose="02020603050405020304" pitchFamily="18" charset="0"/>
            </a:endParaRPr>
          </a:p>
          <a:p>
            <a:pPr marL="404813" marR="0">
              <a:spcBef>
                <a:spcPts val="0"/>
              </a:spcBef>
              <a:spcAft>
                <a:spcPts val="0"/>
              </a:spcAft>
            </a:pPr>
            <a:r>
              <a:rPr lang="en-US" sz="1600" dirty="0">
                <a:solidFill>
                  <a:srgbClr val="000099"/>
                </a:solidFill>
                <a:effectLst/>
                <a:latin typeface="Bell MT" panose="02020503060305020303" pitchFamily="18" charset="0"/>
                <a:ea typeface="Times New Roman" panose="02020603050405020304" pitchFamily="18" charset="0"/>
              </a:rPr>
              <a:t>     A. Punto de Apoyo</a:t>
            </a:r>
            <a:endParaRPr lang="en-US" sz="1600" dirty="0">
              <a:solidFill>
                <a:srgbClr val="000099"/>
              </a:solidFill>
              <a:effectLst/>
              <a:latin typeface="Times New Roman" panose="02020603050405020304" pitchFamily="18" charset="0"/>
              <a:ea typeface="Times New Roman" panose="02020603050405020304" pitchFamily="18" charset="0"/>
            </a:endParaRPr>
          </a:p>
          <a:p>
            <a:pPr marL="404813" marR="0">
              <a:spcBef>
                <a:spcPts val="0"/>
              </a:spcBef>
              <a:spcAft>
                <a:spcPts val="0"/>
              </a:spcAft>
            </a:pPr>
            <a:r>
              <a:rPr lang="en-US" sz="1600" dirty="0">
                <a:solidFill>
                  <a:srgbClr val="000099"/>
                </a:solidFill>
                <a:effectLst/>
                <a:latin typeface="Bell MT" panose="02020503060305020303" pitchFamily="18" charset="0"/>
                <a:ea typeface="Times New Roman" panose="02020603050405020304" pitchFamily="18" charset="0"/>
              </a:rPr>
              <a:t>     B. Punto de Apoyo 	</a:t>
            </a:r>
            <a:endParaRPr lang="en-US" sz="1600" dirty="0">
              <a:solidFill>
                <a:srgbClr val="000099"/>
              </a:solidFill>
              <a:effectLst/>
              <a:latin typeface="Times New Roman" panose="02020603050405020304" pitchFamily="18" charset="0"/>
              <a:ea typeface="Times New Roman" panose="02020603050405020304" pitchFamily="18" charset="0"/>
            </a:endParaRPr>
          </a:p>
          <a:p>
            <a:pPr marL="287338" marR="0">
              <a:spcBef>
                <a:spcPts val="600"/>
              </a:spcBef>
              <a:spcAft>
                <a:spcPts val="0"/>
              </a:spcAft>
            </a:pPr>
            <a:r>
              <a:rPr lang="en-US" sz="1600" dirty="0">
                <a:solidFill>
                  <a:srgbClr val="000099"/>
                </a:solidFill>
                <a:effectLst/>
                <a:latin typeface="Bell MT" panose="02020503060305020303" pitchFamily="18" charset="0"/>
                <a:ea typeface="Times New Roman" panose="02020603050405020304" pitchFamily="18" charset="0"/>
              </a:rPr>
              <a:t>III. Tercer Punto Principal</a:t>
            </a:r>
            <a:endParaRPr lang="en-US" sz="1600" dirty="0">
              <a:solidFill>
                <a:srgbClr val="000099"/>
              </a:solidFill>
              <a:effectLst/>
              <a:latin typeface="Times New Roman" panose="02020603050405020304" pitchFamily="18" charset="0"/>
              <a:ea typeface="Times New Roman" panose="02020603050405020304" pitchFamily="18" charset="0"/>
            </a:endParaRPr>
          </a:p>
          <a:p>
            <a:pPr marL="404813" marR="0">
              <a:spcBef>
                <a:spcPts val="0"/>
              </a:spcBef>
              <a:spcAft>
                <a:spcPts val="0"/>
              </a:spcAft>
            </a:pPr>
            <a:r>
              <a:rPr lang="en-US" sz="1600" dirty="0">
                <a:solidFill>
                  <a:srgbClr val="000099"/>
                </a:solidFill>
                <a:effectLst/>
                <a:latin typeface="Bell MT" panose="02020503060305020303" pitchFamily="18" charset="0"/>
                <a:ea typeface="Times New Roman" panose="02020603050405020304" pitchFamily="18" charset="0"/>
              </a:rPr>
              <a:t>     A. Punto de Apoyo</a:t>
            </a:r>
            <a:endParaRPr lang="en-US" sz="1600" dirty="0">
              <a:solidFill>
                <a:srgbClr val="000099"/>
              </a:solidFill>
              <a:effectLst/>
              <a:latin typeface="Times New Roman" panose="02020603050405020304" pitchFamily="18" charset="0"/>
              <a:ea typeface="Times New Roman" panose="02020603050405020304" pitchFamily="18" charset="0"/>
            </a:endParaRPr>
          </a:p>
          <a:p>
            <a:pPr marL="404813" marR="0">
              <a:spcBef>
                <a:spcPts val="0"/>
              </a:spcBef>
              <a:spcAft>
                <a:spcPts val="0"/>
              </a:spcAft>
            </a:pPr>
            <a:r>
              <a:rPr lang="en-US" sz="1600" dirty="0">
                <a:solidFill>
                  <a:srgbClr val="000099"/>
                </a:solidFill>
                <a:effectLst/>
                <a:latin typeface="Bell MT" panose="02020503060305020303" pitchFamily="18" charset="0"/>
                <a:ea typeface="Times New Roman" panose="02020603050405020304" pitchFamily="18" charset="0"/>
              </a:rPr>
              <a:t>     B. Punto de Apoyo 	</a:t>
            </a:r>
            <a:endParaRPr lang="en-US" sz="1600" dirty="0">
              <a:solidFill>
                <a:srgbClr val="000099"/>
              </a:solidFill>
              <a:effectLst/>
              <a:latin typeface="Times New Roman" panose="02020603050405020304" pitchFamily="18" charset="0"/>
              <a:ea typeface="Times New Roman" panose="02020603050405020304" pitchFamily="18" charset="0"/>
            </a:endParaRPr>
          </a:p>
          <a:p>
            <a:pPr marL="339725" marR="0">
              <a:spcBef>
                <a:spcPts val="600"/>
              </a:spcBef>
              <a:spcAft>
                <a:spcPts val="0"/>
              </a:spcAft>
            </a:pPr>
            <a:r>
              <a:rPr lang="en-US" sz="1600" dirty="0">
                <a:solidFill>
                  <a:srgbClr val="000099"/>
                </a:solidFill>
                <a:effectLst/>
                <a:latin typeface="Bell MT" panose="02020503060305020303" pitchFamily="18" charset="0"/>
                <a:ea typeface="Times New Roman" panose="02020603050405020304" pitchFamily="18" charset="0"/>
              </a:rPr>
              <a:t>IV. Conclusión</a:t>
            </a:r>
            <a:endParaRPr lang="en-US" sz="1600" dirty="0">
              <a:solidFill>
                <a:srgbClr val="000099"/>
              </a:solidFill>
              <a:effectLst/>
              <a:latin typeface="Times New Roman" panose="02020603050405020304" pitchFamily="18" charset="0"/>
              <a:ea typeface="Times New Roman" panose="02020603050405020304" pitchFamily="18" charset="0"/>
            </a:endParaRPr>
          </a:p>
          <a:p>
            <a:pPr marL="404813" marR="0">
              <a:spcBef>
                <a:spcPts val="0"/>
              </a:spcBef>
              <a:spcAft>
                <a:spcPts val="0"/>
              </a:spcAft>
            </a:pPr>
            <a:r>
              <a:rPr lang="en-US" sz="1600" dirty="0">
                <a:solidFill>
                  <a:srgbClr val="000099"/>
                </a:solidFill>
                <a:effectLst/>
                <a:latin typeface="Bell MT" panose="02020503060305020303" pitchFamily="18" charset="0"/>
                <a:ea typeface="Times New Roman" panose="02020603050405020304" pitchFamily="18" charset="0"/>
              </a:rPr>
              <a:t>      A. Punto de Apoyo</a:t>
            </a:r>
            <a:endParaRPr lang="en-US" sz="1600" dirty="0">
              <a:solidFill>
                <a:srgbClr val="000099"/>
              </a:solidFill>
              <a:effectLst/>
              <a:latin typeface="Times New Roman" panose="02020603050405020304" pitchFamily="18" charset="0"/>
              <a:ea typeface="Times New Roman" panose="02020603050405020304" pitchFamily="18" charset="0"/>
            </a:endParaRPr>
          </a:p>
          <a:p>
            <a:pPr marL="404813" marR="0">
              <a:spcBef>
                <a:spcPts val="0"/>
              </a:spcBef>
              <a:spcAft>
                <a:spcPts val="0"/>
              </a:spcAft>
            </a:pPr>
            <a:r>
              <a:rPr lang="en-US" sz="1600" dirty="0">
                <a:solidFill>
                  <a:srgbClr val="000099"/>
                </a:solidFill>
                <a:effectLst/>
                <a:latin typeface="Bell MT" panose="02020503060305020303" pitchFamily="18" charset="0"/>
                <a:ea typeface="Times New Roman" panose="02020603050405020304" pitchFamily="18" charset="0"/>
              </a:rPr>
              <a:t>      B. Punto de Apoyo 	</a:t>
            </a:r>
            <a:endParaRPr lang="en-US" sz="1600" dirty="0">
              <a:solidFill>
                <a:srgbClr val="000099"/>
              </a:solidFill>
              <a:effectLst/>
              <a:latin typeface="Times New Roman" panose="02020603050405020304" pitchFamily="18" charset="0"/>
              <a:ea typeface="Times New Roman" panose="02020603050405020304" pitchFamily="18" charset="0"/>
            </a:endParaRPr>
          </a:p>
          <a:p>
            <a:pPr marL="114300" marR="0">
              <a:spcBef>
                <a:spcPts val="0"/>
              </a:spcBef>
              <a:spcAft>
                <a:spcPts val="0"/>
              </a:spcAft>
            </a:pPr>
            <a:r>
              <a:rPr lang="en-US" sz="1200" dirty="0">
                <a:solidFill>
                  <a:srgbClr val="000099"/>
                </a:solidFill>
                <a:effectLst/>
                <a:latin typeface="Times New Roman" panose="02020603050405020304" pitchFamily="18" charset="0"/>
                <a:ea typeface="Times New Roman" panose="02020603050405020304" pitchFamily="18" charset="0"/>
              </a:rPr>
              <a:t>	</a:t>
            </a:r>
          </a:p>
          <a:p>
            <a:pPr marL="114300" marR="0">
              <a:spcBef>
                <a:spcPts val="0"/>
              </a:spcBef>
              <a:spcAft>
                <a:spcPts val="0"/>
              </a:spcAft>
            </a:pPr>
            <a:r>
              <a:rPr lang="en-US" sz="1200" dirty="0">
                <a:solidFill>
                  <a:srgbClr val="000099"/>
                </a:solidFill>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1222218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7C2DE4-7147-4DCC-B26B-AFC47984B699}"/>
              </a:ext>
            </a:extLst>
          </p:cNvPr>
          <p:cNvSpPr txBox="1"/>
          <p:nvPr/>
        </p:nvSpPr>
        <p:spPr>
          <a:xfrm>
            <a:off x="1900193" y="410620"/>
            <a:ext cx="8062333" cy="892552"/>
          </a:xfrm>
          <a:prstGeom prst="rect">
            <a:avLst/>
          </a:prstGeom>
          <a:noFill/>
        </p:spPr>
        <p:txBody>
          <a:bodyPr wrap="square" rtlCol="0">
            <a:spAutoFit/>
          </a:bodyPr>
          <a:lstStyle/>
          <a:p>
            <a:pPr algn="ctr"/>
            <a:r>
              <a:rPr lang="es-MX" sz="3200" dirty="0">
                <a:solidFill>
                  <a:schemeClr val="bg2"/>
                </a:solidFill>
                <a:latin typeface="Berlin Sans FB" panose="020E0602020502020306" pitchFamily="34" charset="0"/>
                <a:ea typeface="Times New Roman" panose="02020603050405020304" pitchFamily="18" charset="0"/>
                <a:cs typeface="Times New Roman" panose="02020603050405020304" pitchFamily="18" charset="0"/>
              </a:rPr>
              <a:t>Uso de Esquemas Para el Éxito</a:t>
            </a:r>
          </a:p>
          <a:p>
            <a:pPr algn="ctr"/>
            <a:r>
              <a:rPr lang="en-US" sz="2000" dirty="0">
                <a:solidFill>
                  <a:schemeClr val="bg2"/>
                </a:solidFill>
                <a:latin typeface="Berlin Sans FB" panose="020E0602020502020306" pitchFamily="34" charset="0"/>
                <a:ea typeface="Times New Roman" panose="02020603050405020304" pitchFamily="18" charset="0"/>
                <a:cs typeface="Times New Roman" panose="02020603050405020304" pitchFamily="18" charset="0"/>
              </a:rPr>
              <a:t>(página 2)</a:t>
            </a:r>
            <a:endParaRPr lang="en-US" sz="3200" dirty="0">
              <a:solidFill>
                <a:schemeClr val="bg2"/>
              </a:solidFill>
              <a:latin typeface="Berlin Sans FB" panose="020E0602020502020306"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1970FA5-FDC6-4730-889B-312F6793384F}"/>
              </a:ext>
            </a:extLst>
          </p:cNvPr>
          <p:cNvSpPr txBox="1"/>
          <p:nvPr/>
        </p:nvSpPr>
        <p:spPr>
          <a:xfrm>
            <a:off x="1465545" y="1250624"/>
            <a:ext cx="10216978" cy="3554819"/>
          </a:xfrm>
          <a:prstGeom prst="rect">
            <a:avLst/>
          </a:prstGeom>
          <a:noFill/>
        </p:spPr>
        <p:txBody>
          <a:bodyPr wrap="square" rtlCol="0">
            <a:spAutoFit/>
          </a:bodyPr>
          <a:lstStyle/>
          <a:p>
            <a:pPr indent="457200">
              <a:spcAft>
                <a:spcPts val="600"/>
              </a:spcAft>
            </a:pPr>
            <a:r>
              <a:rPr lang="es-MX" sz="2200" dirty="0">
                <a:solidFill>
                  <a:schemeClr val="bg2"/>
                </a:solidFill>
              </a:rPr>
              <a:t>Si estás esquematizando un capítulo o artículo, el autor puede darte pistas sobre lo que es importante. El primer párrafo generalmente presenta de qué trata el capítulo o qué va a probar el autor. El texto puede tener encabezados en </a:t>
            </a:r>
            <a:r>
              <a:rPr lang="es-MX" sz="2200" b="1" dirty="0">
                <a:solidFill>
                  <a:schemeClr val="bg2"/>
                </a:solidFill>
              </a:rPr>
              <a:t>negrita</a:t>
            </a:r>
            <a:r>
              <a:rPr lang="es-MX" sz="2200" dirty="0">
                <a:solidFill>
                  <a:schemeClr val="bg2"/>
                </a:solidFill>
              </a:rPr>
              <a:t>. Esto te permite saber de qué trata una sección en particular. El autor puede dar ejemplos, hechos o estadísticas para apoyar estos puntos. La última sección generalmente resume los puntos principales y le permite al lector saber que el capítulo o artículo ha terminado.</a:t>
            </a:r>
            <a:r>
              <a:rPr lang="en-US" sz="2200" dirty="0">
                <a:solidFill>
                  <a:schemeClr val="bg2"/>
                </a:solidFill>
              </a:rPr>
              <a:t> </a:t>
            </a:r>
          </a:p>
          <a:p>
            <a:r>
              <a:rPr lang="en-US" sz="2200" dirty="0">
                <a:solidFill>
                  <a:schemeClr val="bg2"/>
                </a:solidFill>
              </a:rPr>
              <a:t>	</a:t>
            </a:r>
            <a:r>
              <a:rPr lang="es-MX" sz="2200" b="1" dirty="0">
                <a:solidFill>
                  <a:schemeClr val="bg2"/>
                </a:solidFill>
              </a:rPr>
              <a:t>¿Cuándo </a:t>
            </a:r>
            <a:r>
              <a:rPr lang="es-MX" sz="2200" dirty="0">
                <a:solidFill>
                  <a:schemeClr val="bg2"/>
                </a:solidFill>
              </a:rPr>
              <a:t>podrías querer crear un esquema? </a:t>
            </a:r>
            <a:r>
              <a:rPr lang="es-MX" sz="2200">
                <a:solidFill>
                  <a:schemeClr val="bg2"/>
                </a:solidFill>
              </a:rPr>
              <a:t>Los esquemas </a:t>
            </a:r>
            <a:r>
              <a:rPr lang="es-MX" sz="2200" dirty="0">
                <a:solidFill>
                  <a:schemeClr val="bg2"/>
                </a:solidFill>
              </a:rPr>
              <a:t>pueden ayudarte a estudiar, especialmente cuando el tema es complicado. Crear un esquema también es una excelente manera de prepararse para escribir un informe o ensayo. Cuando tus ideas estén organizadas, ¡tu escritura también lo estará!</a:t>
            </a:r>
            <a:endParaRPr lang="en-US" sz="2200" dirty="0">
              <a:solidFill>
                <a:schemeClr val="bg2"/>
              </a:solidFill>
            </a:endParaRPr>
          </a:p>
        </p:txBody>
      </p:sp>
      <p:sp>
        <p:nvSpPr>
          <p:cNvPr id="7" name="Rectangle 6">
            <a:extLst>
              <a:ext uri="{FF2B5EF4-FFF2-40B4-BE49-F238E27FC236}">
                <a16:creationId xmlns:a16="http://schemas.microsoft.com/office/drawing/2014/main" id="{21FAEC5B-C013-48FF-B739-067CFD4F93C9}"/>
              </a:ext>
            </a:extLst>
          </p:cNvPr>
          <p:cNvSpPr/>
          <p:nvPr/>
        </p:nvSpPr>
        <p:spPr>
          <a:xfrm>
            <a:off x="5390299" y="4722118"/>
            <a:ext cx="1731727" cy="1937158"/>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F596734-8B5F-4C20-B407-9D70DFC48A72}"/>
              </a:ext>
            </a:extLst>
          </p:cNvPr>
          <p:cNvSpPr txBox="1"/>
          <p:nvPr/>
        </p:nvSpPr>
        <p:spPr>
          <a:xfrm>
            <a:off x="5507350" y="4779044"/>
            <a:ext cx="1517667" cy="1754326"/>
          </a:xfrm>
          <a:prstGeom prst="rect">
            <a:avLst/>
          </a:prstGeom>
          <a:noFill/>
        </p:spPr>
        <p:txBody>
          <a:bodyPr wrap="square" rtlCol="0">
            <a:spAutoFit/>
          </a:bodyPr>
          <a:lstStyle/>
          <a:p>
            <a:r>
              <a:rPr lang="en-US" sz="1200" b="1" dirty="0">
                <a:solidFill>
                  <a:schemeClr val="bg1"/>
                </a:solidFill>
              </a:rPr>
              <a:t>Title</a:t>
            </a:r>
          </a:p>
          <a:p>
            <a:pPr marL="400050" indent="-400050">
              <a:buAutoNum type="romanUcPeriod"/>
            </a:pPr>
            <a:r>
              <a:rPr lang="en-US" sz="1200" b="1" dirty="0">
                <a:solidFill>
                  <a:schemeClr val="bg1"/>
                </a:solidFill>
              </a:rPr>
              <a:t>____________</a:t>
            </a:r>
          </a:p>
          <a:p>
            <a:pPr marL="342900" indent="-55563">
              <a:buAutoNum type="alphaUcPeriod"/>
            </a:pPr>
            <a:r>
              <a:rPr lang="en-US" sz="1200" b="1" dirty="0">
                <a:solidFill>
                  <a:schemeClr val="bg1"/>
                </a:solidFill>
              </a:rPr>
              <a:t>_________</a:t>
            </a:r>
          </a:p>
          <a:p>
            <a:pPr marL="342900" indent="-55563">
              <a:buAutoNum type="alphaUcPeriod"/>
            </a:pPr>
            <a:r>
              <a:rPr lang="en-US" sz="1200" b="1" dirty="0">
                <a:solidFill>
                  <a:schemeClr val="bg1"/>
                </a:solidFill>
              </a:rPr>
              <a:t>___________</a:t>
            </a:r>
          </a:p>
          <a:p>
            <a:pPr marL="509588" indent="117475">
              <a:buAutoNum type="romanLcPeriod"/>
            </a:pPr>
            <a:r>
              <a:rPr lang="en-US" sz="1200" b="1" dirty="0">
                <a:solidFill>
                  <a:schemeClr val="bg1"/>
                </a:solidFill>
              </a:rPr>
              <a:t>_________</a:t>
            </a:r>
          </a:p>
          <a:p>
            <a:pPr marL="509588" indent="117475">
              <a:buAutoNum type="romanLcPeriod"/>
            </a:pPr>
            <a:r>
              <a:rPr lang="en-US" sz="1200" b="1" dirty="0">
                <a:solidFill>
                  <a:schemeClr val="bg1"/>
                </a:solidFill>
              </a:rPr>
              <a:t>______</a:t>
            </a:r>
          </a:p>
          <a:p>
            <a:r>
              <a:rPr lang="en-US" sz="1200" b="1" dirty="0">
                <a:solidFill>
                  <a:schemeClr val="bg1"/>
                </a:solidFill>
              </a:rPr>
              <a:t>II. ____________</a:t>
            </a:r>
          </a:p>
          <a:p>
            <a:pPr marL="342900" indent="-55563">
              <a:buAutoNum type="alphaUcPeriod"/>
            </a:pPr>
            <a:r>
              <a:rPr lang="en-US" sz="1200" b="1" dirty="0">
                <a:solidFill>
                  <a:schemeClr val="bg1"/>
                </a:solidFill>
              </a:rPr>
              <a:t>_________</a:t>
            </a:r>
          </a:p>
          <a:p>
            <a:pPr marL="342900" indent="-55563">
              <a:buAutoNum type="alphaUcPeriod"/>
            </a:pPr>
            <a:r>
              <a:rPr lang="en-US" sz="1200" b="1" dirty="0">
                <a:solidFill>
                  <a:schemeClr val="bg1"/>
                </a:solidFill>
              </a:rPr>
              <a:t>___________</a:t>
            </a:r>
          </a:p>
        </p:txBody>
      </p:sp>
    </p:spTree>
    <p:extLst>
      <p:ext uri="{BB962C8B-B14F-4D97-AF65-F5344CB8AC3E}">
        <p14:creationId xmlns:p14="http://schemas.microsoft.com/office/powerpoint/2010/main" val="2371587430"/>
      </p:ext>
    </p:extLst>
  </p:cSld>
  <p:clrMapOvr>
    <a:masterClrMapping/>
  </p:clrMapOvr>
</p:sld>
</file>

<file path=ppt/theme/theme1.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S PPT TEMPLATE [Read-Only]" id="{60A438E0-61AD-4E3E-9C0B-8F4A4E235802}" vid="{9B01FE13-E9A2-4871-AFE6-C39215EF07EE}"/>
    </a:ext>
  </a:extLst>
</a:theme>
</file>

<file path=ppt/theme/theme2.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S PPT TEMPLATE [Read-Only]" id="{60A438E0-61AD-4E3E-9C0B-8F4A4E235802}" vid="{9B01FE13-E9A2-4871-AFE6-C39215EF07EE}"/>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e940414-f5a2-4509-bc4b-9b97993b9bc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FD24056D5EF7449846567EA6E67CD79" ma:contentTypeVersion="17" ma:contentTypeDescription="Create a new document." ma:contentTypeScope="" ma:versionID="4a6bb9d9763d2f63b7759a6e12f2c3f5">
  <xsd:schema xmlns:xsd="http://www.w3.org/2001/XMLSchema" xmlns:xs="http://www.w3.org/2001/XMLSchema" xmlns:p="http://schemas.microsoft.com/office/2006/metadata/properties" xmlns:ns3="d39049c8-5642-4c67-b9b8-6999510f2293" xmlns:ns4="be940414-f5a2-4509-bc4b-9b97993b9bc1" targetNamespace="http://schemas.microsoft.com/office/2006/metadata/properties" ma:root="true" ma:fieldsID="bbd5dc520db418e09c5d0fc7ee324e58" ns3:_="" ns4:_="">
    <xsd:import namespace="d39049c8-5642-4c67-b9b8-6999510f2293"/>
    <xsd:import namespace="be940414-f5a2-4509-bc4b-9b97993b9bc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9049c8-5642-4c67-b9b8-6999510f229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940414-f5a2-4509-bc4b-9b97993b9bc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69BE7C-72A9-4F49-A19F-ED39DE48E209}">
  <ds:schemaRefs>
    <ds:schemaRef ds:uri="http://purl.org/dc/dcmitype/"/>
    <ds:schemaRef ds:uri="http://schemas.microsoft.com/office/2006/documentManagement/types"/>
    <ds:schemaRef ds:uri="http://purl.org/dc/elements/1.1/"/>
    <ds:schemaRef ds:uri="http://purl.org/dc/terms/"/>
    <ds:schemaRef ds:uri="be940414-f5a2-4509-bc4b-9b97993b9bc1"/>
    <ds:schemaRef ds:uri="http://schemas.microsoft.com/office/infopath/2007/PartnerControls"/>
    <ds:schemaRef ds:uri="http://schemas.openxmlformats.org/package/2006/metadata/core-properties"/>
    <ds:schemaRef ds:uri="d39049c8-5642-4c67-b9b8-6999510f229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0CE8D2B-CD33-48CB-BDA7-075FB37F7070}">
  <ds:schemaRefs>
    <ds:schemaRef ds:uri="http://schemas.microsoft.com/sharepoint/v3/contenttype/forms"/>
  </ds:schemaRefs>
</ds:datastoreItem>
</file>

<file path=customXml/itemProps3.xml><?xml version="1.0" encoding="utf-8"?>
<ds:datastoreItem xmlns:ds="http://schemas.openxmlformats.org/officeDocument/2006/customXml" ds:itemID="{696C4399-BBC0-41C8-BF32-EB7A99A682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9049c8-5642-4c67-b9b8-6999510f2293"/>
    <ds:schemaRef ds:uri="be940414-f5a2-4509-bc4b-9b97993b9b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3716</TotalTime>
  <Words>2145</Words>
  <Application>Microsoft Office PowerPoint</Application>
  <PresentationFormat>Widescreen</PresentationFormat>
  <Paragraphs>198</Paragraphs>
  <Slides>17</Slides>
  <Notes>17</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17</vt:i4>
      </vt:variant>
    </vt:vector>
  </HeadingPairs>
  <TitlesOfParts>
    <vt:vector size="31" baseType="lpstr">
      <vt:lpstr>Arial</vt:lpstr>
      <vt:lpstr>Bell MT</vt:lpstr>
      <vt:lpstr>Berlin Sans FB</vt:lpstr>
      <vt:lpstr>Berlin Sans FB Demi</vt:lpstr>
      <vt:lpstr>Calibri</vt:lpstr>
      <vt:lpstr>Calibri Light</vt:lpstr>
      <vt:lpstr>Cooper Black</vt:lpstr>
      <vt:lpstr>Symbol</vt:lpstr>
      <vt:lpstr>Times New Roman</vt:lpstr>
      <vt:lpstr>Wingdings</vt:lpstr>
      <vt:lpstr>1_Office Theme</vt:lpstr>
      <vt:lpstr>Office Theme</vt:lpstr>
      <vt:lpstr>2_Office Theme</vt:lpstr>
      <vt:lpstr>3_Office Theme</vt:lpstr>
      <vt:lpstr>PowerPoint Presentation</vt:lpstr>
      <vt:lpstr>Gestionar Mi Aprendizaje</vt:lpstr>
      <vt:lpstr>Dedicación Estudiantil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My Learning</dc:title>
  <dc:creator>Maria  Waltemeyer</dc:creator>
  <cp:lastModifiedBy>Maria Waltemeyer</cp:lastModifiedBy>
  <cp:revision>173</cp:revision>
  <dcterms:created xsi:type="dcterms:W3CDTF">2021-02-22T16:29:21Z</dcterms:created>
  <dcterms:modified xsi:type="dcterms:W3CDTF">2023-12-08T02:01:32Z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0x0101001FD24056D5EF7449846567EA6E67CD79</vt:lpwstr>
  </property>
</Properties>
</file>