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97" r:id="rId6"/>
  </p:sldMasterIdLst>
  <p:notesMasterIdLst>
    <p:notesMasterId r:id="rId31"/>
  </p:notesMasterIdLst>
  <p:sldIdLst>
    <p:sldId id="258" r:id="rId7"/>
    <p:sldId id="303" r:id="rId8"/>
    <p:sldId id="281" r:id="rId9"/>
    <p:sldId id="287" r:id="rId10"/>
    <p:sldId id="289" r:id="rId11"/>
    <p:sldId id="302" r:id="rId12"/>
    <p:sldId id="257" r:id="rId13"/>
    <p:sldId id="288" r:id="rId14"/>
    <p:sldId id="291" r:id="rId15"/>
    <p:sldId id="290" r:id="rId16"/>
    <p:sldId id="292" r:id="rId17"/>
    <p:sldId id="296" r:id="rId18"/>
    <p:sldId id="297" r:id="rId19"/>
    <p:sldId id="298" r:id="rId20"/>
    <p:sldId id="276" r:id="rId21"/>
    <p:sldId id="294" r:id="rId22"/>
    <p:sldId id="299" r:id="rId23"/>
    <p:sldId id="300" r:id="rId24"/>
    <p:sldId id="301" r:id="rId25"/>
    <p:sldId id="261" r:id="rId26"/>
    <p:sldId id="284" r:id="rId27"/>
    <p:sldId id="270" r:id="rId28"/>
    <p:sldId id="271" r:id="rId29"/>
    <p:sldId id="27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a:srgbClr val="FDDFC7"/>
    <a:srgbClr val="3A669C"/>
    <a:srgbClr val="7FA3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2130AA-BF52-B885-231B-575979B8F5F2}" v="3" dt="2023-06-28T13:35:29.9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52" autoAdjust="0"/>
    <p:restoredTop sz="87915" autoAdjust="0"/>
  </p:normalViewPr>
  <p:slideViewPr>
    <p:cSldViewPr snapToGrid="0">
      <p:cViewPr varScale="1">
        <p:scale>
          <a:sx n="37" d="100"/>
          <a:sy n="37" d="100"/>
        </p:scale>
        <p:origin x="892" y="24"/>
      </p:cViewPr>
      <p:guideLst/>
    </p:cSldViewPr>
  </p:slideViewPr>
  <p:notesTextViewPr>
    <p:cViewPr>
      <p:scale>
        <a:sx n="1" d="1"/>
        <a:sy n="1" d="1"/>
      </p:scale>
      <p:origin x="0" y="0"/>
    </p:cViewPr>
  </p:notesTextViewPr>
  <p:notesViewPr>
    <p:cSldViewPr snapToGrid="0">
      <p:cViewPr varScale="1">
        <p:scale>
          <a:sx n="47" d="100"/>
          <a:sy n="47" d="100"/>
        </p:scale>
        <p:origin x="266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C25E7-00E8-4C88-ADF8-7A35E49F69DA}"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FC8C3-4040-461A-91E9-FB2BD49EA7A6}" type="slidenum">
              <a:rPr lang="en-US" smtClean="0"/>
              <a:t>‹#›</a:t>
            </a:fld>
            <a:endParaRPr lang="en-US"/>
          </a:p>
        </p:txBody>
      </p:sp>
    </p:spTree>
    <p:extLst>
      <p:ext uri="{BB962C8B-B14F-4D97-AF65-F5344CB8AC3E}">
        <p14:creationId xmlns:p14="http://schemas.microsoft.com/office/powerpoint/2010/main" val="116455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lickr.com/photos/all4ed/35668669474/in/photostrea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jot down their responses to the prompts shown, then share their lists with partners.</a:t>
            </a:r>
          </a:p>
          <a:p>
            <a:r>
              <a:rPr lang="en-US" dirty="0"/>
              <a:t>https://thenounproject.com/term/lined-paper/1277808/</a:t>
            </a:r>
            <a:endParaRPr lang="en-US"/>
          </a:p>
        </p:txBody>
      </p:sp>
      <p:sp>
        <p:nvSpPr>
          <p:cNvPr id="4" name="Slide Number Placeholder 3"/>
          <p:cNvSpPr>
            <a:spLocks noGrp="1"/>
          </p:cNvSpPr>
          <p:nvPr>
            <p:ph type="sldNum" sz="quarter" idx="5"/>
          </p:nvPr>
        </p:nvSpPr>
        <p:spPr/>
        <p:txBody>
          <a:bodyPr/>
          <a:lstStyle/>
          <a:p>
            <a:fld id="{E9BFC8C3-4040-461A-91E9-FB2BD49EA7A6}" type="slidenum">
              <a:rPr lang="en-US" smtClean="0"/>
              <a:t>1</a:t>
            </a:fld>
            <a:endParaRPr lang="en-US"/>
          </a:p>
        </p:txBody>
      </p:sp>
    </p:spTree>
    <p:extLst>
      <p:ext uri="{BB962C8B-B14F-4D97-AF65-F5344CB8AC3E}">
        <p14:creationId xmlns:p14="http://schemas.microsoft.com/office/powerpoint/2010/main" val="4173455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 by telling students that useful notes need to provide the “just right” amount of information neatly presented (just as Goldilocks could not eat porridge that was too hot or too cold, people can’t study from notes that are too crowded or too sparse!). Tell students they will be learning about and practicing a note-taking method called “Cornell note-taking,” after the Cornell University professor who developed it back in 1941. High school and college students around the world have used this method to succeed for many years.</a:t>
            </a:r>
          </a:p>
          <a:p>
            <a:r>
              <a:rPr lang="en-US" dirty="0"/>
              <a:t>https://www.flickr.com/photos/hirosheridan/472864498</a:t>
            </a:r>
            <a:endParaRPr lang="en-US"/>
          </a:p>
        </p:txBody>
      </p:sp>
      <p:sp>
        <p:nvSpPr>
          <p:cNvPr id="4" name="Slide Number Placeholder 3"/>
          <p:cNvSpPr>
            <a:spLocks noGrp="1"/>
          </p:cNvSpPr>
          <p:nvPr>
            <p:ph type="sldNum" sz="quarter" idx="5"/>
          </p:nvPr>
        </p:nvSpPr>
        <p:spPr/>
        <p:txBody>
          <a:bodyPr/>
          <a:lstStyle/>
          <a:p>
            <a:fld id="{E9BFC8C3-4040-461A-91E9-FB2BD49EA7A6}" type="slidenum">
              <a:rPr lang="en-US" smtClean="0"/>
              <a:t>10</a:t>
            </a:fld>
            <a:endParaRPr lang="en-US"/>
          </a:p>
        </p:txBody>
      </p:sp>
    </p:spTree>
    <p:extLst>
      <p:ext uri="{BB962C8B-B14F-4D97-AF65-F5344CB8AC3E}">
        <p14:creationId xmlns:p14="http://schemas.microsoft.com/office/powerpoint/2010/main" val="3376745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slides 11-14, explaining and commenting on the four steps as you do so. Give students time to observe and ask questions at each step, or ask your own questions to check for understanding. </a:t>
            </a:r>
          </a:p>
          <a:p>
            <a:r>
              <a:rPr lang="en-US" dirty="0"/>
              <a:t>http://clipart-library.com/clipart/Lcd5Eoqni.htm</a:t>
            </a:r>
            <a:endParaRPr lang="en-US"/>
          </a:p>
        </p:txBody>
      </p:sp>
      <p:sp>
        <p:nvSpPr>
          <p:cNvPr id="4" name="Slide Number Placeholder 3"/>
          <p:cNvSpPr>
            <a:spLocks noGrp="1"/>
          </p:cNvSpPr>
          <p:nvPr>
            <p:ph type="sldNum" sz="quarter" idx="5"/>
          </p:nvPr>
        </p:nvSpPr>
        <p:spPr/>
        <p:txBody>
          <a:bodyPr/>
          <a:lstStyle/>
          <a:p>
            <a:fld id="{E9BFC8C3-4040-461A-91E9-FB2BD49EA7A6}" type="slidenum">
              <a:rPr lang="en-US" smtClean="0"/>
              <a:t>11</a:t>
            </a:fld>
            <a:endParaRPr lang="en-US"/>
          </a:p>
        </p:txBody>
      </p:sp>
    </p:spTree>
    <p:extLst>
      <p:ext uri="{BB962C8B-B14F-4D97-AF65-F5344CB8AC3E}">
        <p14:creationId xmlns:p14="http://schemas.microsoft.com/office/powerpoint/2010/main" val="2380225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Ask students to suggest ways to identify main ideas (e.g., headings, paragraph spacing, transition words...).</a:t>
            </a:r>
            <a:endParaRPr lang="en-US" dirty="0"/>
          </a:p>
        </p:txBody>
      </p:sp>
      <p:sp>
        <p:nvSpPr>
          <p:cNvPr id="4" name="Slide Number Placeholder 3"/>
          <p:cNvSpPr>
            <a:spLocks noGrp="1"/>
          </p:cNvSpPr>
          <p:nvPr>
            <p:ph type="sldNum" sz="quarter" idx="5"/>
          </p:nvPr>
        </p:nvSpPr>
        <p:spPr/>
        <p:txBody>
          <a:bodyPr/>
          <a:lstStyle/>
          <a:p>
            <a:fld id="{E9BFC8C3-4040-461A-91E9-FB2BD49EA7A6}" type="slidenum">
              <a:rPr lang="en-US" smtClean="0"/>
              <a:t>12</a:t>
            </a:fld>
            <a:endParaRPr lang="en-US"/>
          </a:p>
        </p:txBody>
      </p:sp>
    </p:spTree>
    <p:extLst>
      <p:ext uri="{BB962C8B-B14F-4D97-AF65-F5344CB8AC3E}">
        <p14:creationId xmlns:p14="http://schemas.microsoft.com/office/powerpoint/2010/main" val="3069939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“Use personal shorthand,” ask students how the examples provided compare with the shortcuts people use when texting or tweeting.</a:t>
            </a:r>
          </a:p>
        </p:txBody>
      </p:sp>
      <p:sp>
        <p:nvSpPr>
          <p:cNvPr id="4" name="Slide Number Placeholder 3"/>
          <p:cNvSpPr>
            <a:spLocks noGrp="1"/>
          </p:cNvSpPr>
          <p:nvPr>
            <p:ph type="sldNum" sz="quarter" idx="5"/>
          </p:nvPr>
        </p:nvSpPr>
        <p:spPr/>
        <p:txBody>
          <a:bodyPr/>
          <a:lstStyle/>
          <a:p>
            <a:fld id="{E9BFC8C3-4040-461A-91E9-FB2BD49EA7A6}" type="slidenum">
              <a:rPr lang="en-US" smtClean="0"/>
              <a:t>13</a:t>
            </a:fld>
            <a:endParaRPr lang="en-US"/>
          </a:p>
        </p:txBody>
      </p:sp>
    </p:spTree>
    <p:extLst>
      <p:ext uri="{BB962C8B-B14F-4D97-AF65-F5344CB8AC3E}">
        <p14:creationId xmlns:p14="http://schemas.microsoft.com/office/powerpoint/2010/main" val="1902560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"Cues" are short words or phrases to jog the memory, or to help you quiz yourself on the material. A summary is a short statement that captures the main idea(s).</a:t>
            </a:r>
            <a:endParaRPr lang="en-US" dirty="0"/>
          </a:p>
        </p:txBody>
      </p:sp>
      <p:sp>
        <p:nvSpPr>
          <p:cNvPr id="4" name="Slide Number Placeholder 3"/>
          <p:cNvSpPr>
            <a:spLocks noGrp="1"/>
          </p:cNvSpPr>
          <p:nvPr>
            <p:ph type="sldNum" sz="quarter" idx="5"/>
          </p:nvPr>
        </p:nvSpPr>
        <p:spPr/>
        <p:txBody>
          <a:bodyPr/>
          <a:lstStyle/>
          <a:p>
            <a:fld id="{E9BFC8C3-4040-461A-91E9-FB2BD49EA7A6}" type="slidenum">
              <a:rPr lang="en-US" smtClean="0"/>
              <a:t>14</a:t>
            </a:fld>
            <a:endParaRPr lang="en-US"/>
          </a:p>
        </p:txBody>
      </p:sp>
    </p:spTree>
    <p:extLst>
      <p:ext uri="{BB962C8B-B14F-4D97-AF65-F5344CB8AC3E}">
        <p14:creationId xmlns:p14="http://schemas.microsoft.com/office/powerpoint/2010/main" val="1240114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students that you are going to model the note-taking process using the short text “It’s Not Too Soon.” </a:t>
            </a:r>
          </a:p>
        </p:txBody>
      </p:sp>
      <p:sp>
        <p:nvSpPr>
          <p:cNvPr id="4" name="Slide Number Placeholder 3"/>
          <p:cNvSpPr>
            <a:spLocks noGrp="1"/>
          </p:cNvSpPr>
          <p:nvPr>
            <p:ph type="sldNum" sz="quarter" idx="5"/>
          </p:nvPr>
        </p:nvSpPr>
        <p:spPr/>
        <p:txBody>
          <a:bodyPr/>
          <a:lstStyle/>
          <a:p>
            <a:fld id="{E9BFC8C3-4040-461A-91E9-FB2BD49EA7A6}" type="slidenum">
              <a:rPr lang="en-US" smtClean="0"/>
              <a:t>15</a:t>
            </a:fld>
            <a:endParaRPr lang="en-US"/>
          </a:p>
        </p:txBody>
      </p:sp>
    </p:spTree>
    <p:extLst>
      <p:ext uri="{BB962C8B-B14F-4D97-AF65-F5344CB8AC3E}">
        <p14:creationId xmlns:p14="http://schemas.microsoft.com/office/powerpoint/2010/main" val="3918523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Display this slide and ask students what you need to do first to set up your notes page. (</a:t>
            </a:r>
            <a:r>
              <a:rPr lang="en-US" i="1" dirty="0"/>
              <a:t>Answer: add the title, name, and date!</a:t>
            </a:r>
            <a:r>
              <a:rPr lang="en-US" dirty="0"/>
              <a:t>)</a:t>
            </a:r>
          </a:p>
        </p:txBody>
      </p:sp>
      <p:sp>
        <p:nvSpPr>
          <p:cNvPr id="4" name="Slide Number Placeholder 3"/>
          <p:cNvSpPr>
            <a:spLocks noGrp="1"/>
          </p:cNvSpPr>
          <p:nvPr>
            <p:ph type="sldNum" sz="quarter" idx="5"/>
          </p:nvPr>
        </p:nvSpPr>
        <p:spPr/>
        <p:txBody>
          <a:bodyPr/>
          <a:lstStyle/>
          <a:p>
            <a:fld id="{E9BFC8C3-4040-461A-91E9-FB2BD49EA7A6}" type="slidenum">
              <a:rPr lang="en-US" smtClean="0"/>
              <a:t>16</a:t>
            </a:fld>
            <a:endParaRPr lang="en-US"/>
          </a:p>
        </p:txBody>
      </p:sp>
    </p:spTree>
    <p:extLst>
      <p:ext uri="{BB962C8B-B14F-4D97-AF65-F5344CB8AC3E}">
        <p14:creationId xmlns:p14="http://schemas.microsoft.com/office/powerpoint/2010/main" val="160117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 reading the text aloud, inserting the notes on the page as you go. (</a:t>
            </a:r>
            <a:r>
              <a:rPr lang="en-US" i="1" dirty="0"/>
              <a:t>You may encourage students to follow along as you read, or you may prefer to have them just listen and focus their attention on the note-taking process. Also, the slideshow is formatted so that you can insert the prepared notes by clicking through as you read. However, you may also demonstrate the process using a whiteboard if you prefer</a:t>
            </a:r>
            <a:r>
              <a:rPr lang="en-US" dirty="0"/>
              <a:t>.) </a:t>
            </a:r>
          </a:p>
          <a:p>
            <a:r>
              <a:rPr lang="en-US" dirty="0"/>
              <a:t>After the reading, ask students to comment on ways that you followed the note-taking tips (for example, how you identified main ideas and used personal shorthand). Ask them what your next step should be. (</a:t>
            </a:r>
            <a:r>
              <a:rPr lang="en-US" i="1" dirty="0"/>
              <a:t>Answer: add cues in the side margin</a:t>
            </a:r>
            <a:r>
              <a:rPr lang="en-US" dirty="0"/>
              <a:t>.) Invite students to suggest possible key words, phrases, or questions that you might add.</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17</a:t>
            </a:fld>
            <a:endParaRPr lang="en-US"/>
          </a:p>
        </p:txBody>
      </p:sp>
    </p:spTree>
    <p:extLst>
      <p:ext uri="{BB962C8B-B14F-4D97-AF65-F5344CB8AC3E}">
        <p14:creationId xmlns:p14="http://schemas.microsoft.com/office/powerpoint/2010/main" val="867661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Display slide and add the cues.</a:t>
            </a:r>
          </a:p>
          <a:p>
            <a:r>
              <a:rPr lang="en-US"/>
              <a:t>Ask students what you still need to do at this point. (</a:t>
            </a:r>
            <a:r>
              <a:rPr lang="en-US" i="1"/>
              <a:t>Answer: add a summary at the bottom</a:t>
            </a:r>
            <a:r>
              <a:rPr lang="en-US"/>
              <a:t>.) Ask students to suggest possible ways to summarize the text.</a:t>
            </a:r>
            <a:endParaRPr lang="en-US">
              <a:ea typeface="Calibri" panose="020F0502020204030204"/>
              <a:cs typeface="Calibri" panose="020F0502020204030204"/>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18</a:t>
            </a:fld>
            <a:endParaRPr lang="en-US"/>
          </a:p>
        </p:txBody>
      </p:sp>
    </p:spTree>
    <p:extLst>
      <p:ext uri="{BB962C8B-B14F-4D97-AF65-F5344CB8AC3E}">
        <p14:creationId xmlns:p14="http://schemas.microsoft.com/office/powerpoint/2010/main" val="3400536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Display slide and click to add the summary.</a:t>
            </a:r>
          </a:p>
        </p:txBody>
      </p:sp>
      <p:sp>
        <p:nvSpPr>
          <p:cNvPr id="4" name="Slide Number Placeholder 3"/>
          <p:cNvSpPr>
            <a:spLocks noGrp="1"/>
          </p:cNvSpPr>
          <p:nvPr>
            <p:ph type="sldNum" sz="quarter" idx="5"/>
          </p:nvPr>
        </p:nvSpPr>
        <p:spPr/>
        <p:txBody>
          <a:bodyPr/>
          <a:lstStyle/>
          <a:p>
            <a:fld id="{E9BFC8C3-4040-461A-91E9-FB2BD49EA7A6}" type="slidenum">
              <a:rPr lang="en-US" smtClean="0"/>
              <a:t>19</a:t>
            </a:fld>
            <a:endParaRPr lang="en-US"/>
          </a:p>
        </p:txBody>
      </p:sp>
    </p:spTree>
    <p:extLst>
      <p:ext uri="{BB962C8B-B14F-4D97-AF65-F5344CB8AC3E}">
        <p14:creationId xmlns:p14="http://schemas.microsoft.com/office/powerpoint/2010/main" val="1128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https://www.flickr.com/photos/_sk/4276400278</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87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Tell students they will now practice Cornell note-taking using the student text “Becoming a Better Student.” Have students begin by setting up their note-taking page with the title, their name, and the date. (</a:t>
            </a:r>
            <a:r>
              <a:rPr lang="en-US" i="1" dirty="0"/>
              <a:t>Note: A sample pre-formatted page for Cornell note-taking is provided. However, you may have students use ordinary notebook paper so they can practice setting up the top, bottom, and side margins if you prefer.</a:t>
            </a:r>
            <a:r>
              <a:rPr lang="en-US" dirty="0"/>
              <a:t>) Tell students that they are to read the text aloud softly with their partner, but as they read, they should pause when necessary to take notes on main ideas (each student taking notes on his/her own page).</a:t>
            </a:r>
            <a:r>
              <a:rPr lang="en-US" sz="1200" kern="1200" dirty="0">
                <a:solidFill>
                  <a:schemeClr val="tx1"/>
                </a:solidFill>
                <a:effectLst/>
                <a:latin typeface="+mn-lt"/>
                <a:ea typeface="+mn-ea"/>
                <a:cs typeface="+mn-cs"/>
              </a:rPr>
              <a:t> </a:t>
            </a:r>
            <a:endParaRPr lang="en-US" dirty="0">
              <a:ea typeface="Calibri"/>
              <a:cs typeface="Calibri"/>
            </a:endParaRPr>
          </a:p>
          <a:p>
            <a:pPr>
              <a:defRPr/>
            </a:pPr>
            <a:r>
              <a:rPr lang="en-US" dirty="0"/>
              <a:t>Circulate among students as they read, making sure they are taking notes (not too many or too few!) and answering individual questions where necessary.</a:t>
            </a:r>
            <a:endParaRPr lang="en-US" dirty="0">
              <a:ea typeface="Calibri"/>
              <a:cs typeface="Calibri"/>
            </a:endParaRPr>
          </a:p>
          <a:p>
            <a:pPr>
              <a:defRPr/>
            </a:pPr>
            <a:r>
              <a:rPr lang="en-US" sz="1200" b="0" kern="1200">
                <a:solidFill>
                  <a:schemeClr val="tx1"/>
                </a:solidFill>
                <a:effectLst/>
                <a:latin typeface="+mn-lt"/>
                <a:ea typeface="+mn-ea"/>
                <a:cs typeface="+mn-cs"/>
              </a:rPr>
              <a:t>Photo by Allison Shelley/The Verbatim Agency for </a:t>
            </a:r>
            <a:r>
              <a:rPr lang="en-US" sz="1200" b="0" kern="1200" err="1">
                <a:solidFill>
                  <a:schemeClr val="tx1"/>
                </a:solidFill>
                <a:effectLst/>
                <a:latin typeface="+mn-lt"/>
                <a:ea typeface="+mn-ea"/>
                <a:cs typeface="+mn-cs"/>
              </a:rPr>
              <a:t>EDUimages</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https://www.flickr.com/photos/all4ed/35668669474/in/photostream/</a:t>
            </a:r>
            <a:r>
              <a:rPr lang="en-US" dirty="0"/>
              <a:t> </a:t>
            </a:r>
            <a:endParaRPr lang="en-US">
              <a:ea typeface="+mn-ea"/>
              <a:cs typeface="+mn-cs"/>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20</a:t>
            </a:fld>
            <a:endParaRPr lang="en-US"/>
          </a:p>
        </p:txBody>
      </p:sp>
    </p:spTree>
    <p:extLst>
      <p:ext uri="{BB962C8B-B14F-4D97-AF65-F5344CB8AC3E}">
        <p14:creationId xmlns:p14="http://schemas.microsoft.com/office/powerpoint/2010/main" val="2824244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students read the text, have them discuss with their partners the notes they took and identify possible cues and summaries to add. Students add their individual cues and summaries.</a:t>
            </a:r>
          </a:p>
          <a:p>
            <a:r>
              <a:rPr lang="en-US" sz="1200" b="0" kern="1200" dirty="0">
                <a:solidFill>
                  <a:schemeClr val="tx1"/>
                </a:solidFill>
                <a:effectLst/>
                <a:latin typeface="+mn-lt"/>
                <a:ea typeface="+mn-ea"/>
                <a:cs typeface="+mn-cs"/>
              </a:rPr>
              <a:t>Photo by Allison Shelley/The Verbatim Agency for </a:t>
            </a:r>
            <a:r>
              <a:rPr lang="en-US" sz="1200" b="0" kern="1200" dirty="0" err="1">
                <a:solidFill>
                  <a:schemeClr val="tx1"/>
                </a:solidFill>
                <a:effectLst/>
                <a:latin typeface="+mn-lt"/>
                <a:ea typeface="+mn-ea"/>
                <a:cs typeface="+mn-cs"/>
              </a:rPr>
              <a:t>EDUimages</a:t>
            </a: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https://www.flickr.com/photos/all4ed/35668664324/in/photostream/</a:t>
            </a:r>
            <a:r>
              <a:rPr lang="en-US" dirty="0"/>
              <a:t> </a:t>
            </a:r>
            <a:endParaRPr lang="en-US">
              <a:ea typeface="+mn-ea"/>
              <a:cs typeface="+mn-cs"/>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21</a:t>
            </a:fld>
            <a:endParaRPr lang="en-US"/>
          </a:p>
        </p:txBody>
      </p:sp>
    </p:spTree>
    <p:extLst>
      <p:ext uri="{BB962C8B-B14F-4D97-AF65-F5344CB8AC3E}">
        <p14:creationId xmlns:p14="http://schemas.microsoft.com/office/powerpoint/2010/main" val="3935948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how they think Cornell notes can help them create graphic organizers and other study aids for assignments and tests.</a:t>
            </a:r>
          </a:p>
        </p:txBody>
      </p:sp>
      <p:sp>
        <p:nvSpPr>
          <p:cNvPr id="4" name="Slide Number Placeholder 3"/>
          <p:cNvSpPr>
            <a:spLocks noGrp="1"/>
          </p:cNvSpPr>
          <p:nvPr>
            <p:ph type="sldNum" sz="quarter" idx="5"/>
          </p:nvPr>
        </p:nvSpPr>
        <p:spPr/>
        <p:txBody>
          <a:bodyPr/>
          <a:lstStyle/>
          <a:p>
            <a:fld id="{E9BFC8C3-4040-461A-91E9-FB2BD49EA7A6}" type="slidenum">
              <a:rPr lang="en-US" smtClean="0"/>
              <a:t>22</a:t>
            </a:fld>
            <a:endParaRPr lang="en-US"/>
          </a:p>
        </p:txBody>
      </p:sp>
    </p:spTree>
    <p:extLst>
      <p:ext uri="{BB962C8B-B14F-4D97-AF65-F5344CB8AC3E}">
        <p14:creationId xmlns:p14="http://schemas.microsoft.com/office/powerpoint/2010/main" val="4116660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individual Cornell notes pages serve as an exit ticket. However, if you have them turn the pages in, make sure to return them so students can review the information (and use it if necessary for the homework assignment).</a:t>
            </a:r>
          </a:p>
        </p:txBody>
      </p:sp>
      <p:sp>
        <p:nvSpPr>
          <p:cNvPr id="4" name="Slide Number Placeholder 3"/>
          <p:cNvSpPr>
            <a:spLocks noGrp="1"/>
          </p:cNvSpPr>
          <p:nvPr>
            <p:ph type="sldNum" sz="quarter" idx="5"/>
          </p:nvPr>
        </p:nvSpPr>
        <p:spPr/>
        <p:txBody>
          <a:bodyPr/>
          <a:lstStyle/>
          <a:p>
            <a:fld id="{E9BFC8C3-4040-461A-91E9-FB2BD49EA7A6}" type="slidenum">
              <a:rPr lang="en-US" smtClean="0"/>
              <a:t>23</a:t>
            </a:fld>
            <a:endParaRPr lang="en-US"/>
          </a:p>
        </p:txBody>
      </p:sp>
    </p:spTree>
    <p:extLst>
      <p:ext uri="{BB962C8B-B14F-4D97-AF65-F5344CB8AC3E}">
        <p14:creationId xmlns:p14="http://schemas.microsoft.com/office/powerpoint/2010/main" val="1744674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94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6f91993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6f91993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Student Dedication</a:t>
            </a:r>
          </a:p>
          <a:p>
            <a:pPr marL="0" lvl="0" indent="0" algn="l">
              <a:spcBef>
                <a:spcPts val="0"/>
              </a:spcBef>
              <a:spcAft>
                <a:spcPts val="0"/>
              </a:spcAft>
              <a:buNone/>
            </a:pPr>
            <a:r>
              <a:rPr lang="en-US" dirty="0"/>
              <a:t>https://pixabay.com/id/illustrations/akses-banyak-tangan-933142/</a:t>
            </a:r>
            <a:endParaRPr lang="en-US"/>
          </a:p>
          <a:p>
            <a:pPr marL="0" lvl="0" indent="0" algn="l" rtl="0">
              <a:spcBef>
                <a:spcPts val="0"/>
              </a:spcBef>
              <a:spcAft>
                <a:spcPts val="0"/>
              </a:spcAft>
              <a:buNone/>
            </a:pPr>
            <a:r>
              <a:rPr lang="en-US" dirty="0"/>
              <a:t>Note: You can add the student’s picture to the slide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suggest ways that note-taking can help in school. Listen for the following and add any that students miss. (Don’t show slide 5 until after students have offered suggestions!)</a:t>
            </a:r>
          </a:p>
          <a:p>
            <a:pPr marL="171450" indent="-171450">
              <a:buFont typeface="Century Schoolbook"/>
              <a:buChar char="•"/>
            </a:pPr>
            <a:r>
              <a:rPr lang="en-US" dirty="0"/>
              <a:t>Notes are required in some courses.</a:t>
            </a:r>
            <a:endParaRPr lang="en-US" dirty="0">
              <a:ea typeface="Calibri"/>
              <a:cs typeface="Calibri"/>
            </a:endParaRPr>
          </a:p>
          <a:p>
            <a:pPr marL="171450" indent="-171450">
              <a:buFont typeface="Century Schoolbook"/>
              <a:buChar char="•"/>
            </a:pPr>
            <a:r>
              <a:rPr lang="en-US" dirty="0"/>
              <a:t>Taking notes helps you stay focused and attentive.</a:t>
            </a:r>
            <a:endParaRPr lang="en-US" dirty="0">
              <a:ea typeface="Calibri"/>
              <a:cs typeface="Calibri"/>
            </a:endParaRPr>
          </a:p>
          <a:p>
            <a:pPr marL="171450" indent="-171450">
              <a:buFont typeface="Century Schoolbook"/>
              <a:buChar char="•"/>
            </a:pPr>
            <a:r>
              <a:rPr lang="en-US" dirty="0"/>
              <a:t>Writing information down (and reviewing it later) engages your hands and eyes, which strengthens memory.</a:t>
            </a:r>
            <a:endParaRPr lang="en-US" dirty="0">
              <a:ea typeface="Calibri"/>
              <a:cs typeface="Calibri"/>
            </a:endParaRPr>
          </a:p>
          <a:p>
            <a:pPr marL="171450" indent="-171450">
              <a:buFont typeface="Century Schoolbook"/>
              <a:buChar char="•"/>
            </a:pPr>
            <a:r>
              <a:rPr lang="en-US" dirty="0"/>
              <a:t>Notes make it easy to organize and review information for assignments and tests</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4</a:t>
            </a:fld>
            <a:endParaRPr lang="en-US"/>
          </a:p>
        </p:txBody>
      </p:sp>
    </p:spTree>
    <p:extLst>
      <p:ext uri="{BB962C8B-B14F-4D97-AF65-F5344CB8AC3E}">
        <p14:creationId xmlns:p14="http://schemas.microsoft.com/office/powerpoint/2010/main" val="3388347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Recap by reviewing the reasons listed. Tell students that </a:t>
            </a:r>
            <a:r>
              <a:rPr lang="en-US" dirty="0"/>
              <a:t>we need to take notes because we soon forget 80% of what we hear!</a:t>
            </a:r>
          </a:p>
          <a:p>
            <a:r>
              <a:rPr lang="en-US" dirty="0"/>
              <a:t>Then ask students to suggest life situations (outside of school) in which they may need to take notes, both now and as adults. These could include meetings of clubs, workplace staff, or neighborhood associations; trainings and workshops; and expert presentations on topics of interest to them.</a:t>
            </a:r>
            <a:endParaRPr lang="en-US" dirty="0">
              <a:ea typeface="Calibri"/>
              <a:cs typeface="Calibri"/>
            </a:endParaRPr>
          </a:p>
          <a:p>
            <a:r>
              <a:rPr lang="en-US" dirty="0"/>
              <a:t>Tell students that taking good notes is an essential skill to help them succeed in school, especially as they go on to high school and college, where they will be responsible for summarizing and learning increasingly complex subjects. The notes they take, whether from their reading or from class sessions, will provide content they can use to study using the tips they explored on Day 5.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5</a:t>
            </a:fld>
            <a:endParaRPr lang="en-US"/>
          </a:p>
        </p:txBody>
      </p:sp>
    </p:spTree>
    <p:extLst>
      <p:ext uri="{BB962C8B-B14F-4D97-AF65-F5344CB8AC3E}">
        <p14:creationId xmlns:p14="http://schemas.microsoft.com/office/powerpoint/2010/main" val="288038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vocabulary terms </a:t>
            </a:r>
            <a:r>
              <a:rPr lang="en-US" b="1" dirty="0"/>
              <a:t>key word</a:t>
            </a:r>
            <a:r>
              <a:rPr lang="en-US" dirty="0"/>
              <a:t>, </a:t>
            </a:r>
            <a:r>
              <a:rPr lang="en-US" b="1" dirty="0"/>
              <a:t>cues</a:t>
            </a:r>
            <a:r>
              <a:rPr lang="en-US" dirty="0"/>
              <a:t>, and </a:t>
            </a:r>
            <a:r>
              <a:rPr lang="en-US" b="1" dirty="0"/>
              <a:t>shorthand</a:t>
            </a:r>
            <a:r>
              <a:rPr lang="en-US" dirty="0"/>
              <a:t>. Provide examples of each and invite students to offer their own examples.</a:t>
            </a:r>
          </a:p>
        </p:txBody>
      </p:sp>
      <p:sp>
        <p:nvSpPr>
          <p:cNvPr id="4" name="Slide Number Placeholder 3"/>
          <p:cNvSpPr>
            <a:spLocks noGrp="1"/>
          </p:cNvSpPr>
          <p:nvPr>
            <p:ph type="sldNum" sz="quarter" idx="5"/>
          </p:nvPr>
        </p:nvSpPr>
        <p:spPr/>
        <p:txBody>
          <a:bodyPr/>
          <a:lstStyle/>
          <a:p>
            <a:fld id="{E9BFC8C3-4040-461A-91E9-FB2BD49EA7A6}" type="slidenum">
              <a:rPr lang="en-US" smtClean="0"/>
              <a:t>6</a:t>
            </a:fld>
            <a:endParaRPr lang="en-US"/>
          </a:p>
        </p:txBody>
      </p:sp>
    </p:spTree>
    <p:extLst>
      <p:ext uri="{BB962C8B-B14F-4D97-AF65-F5344CB8AC3E}">
        <p14:creationId xmlns:p14="http://schemas.microsoft.com/office/powerpoint/2010/main" val="1437868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Display the concept map for the lesson. Briefly review the activities indicated. </a:t>
            </a:r>
          </a:p>
        </p:txBody>
      </p:sp>
      <p:sp>
        <p:nvSpPr>
          <p:cNvPr id="4" name="Slide Number Placeholder 3"/>
          <p:cNvSpPr>
            <a:spLocks noGrp="1"/>
          </p:cNvSpPr>
          <p:nvPr>
            <p:ph type="sldNum" sz="quarter" idx="5"/>
          </p:nvPr>
        </p:nvSpPr>
        <p:spPr/>
        <p:txBody>
          <a:bodyPr/>
          <a:lstStyle/>
          <a:p>
            <a:fld id="{E9BFC8C3-4040-461A-91E9-FB2BD49EA7A6}" type="slidenum">
              <a:rPr lang="en-US" smtClean="0"/>
              <a:t>7</a:t>
            </a:fld>
            <a:endParaRPr lang="en-US"/>
          </a:p>
        </p:txBody>
      </p:sp>
    </p:spTree>
    <p:extLst>
      <p:ext uri="{BB962C8B-B14F-4D97-AF65-F5344CB8AC3E}">
        <p14:creationId xmlns:p14="http://schemas.microsoft.com/office/powerpoint/2010/main" val="2365572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slide, “How easy is it to study from a page of notes like this one?” Elicit student responses before clicking to the answer “Too Messy, Too Many Words.”</a:t>
            </a:r>
          </a:p>
          <a:p>
            <a:r>
              <a:rPr lang="en-US" dirty="0"/>
              <a:t>https://commons.wikimedia.org/wiki/File:Notes_on_medieval_English_nobility.jpg</a:t>
            </a:r>
            <a:endParaRPr lang="en-US"/>
          </a:p>
        </p:txBody>
      </p:sp>
      <p:sp>
        <p:nvSpPr>
          <p:cNvPr id="4" name="Slide Number Placeholder 3"/>
          <p:cNvSpPr>
            <a:spLocks noGrp="1"/>
          </p:cNvSpPr>
          <p:nvPr>
            <p:ph type="sldNum" sz="quarter" idx="5"/>
          </p:nvPr>
        </p:nvSpPr>
        <p:spPr/>
        <p:txBody>
          <a:bodyPr/>
          <a:lstStyle/>
          <a:p>
            <a:fld id="{E9BFC8C3-4040-461A-91E9-FB2BD49EA7A6}" type="slidenum">
              <a:rPr lang="en-US" smtClean="0"/>
              <a:t>8</a:t>
            </a:fld>
            <a:endParaRPr lang="en-US"/>
          </a:p>
        </p:txBody>
      </p:sp>
    </p:spTree>
    <p:extLst>
      <p:ext uri="{BB962C8B-B14F-4D97-AF65-F5344CB8AC3E}">
        <p14:creationId xmlns:p14="http://schemas.microsoft.com/office/powerpoint/2010/main" val="2818837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Follow the same process for this slide (wait for student responses before clicking through to the answer).</a:t>
            </a:r>
            <a:endParaRPr lang="en-US" dirty="0"/>
          </a:p>
          <a:p>
            <a:r>
              <a:rPr lang="en-US" dirty="0"/>
              <a:t>https://snappygoat.com/s/?q=bestof%3Ahand+writing+paper+ideas+pen+communication+letter#22f412f0fb448fc9caf47667caabfdf3839860c2,0,774.</a:t>
            </a:r>
            <a:endParaRPr lang="en-US"/>
          </a:p>
        </p:txBody>
      </p:sp>
      <p:sp>
        <p:nvSpPr>
          <p:cNvPr id="4" name="Slide Number Placeholder 3"/>
          <p:cNvSpPr>
            <a:spLocks noGrp="1"/>
          </p:cNvSpPr>
          <p:nvPr>
            <p:ph type="sldNum" sz="quarter" idx="5"/>
          </p:nvPr>
        </p:nvSpPr>
        <p:spPr/>
        <p:txBody>
          <a:bodyPr/>
          <a:lstStyle/>
          <a:p>
            <a:fld id="{E9BFC8C3-4040-461A-91E9-FB2BD49EA7A6}" type="slidenum">
              <a:rPr lang="en-US" smtClean="0"/>
              <a:t>9</a:t>
            </a:fld>
            <a:endParaRPr lang="en-US"/>
          </a:p>
        </p:txBody>
      </p:sp>
    </p:spTree>
    <p:extLst>
      <p:ext uri="{BB962C8B-B14F-4D97-AF65-F5344CB8AC3E}">
        <p14:creationId xmlns:p14="http://schemas.microsoft.com/office/powerpoint/2010/main" val="1622168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53969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720618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932866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
        <p:nvSpPr>
          <p:cNvPr id="7" name="Rectangle 6">
            <a:extLst>
              <a:ext uri="{FF2B5EF4-FFF2-40B4-BE49-F238E27FC236}">
                <a16:creationId xmlns:a16="http://schemas.microsoft.com/office/drawing/2014/main" id="{35DD61A1-A150-482C-A605-A7B57B76D603}"/>
              </a:ext>
            </a:extLst>
          </p:cNvPr>
          <p:cNvSpPr/>
          <p:nvPr userDrawn="1"/>
        </p:nvSpPr>
        <p:spPr>
          <a:xfrm>
            <a:off x="76200" y="0"/>
            <a:ext cx="1164771" cy="9144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8457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266065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55733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728556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332863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636989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645692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106176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852040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620673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93214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134478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173820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7938393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3823813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444529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6201460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311115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557890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5594947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627076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0599542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5750145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8522829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655374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339020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748704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33267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
        <p:nvSpPr>
          <p:cNvPr id="5" name="Rectangle 4">
            <a:extLst>
              <a:ext uri="{FF2B5EF4-FFF2-40B4-BE49-F238E27FC236}">
                <a16:creationId xmlns:a16="http://schemas.microsoft.com/office/drawing/2014/main" id="{B0EC1ED0-733F-43E1-AD4F-7621115DAA25}"/>
              </a:ext>
            </a:extLst>
          </p:cNvPr>
          <p:cNvSpPr/>
          <p:nvPr userDrawn="1"/>
        </p:nvSpPr>
        <p:spPr>
          <a:xfrm>
            <a:off x="76200" y="0"/>
            <a:ext cx="1164771" cy="9144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3305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365261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756259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12/7/2023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JHU-Logotype.JPG"/>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3292" y="6629400"/>
            <a:ext cx="952500" cy="228600"/>
          </a:xfrm>
          <a:prstGeom prst="rect">
            <a:avLst/>
          </a:prstGeom>
          <a:noFill/>
          <a:ln>
            <a:noFill/>
          </a:ln>
        </p:spPr>
      </p:pic>
      <p:pic>
        <p:nvPicPr>
          <p:cNvPr id="13" name="Picture 12"/>
          <p:cNvPicPr>
            <a:picLocks noChangeAspect="1"/>
          </p:cNvPicPr>
          <p:nvPr userDrawn="1"/>
        </p:nvPicPr>
        <p:blipFill>
          <a:blip r:embed="rId14"/>
          <a:stretch>
            <a:fillRect/>
          </a:stretch>
        </p:blipFill>
        <p:spPr>
          <a:xfrm>
            <a:off x="283267" y="6294091"/>
            <a:ext cx="792549" cy="335309"/>
          </a:xfrm>
          <a:prstGeom prst="rect">
            <a:avLst/>
          </a:prstGeom>
        </p:spPr>
      </p:pic>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spTree>
    <p:extLst>
      <p:ext uri="{BB962C8B-B14F-4D97-AF65-F5344CB8AC3E}">
        <p14:creationId xmlns:p14="http://schemas.microsoft.com/office/powerpoint/2010/main" val="317687920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12/7/2023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JHU-Logotype.JPG"/>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03292" y="6629400"/>
            <a:ext cx="952500" cy="228600"/>
          </a:xfrm>
          <a:prstGeom prst="rect">
            <a:avLst/>
          </a:prstGeom>
          <a:noFill/>
          <a:ln>
            <a:noFill/>
          </a:ln>
        </p:spPr>
      </p:pic>
      <p:pic>
        <p:nvPicPr>
          <p:cNvPr id="13" name="Picture 12"/>
          <p:cNvPicPr>
            <a:picLocks noChangeAspect="1"/>
          </p:cNvPicPr>
          <p:nvPr userDrawn="1"/>
        </p:nvPicPr>
        <p:blipFill>
          <a:blip r:embed="rId15"/>
          <a:stretch>
            <a:fillRect/>
          </a:stretch>
        </p:blipFill>
        <p:spPr>
          <a:xfrm>
            <a:off x="283267" y="6294091"/>
            <a:ext cx="792549" cy="335309"/>
          </a:xfrm>
          <a:prstGeom prst="rect">
            <a:avLst/>
          </a:prstGeom>
        </p:spPr>
      </p:pic>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spTree>
    <p:extLst>
      <p:ext uri="{BB962C8B-B14F-4D97-AF65-F5344CB8AC3E}">
        <p14:creationId xmlns:p14="http://schemas.microsoft.com/office/powerpoint/2010/main" val="194997102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12/7/2023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spTree>
    <p:extLst>
      <p:ext uri="{BB962C8B-B14F-4D97-AF65-F5344CB8AC3E}">
        <p14:creationId xmlns:p14="http://schemas.microsoft.com/office/powerpoint/2010/main" val="4234083451"/>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7" Type="http://schemas.microsoft.com/office/2007/relationships/hdphoto" Target="../media/hdphoto3.wdp"/><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clipart-library.com/clipart/Lcd5Eoqni.htm" TargetMode="External"/><Relationship Id="rId2" Type="http://schemas.openxmlformats.org/officeDocument/2006/relationships/notesSlide" Target="../notesSlides/notesSlide24.xml"/><Relationship Id="rId1" Type="http://schemas.openxmlformats.org/officeDocument/2006/relationships/slideLayout" Target="../slideLayouts/slideLayout30.xml"/><Relationship Id="rId5" Type="http://schemas.openxmlformats.org/officeDocument/2006/relationships/hyperlink" Target="https://www.flickr.com/photos/all4ed/35668664324/in/photostream/" TargetMode="External"/><Relationship Id="rId4" Type="http://schemas.openxmlformats.org/officeDocument/2006/relationships/hyperlink" Target="https://www.flickr.com/photos/all4ed/35668669474/in/photostrea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3.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1729183" y="774821"/>
            <a:ext cx="9957969" cy="5186035"/>
          </a:xfrm>
          <a:prstGeom prst="rect">
            <a:avLst/>
          </a:prstGeom>
          <a:noFill/>
        </p:spPr>
        <p:txBody>
          <a:bodyPr wrap="square" rtlCol="0">
            <a:spAutoFit/>
          </a:bodyPr>
          <a:lstStyle/>
          <a:p>
            <a:pPr algn="ctr"/>
            <a:r>
              <a:rPr lang="en-US" sz="4000" dirty="0">
                <a:solidFill>
                  <a:srgbClr val="700000"/>
                </a:solidFill>
                <a:latin typeface="Berlin Sans FB" panose="020E0602020502020306" pitchFamily="34" charset="0"/>
              </a:rPr>
              <a:t>Hazlo Ahora: </a:t>
            </a:r>
            <a:r>
              <a:rPr lang="en-US" sz="4000" dirty="0">
                <a:solidFill>
                  <a:srgbClr val="700000"/>
                </a:solidFill>
                <a:latin typeface="Berlin Sans FB Demi" panose="020E0802020502020306" pitchFamily="34" charset="0"/>
              </a:rPr>
              <a:t>¿Por qué Tomar Notas?</a:t>
            </a:r>
            <a:endParaRPr lang="en-US" sz="4000" dirty="0">
              <a:solidFill>
                <a:srgbClr val="700000"/>
              </a:solidFill>
              <a:latin typeface="Berlin Sans FB" panose="020E0602020502020306" pitchFamily="34" charset="0"/>
            </a:endParaRPr>
          </a:p>
          <a:p>
            <a:pPr>
              <a:spcBef>
                <a:spcPts val="3600"/>
              </a:spcBef>
            </a:pPr>
            <a:r>
              <a:rPr lang="en-US" sz="3600" b="1" dirty="0">
                <a:solidFill>
                  <a:schemeClr val="bg2"/>
                </a:solidFill>
                <a:ea typeface="Times New Roman" panose="02020603050405020304" pitchFamily="18" charset="0"/>
                <a:cs typeface="Times New Roman" panose="02020603050405020304" pitchFamily="18" charset="0"/>
              </a:rPr>
              <a:t>Anota rápidamente</a:t>
            </a:r>
          </a:p>
          <a:p>
            <a:pPr marL="571500" indent="-571500">
              <a:spcBef>
                <a:spcPts val="1800"/>
              </a:spcBef>
              <a:buFont typeface="Arial" panose="020B0604020202020204" pitchFamily="34" charset="0"/>
              <a:buChar char="•"/>
            </a:pPr>
            <a:r>
              <a:rPr lang="en-US" sz="3600" b="1" dirty="0">
                <a:solidFill>
                  <a:schemeClr val="bg2"/>
                </a:solidFill>
              </a:rPr>
              <a:t>3 maneras en que tomar notas puede ayudarte  </a:t>
            </a:r>
            <a:r>
              <a:rPr lang="en-US" sz="3600" b="1" dirty="0">
                <a:solidFill>
                  <a:srgbClr val="700000"/>
                </a:solidFill>
              </a:rPr>
              <a:t>en la escuela</a:t>
            </a:r>
          </a:p>
          <a:p>
            <a:pPr marL="571500" indent="-571500">
              <a:spcBef>
                <a:spcPts val="1800"/>
              </a:spcBef>
              <a:buFont typeface="Arial" panose="020B0604020202020204" pitchFamily="34" charset="0"/>
              <a:buChar char="•"/>
            </a:pPr>
            <a:r>
              <a:rPr lang="en-US" sz="3600" b="1" dirty="0">
                <a:solidFill>
                  <a:schemeClr val="bg2"/>
                </a:solidFill>
              </a:rPr>
              <a:t>2 situaciones que requieren tomar notas </a:t>
            </a:r>
            <a:r>
              <a:rPr lang="en-US" sz="3600" b="1" dirty="0">
                <a:solidFill>
                  <a:srgbClr val="700000"/>
                </a:solidFill>
              </a:rPr>
              <a:t>en la vida</a:t>
            </a:r>
          </a:p>
          <a:p>
            <a:pPr>
              <a:spcBef>
                <a:spcPts val="1800"/>
              </a:spcBef>
            </a:pPr>
            <a:r>
              <a:rPr lang="en-US" sz="3600" b="1" dirty="0">
                <a:solidFill>
                  <a:schemeClr val="bg2"/>
                </a:solidFill>
              </a:rPr>
              <a:t>Después, comparte tu lista con un compañero.</a:t>
            </a:r>
          </a:p>
        </p:txBody>
      </p:sp>
      <p:pic>
        <p:nvPicPr>
          <p:cNvPr id="1026" name="Picture 2" descr="Lined Paper Icons - Download Free Vector Icons | Noun Project">
            <a:extLst>
              <a:ext uri="{FF2B5EF4-FFF2-40B4-BE49-F238E27FC236}">
                <a16:creationId xmlns:a16="http://schemas.microsoft.com/office/drawing/2014/main" id="{7FCDE893-E16E-4F94-A17A-06D5408526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440914">
            <a:off x="8876730" y="4378405"/>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hand writing notes clipart">
            <a:extLst>
              <a:ext uri="{FF2B5EF4-FFF2-40B4-BE49-F238E27FC236}">
                <a16:creationId xmlns:a16="http://schemas.microsoft.com/office/drawing/2014/main" id="{E10F48B1-F367-4F0D-8AD3-7F1E2FC70C0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825272">
            <a:off x="9424443" y="4758379"/>
            <a:ext cx="1378972" cy="986702"/>
          </a:xfrm>
          <a:prstGeom prst="rect">
            <a:avLst/>
          </a:prstGeom>
          <a:noFill/>
          <a:ln>
            <a:noFill/>
          </a:ln>
        </p:spPr>
      </p:pic>
    </p:spTree>
    <p:extLst>
      <p:ext uri="{BB962C8B-B14F-4D97-AF65-F5344CB8AC3E}">
        <p14:creationId xmlns:p14="http://schemas.microsoft.com/office/powerpoint/2010/main" val="4179056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F573ED-CDF6-45FD-AC0F-C1FD96AE75B4}"/>
              </a:ext>
            </a:extLst>
          </p:cNvPr>
          <p:cNvSpPr txBox="1"/>
          <p:nvPr/>
        </p:nvSpPr>
        <p:spPr>
          <a:xfrm>
            <a:off x="1349296" y="628227"/>
            <a:ext cx="10360923" cy="1446550"/>
          </a:xfrm>
          <a:prstGeom prst="rect">
            <a:avLst/>
          </a:prstGeom>
          <a:noFill/>
        </p:spPr>
        <p:txBody>
          <a:bodyPr wrap="square" rtlCol="0">
            <a:spAutoFit/>
          </a:bodyPr>
          <a:lstStyle/>
          <a:p>
            <a:r>
              <a:rPr lang="en-US" sz="4400" dirty="0">
                <a:solidFill>
                  <a:srgbClr val="700000"/>
                </a:solidFill>
                <a:latin typeface="Berlin Sans FB" panose="020E0602020502020306" pitchFamily="34" charset="0"/>
              </a:rPr>
              <a:t>¿Cuál es el secreto para tomar notas</a:t>
            </a:r>
          </a:p>
          <a:p>
            <a:r>
              <a:rPr lang="en-US" sz="4400" dirty="0">
                <a:solidFill>
                  <a:srgbClr val="700000"/>
                </a:solidFill>
                <a:latin typeface="Berlin Sans FB" panose="020E0602020502020306" pitchFamily="34" charset="0"/>
              </a:rPr>
              <a:t> “como Dios manda” ?</a:t>
            </a:r>
            <a:endParaRPr lang="en-US" sz="32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endParaRPr>
          </a:p>
        </p:txBody>
      </p:sp>
      <p:pic>
        <p:nvPicPr>
          <p:cNvPr id="5" name="Picture 6" descr="goldilocks | Hiro Sheridan | Flickr">
            <a:extLst>
              <a:ext uri="{FF2B5EF4-FFF2-40B4-BE49-F238E27FC236}">
                <a16:creationId xmlns:a16="http://schemas.microsoft.com/office/drawing/2014/main" id="{BE4298B4-5A55-40DB-93AE-23308733AF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9149" y="484233"/>
            <a:ext cx="2182851" cy="16371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ile:Notes on medieval English nobility.jpg">
            <a:extLst>
              <a:ext uri="{FF2B5EF4-FFF2-40B4-BE49-F238E27FC236}">
                <a16:creationId xmlns:a16="http://schemas.microsoft.com/office/drawing/2014/main" id="{F4A790FE-075B-4B49-9CF5-A8626C895D7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839022" y="2341881"/>
            <a:ext cx="3836020" cy="2877015"/>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7" name="Picture 6" descr="Free Images : notebook, writing, work, pen, paper, brand, font, handwriting,  calligraphy, document, notes, ideas, fountain pens, brainstorm 4000x3000 -  - 571800 - Free stock photos - PxHere">
            <a:extLst>
              <a:ext uri="{FF2B5EF4-FFF2-40B4-BE49-F238E27FC236}">
                <a16:creationId xmlns:a16="http://schemas.microsoft.com/office/drawing/2014/main" id="{9D379707-1316-4F99-8452-69A54B18787A}"/>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516960" y="2341881"/>
            <a:ext cx="3840963" cy="2877015"/>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47D596B-30FE-4E7F-9785-504F873B8DED}"/>
              </a:ext>
            </a:extLst>
          </p:cNvPr>
          <p:cNvSpPr txBox="1"/>
          <p:nvPr/>
        </p:nvSpPr>
        <p:spPr>
          <a:xfrm>
            <a:off x="2284859" y="5443455"/>
            <a:ext cx="289788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700000"/>
                </a:solidFill>
                <a:latin typeface="Berlin Sans FB" panose="020E0602020502020306" pitchFamily="34" charset="0"/>
              </a:rPr>
              <a:t>DEMASIADO</a:t>
            </a:r>
            <a:endParaRPr lang="en-US" sz="3200" dirty="0"/>
          </a:p>
        </p:txBody>
      </p:sp>
      <p:sp>
        <p:nvSpPr>
          <p:cNvPr id="10" name="TextBox 9">
            <a:extLst>
              <a:ext uri="{FF2B5EF4-FFF2-40B4-BE49-F238E27FC236}">
                <a16:creationId xmlns:a16="http://schemas.microsoft.com/office/drawing/2014/main" id="{EB4F21F2-4CD4-405B-896A-C1A7ECD2CD95}"/>
              </a:ext>
            </a:extLst>
          </p:cNvPr>
          <p:cNvSpPr txBox="1"/>
          <p:nvPr/>
        </p:nvSpPr>
        <p:spPr>
          <a:xfrm>
            <a:off x="7009260" y="5443455"/>
            <a:ext cx="2666282"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700000"/>
                </a:solidFill>
                <a:latin typeface="Berlin Sans FB" panose="020E0602020502020306" pitchFamily="34" charset="0"/>
              </a:rPr>
              <a:t>MUY POCO</a:t>
            </a:r>
            <a:endParaRPr lang="en-US" sz="3200" dirty="0"/>
          </a:p>
        </p:txBody>
      </p:sp>
    </p:spTree>
    <p:extLst>
      <p:ext uri="{BB962C8B-B14F-4D97-AF65-F5344CB8AC3E}">
        <p14:creationId xmlns:p14="http://schemas.microsoft.com/office/powerpoint/2010/main" val="301326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goldilocks | Hiro Sheridan | Flickr">
            <a:extLst>
              <a:ext uri="{FF2B5EF4-FFF2-40B4-BE49-F238E27FC236}">
                <a16:creationId xmlns:a16="http://schemas.microsoft.com/office/drawing/2014/main" id="{BE4298B4-5A55-40DB-93AE-23308733AF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60" r="7698"/>
          <a:stretch/>
        </p:blipFill>
        <p:spPr bwMode="auto">
          <a:xfrm>
            <a:off x="10612899" y="620685"/>
            <a:ext cx="1503406" cy="14301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9F573ED-CDF6-45FD-AC0F-C1FD96AE75B4}"/>
              </a:ext>
            </a:extLst>
          </p:cNvPr>
          <p:cNvSpPr txBox="1"/>
          <p:nvPr/>
        </p:nvSpPr>
        <p:spPr>
          <a:xfrm>
            <a:off x="1345580" y="587072"/>
            <a:ext cx="9500839" cy="1569660"/>
          </a:xfrm>
          <a:prstGeom prst="rect">
            <a:avLst/>
          </a:prstGeom>
          <a:noFill/>
        </p:spPr>
        <p:txBody>
          <a:bodyPr wrap="square" rtlCol="0">
            <a:spAutoFit/>
          </a:bodyPr>
          <a:lstStyle/>
          <a:p>
            <a:pPr algn="ctr"/>
            <a:r>
              <a:rPr lang="en-US" sz="4800" dirty="0">
                <a:solidFill>
                  <a:srgbClr val="700000"/>
                </a:solidFill>
                <a:latin typeface="Berlin Sans FB" panose="020E0602020502020306" pitchFamily="34" charset="0"/>
              </a:rPr>
              <a:t>Secretos para tomar notas  “como Dios manda”</a:t>
            </a:r>
            <a:endParaRPr lang="en-US" sz="36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AD988D0-5DE8-4807-86BE-EECFF9D382E7}"/>
              </a:ext>
            </a:extLst>
          </p:cNvPr>
          <p:cNvSpPr txBox="1"/>
          <p:nvPr/>
        </p:nvSpPr>
        <p:spPr>
          <a:xfrm>
            <a:off x="1590613" y="2059394"/>
            <a:ext cx="6222380" cy="3231654"/>
          </a:xfrm>
          <a:prstGeom prst="rect">
            <a:avLst/>
          </a:prstGeom>
          <a:noFill/>
        </p:spPr>
        <p:txBody>
          <a:bodyPr wrap="square" rtlCol="0">
            <a:spAutoFit/>
          </a:bodyPr>
          <a:lstStyle/>
          <a:p>
            <a:pPr marL="854075" indent="-742950">
              <a:buFont typeface="+mj-lt"/>
              <a:buAutoNum type="arabicPeriod"/>
            </a:pPr>
            <a:r>
              <a:rPr lang="en-US" sz="4400" dirty="0">
                <a:solidFill>
                  <a:schemeClr val="bg2"/>
                </a:solidFill>
              </a:rPr>
              <a:t>Organizar el formato</a:t>
            </a:r>
          </a:p>
          <a:p>
            <a:pPr marL="1146175" indent="-571500">
              <a:buFont typeface="Calibri" panose="020F0502020204030204" pitchFamily="34" charset="0"/>
              <a:buChar char="₋"/>
            </a:pPr>
            <a:r>
              <a:rPr lang="en-US" sz="3200" dirty="0">
                <a:solidFill>
                  <a:schemeClr val="bg2"/>
                </a:solidFill>
              </a:rPr>
              <a:t>Márgenes sup e inf de 2”</a:t>
            </a:r>
          </a:p>
          <a:p>
            <a:pPr marL="1146175" indent="-571500">
              <a:buFont typeface="Calibri" panose="020F0502020204030204" pitchFamily="34" charset="0"/>
              <a:buChar char="₋"/>
            </a:pPr>
            <a:r>
              <a:rPr lang="en-US" sz="3200" dirty="0">
                <a:solidFill>
                  <a:schemeClr val="bg2"/>
                </a:solidFill>
              </a:rPr>
              <a:t>Márgen lateral de 2”</a:t>
            </a:r>
          </a:p>
          <a:p>
            <a:pPr marL="1146175" indent="-571500">
              <a:buFont typeface="Calibri" panose="020F0502020204030204" pitchFamily="34" charset="0"/>
              <a:buChar char="₋"/>
            </a:pPr>
            <a:r>
              <a:rPr lang="en-US" sz="3200" dirty="0">
                <a:solidFill>
                  <a:schemeClr val="bg2"/>
                </a:solidFill>
              </a:rPr>
              <a:t>Escribe tu nombre y fecha</a:t>
            </a:r>
          </a:p>
          <a:p>
            <a:pPr marL="1146175" indent="-571500">
              <a:buFont typeface="Calibri" panose="020F0502020204030204" pitchFamily="34" charset="0"/>
              <a:buChar char="₋"/>
            </a:pPr>
            <a:r>
              <a:rPr lang="en-US" sz="3200" dirty="0">
                <a:solidFill>
                  <a:schemeClr val="bg2"/>
                </a:solidFill>
              </a:rPr>
              <a:t>Escribe el título en la parte superior</a:t>
            </a:r>
          </a:p>
        </p:txBody>
      </p:sp>
      <p:pic>
        <p:nvPicPr>
          <p:cNvPr id="12" name="Picture 11">
            <a:extLst>
              <a:ext uri="{FF2B5EF4-FFF2-40B4-BE49-F238E27FC236}">
                <a16:creationId xmlns:a16="http://schemas.microsoft.com/office/drawing/2014/main" id="{AEBDC835-8CBF-44A7-AC07-BFDE659B46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3631" y="2241798"/>
            <a:ext cx="3517308" cy="4212590"/>
          </a:xfrm>
          <a:prstGeom prst="rect">
            <a:avLst/>
          </a:prstGeom>
        </p:spPr>
      </p:pic>
    </p:spTree>
    <p:extLst>
      <p:ext uri="{BB962C8B-B14F-4D97-AF65-F5344CB8AC3E}">
        <p14:creationId xmlns:p14="http://schemas.microsoft.com/office/powerpoint/2010/main" val="1277584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F573ED-CDF6-45FD-AC0F-C1FD96AE75B4}"/>
              </a:ext>
            </a:extLst>
          </p:cNvPr>
          <p:cNvSpPr txBox="1"/>
          <p:nvPr/>
        </p:nvSpPr>
        <p:spPr>
          <a:xfrm>
            <a:off x="1151588" y="628227"/>
            <a:ext cx="10009531" cy="1569660"/>
          </a:xfrm>
          <a:prstGeom prst="rect">
            <a:avLst/>
          </a:prstGeom>
          <a:noFill/>
        </p:spPr>
        <p:txBody>
          <a:bodyPr wrap="square" rtlCol="0">
            <a:spAutoFit/>
          </a:bodyPr>
          <a:lstStyle/>
          <a:p>
            <a:pPr algn="ctr"/>
            <a:r>
              <a:rPr lang="en-US" sz="4800" dirty="0">
                <a:solidFill>
                  <a:srgbClr val="700000"/>
                </a:solidFill>
                <a:latin typeface="Berlin Sans FB" panose="020E0602020502020306" pitchFamily="34" charset="0"/>
              </a:rPr>
              <a:t>Secretos para tomar notas  “como </a:t>
            </a:r>
          </a:p>
          <a:p>
            <a:pPr algn="ctr"/>
            <a:r>
              <a:rPr lang="en-US" sz="4800" dirty="0">
                <a:solidFill>
                  <a:srgbClr val="700000"/>
                </a:solidFill>
                <a:latin typeface="Berlin Sans FB" panose="020E0602020502020306" pitchFamily="34" charset="0"/>
              </a:rPr>
              <a:t>Dios manda”</a:t>
            </a:r>
          </a:p>
        </p:txBody>
      </p:sp>
      <p:sp>
        <p:nvSpPr>
          <p:cNvPr id="2" name="TextBox 1">
            <a:extLst>
              <a:ext uri="{FF2B5EF4-FFF2-40B4-BE49-F238E27FC236}">
                <a16:creationId xmlns:a16="http://schemas.microsoft.com/office/drawing/2014/main" id="{9AD988D0-5DE8-4807-86BE-EECFF9D382E7}"/>
              </a:ext>
            </a:extLst>
          </p:cNvPr>
          <p:cNvSpPr txBox="1"/>
          <p:nvPr/>
        </p:nvSpPr>
        <p:spPr>
          <a:xfrm>
            <a:off x="1437000" y="2017183"/>
            <a:ext cx="6222380" cy="2923877"/>
          </a:xfrm>
          <a:prstGeom prst="rect">
            <a:avLst/>
          </a:prstGeom>
          <a:noFill/>
        </p:spPr>
        <p:txBody>
          <a:bodyPr wrap="square" rtlCol="0">
            <a:spAutoFit/>
          </a:bodyPr>
          <a:lstStyle/>
          <a:p>
            <a:pPr marL="854075" indent="-742950">
              <a:spcAft>
                <a:spcPts val="1200"/>
              </a:spcAft>
              <a:buFont typeface="+mj-lt"/>
              <a:buAutoNum type="arabicPeriod"/>
            </a:pPr>
            <a:r>
              <a:rPr lang="en-US" sz="4400" dirty="0">
                <a:solidFill>
                  <a:schemeClr val="bg2"/>
                </a:solidFill>
              </a:rPr>
              <a:t>Organizar el formato</a:t>
            </a:r>
          </a:p>
          <a:p>
            <a:pPr marL="854075" indent="-742950">
              <a:buFont typeface="+mj-lt"/>
              <a:buAutoNum type="arabicPeriod"/>
            </a:pPr>
            <a:r>
              <a:rPr lang="en-US" sz="4400" dirty="0">
                <a:solidFill>
                  <a:schemeClr val="bg2"/>
                </a:solidFill>
              </a:rPr>
              <a:t>Capturar ideas principales</a:t>
            </a:r>
          </a:p>
          <a:p>
            <a:pPr marL="857250">
              <a:spcBef>
                <a:spcPts val="1200"/>
              </a:spcBef>
            </a:pPr>
            <a:r>
              <a:rPr lang="en-US" sz="3200" b="1" dirty="0">
                <a:solidFill>
                  <a:schemeClr val="bg2"/>
                </a:solidFill>
              </a:rPr>
              <a:t>¡No intentes escribirlo todo!</a:t>
            </a:r>
            <a:endParaRPr lang="en-US" sz="4400" b="1" dirty="0">
              <a:solidFill>
                <a:schemeClr val="bg2"/>
              </a:solidFill>
            </a:endParaRPr>
          </a:p>
        </p:txBody>
      </p:sp>
      <p:pic>
        <p:nvPicPr>
          <p:cNvPr id="12" name="Picture 11">
            <a:extLst>
              <a:ext uri="{FF2B5EF4-FFF2-40B4-BE49-F238E27FC236}">
                <a16:creationId xmlns:a16="http://schemas.microsoft.com/office/drawing/2014/main" id="{AEBDC835-8CBF-44A7-AC07-BFDE659B4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3811" y="2017183"/>
            <a:ext cx="3517308" cy="4212590"/>
          </a:xfrm>
          <a:prstGeom prst="rect">
            <a:avLst/>
          </a:prstGeom>
        </p:spPr>
      </p:pic>
      <p:sp>
        <p:nvSpPr>
          <p:cNvPr id="3" name="Arrow: Curved Down 2">
            <a:extLst>
              <a:ext uri="{FF2B5EF4-FFF2-40B4-BE49-F238E27FC236}">
                <a16:creationId xmlns:a16="http://schemas.microsoft.com/office/drawing/2014/main" id="{470F8131-1E29-445A-A844-BDAEB9F9FA43}"/>
              </a:ext>
            </a:extLst>
          </p:cNvPr>
          <p:cNvSpPr/>
          <p:nvPr/>
        </p:nvSpPr>
        <p:spPr>
          <a:xfrm rot="659287">
            <a:off x="6719034" y="2601733"/>
            <a:ext cx="2646948" cy="719089"/>
          </a:xfrm>
          <a:prstGeom prst="curvedDownArrow">
            <a:avLst>
              <a:gd name="adj1" fmla="val 25000"/>
              <a:gd name="adj2" fmla="val 5464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0A8FB1D7-3273-42BD-8621-E6B010038BE9}"/>
              </a:ext>
            </a:extLst>
          </p:cNvPr>
          <p:cNvSpPr txBox="1"/>
          <p:nvPr/>
        </p:nvSpPr>
        <p:spPr>
          <a:xfrm>
            <a:off x="8843319" y="3297078"/>
            <a:ext cx="2085236" cy="1815882"/>
          </a:xfrm>
          <a:prstGeom prst="rect">
            <a:avLst/>
          </a:prstGeom>
          <a:noFill/>
        </p:spPr>
        <p:txBody>
          <a:bodyPr wrap="square" rtlCol="0">
            <a:spAutoFit/>
          </a:bodyPr>
          <a:lstStyle/>
          <a:p>
            <a:pPr algn="ctr"/>
            <a:r>
              <a:rPr lang="en-US" sz="2800" b="1" i="1" dirty="0">
                <a:solidFill>
                  <a:srgbClr val="700000"/>
                </a:solidFill>
              </a:rPr>
              <a:t>ESCRIBE LAS IDEAS PRINCIPALES AQUI</a:t>
            </a:r>
          </a:p>
        </p:txBody>
      </p:sp>
    </p:spTree>
    <p:extLst>
      <p:ext uri="{BB962C8B-B14F-4D97-AF65-F5344CB8AC3E}">
        <p14:creationId xmlns:p14="http://schemas.microsoft.com/office/powerpoint/2010/main" val="3976349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F573ED-CDF6-45FD-AC0F-C1FD96AE75B4}"/>
              </a:ext>
            </a:extLst>
          </p:cNvPr>
          <p:cNvSpPr txBox="1"/>
          <p:nvPr/>
        </p:nvSpPr>
        <p:spPr>
          <a:xfrm>
            <a:off x="1349296" y="435665"/>
            <a:ext cx="9874227" cy="1569660"/>
          </a:xfrm>
          <a:prstGeom prst="rect">
            <a:avLst/>
          </a:prstGeom>
          <a:noFill/>
        </p:spPr>
        <p:txBody>
          <a:bodyPr wrap="square" rtlCol="0">
            <a:spAutoFit/>
          </a:bodyPr>
          <a:lstStyle/>
          <a:p>
            <a:pPr algn="ctr"/>
            <a:r>
              <a:rPr lang="en-US" sz="4800" dirty="0">
                <a:solidFill>
                  <a:srgbClr val="700000"/>
                </a:solidFill>
                <a:latin typeface="Berlin Sans FB" panose="020E0602020502020306" pitchFamily="34" charset="0"/>
              </a:rPr>
              <a:t>Secretos para tomar notas  “como Dios manda”</a:t>
            </a:r>
          </a:p>
        </p:txBody>
      </p:sp>
      <p:sp>
        <p:nvSpPr>
          <p:cNvPr id="2" name="TextBox 1">
            <a:extLst>
              <a:ext uri="{FF2B5EF4-FFF2-40B4-BE49-F238E27FC236}">
                <a16:creationId xmlns:a16="http://schemas.microsoft.com/office/drawing/2014/main" id="{9AD988D0-5DE8-4807-86BE-EECFF9D382E7}"/>
              </a:ext>
            </a:extLst>
          </p:cNvPr>
          <p:cNvSpPr txBox="1"/>
          <p:nvPr/>
        </p:nvSpPr>
        <p:spPr>
          <a:xfrm>
            <a:off x="1456243" y="1705737"/>
            <a:ext cx="7481280" cy="4739759"/>
          </a:xfrm>
          <a:prstGeom prst="rect">
            <a:avLst/>
          </a:prstGeom>
          <a:noFill/>
        </p:spPr>
        <p:txBody>
          <a:bodyPr wrap="square" rtlCol="0">
            <a:spAutoFit/>
          </a:bodyPr>
          <a:lstStyle/>
          <a:p>
            <a:pPr marL="854075" indent="-742950">
              <a:spcAft>
                <a:spcPts val="1200"/>
              </a:spcAft>
              <a:buFont typeface="+mj-lt"/>
              <a:buAutoNum type="arabicPeriod"/>
            </a:pPr>
            <a:r>
              <a:rPr lang="en-US" sz="4300" dirty="0">
                <a:solidFill>
                  <a:schemeClr val="bg2"/>
                </a:solidFill>
              </a:rPr>
              <a:t>Organizar el formato</a:t>
            </a:r>
          </a:p>
          <a:p>
            <a:pPr marL="854075" indent="-742950">
              <a:spcAft>
                <a:spcPts val="1200"/>
              </a:spcAft>
              <a:buFont typeface="+mj-lt"/>
              <a:buAutoNum type="arabicPeriod"/>
            </a:pPr>
            <a:r>
              <a:rPr lang="en-US" sz="4300" dirty="0">
                <a:solidFill>
                  <a:schemeClr val="bg2"/>
                </a:solidFill>
              </a:rPr>
              <a:t>Capturar ideas principales</a:t>
            </a:r>
          </a:p>
          <a:p>
            <a:pPr marL="854075" indent="-742950">
              <a:spcAft>
                <a:spcPts val="1200"/>
              </a:spcAft>
              <a:buFont typeface="+mj-lt"/>
              <a:buAutoNum type="arabicPeriod"/>
            </a:pPr>
            <a:r>
              <a:rPr lang="en-US" sz="4300" dirty="0">
                <a:solidFill>
                  <a:schemeClr val="bg2"/>
                </a:solidFill>
              </a:rPr>
              <a:t>Use personal shorthand</a:t>
            </a:r>
          </a:p>
          <a:p>
            <a:pPr marL="798513">
              <a:tabLst>
                <a:tab pos="1260475" algn="l"/>
                <a:tab pos="3484563" algn="l"/>
              </a:tabLst>
            </a:pPr>
            <a:r>
              <a:rPr lang="en-US" sz="2800" dirty="0">
                <a:solidFill>
                  <a:schemeClr val="bg2"/>
                </a:solidFill>
              </a:rPr>
              <a:t> +	y	ex	por ejemplo</a:t>
            </a:r>
          </a:p>
          <a:p>
            <a:pPr marL="798513">
              <a:tabLst>
                <a:tab pos="1260475" algn="l"/>
                <a:tab pos="3484563" algn="l"/>
              </a:tabLst>
            </a:pPr>
            <a:r>
              <a:rPr lang="en-US" sz="2800" dirty="0">
                <a:solidFill>
                  <a:schemeClr val="bg2"/>
                </a:solidFill>
              </a:rPr>
              <a:t>@	en	?	     pregunta</a:t>
            </a:r>
          </a:p>
          <a:p>
            <a:pPr marL="798513">
              <a:tabLst>
                <a:tab pos="1260475" algn="l"/>
                <a:tab pos="3484563" algn="l"/>
              </a:tabLst>
            </a:pPr>
            <a:r>
              <a:rPr lang="en-US" sz="2800" dirty="0">
                <a:solidFill>
                  <a:schemeClr val="bg2"/>
                </a:solidFill>
              </a:rPr>
              <a:t>=	es igual a	#	número</a:t>
            </a:r>
          </a:p>
          <a:p>
            <a:pPr marL="798513">
              <a:tabLst>
                <a:tab pos="1260475" algn="l"/>
                <a:tab pos="3484563" algn="l"/>
              </a:tabLst>
            </a:pPr>
            <a:r>
              <a:rPr lang="en-US" sz="2800" dirty="0">
                <a:solidFill>
                  <a:schemeClr val="bg2"/>
                </a:solidFill>
              </a:rPr>
              <a:t>w/  con	w/o sin</a:t>
            </a:r>
          </a:p>
          <a:p>
            <a:pPr marL="798513">
              <a:tabLst>
                <a:tab pos="1260475" algn="l"/>
                <a:tab pos="3484563" algn="l"/>
              </a:tabLst>
            </a:pPr>
            <a:r>
              <a:rPr lang="en-US" sz="2800" dirty="0">
                <a:solidFill>
                  <a:schemeClr val="bg2"/>
                </a:solidFill>
                <a:sym typeface="Wingdings" panose="05000000000000000000" pitchFamily="2" charset="2"/>
              </a:rPr>
              <a:t></a:t>
            </a:r>
            <a:r>
              <a:rPr lang="en-US" sz="2800" dirty="0">
                <a:solidFill>
                  <a:schemeClr val="bg2"/>
                </a:solidFill>
              </a:rPr>
              <a:t>  importante</a:t>
            </a:r>
          </a:p>
        </p:txBody>
      </p:sp>
      <p:pic>
        <p:nvPicPr>
          <p:cNvPr id="12" name="Picture 11">
            <a:extLst>
              <a:ext uri="{FF2B5EF4-FFF2-40B4-BE49-F238E27FC236}">
                <a16:creationId xmlns:a16="http://schemas.microsoft.com/office/drawing/2014/main" id="{AEBDC835-8CBF-44A7-AC07-BFDE659B4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3373" y="2005327"/>
            <a:ext cx="3035111" cy="3635075"/>
          </a:xfrm>
          <a:prstGeom prst="rect">
            <a:avLst/>
          </a:prstGeom>
        </p:spPr>
      </p:pic>
      <p:sp>
        <p:nvSpPr>
          <p:cNvPr id="7" name="TextBox 6">
            <a:extLst>
              <a:ext uri="{FF2B5EF4-FFF2-40B4-BE49-F238E27FC236}">
                <a16:creationId xmlns:a16="http://schemas.microsoft.com/office/drawing/2014/main" id="{4B5E4E48-3999-4568-BFCA-107235019479}"/>
              </a:ext>
            </a:extLst>
          </p:cNvPr>
          <p:cNvSpPr txBox="1"/>
          <p:nvPr/>
        </p:nvSpPr>
        <p:spPr>
          <a:xfrm>
            <a:off x="9224756" y="3222699"/>
            <a:ext cx="1883727" cy="1200329"/>
          </a:xfrm>
          <a:prstGeom prst="rect">
            <a:avLst/>
          </a:prstGeom>
          <a:noFill/>
        </p:spPr>
        <p:txBody>
          <a:bodyPr wrap="square" rtlCol="0">
            <a:spAutoFit/>
          </a:bodyPr>
          <a:lstStyle/>
          <a:p>
            <a:pPr algn="ctr"/>
            <a:r>
              <a:rPr lang="en-US" sz="2400" b="1" i="1" dirty="0">
                <a:solidFill>
                  <a:srgbClr val="700000"/>
                </a:solidFill>
              </a:rPr>
              <a:t>IDEAS PRINCIPALES AQUÍ</a:t>
            </a:r>
          </a:p>
        </p:txBody>
      </p:sp>
    </p:spTree>
    <p:extLst>
      <p:ext uri="{BB962C8B-B14F-4D97-AF65-F5344CB8AC3E}">
        <p14:creationId xmlns:p14="http://schemas.microsoft.com/office/powerpoint/2010/main" val="1761664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F573ED-CDF6-45FD-AC0F-C1FD96AE75B4}"/>
              </a:ext>
            </a:extLst>
          </p:cNvPr>
          <p:cNvSpPr txBox="1"/>
          <p:nvPr/>
        </p:nvSpPr>
        <p:spPr>
          <a:xfrm>
            <a:off x="1349296" y="462853"/>
            <a:ext cx="9997554" cy="1569660"/>
          </a:xfrm>
          <a:prstGeom prst="rect">
            <a:avLst/>
          </a:prstGeom>
          <a:noFill/>
        </p:spPr>
        <p:txBody>
          <a:bodyPr wrap="square" rtlCol="0">
            <a:spAutoFit/>
          </a:bodyPr>
          <a:lstStyle/>
          <a:p>
            <a:pPr algn="ctr"/>
            <a:r>
              <a:rPr lang="en-US" sz="4800" dirty="0">
                <a:solidFill>
                  <a:srgbClr val="700000"/>
                </a:solidFill>
                <a:latin typeface="Berlin Sans FB" panose="020E0602020502020306" pitchFamily="34" charset="0"/>
              </a:rPr>
              <a:t>Secretos para tomar notas  “como </a:t>
            </a:r>
          </a:p>
          <a:p>
            <a:pPr algn="ctr"/>
            <a:r>
              <a:rPr lang="en-US" sz="4800" dirty="0">
                <a:solidFill>
                  <a:srgbClr val="700000"/>
                </a:solidFill>
                <a:latin typeface="Berlin Sans FB" panose="020E0602020502020306" pitchFamily="34" charset="0"/>
              </a:rPr>
              <a:t>Dios manda”</a:t>
            </a:r>
          </a:p>
        </p:txBody>
      </p:sp>
      <p:sp>
        <p:nvSpPr>
          <p:cNvPr id="2" name="TextBox 1">
            <a:extLst>
              <a:ext uri="{FF2B5EF4-FFF2-40B4-BE49-F238E27FC236}">
                <a16:creationId xmlns:a16="http://schemas.microsoft.com/office/drawing/2014/main" id="{9AD988D0-5DE8-4807-86BE-EECFF9D382E7}"/>
              </a:ext>
            </a:extLst>
          </p:cNvPr>
          <p:cNvSpPr txBox="1"/>
          <p:nvPr/>
        </p:nvSpPr>
        <p:spPr>
          <a:xfrm>
            <a:off x="1694609" y="1850651"/>
            <a:ext cx="6617130" cy="4524315"/>
          </a:xfrm>
          <a:prstGeom prst="rect">
            <a:avLst/>
          </a:prstGeom>
          <a:noFill/>
        </p:spPr>
        <p:txBody>
          <a:bodyPr wrap="square" rtlCol="0">
            <a:spAutoFit/>
          </a:bodyPr>
          <a:lstStyle/>
          <a:p>
            <a:pPr marL="854075" indent="-742950">
              <a:spcAft>
                <a:spcPts val="1200"/>
              </a:spcAft>
              <a:buFont typeface="+mj-lt"/>
              <a:buAutoNum type="arabicPeriod"/>
            </a:pPr>
            <a:r>
              <a:rPr lang="en-US" sz="4300" dirty="0">
                <a:solidFill>
                  <a:schemeClr val="bg2"/>
                </a:solidFill>
              </a:rPr>
              <a:t>Organizar el formato</a:t>
            </a:r>
          </a:p>
          <a:p>
            <a:pPr marL="854075" indent="-742950">
              <a:spcAft>
                <a:spcPts val="1200"/>
              </a:spcAft>
              <a:buFont typeface="+mj-lt"/>
              <a:buAutoNum type="arabicPeriod"/>
            </a:pPr>
            <a:r>
              <a:rPr lang="en-US" sz="4300" dirty="0">
                <a:solidFill>
                  <a:schemeClr val="bg2"/>
                </a:solidFill>
              </a:rPr>
              <a:t>Capturar ideas principales</a:t>
            </a:r>
          </a:p>
          <a:p>
            <a:pPr marL="854075" indent="-742950">
              <a:spcAft>
                <a:spcPts val="1200"/>
              </a:spcAft>
              <a:buFont typeface="+mj-lt"/>
              <a:buAutoNum type="arabicPeriod"/>
            </a:pPr>
            <a:r>
              <a:rPr lang="en-US" sz="4300" dirty="0">
                <a:solidFill>
                  <a:schemeClr val="bg2"/>
                </a:solidFill>
              </a:rPr>
              <a:t>Usar taquigrafia personal</a:t>
            </a:r>
          </a:p>
          <a:p>
            <a:pPr marL="854075" indent="-742950">
              <a:spcAft>
                <a:spcPts val="1200"/>
              </a:spcAft>
              <a:buFont typeface="+mj-lt"/>
              <a:buAutoNum type="arabicPeriod"/>
            </a:pPr>
            <a:r>
              <a:rPr lang="en-US" sz="4300" dirty="0">
                <a:solidFill>
                  <a:schemeClr val="bg2"/>
                </a:solidFill>
              </a:rPr>
              <a:t>Después, señale y resuma</a:t>
            </a:r>
          </a:p>
        </p:txBody>
      </p:sp>
      <p:pic>
        <p:nvPicPr>
          <p:cNvPr id="12" name="Picture 11">
            <a:extLst>
              <a:ext uri="{FF2B5EF4-FFF2-40B4-BE49-F238E27FC236}">
                <a16:creationId xmlns:a16="http://schemas.microsoft.com/office/drawing/2014/main" id="{AEBDC835-8CBF-44A7-AC07-BFDE659B4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7107" y="2039538"/>
            <a:ext cx="3035111" cy="3635075"/>
          </a:xfrm>
          <a:prstGeom prst="rect">
            <a:avLst/>
          </a:prstGeom>
        </p:spPr>
      </p:pic>
      <p:sp>
        <p:nvSpPr>
          <p:cNvPr id="6" name="TextBox 5">
            <a:extLst>
              <a:ext uri="{FF2B5EF4-FFF2-40B4-BE49-F238E27FC236}">
                <a16:creationId xmlns:a16="http://schemas.microsoft.com/office/drawing/2014/main" id="{D02847F3-117F-46F6-94BA-829063423001}"/>
              </a:ext>
            </a:extLst>
          </p:cNvPr>
          <p:cNvSpPr txBox="1"/>
          <p:nvPr/>
        </p:nvSpPr>
        <p:spPr>
          <a:xfrm>
            <a:off x="8719266" y="5064819"/>
            <a:ext cx="2760398" cy="461665"/>
          </a:xfrm>
          <a:prstGeom prst="rect">
            <a:avLst/>
          </a:prstGeom>
          <a:noFill/>
        </p:spPr>
        <p:txBody>
          <a:bodyPr wrap="square" rtlCol="0">
            <a:spAutoFit/>
          </a:bodyPr>
          <a:lstStyle/>
          <a:p>
            <a:pPr algn="ctr"/>
            <a:r>
              <a:rPr lang="en-US" sz="2400" b="1" i="1" dirty="0">
                <a:solidFill>
                  <a:srgbClr val="700000"/>
                </a:solidFill>
              </a:rPr>
              <a:t>RESUMEN AQUÍ</a:t>
            </a:r>
          </a:p>
        </p:txBody>
      </p:sp>
      <p:sp>
        <p:nvSpPr>
          <p:cNvPr id="9" name="Arrow: Curved Up 8">
            <a:extLst>
              <a:ext uri="{FF2B5EF4-FFF2-40B4-BE49-F238E27FC236}">
                <a16:creationId xmlns:a16="http://schemas.microsoft.com/office/drawing/2014/main" id="{16F5CF81-2272-4F9F-A6E5-7B32902A1E34}"/>
              </a:ext>
            </a:extLst>
          </p:cNvPr>
          <p:cNvSpPr/>
          <p:nvPr/>
        </p:nvSpPr>
        <p:spPr>
          <a:xfrm rot="20940418">
            <a:off x="4115669" y="5725089"/>
            <a:ext cx="5273218" cy="817791"/>
          </a:xfrm>
          <a:prstGeom prst="curvedUpArrow">
            <a:avLst>
              <a:gd name="adj1" fmla="val 25000"/>
              <a:gd name="adj2" fmla="val 8611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urved Down 9">
            <a:extLst>
              <a:ext uri="{FF2B5EF4-FFF2-40B4-BE49-F238E27FC236}">
                <a16:creationId xmlns:a16="http://schemas.microsoft.com/office/drawing/2014/main" id="{5A4034A0-BC98-476F-92F4-6D4A9568E017}"/>
              </a:ext>
            </a:extLst>
          </p:cNvPr>
          <p:cNvSpPr/>
          <p:nvPr/>
        </p:nvSpPr>
        <p:spPr>
          <a:xfrm rot="20547460">
            <a:off x="5319141" y="3987498"/>
            <a:ext cx="3265162" cy="58256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0CD9F19C-F135-4F0E-9F18-747AA30D9534}"/>
              </a:ext>
            </a:extLst>
          </p:cNvPr>
          <p:cNvSpPr txBox="1"/>
          <p:nvPr/>
        </p:nvSpPr>
        <p:spPr>
          <a:xfrm>
            <a:off x="10164234" y="3486312"/>
            <a:ext cx="1182616" cy="1569660"/>
          </a:xfrm>
          <a:prstGeom prst="rect">
            <a:avLst/>
          </a:prstGeom>
          <a:noFill/>
        </p:spPr>
        <p:txBody>
          <a:bodyPr wrap="square" rtlCol="0">
            <a:spAutoFit/>
          </a:bodyPr>
          <a:lstStyle/>
          <a:p>
            <a:pPr algn="ctr"/>
            <a:r>
              <a:rPr lang="en-US" sz="2400" b="1" i="1" dirty="0">
                <a:solidFill>
                  <a:srgbClr val="700000"/>
                </a:solidFill>
              </a:rPr>
              <a:t>IDEAS PRINCIPALES AQUÍ</a:t>
            </a:r>
          </a:p>
        </p:txBody>
      </p:sp>
      <p:sp>
        <p:nvSpPr>
          <p:cNvPr id="14" name="TextBox 13">
            <a:extLst>
              <a:ext uri="{FF2B5EF4-FFF2-40B4-BE49-F238E27FC236}">
                <a16:creationId xmlns:a16="http://schemas.microsoft.com/office/drawing/2014/main" id="{EC26B68B-0238-4918-B8D8-AE3F942E1EA1}"/>
              </a:ext>
            </a:extLst>
          </p:cNvPr>
          <p:cNvSpPr txBox="1"/>
          <p:nvPr/>
        </p:nvSpPr>
        <p:spPr>
          <a:xfrm>
            <a:off x="8195818" y="3820421"/>
            <a:ext cx="1399547" cy="769441"/>
          </a:xfrm>
          <a:prstGeom prst="rect">
            <a:avLst/>
          </a:prstGeom>
          <a:noFill/>
        </p:spPr>
        <p:txBody>
          <a:bodyPr wrap="square" rtlCol="0">
            <a:spAutoFit/>
          </a:bodyPr>
          <a:lstStyle/>
          <a:p>
            <a:pPr algn="ctr"/>
            <a:r>
              <a:rPr lang="en-US" sz="2200" b="1" i="1" dirty="0">
                <a:solidFill>
                  <a:srgbClr val="700000"/>
                </a:solidFill>
              </a:rPr>
              <a:t>SEÑALES AQUÍ</a:t>
            </a:r>
          </a:p>
        </p:txBody>
      </p:sp>
    </p:spTree>
    <p:extLst>
      <p:ext uri="{BB962C8B-B14F-4D97-AF65-F5344CB8AC3E}">
        <p14:creationId xmlns:p14="http://schemas.microsoft.com/office/powerpoint/2010/main" val="3259894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FBFBE-2BB7-4B4B-88EA-9532DC2D955B}"/>
              </a:ext>
            </a:extLst>
          </p:cNvPr>
          <p:cNvSpPr/>
          <p:nvPr/>
        </p:nvSpPr>
        <p:spPr>
          <a:xfrm>
            <a:off x="936434" y="907103"/>
            <a:ext cx="10344838" cy="1877437"/>
          </a:xfrm>
          <a:prstGeom prst="rect">
            <a:avLst/>
          </a:prstGeom>
        </p:spPr>
        <p:txBody>
          <a:bodyPr wrap="square">
            <a:spAutoFit/>
          </a:bodyPr>
          <a:lstStyle/>
          <a:p>
            <a:pPr algn="ctr">
              <a:spcAft>
                <a:spcPts val="1200"/>
              </a:spcAft>
            </a:pPr>
            <a:r>
              <a:rPr lang="en-US" sz="6600" u="sng" dirty="0">
                <a:solidFill>
                  <a:schemeClr val="bg2"/>
                </a:solidFill>
                <a:latin typeface="Berlin Sans FB Demi" panose="020E0802020502020306" pitchFamily="34" charset="0"/>
              </a:rPr>
              <a:t>Demostración del Profesor</a:t>
            </a:r>
          </a:p>
          <a:p>
            <a:pPr marL="457200" lvl="0" algn="ctr">
              <a:spcAft>
                <a:spcPts val="1200"/>
              </a:spcAft>
            </a:pPr>
            <a:r>
              <a:rPr lang="en-US" sz="4000" b="1" dirty="0">
                <a:solidFill>
                  <a:srgbClr val="700000"/>
                </a:solidFill>
                <a:ea typeface="Times New Roman" panose="02020603050405020304" pitchFamily="18" charset="0"/>
                <a:cs typeface="Times New Roman" panose="02020603050405020304" pitchFamily="18" charset="0"/>
              </a:rPr>
              <a:t>“No es muy pronto”</a:t>
            </a:r>
          </a:p>
        </p:txBody>
      </p:sp>
      <p:pic>
        <p:nvPicPr>
          <p:cNvPr id="5" name="Picture 4">
            <a:extLst>
              <a:ext uri="{FF2B5EF4-FFF2-40B4-BE49-F238E27FC236}">
                <a16:creationId xmlns:a16="http://schemas.microsoft.com/office/drawing/2014/main" id="{D983539D-A48D-4EA1-9F40-C8A2FB0559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40044">
            <a:off x="5248686" y="3522957"/>
            <a:ext cx="2135324" cy="2557423"/>
          </a:xfrm>
          <a:prstGeom prst="rect">
            <a:avLst/>
          </a:prstGeom>
        </p:spPr>
      </p:pic>
      <p:pic>
        <p:nvPicPr>
          <p:cNvPr id="7" name="Picture 6" descr="Image result for hand writing notes clipart">
            <a:extLst>
              <a:ext uri="{FF2B5EF4-FFF2-40B4-BE49-F238E27FC236}">
                <a16:creationId xmlns:a16="http://schemas.microsoft.com/office/drawing/2014/main" id="{67CA0ADA-FEDE-49AC-8F30-F5D63D00884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88546">
            <a:off x="5996052" y="4034814"/>
            <a:ext cx="1860649" cy="1331358"/>
          </a:xfrm>
          <a:prstGeom prst="rect">
            <a:avLst/>
          </a:prstGeom>
          <a:noFill/>
          <a:ln>
            <a:noFill/>
          </a:ln>
        </p:spPr>
      </p:pic>
    </p:spTree>
    <p:extLst>
      <p:ext uri="{BB962C8B-B14F-4D97-AF65-F5344CB8AC3E}">
        <p14:creationId xmlns:p14="http://schemas.microsoft.com/office/powerpoint/2010/main" val="3254132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C81964-DD14-47E2-B44B-E25D32A47CB9}"/>
              </a:ext>
            </a:extLst>
          </p:cNvPr>
          <p:cNvPicPr>
            <a:picLocks noChangeAspect="1"/>
          </p:cNvPicPr>
          <p:nvPr/>
        </p:nvPicPr>
        <p:blipFill rotWithShape="1">
          <a:blip r:embed="rId3">
            <a:extLst>
              <a:ext uri="{28A0092B-C50C-407E-A947-70E740481C1C}">
                <a14:useLocalDpi xmlns:a14="http://schemas.microsoft.com/office/drawing/2010/main" val="0"/>
              </a:ext>
            </a:extLst>
          </a:blip>
          <a:srcRect b="26918"/>
          <a:stretch/>
        </p:blipFill>
        <p:spPr>
          <a:xfrm>
            <a:off x="2171840" y="889223"/>
            <a:ext cx="8710864" cy="5836764"/>
          </a:xfrm>
          <a:prstGeom prst="rect">
            <a:avLst/>
          </a:prstGeom>
        </p:spPr>
      </p:pic>
      <p:sp>
        <p:nvSpPr>
          <p:cNvPr id="7" name="TextBox 6">
            <a:extLst>
              <a:ext uri="{FF2B5EF4-FFF2-40B4-BE49-F238E27FC236}">
                <a16:creationId xmlns:a16="http://schemas.microsoft.com/office/drawing/2014/main" id="{EC4C6233-0A16-4A04-9C75-8B4C21624A39}"/>
              </a:ext>
            </a:extLst>
          </p:cNvPr>
          <p:cNvSpPr txBox="1"/>
          <p:nvPr/>
        </p:nvSpPr>
        <p:spPr>
          <a:xfrm>
            <a:off x="1414913" y="119782"/>
            <a:ext cx="9500839" cy="769441"/>
          </a:xfrm>
          <a:prstGeom prst="rect">
            <a:avLst/>
          </a:prstGeom>
          <a:noFill/>
        </p:spPr>
        <p:txBody>
          <a:bodyPr wrap="square" rtlCol="0">
            <a:spAutoFit/>
          </a:bodyPr>
          <a:lstStyle/>
          <a:p>
            <a:r>
              <a:rPr lang="en-US" sz="4400" dirty="0">
                <a:solidFill>
                  <a:srgbClr val="700000"/>
                </a:solidFill>
                <a:latin typeface="Berlin Sans FB" panose="020E0602020502020306" pitchFamily="34" charset="0"/>
              </a:rPr>
              <a:t>Página de Notas Ejemplo de Cornell:</a:t>
            </a:r>
            <a:endParaRPr lang="en-US" sz="32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EF52BCB2-847A-4600-893C-81E41C2A2C6F}"/>
              </a:ext>
            </a:extLst>
          </p:cNvPr>
          <p:cNvCxnSpPr/>
          <p:nvPr/>
        </p:nvCxnSpPr>
        <p:spPr>
          <a:xfrm>
            <a:off x="2614602" y="2894472"/>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B23F3EAC-E204-4083-A4CB-23CE28CEC937}"/>
              </a:ext>
            </a:extLst>
          </p:cNvPr>
          <p:cNvCxnSpPr/>
          <p:nvPr/>
        </p:nvCxnSpPr>
        <p:spPr>
          <a:xfrm>
            <a:off x="2604976" y="3351672"/>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89B7D71-22B4-4D54-B1F8-38BE9C81C5EA}"/>
              </a:ext>
            </a:extLst>
          </p:cNvPr>
          <p:cNvCxnSpPr/>
          <p:nvPr/>
        </p:nvCxnSpPr>
        <p:spPr>
          <a:xfrm>
            <a:off x="2604975" y="3808872"/>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792BB8F-428F-4CFB-B811-5F7D76063266}"/>
              </a:ext>
            </a:extLst>
          </p:cNvPr>
          <p:cNvCxnSpPr/>
          <p:nvPr/>
        </p:nvCxnSpPr>
        <p:spPr>
          <a:xfrm>
            <a:off x="2604975" y="4264468"/>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62A7565F-D60E-49C8-8274-D5FE28E52E59}"/>
              </a:ext>
            </a:extLst>
          </p:cNvPr>
          <p:cNvCxnSpPr/>
          <p:nvPr/>
        </p:nvCxnSpPr>
        <p:spPr>
          <a:xfrm>
            <a:off x="2614602" y="4715251"/>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5F8B9B1-2B30-4030-BF0E-E8F709D9FEEF}"/>
              </a:ext>
            </a:extLst>
          </p:cNvPr>
          <p:cNvCxnSpPr/>
          <p:nvPr/>
        </p:nvCxnSpPr>
        <p:spPr>
          <a:xfrm>
            <a:off x="2576805" y="5570296"/>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CF7FA98-51F3-433F-BC0A-F0092653F0F1}"/>
              </a:ext>
            </a:extLst>
          </p:cNvPr>
          <p:cNvCxnSpPr/>
          <p:nvPr/>
        </p:nvCxnSpPr>
        <p:spPr>
          <a:xfrm>
            <a:off x="2614602" y="5154805"/>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C9B4BEC1-EE4D-40B5-92C6-E2C9B8A9441A}"/>
              </a:ext>
            </a:extLst>
          </p:cNvPr>
          <p:cNvCxnSpPr/>
          <p:nvPr/>
        </p:nvCxnSpPr>
        <p:spPr>
          <a:xfrm>
            <a:off x="2576805" y="6438793"/>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DB9C702-6831-4978-BE8C-75BB2F5CFF0A}"/>
              </a:ext>
            </a:extLst>
          </p:cNvPr>
          <p:cNvCxnSpPr/>
          <p:nvPr/>
        </p:nvCxnSpPr>
        <p:spPr>
          <a:xfrm>
            <a:off x="2576805" y="6005462"/>
            <a:ext cx="7825339"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14597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C81964-DD14-47E2-B44B-E25D32A47CB9}"/>
              </a:ext>
            </a:extLst>
          </p:cNvPr>
          <p:cNvPicPr>
            <a:picLocks noChangeAspect="1"/>
          </p:cNvPicPr>
          <p:nvPr/>
        </p:nvPicPr>
        <p:blipFill rotWithShape="1">
          <a:blip r:embed="rId3">
            <a:extLst>
              <a:ext uri="{28A0092B-C50C-407E-A947-70E740481C1C}">
                <a14:useLocalDpi xmlns:a14="http://schemas.microsoft.com/office/drawing/2010/main" val="0"/>
              </a:ext>
            </a:extLst>
          </a:blip>
          <a:srcRect b="24022"/>
          <a:stretch/>
        </p:blipFill>
        <p:spPr>
          <a:xfrm>
            <a:off x="2402662" y="735543"/>
            <a:ext cx="8710864" cy="6068121"/>
          </a:xfrm>
          <a:prstGeom prst="rect">
            <a:avLst/>
          </a:prstGeom>
        </p:spPr>
      </p:pic>
      <p:sp>
        <p:nvSpPr>
          <p:cNvPr id="7" name="TextBox 6">
            <a:extLst>
              <a:ext uri="{FF2B5EF4-FFF2-40B4-BE49-F238E27FC236}">
                <a16:creationId xmlns:a16="http://schemas.microsoft.com/office/drawing/2014/main" id="{EC4C6233-0A16-4A04-9C75-8B4C21624A39}"/>
              </a:ext>
            </a:extLst>
          </p:cNvPr>
          <p:cNvSpPr txBox="1"/>
          <p:nvPr/>
        </p:nvSpPr>
        <p:spPr>
          <a:xfrm>
            <a:off x="1433384" y="89212"/>
            <a:ext cx="8221459" cy="646331"/>
          </a:xfrm>
          <a:prstGeom prst="rect">
            <a:avLst/>
          </a:prstGeom>
          <a:noFill/>
        </p:spPr>
        <p:txBody>
          <a:bodyPr wrap="square" rtlCol="0">
            <a:spAutoFit/>
          </a:bodyPr>
          <a:lstStyle/>
          <a:p>
            <a:r>
              <a:rPr lang="en-US" sz="3600" dirty="0">
                <a:solidFill>
                  <a:srgbClr val="700000"/>
                </a:solidFill>
                <a:latin typeface="Berlin Sans FB" panose="020E0602020502020306" pitchFamily="34" charset="0"/>
              </a:rPr>
              <a:t>Página de Notas Ejemplo de Cornell:</a:t>
            </a:r>
            <a:endParaRPr lang="en-US" sz="24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EF52BCB2-847A-4600-893C-81E41C2A2C6F}"/>
              </a:ext>
            </a:extLst>
          </p:cNvPr>
          <p:cNvCxnSpPr/>
          <p:nvPr/>
        </p:nvCxnSpPr>
        <p:spPr>
          <a:xfrm>
            <a:off x="3053555" y="2675472"/>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B23F3EAC-E204-4083-A4CB-23CE28CEC937}"/>
              </a:ext>
            </a:extLst>
          </p:cNvPr>
          <p:cNvCxnSpPr/>
          <p:nvPr/>
        </p:nvCxnSpPr>
        <p:spPr>
          <a:xfrm>
            <a:off x="3043929" y="3132672"/>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89B7D71-22B4-4D54-B1F8-38BE9C81C5EA}"/>
              </a:ext>
            </a:extLst>
          </p:cNvPr>
          <p:cNvCxnSpPr/>
          <p:nvPr/>
        </p:nvCxnSpPr>
        <p:spPr>
          <a:xfrm>
            <a:off x="3043927" y="3560997"/>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792BB8F-428F-4CFB-B811-5F7D76063266}"/>
              </a:ext>
            </a:extLst>
          </p:cNvPr>
          <p:cNvCxnSpPr/>
          <p:nvPr/>
        </p:nvCxnSpPr>
        <p:spPr>
          <a:xfrm>
            <a:off x="3043928" y="4045468"/>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62A7565F-D60E-49C8-8274-D5FE28E52E59}"/>
              </a:ext>
            </a:extLst>
          </p:cNvPr>
          <p:cNvCxnSpPr/>
          <p:nvPr/>
        </p:nvCxnSpPr>
        <p:spPr>
          <a:xfrm>
            <a:off x="3053555" y="4496251"/>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5F8B9B1-2B30-4030-BF0E-E8F709D9FEEF}"/>
              </a:ext>
            </a:extLst>
          </p:cNvPr>
          <p:cNvCxnSpPr/>
          <p:nvPr/>
        </p:nvCxnSpPr>
        <p:spPr>
          <a:xfrm>
            <a:off x="3015758" y="5351296"/>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CF7FA98-51F3-433F-BC0A-F0092653F0F1}"/>
              </a:ext>
            </a:extLst>
          </p:cNvPr>
          <p:cNvCxnSpPr/>
          <p:nvPr/>
        </p:nvCxnSpPr>
        <p:spPr>
          <a:xfrm>
            <a:off x="3053555" y="4935805"/>
            <a:ext cx="7825339" cy="0"/>
          </a:xfrm>
          <a:prstGeom prst="line">
            <a:avLst/>
          </a:prstGeom>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AF68C555-220E-405D-8A5B-B184FB0EA0B1}"/>
              </a:ext>
            </a:extLst>
          </p:cNvPr>
          <p:cNvSpPr txBox="1"/>
          <p:nvPr/>
        </p:nvSpPr>
        <p:spPr>
          <a:xfrm>
            <a:off x="8345102" y="808171"/>
            <a:ext cx="2410717" cy="1200329"/>
          </a:xfrm>
          <a:prstGeom prst="rect">
            <a:avLst/>
          </a:prstGeom>
          <a:noFill/>
        </p:spPr>
        <p:txBody>
          <a:bodyPr wrap="square" rtlCol="0">
            <a:spAutoFit/>
          </a:bodyPr>
          <a:lstStyle/>
          <a:p>
            <a:r>
              <a:rPr lang="en-US" sz="2400" b="1" dirty="0">
                <a:solidFill>
                  <a:schemeClr val="bg1"/>
                </a:solidFill>
                <a:latin typeface="Tempus Sans ITC" panose="04020404030D07020202" pitchFamily="82" charset="0"/>
              </a:rPr>
              <a:t>Nombre</a:t>
            </a:r>
          </a:p>
          <a:p>
            <a:r>
              <a:rPr lang="en-US" sz="2400" b="1" dirty="0">
                <a:solidFill>
                  <a:schemeClr val="bg1"/>
                </a:solidFill>
                <a:latin typeface="Tempus Sans ITC" panose="04020404030D07020202" pitchFamily="82" charset="0"/>
              </a:rPr>
              <a:t>Fecha</a:t>
            </a:r>
          </a:p>
          <a:p>
            <a:r>
              <a:rPr lang="en-US" sz="2400" b="1" dirty="0">
                <a:solidFill>
                  <a:schemeClr val="bg1"/>
                </a:solidFill>
                <a:latin typeface="Tempus Sans ITC" panose="04020404030D07020202" pitchFamily="82" charset="0"/>
              </a:rPr>
              <a:t>Período de Clase</a:t>
            </a:r>
          </a:p>
        </p:txBody>
      </p:sp>
      <p:sp>
        <p:nvSpPr>
          <p:cNvPr id="3" name="TextBox 2">
            <a:extLst>
              <a:ext uri="{FF2B5EF4-FFF2-40B4-BE49-F238E27FC236}">
                <a16:creationId xmlns:a16="http://schemas.microsoft.com/office/drawing/2014/main" id="{0CD2AEA7-5092-4F4A-92BA-544D69DD712B}"/>
              </a:ext>
            </a:extLst>
          </p:cNvPr>
          <p:cNvSpPr txBox="1"/>
          <p:nvPr/>
        </p:nvSpPr>
        <p:spPr>
          <a:xfrm>
            <a:off x="4299557" y="1779120"/>
            <a:ext cx="4831882" cy="523220"/>
          </a:xfrm>
          <a:prstGeom prst="rect">
            <a:avLst/>
          </a:prstGeom>
          <a:noFill/>
        </p:spPr>
        <p:txBody>
          <a:bodyPr wrap="square" rtlCol="0">
            <a:spAutoFit/>
          </a:bodyPr>
          <a:lstStyle/>
          <a:p>
            <a:r>
              <a:rPr lang="en-US" sz="2800" b="1" dirty="0">
                <a:solidFill>
                  <a:schemeClr val="bg1"/>
                </a:solidFill>
                <a:latin typeface="Tempus Sans ITC" panose="04020404030D07020202" pitchFamily="82" charset="0"/>
              </a:rPr>
              <a:t>Título: “No es muy pronto”</a:t>
            </a:r>
          </a:p>
        </p:txBody>
      </p:sp>
      <p:cxnSp>
        <p:nvCxnSpPr>
          <p:cNvPr id="17" name="Straight Connector 16">
            <a:extLst>
              <a:ext uri="{FF2B5EF4-FFF2-40B4-BE49-F238E27FC236}">
                <a16:creationId xmlns:a16="http://schemas.microsoft.com/office/drawing/2014/main" id="{A254AB2F-2F0B-4FE3-9EFE-A263218C37B0}"/>
              </a:ext>
            </a:extLst>
          </p:cNvPr>
          <p:cNvCxnSpPr/>
          <p:nvPr/>
        </p:nvCxnSpPr>
        <p:spPr>
          <a:xfrm>
            <a:off x="3015758" y="6312664"/>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17B289B-9CC6-4AC6-B2BB-A56DBC7C272D}"/>
              </a:ext>
            </a:extLst>
          </p:cNvPr>
          <p:cNvCxnSpPr/>
          <p:nvPr/>
        </p:nvCxnSpPr>
        <p:spPr>
          <a:xfrm>
            <a:off x="3015758" y="5854399"/>
            <a:ext cx="7825339" cy="0"/>
          </a:xfrm>
          <a:prstGeom prst="line">
            <a:avLst/>
          </a:prstGeom>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BBDEFE5E-D3FB-4AD9-BE2D-60AD7344F2C0}"/>
              </a:ext>
            </a:extLst>
          </p:cNvPr>
          <p:cNvSpPr txBox="1"/>
          <p:nvPr/>
        </p:nvSpPr>
        <p:spPr>
          <a:xfrm>
            <a:off x="4108108" y="3678301"/>
            <a:ext cx="7525390" cy="707886"/>
          </a:xfrm>
          <a:prstGeom prst="rect">
            <a:avLst/>
          </a:prstGeom>
          <a:noFill/>
        </p:spPr>
        <p:txBody>
          <a:bodyPr wrap="square" rtlCol="0">
            <a:spAutoFit/>
          </a:bodyPr>
          <a:lstStyle/>
          <a:p>
            <a:r>
              <a:rPr lang="en-US" sz="2000" dirty="0">
                <a:solidFill>
                  <a:schemeClr val="bg1"/>
                </a:solidFill>
                <a:latin typeface="Tempus Sans ITC" panose="04020404030D07020202" pitchFamily="82" charset="0"/>
              </a:rPr>
              <a:t>Diff. hoy – mayoría trabajos requieren capacitación posterior a HS – para tener éxito se necesitan habilidades</a:t>
            </a:r>
            <a:endParaRPr lang="en-US" sz="2400" dirty="0">
              <a:solidFill>
                <a:schemeClr val="bg1"/>
              </a:solidFill>
              <a:latin typeface="Tempus Sans ITC" panose="04020404030D07020202" pitchFamily="82" charset="0"/>
            </a:endParaRPr>
          </a:p>
        </p:txBody>
      </p:sp>
      <p:sp>
        <p:nvSpPr>
          <p:cNvPr id="19" name="TextBox 18">
            <a:extLst>
              <a:ext uri="{FF2B5EF4-FFF2-40B4-BE49-F238E27FC236}">
                <a16:creationId xmlns:a16="http://schemas.microsoft.com/office/drawing/2014/main" id="{B0142079-DEA7-43E9-814B-1FA96B0CC57E}"/>
              </a:ext>
            </a:extLst>
          </p:cNvPr>
          <p:cNvSpPr txBox="1"/>
          <p:nvPr/>
        </p:nvSpPr>
        <p:spPr>
          <a:xfrm>
            <a:off x="4145905" y="2656157"/>
            <a:ext cx="6556111" cy="400110"/>
          </a:xfrm>
          <a:prstGeom prst="rect">
            <a:avLst/>
          </a:prstGeom>
          <a:noFill/>
        </p:spPr>
        <p:txBody>
          <a:bodyPr wrap="square" rtlCol="0">
            <a:spAutoFit/>
          </a:bodyPr>
          <a:lstStyle/>
          <a:p>
            <a:r>
              <a:rPr lang="en-US" sz="2000" dirty="0">
                <a:solidFill>
                  <a:schemeClr val="bg1"/>
                </a:solidFill>
                <a:latin typeface="Tempus Sans ITC" panose="04020404030D07020202" pitchFamily="82" charset="0"/>
              </a:rPr>
              <a:t>Opciones – universidad, esc.voc., militar? Trabajo</a:t>
            </a:r>
          </a:p>
        </p:txBody>
      </p:sp>
      <p:sp>
        <p:nvSpPr>
          <p:cNvPr id="20" name="TextBox 19">
            <a:extLst>
              <a:ext uri="{FF2B5EF4-FFF2-40B4-BE49-F238E27FC236}">
                <a16:creationId xmlns:a16="http://schemas.microsoft.com/office/drawing/2014/main" id="{3DBE6C23-C711-413B-A805-34BF1980DE27}"/>
              </a:ext>
            </a:extLst>
          </p:cNvPr>
          <p:cNvSpPr txBox="1"/>
          <p:nvPr/>
        </p:nvSpPr>
        <p:spPr>
          <a:xfrm>
            <a:off x="4097647" y="3155478"/>
            <a:ext cx="5640637" cy="400110"/>
          </a:xfrm>
          <a:prstGeom prst="rect">
            <a:avLst/>
          </a:prstGeom>
          <a:noFill/>
        </p:spPr>
        <p:txBody>
          <a:bodyPr wrap="square" rtlCol="0">
            <a:spAutoFit/>
          </a:bodyPr>
          <a:lstStyle/>
          <a:p>
            <a:r>
              <a:rPr lang="en-US" sz="2000" dirty="0">
                <a:solidFill>
                  <a:schemeClr val="bg1"/>
                </a:solidFill>
                <a:latin typeface="Tempus Sans ITC" panose="04020404030D07020202" pitchFamily="82" charset="0"/>
              </a:rPr>
              <a:t>Pasado – muchos trabajos w/ diploma HS </a:t>
            </a:r>
          </a:p>
        </p:txBody>
      </p:sp>
      <p:sp>
        <p:nvSpPr>
          <p:cNvPr id="21" name="TextBox 20">
            <a:extLst>
              <a:ext uri="{FF2B5EF4-FFF2-40B4-BE49-F238E27FC236}">
                <a16:creationId xmlns:a16="http://schemas.microsoft.com/office/drawing/2014/main" id="{23F9565E-FEFF-4432-BBE1-0E813D58205F}"/>
              </a:ext>
            </a:extLst>
          </p:cNvPr>
          <p:cNvSpPr txBox="1"/>
          <p:nvPr/>
        </p:nvSpPr>
        <p:spPr>
          <a:xfrm>
            <a:off x="4145905" y="2284843"/>
            <a:ext cx="5640637" cy="400110"/>
          </a:xfrm>
          <a:prstGeom prst="rect">
            <a:avLst/>
          </a:prstGeom>
          <a:noFill/>
        </p:spPr>
        <p:txBody>
          <a:bodyPr wrap="square" rtlCol="0">
            <a:spAutoFit/>
          </a:bodyPr>
          <a:lstStyle/>
          <a:p>
            <a:r>
              <a:rPr lang="en-US" sz="2000" dirty="0">
                <a:solidFill>
                  <a:schemeClr val="bg1"/>
                </a:solidFill>
                <a:latin typeface="Tempus Sans ITC" panose="04020404030D07020202" pitchFamily="82" charset="0"/>
              </a:rPr>
              <a:t>Imp. Pensar sobre el futuro</a:t>
            </a:r>
          </a:p>
        </p:txBody>
      </p:sp>
      <p:sp>
        <p:nvSpPr>
          <p:cNvPr id="22" name="TextBox 21">
            <a:extLst>
              <a:ext uri="{FF2B5EF4-FFF2-40B4-BE49-F238E27FC236}">
                <a16:creationId xmlns:a16="http://schemas.microsoft.com/office/drawing/2014/main" id="{E9815F94-4C50-4098-BC0F-EB9D0778EC90}"/>
              </a:ext>
            </a:extLst>
          </p:cNvPr>
          <p:cNvSpPr txBox="1"/>
          <p:nvPr/>
        </p:nvSpPr>
        <p:spPr>
          <a:xfrm>
            <a:off x="4108108" y="4506921"/>
            <a:ext cx="6142021" cy="400110"/>
          </a:xfrm>
          <a:prstGeom prst="rect">
            <a:avLst/>
          </a:prstGeom>
          <a:noFill/>
        </p:spPr>
        <p:txBody>
          <a:bodyPr wrap="square" rtlCol="0">
            <a:spAutoFit/>
          </a:bodyPr>
          <a:lstStyle/>
          <a:p>
            <a:r>
              <a:rPr lang="en-US" sz="2000" dirty="0">
                <a:solidFill>
                  <a:schemeClr val="bg1"/>
                </a:solidFill>
                <a:latin typeface="Tempus Sans ITC" panose="04020404030D07020202" pitchFamily="82" charset="0"/>
              </a:rPr>
              <a:t>Tomar Notas: por ahora + futuro—secretos?</a:t>
            </a:r>
          </a:p>
        </p:txBody>
      </p:sp>
      <p:cxnSp>
        <p:nvCxnSpPr>
          <p:cNvPr id="23" name="Straight Connector 22">
            <a:extLst>
              <a:ext uri="{FF2B5EF4-FFF2-40B4-BE49-F238E27FC236}">
                <a16:creationId xmlns:a16="http://schemas.microsoft.com/office/drawing/2014/main" id="{34EE83D5-D780-4DE1-A02F-9B785217C953}"/>
              </a:ext>
            </a:extLst>
          </p:cNvPr>
          <p:cNvCxnSpPr/>
          <p:nvPr/>
        </p:nvCxnSpPr>
        <p:spPr>
          <a:xfrm>
            <a:off x="1829504" y="6733899"/>
            <a:ext cx="7825339" cy="0"/>
          </a:xfrm>
          <a:prstGeom prst="line">
            <a:avLst/>
          </a:prstGeom>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B029152A-348A-4812-A834-323ECA00026E}"/>
              </a:ext>
            </a:extLst>
          </p:cNvPr>
          <p:cNvSpPr txBox="1"/>
          <p:nvPr/>
        </p:nvSpPr>
        <p:spPr>
          <a:xfrm>
            <a:off x="4742213" y="4924487"/>
            <a:ext cx="5640637" cy="400110"/>
          </a:xfrm>
          <a:prstGeom prst="rect">
            <a:avLst/>
          </a:prstGeom>
          <a:noFill/>
        </p:spPr>
        <p:txBody>
          <a:bodyPr wrap="square" rtlCol="0">
            <a:spAutoFit/>
          </a:bodyPr>
          <a:lstStyle/>
          <a:p>
            <a:r>
              <a:rPr lang="en-US" sz="2000" dirty="0">
                <a:solidFill>
                  <a:schemeClr val="bg1"/>
                </a:solidFill>
                <a:latin typeface="Tempus Sans ITC" panose="04020404030D07020202" pitchFamily="82" charset="0"/>
              </a:rPr>
              <a:t>Ordenado + organizado</a:t>
            </a:r>
          </a:p>
        </p:txBody>
      </p:sp>
      <p:sp>
        <p:nvSpPr>
          <p:cNvPr id="27" name="TextBox 26">
            <a:extLst>
              <a:ext uri="{FF2B5EF4-FFF2-40B4-BE49-F238E27FC236}">
                <a16:creationId xmlns:a16="http://schemas.microsoft.com/office/drawing/2014/main" id="{2E6AF47E-93C5-4279-911B-FA2890C126EE}"/>
              </a:ext>
            </a:extLst>
          </p:cNvPr>
          <p:cNvSpPr txBox="1"/>
          <p:nvPr/>
        </p:nvSpPr>
        <p:spPr>
          <a:xfrm>
            <a:off x="4747482" y="5386152"/>
            <a:ext cx="5640637" cy="400110"/>
          </a:xfrm>
          <a:prstGeom prst="rect">
            <a:avLst/>
          </a:prstGeom>
          <a:noFill/>
        </p:spPr>
        <p:txBody>
          <a:bodyPr wrap="square" rtlCol="0">
            <a:spAutoFit/>
          </a:bodyPr>
          <a:lstStyle/>
          <a:p>
            <a:r>
              <a:rPr lang="en-US" sz="2000" dirty="0">
                <a:solidFill>
                  <a:schemeClr val="bg1"/>
                </a:solidFill>
                <a:latin typeface="Tempus Sans ITC" panose="04020404030D07020202" pitchFamily="82" charset="0"/>
              </a:rPr>
              <a:t>Identificar ideas principales</a:t>
            </a:r>
          </a:p>
        </p:txBody>
      </p:sp>
      <p:sp>
        <p:nvSpPr>
          <p:cNvPr id="28" name="TextBox 27">
            <a:extLst>
              <a:ext uri="{FF2B5EF4-FFF2-40B4-BE49-F238E27FC236}">
                <a16:creationId xmlns:a16="http://schemas.microsoft.com/office/drawing/2014/main" id="{FF78719F-43C9-4286-8275-EF706FF092A0}"/>
              </a:ext>
            </a:extLst>
          </p:cNvPr>
          <p:cNvSpPr txBox="1"/>
          <p:nvPr/>
        </p:nvSpPr>
        <p:spPr>
          <a:xfrm>
            <a:off x="4161156" y="6271740"/>
            <a:ext cx="6952369" cy="400110"/>
          </a:xfrm>
          <a:prstGeom prst="rect">
            <a:avLst/>
          </a:prstGeom>
          <a:noFill/>
        </p:spPr>
        <p:txBody>
          <a:bodyPr wrap="square" rtlCol="0">
            <a:spAutoFit/>
          </a:bodyPr>
          <a:lstStyle/>
          <a:p>
            <a:r>
              <a:rPr lang="en-US" sz="2000" dirty="0">
                <a:solidFill>
                  <a:schemeClr val="bg1"/>
                </a:solidFill>
                <a:latin typeface="Tempus Sans ITC" panose="04020404030D07020202" pitchFamily="82" charset="0"/>
              </a:rPr>
              <a:t>Agregar señales + resumen post. para ayudar a estudiar</a:t>
            </a:r>
          </a:p>
        </p:txBody>
      </p:sp>
      <p:sp>
        <p:nvSpPr>
          <p:cNvPr id="29" name="TextBox 28">
            <a:extLst>
              <a:ext uri="{FF2B5EF4-FFF2-40B4-BE49-F238E27FC236}">
                <a16:creationId xmlns:a16="http://schemas.microsoft.com/office/drawing/2014/main" id="{2E6CAFFE-6584-4103-B76A-59401CCB942B}"/>
              </a:ext>
            </a:extLst>
          </p:cNvPr>
          <p:cNvSpPr txBox="1"/>
          <p:nvPr/>
        </p:nvSpPr>
        <p:spPr>
          <a:xfrm>
            <a:off x="4747483" y="5863820"/>
            <a:ext cx="6131411" cy="400110"/>
          </a:xfrm>
          <a:prstGeom prst="rect">
            <a:avLst/>
          </a:prstGeom>
          <a:noFill/>
        </p:spPr>
        <p:txBody>
          <a:bodyPr wrap="square" rtlCol="0">
            <a:spAutoFit/>
          </a:bodyPr>
          <a:lstStyle/>
          <a:p>
            <a:r>
              <a:rPr lang="en-US" sz="2000" dirty="0">
                <a:solidFill>
                  <a:schemeClr val="bg1"/>
                </a:solidFill>
                <a:latin typeface="Tempus Sans ITC" panose="04020404030D07020202" pitchFamily="82" charset="0"/>
              </a:rPr>
              <a:t>Taquigrafía pers. (abrev. + símbolos)—rápido </a:t>
            </a:r>
          </a:p>
        </p:txBody>
      </p:sp>
    </p:spTree>
    <p:extLst>
      <p:ext uri="{BB962C8B-B14F-4D97-AF65-F5344CB8AC3E}">
        <p14:creationId xmlns:p14="http://schemas.microsoft.com/office/powerpoint/2010/main" val="180362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P spid="20" grpId="0"/>
      <p:bldP spid="21" grpId="0"/>
      <p:bldP spid="22"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C81964-DD14-47E2-B44B-E25D32A47CB9}"/>
              </a:ext>
            </a:extLst>
          </p:cNvPr>
          <p:cNvPicPr>
            <a:picLocks noChangeAspect="1"/>
          </p:cNvPicPr>
          <p:nvPr/>
        </p:nvPicPr>
        <p:blipFill rotWithShape="1">
          <a:blip r:embed="rId3">
            <a:extLst>
              <a:ext uri="{28A0092B-C50C-407E-A947-70E740481C1C}">
                <a14:useLocalDpi xmlns:a14="http://schemas.microsoft.com/office/drawing/2010/main" val="0"/>
              </a:ext>
            </a:extLst>
          </a:blip>
          <a:srcRect b="24022"/>
          <a:stretch/>
        </p:blipFill>
        <p:spPr>
          <a:xfrm>
            <a:off x="2761802" y="665778"/>
            <a:ext cx="8710864" cy="6068121"/>
          </a:xfrm>
          <a:prstGeom prst="rect">
            <a:avLst/>
          </a:prstGeom>
        </p:spPr>
      </p:pic>
      <p:sp>
        <p:nvSpPr>
          <p:cNvPr id="7" name="TextBox 6">
            <a:extLst>
              <a:ext uri="{FF2B5EF4-FFF2-40B4-BE49-F238E27FC236}">
                <a16:creationId xmlns:a16="http://schemas.microsoft.com/office/drawing/2014/main" id="{EC4C6233-0A16-4A04-9C75-8B4C21624A39}"/>
              </a:ext>
            </a:extLst>
          </p:cNvPr>
          <p:cNvSpPr txBox="1"/>
          <p:nvPr/>
        </p:nvSpPr>
        <p:spPr>
          <a:xfrm>
            <a:off x="1434164" y="89212"/>
            <a:ext cx="8220679" cy="646331"/>
          </a:xfrm>
          <a:prstGeom prst="rect">
            <a:avLst/>
          </a:prstGeom>
          <a:noFill/>
        </p:spPr>
        <p:txBody>
          <a:bodyPr wrap="square" rtlCol="0">
            <a:spAutoFit/>
          </a:bodyPr>
          <a:lstStyle/>
          <a:p>
            <a:r>
              <a:rPr lang="en-US" sz="3600" dirty="0">
                <a:solidFill>
                  <a:srgbClr val="700000"/>
                </a:solidFill>
                <a:latin typeface="Berlin Sans FB" panose="020E0602020502020306" pitchFamily="34" charset="0"/>
              </a:rPr>
              <a:t>Página de Notas Ejemplo de Cornell:</a:t>
            </a:r>
            <a:endParaRPr lang="en-US" sz="24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EF52BCB2-847A-4600-893C-81E41C2A2C6F}"/>
              </a:ext>
            </a:extLst>
          </p:cNvPr>
          <p:cNvCxnSpPr/>
          <p:nvPr/>
        </p:nvCxnSpPr>
        <p:spPr>
          <a:xfrm>
            <a:off x="3362472" y="2675472"/>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B23F3EAC-E204-4083-A4CB-23CE28CEC937}"/>
              </a:ext>
            </a:extLst>
          </p:cNvPr>
          <p:cNvCxnSpPr/>
          <p:nvPr/>
        </p:nvCxnSpPr>
        <p:spPr>
          <a:xfrm>
            <a:off x="3352846" y="3132672"/>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89B7D71-22B4-4D54-B1F8-38BE9C81C5EA}"/>
              </a:ext>
            </a:extLst>
          </p:cNvPr>
          <p:cNvCxnSpPr/>
          <p:nvPr/>
        </p:nvCxnSpPr>
        <p:spPr>
          <a:xfrm>
            <a:off x="3352844" y="3560997"/>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792BB8F-428F-4CFB-B811-5F7D76063266}"/>
              </a:ext>
            </a:extLst>
          </p:cNvPr>
          <p:cNvCxnSpPr/>
          <p:nvPr/>
        </p:nvCxnSpPr>
        <p:spPr>
          <a:xfrm>
            <a:off x="3352845" y="4045468"/>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62A7565F-D60E-49C8-8274-D5FE28E52E59}"/>
              </a:ext>
            </a:extLst>
          </p:cNvPr>
          <p:cNvCxnSpPr/>
          <p:nvPr/>
        </p:nvCxnSpPr>
        <p:spPr>
          <a:xfrm>
            <a:off x="3362472" y="4496251"/>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5F8B9B1-2B30-4030-BF0E-E8F709D9FEEF}"/>
              </a:ext>
            </a:extLst>
          </p:cNvPr>
          <p:cNvCxnSpPr/>
          <p:nvPr/>
        </p:nvCxnSpPr>
        <p:spPr>
          <a:xfrm>
            <a:off x="3324675" y="5321480"/>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CF7FA98-51F3-433F-BC0A-F0092653F0F1}"/>
              </a:ext>
            </a:extLst>
          </p:cNvPr>
          <p:cNvCxnSpPr/>
          <p:nvPr/>
        </p:nvCxnSpPr>
        <p:spPr>
          <a:xfrm>
            <a:off x="3362472" y="4905989"/>
            <a:ext cx="7825339" cy="0"/>
          </a:xfrm>
          <a:prstGeom prst="line">
            <a:avLst/>
          </a:prstGeom>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AF68C555-220E-405D-8A5B-B184FB0EA0B1}"/>
              </a:ext>
            </a:extLst>
          </p:cNvPr>
          <p:cNvSpPr txBox="1"/>
          <p:nvPr/>
        </p:nvSpPr>
        <p:spPr>
          <a:xfrm>
            <a:off x="8345103" y="808171"/>
            <a:ext cx="2410536" cy="1200329"/>
          </a:xfrm>
          <a:prstGeom prst="rect">
            <a:avLst/>
          </a:prstGeom>
          <a:noFill/>
        </p:spPr>
        <p:txBody>
          <a:bodyPr wrap="square" rtlCol="0">
            <a:spAutoFit/>
          </a:bodyPr>
          <a:lstStyle/>
          <a:p>
            <a:r>
              <a:rPr lang="en-US" sz="2400" b="1" dirty="0">
                <a:solidFill>
                  <a:schemeClr val="bg1"/>
                </a:solidFill>
                <a:latin typeface="Tempus Sans ITC" panose="04020404030D07020202" pitchFamily="82" charset="0"/>
              </a:rPr>
              <a:t>Nombre</a:t>
            </a:r>
          </a:p>
          <a:p>
            <a:r>
              <a:rPr lang="en-US" sz="2400" b="1" dirty="0">
                <a:solidFill>
                  <a:schemeClr val="bg1"/>
                </a:solidFill>
                <a:latin typeface="Tempus Sans ITC" panose="04020404030D07020202" pitchFamily="82" charset="0"/>
              </a:rPr>
              <a:t>Fecha</a:t>
            </a:r>
          </a:p>
          <a:p>
            <a:r>
              <a:rPr lang="en-US" sz="2400" b="1" dirty="0">
                <a:solidFill>
                  <a:schemeClr val="bg1"/>
                </a:solidFill>
                <a:latin typeface="Tempus Sans ITC" panose="04020404030D07020202" pitchFamily="82" charset="0"/>
              </a:rPr>
              <a:t>Período de Clase</a:t>
            </a:r>
          </a:p>
        </p:txBody>
      </p:sp>
      <p:sp>
        <p:nvSpPr>
          <p:cNvPr id="3" name="TextBox 2">
            <a:extLst>
              <a:ext uri="{FF2B5EF4-FFF2-40B4-BE49-F238E27FC236}">
                <a16:creationId xmlns:a16="http://schemas.microsoft.com/office/drawing/2014/main" id="{0CD2AEA7-5092-4F4A-92BA-544D69DD712B}"/>
              </a:ext>
            </a:extLst>
          </p:cNvPr>
          <p:cNvSpPr txBox="1"/>
          <p:nvPr/>
        </p:nvSpPr>
        <p:spPr>
          <a:xfrm>
            <a:off x="4596119" y="1779120"/>
            <a:ext cx="4831882" cy="523220"/>
          </a:xfrm>
          <a:prstGeom prst="rect">
            <a:avLst/>
          </a:prstGeom>
          <a:noFill/>
        </p:spPr>
        <p:txBody>
          <a:bodyPr wrap="square" rtlCol="0">
            <a:spAutoFit/>
          </a:bodyPr>
          <a:lstStyle/>
          <a:p>
            <a:r>
              <a:rPr lang="en-US" sz="2800" b="1" dirty="0">
                <a:solidFill>
                  <a:schemeClr val="bg1"/>
                </a:solidFill>
                <a:latin typeface="Tempus Sans ITC" panose="04020404030D07020202" pitchFamily="82" charset="0"/>
              </a:rPr>
              <a:t>Título: “No es muy pronto”</a:t>
            </a:r>
          </a:p>
        </p:txBody>
      </p:sp>
      <p:cxnSp>
        <p:nvCxnSpPr>
          <p:cNvPr id="17" name="Straight Connector 16">
            <a:extLst>
              <a:ext uri="{FF2B5EF4-FFF2-40B4-BE49-F238E27FC236}">
                <a16:creationId xmlns:a16="http://schemas.microsoft.com/office/drawing/2014/main" id="{A254AB2F-2F0B-4FE3-9EFE-A263218C37B0}"/>
              </a:ext>
            </a:extLst>
          </p:cNvPr>
          <p:cNvCxnSpPr/>
          <p:nvPr/>
        </p:nvCxnSpPr>
        <p:spPr>
          <a:xfrm>
            <a:off x="3324675" y="6312664"/>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17B289B-9CC6-4AC6-B2BB-A56DBC7C272D}"/>
              </a:ext>
            </a:extLst>
          </p:cNvPr>
          <p:cNvCxnSpPr/>
          <p:nvPr/>
        </p:nvCxnSpPr>
        <p:spPr>
          <a:xfrm>
            <a:off x="3324675" y="5854399"/>
            <a:ext cx="7825339" cy="0"/>
          </a:xfrm>
          <a:prstGeom prst="line">
            <a:avLst/>
          </a:prstGeom>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BBDEFE5E-D3FB-4AD9-BE2D-60AD7344F2C0}"/>
              </a:ext>
            </a:extLst>
          </p:cNvPr>
          <p:cNvSpPr txBox="1"/>
          <p:nvPr/>
        </p:nvSpPr>
        <p:spPr>
          <a:xfrm>
            <a:off x="4693344" y="3634186"/>
            <a:ext cx="6773868" cy="830997"/>
          </a:xfrm>
          <a:prstGeom prst="rect">
            <a:avLst/>
          </a:prstGeom>
          <a:noFill/>
        </p:spPr>
        <p:txBody>
          <a:bodyPr wrap="square" rtlCol="0">
            <a:spAutoFit/>
          </a:bodyPr>
          <a:lstStyle/>
          <a:p>
            <a:r>
              <a:rPr lang="en-US" sz="2400" dirty="0">
                <a:solidFill>
                  <a:schemeClr val="bg1"/>
                </a:solidFill>
                <a:latin typeface="Tempus Sans ITC" panose="04020404030D07020202" pitchFamily="82" charset="0"/>
              </a:rPr>
              <a:t>Dif. hoy – </a:t>
            </a:r>
            <a:r>
              <a:rPr lang="es-MX" sz="2400" dirty="0">
                <a:solidFill>
                  <a:schemeClr val="bg1"/>
                </a:solidFill>
                <a:latin typeface="Tempus Sans ITC" panose="04020404030D07020202" pitchFamily="82" charset="0"/>
              </a:rPr>
              <a:t>mayoría trabajos requieren capacitación posterior </a:t>
            </a:r>
            <a:r>
              <a:rPr lang="en-US" sz="2400" dirty="0">
                <a:solidFill>
                  <a:schemeClr val="bg1"/>
                </a:solidFill>
                <a:latin typeface="Tempus Sans ITC" panose="04020404030D07020202" pitchFamily="82" charset="0"/>
              </a:rPr>
              <a:t>– </a:t>
            </a:r>
            <a:r>
              <a:rPr lang="es-MX" sz="2400" dirty="0">
                <a:solidFill>
                  <a:schemeClr val="bg1"/>
                </a:solidFill>
                <a:latin typeface="Tempus Sans ITC" panose="04020404030D07020202" pitchFamily="82" charset="0"/>
              </a:rPr>
              <a:t>para tener éxito se necesitan habilidades</a:t>
            </a:r>
            <a:endParaRPr lang="en-US" sz="2400" dirty="0">
              <a:solidFill>
                <a:schemeClr val="bg1"/>
              </a:solidFill>
              <a:latin typeface="Tempus Sans ITC" panose="04020404030D07020202" pitchFamily="82" charset="0"/>
            </a:endParaRPr>
          </a:p>
        </p:txBody>
      </p:sp>
      <p:sp>
        <p:nvSpPr>
          <p:cNvPr id="19" name="TextBox 18">
            <a:extLst>
              <a:ext uri="{FF2B5EF4-FFF2-40B4-BE49-F238E27FC236}">
                <a16:creationId xmlns:a16="http://schemas.microsoft.com/office/drawing/2014/main" id="{B0142079-DEA7-43E9-814B-1FA96B0CC57E}"/>
              </a:ext>
            </a:extLst>
          </p:cNvPr>
          <p:cNvSpPr txBox="1"/>
          <p:nvPr/>
        </p:nvSpPr>
        <p:spPr>
          <a:xfrm>
            <a:off x="4866332" y="2729837"/>
            <a:ext cx="6600880" cy="461665"/>
          </a:xfrm>
          <a:prstGeom prst="rect">
            <a:avLst/>
          </a:prstGeom>
          <a:noFill/>
        </p:spPr>
        <p:txBody>
          <a:bodyPr wrap="square" rtlCol="0">
            <a:spAutoFit/>
          </a:bodyPr>
          <a:lstStyle/>
          <a:p>
            <a:r>
              <a:rPr lang="en-US" sz="2400" dirty="0">
                <a:solidFill>
                  <a:schemeClr val="bg1"/>
                </a:solidFill>
                <a:latin typeface="Tempus Sans ITC" panose="04020404030D07020202" pitchFamily="82" charset="0"/>
              </a:rPr>
              <a:t>Opciones – universidad, esc.voc., militar? Trabajo</a:t>
            </a:r>
          </a:p>
        </p:txBody>
      </p:sp>
      <p:sp>
        <p:nvSpPr>
          <p:cNvPr id="20" name="TextBox 19">
            <a:extLst>
              <a:ext uri="{FF2B5EF4-FFF2-40B4-BE49-F238E27FC236}">
                <a16:creationId xmlns:a16="http://schemas.microsoft.com/office/drawing/2014/main" id="{3DBE6C23-C711-413B-A805-34BF1980DE27}"/>
              </a:ext>
            </a:extLst>
          </p:cNvPr>
          <p:cNvSpPr txBox="1"/>
          <p:nvPr/>
        </p:nvSpPr>
        <p:spPr>
          <a:xfrm>
            <a:off x="4866331" y="3170359"/>
            <a:ext cx="5640637" cy="461665"/>
          </a:xfrm>
          <a:prstGeom prst="rect">
            <a:avLst/>
          </a:prstGeom>
          <a:noFill/>
        </p:spPr>
        <p:txBody>
          <a:bodyPr wrap="square" rtlCol="0">
            <a:spAutoFit/>
          </a:bodyPr>
          <a:lstStyle/>
          <a:p>
            <a:r>
              <a:rPr lang="es-MX" sz="2400" dirty="0">
                <a:solidFill>
                  <a:schemeClr val="bg1"/>
                </a:solidFill>
                <a:latin typeface="Tempus Sans ITC" panose="04020404030D07020202" pitchFamily="82" charset="0"/>
              </a:rPr>
              <a:t>Pasado – muchos trabajos w/ diploma HS </a:t>
            </a:r>
          </a:p>
        </p:txBody>
      </p:sp>
      <p:sp>
        <p:nvSpPr>
          <p:cNvPr id="21" name="TextBox 20">
            <a:extLst>
              <a:ext uri="{FF2B5EF4-FFF2-40B4-BE49-F238E27FC236}">
                <a16:creationId xmlns:a16="http://schemas.microsoft.com/office/drawing/2014/main" id="{23F9565E-FEFF-4432-BBE1-0E813D58205F}"/>
              </a:ext>
            </a:extLst>
          </p:cNvPr>
          <p:cNvSpPr txBox="1"/>
          <p:nvPr/>
        </p:nvSpPr>
        <p:spPr>
          <a:xfrm>
            <a:off x="4731555" y="2299059"/>
            <a:ext cx="5640637" cy="461665"/>
          </a:xfrm>
          <a:prstGeom prst="rect">
            <a:avLst/>
          </a:prstGeom>
          <a:noFill/>
        </p:spPr>
        <p:txBody>
          <a:bodyPr wrap="square" rtlCol="0">
            <a:spAutoFit/>
          </a:bodyPr>
          <a:lstStyle/>
          <a:p>
            <a:r>
              <a:rPr lang="es-MX" sz="2400" dirty="0">
                <a:solidFill>
                  <a:schemeClr val="bg1"/>
                </a:solidFill>
                <a:latin typeface="Tempus Sans ITC" panose="04020404030D07020202" pitchFamily="82" charset="0"/>
              </a:rPr>
              <a:t>Imp. Pensar sobre el futuro</a:t>
            </a:r>
          </a:p>
        </p:txBody>
      </p:sp>
      <p:sp>
        <p:nvSpPr>
          <p:cNvPr id="22" name="TextBox 21">
            <a:extLst>
              <a:ext uri="{FF2B5EF4-FFF2-40B4-BE49-F238E27FC236}">
                <a16:creationId xmlns:a16="http://schemas.microsoft.com/office/drawing/2014/main" id="{E9815F94-4C50-4098-BC0F-EB9D0778EC90}"/>
              </a:ext>
            </a:extLst>
          </p:cNvPr>
          <p:cNvSpPr txBox="1"/>
          <p:nvPr/>
        </p:nvSpPr>
        <p:spPr>
          <a:xfrm>
            <a:off x="4770852" y="4520963"/>
            <a:ext cx="6473111" cy="461665"/>
          </a:xfrm>
          <a:prstGeom prst="rect">
            <a:avLst/>
          </a:prstGeom>
          <a:noFill/>
        </p:spPr>
        <p:txBody>
          <a:bodyPr wrap="square" rtlCol="0">
            <a:spAutoFit/>
          </a:bodyPr>
          <a:lstStyle/>
          <a:p>
            <a:r>
              <a:rPr lang="en-US" sz="2400" dirty="0">
                <a:solidFill>
                  <a:schemeClr val="bg1"/>
                </a:solidFill>
                <a:latin typeface="Tempus Sans ITC" panose="04020404030D07020202" pitchFamily="82" charset="0"/>
              </a:rPr>
              <a:t>Tomar Notas: por ahora + futuro—secretos?</a:t>
            </a:r>
          </a:p>
        </p:txBody>
      </p:sp>
      <p:cxnSp>
        <p:nvCxnSpPr>
          <p:cNvPr id="23" name="Straight Connector 22">
            <a:extLst>
              <a:ext uri="{FF2B5EF4-FFF2-40B4-BE49-F238E27FC236}">
                <a16:creationId xmlns:a16="http://schemas.microsoft.com/office/drawing/2014/main" id="{34EE83D5-D780-4DE1-A02F-9B785217C953}"/>
              </a:ext>
            </a:extLst>
          </p:cNvPr>
          <p:cNvCxnSpPr/>
          <p:nvPr/>
        </p:nvCxnSpPr>
        <p:spPr>
          <a:xfrm>
            <a:off x="3324675" y="6733899"/>
            <a:ext cx="7825339" cy="0"/>
          </a:xfrm>
          <a:prstGeom prst="line">
            <a:avLst/>
          </a:prstGeom>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B029152A-348A-4812-A834-323ECA00026E}"/>
              </a:ext>
            </a:extLst>
          </p:cNvPr>
          <p:cNvSpPr txBox="1"/>
          <p:nvPr/>
        </p:nvSpPr>
        <p:spPr>
          <a:xfrm>
            <a:off x="5051130" y="4894671"/>
            <a:ext cx="5640637" cy="461665"/>
          </a:xfrm>
          <a:prstGeom prst="rect">
            <a:avLst/>
          </a:prstGeom>
          <a:noFill/>
        </p:spPr>
        <p:txBody>
          <a:bodyPr wrap="square" rtlCol="0">
            <a:spAutoFit/>
          </a:bodyPr>
          <a:lstStyle/>
          <a:p>
            <a:r>
              <a:rPr lang="en-US" sz="2400" dirty="0">
                <a:solidFill>
                  <a:schemeClr val="bg1"/>
                </a:solidFill>
                <a:latin typeface="Tempus Sans ITC" panose="04020404030D07020202" pitchFamily="82" charset="0"/>
              </a:rPr>
              <a:t>Ordenado + organizado</a:t>
            </a:r>
          </a:p>
        </p:txBody>
      </p:sp>
      <p:sp>
        <p:nvSpPr>
          <p:cNvPr id="27" name="TextBox 26">
            <a:extLst>
              <a:ext uri="{FF2B5EF4-FFF2-40B4-BE49-F238E27FC236}">
                <a16:creationId xmlns:a16="http://schemas.microsoft.com/office/drawing/2014/main" id="{2E6AF47E-93C5-4279-911B-FA2890C126EE}"/>
              </a:ext>
            </a:extLst>
          </p:cNvPr>
          <p:cNvSpPr txBox="1"/>
          <p:nvPr/>
        </p:nvSpPr>
        <p:spPr>
          <a:xfrm>
            <a:off x="5056399" y="5356336"/>
            <a:ext cx="5640637" cy="461665"/>
          </a:xfrm>
          <a:prstGeom prst="rect">
            <a:avLst/>
          </a:prstGeom>
          <a:noFill/>
        </p:spPr>
        <p:txBody>
          <a:bodyPr wrap="square" rtlCol="0">
            <a:spAutoFit/>
          </a:bodyPr>
          <a:lstStyle/>
          <a:p>
            <a:r>
              <a:rPr lang="en-US" sz="2400" dirty="0">
                <a:solidFill>
                  <a:schemeClr val="bg1"/>
                </a:solidFill>
                <a:latin typeface="Tempus Sans ITC" panose="04020404030D07020202" pitchFamily="82" charset="0"/>
              </a:rPr>
              <a:t>Identificar ideas principales</a:t>
            </a:r>
          </a:p>
        </p:txBody>
      </p:sp>
      <p:sp>
        <p:nvSpPr>
          <p:cNvPr id="28" name="TextBox 27">
            <a:extLst>
              <a:ext uri="{FF2B5EF4-FFF2-40B4-BE49-F238E27FC236}">
                <a16:creationId xmlns:a16="http://schemas.microsoft.com/office/drawing/2014/main" id="{FF78719F-43C9-4286-8275-EF706FF092A0}"/>
              </a:ext>
            </a:extLst>
          </p:cNvPr>
          <p:cNvSpPr txBox="1"/>
          <p:nvPr/>
        </p:nvSpPr>
        <p:spPr>
          <a:xfrm>
            <a:off x="5075651" y="6285476"/>
            <a:ext cx="6168312" cy="400110"/>
          </a:xfrm>
          <a:prstGeom prst="rect">
            <a:avLst/>
          </a:prstGeom>
          <a:noFill/>
        </p:spPr>
        <p:txBody>
          <a:bodyPr wrap="square" rtlCol="0">
            <a:spAutoFit/>
          </a:bodyPr>
          <a:lstStyle/>
          <a:p>
            <a:r>
              <a:rPr lang="es-MX" sz="2000" dirty="0">
                <a:solidFill>
                  <a:schemeClr val="bg1"/>
                </a:solidFill>
                <a:latin typeface="Tempus Sans ITC" panose="04020404030D07020202" pitchFamily="82" charset="0"/>
              </a:rPr>
              <a:t>Agregar señales + resumen post. para ayudar a estudiar</a:t>
            </a:r>
          </a:p>
        </p:txBody>
      </p:sp>
      <p:sp>
        <p:nvSpPr>
          <p:cNvPr id="29" name="TextBox 28">
            <a:extLst>
              <a:ext uri="{FF2B5EF4-FFF2-40B4-BE49-F238E27FC236}">
                <a16:creationId xmlns:a16="http://schemas.microsoft.com/office/drawing/2014/main" id="{2E6CAFFE-6584-4103-B76A-59401CCB942B}"/>
              </a:ext>
            </a:extLst>
          </p:cNvPr>
          <p:cNvSpPr txBox="1"/>
          <p:nvPr/>
        </p:nvSpPr>
        <p:spPr>
          <a:xfrm>
            <a:off x="5056400" y="5834004"/>
            <a:ext cx="6131411" cy="461665"/>
          </a:xfrm>
          <a:prstGeom prst="rect">
            <a:avLst/>
          </a:prstGeom>
          <a:noFill/>
        </p:spPr>
        <p:txBody>
          <a:bodyPr wrap="square" rtlCol="0">
            <a:spAutoFit/>
          </a:bodyPr>
          <a:lstStyle/>
          <a:p>
            <a:r>
              <a:rPr lang="es-MX" sz="2400" dirty="0">
                <a:solidFill>
                  <a:schemeClr val="bg1"/>
                </a:solidFill>
                <a:latin typeface="Tempus Sans ITC" panose="04020404030D07020202" pitchFamily="82" charset="0"/>
              </a:rPr>
              <a:t>Taquigrafía pers. (abrev. + símbolos)—rápido </a:t>
            </a:r>
          </a:p>
        </p:txBody>
      </p:sp>
      <p:sp>
        <p:nvSpPr>
          <p:cNvPr id="5" name="TextBox 4">
            <a:extLst>
              <a:ext uri="{FF2B5EF4-FFF2-40B4-BE49-F238E27FC236}">
                <a16:creationId xmlns:a16="http://schemas.microsoft.com/office/drawing/2014/main" id="{414F8079-0CFB-4D73-AC44-78147F0C6D35}"/>
              </a:ext>
            </a:extLst>
          </p:cNvPr>
          <p:cNvSpPr txBox="1"/>
          <p:nvPr/>
        </p:nvSpPr>
        <p:spPr>
          <a:xfrm>
            <a:off x="3152414" y="2299059"/>
            <a:ext cx="1419434" cy="830997"/>
          </a:xfrm>
          <a:prstGeom prst="rect">
            <a:avLst/>
          </a:prstGeom>
          <a:noFill/>
        </p:spPr>
        <p:txBody>
          <a:bodyPr wrap="square" rtlCol="0">
            <a:spAutoFit/>
          </a:bodyPr>
          <a:lstStyle/>
          <a:p>
            <a:r>
              <a:rPr lang="en-US" sz="2400" b="1" dirty="0">
                <a:solidFill>
                  <a:schemeClr val="bg1"/>
                </a:solidFill>
                <a:latin typeface="Tempus Sans ITC" panose="04020404030D07020202" pitchFamily="82" charset="0"/>
              </a:rPr>
              <a:t>Opciones Futuras</a:t>
            </a:r>
          </a:p>
        </p:txBody>
      </p:sp>
      <p:sp>
        <p:nvSpPr>
          <p:cNvPr id="30" name="TextBox 29">
            <a:extLst>
              <a:ext uri="{FF2B5EF4-FFF2-40B4-BE49-F238E27FC236}">
                <a16:creationId xmlns:a16="http://schemas.microsoft.com/office/drawing/2014/main" id="{E5DBE92C-46C5-421D-AAEE-AF02C69990EA}"/>
              </a:ext>
            </a:extLst>
          </p:cNvPr>
          <p:cNvSpPr txBox="1"/>
          <p:nvPr/>
        </p:nvSpPr>
        <p:spPr>
          <a:xfrm>
            <a:off x="2756348" y="3685074"/>
            <a:ext cx="1956208" cy="1200329"/>
          </a:xfrm>
          <a:prstGeom prst="rect">
            <a:avLst/>
          </a:prstGeom>
          <a:noFill/>
        </p:spPr>
        <p:txBody>
          <a:bodyPr wrap="square" rtlCol="0">
            <a:spAutoFit/>
          </a:bodyPr>
          <a:lstStyle/>
          <a:p>
            <a:r>
              <a:rPr lang="en-US" sz="2400" b="1" dirty="0">
                <a:solidFill>
                  <a:schemeClr val="bg1"/>
                </a:solidFill>
                <a:latin typeface="Tempus Sans ITC" panose="04020404030D07020202" pitchFamily="82" charset="0"/>
              </a:rPr>
              <a:t>Por qué </a:t>
            </a:r>
            <a:r>
              <a:rPr lang="en-US" sz="2400" b="1" dirty="0" err="1">
                <a:solidFill>
                  <a:schemeClr val="bg1"/>
                </a:solidFill>
                <a:latin typeface="Tempus Sans ITC" panose="04020404030D07020202" pitchFamily="82" charset="0"/>
              </a:rPr>
              <a:t>capacit</a:t>
            </a:r>
            <a:r>
              <a:rPr lang="en-US" sz="2400" b="1" dirty="0">
                <a:solidFill>
                  <a:schemeClr val="bg1"/>
                </a:solidFill>
                <a:latin typeface="Tempus Sans ITC" panose="04020404030D07020202" pitchFamily="82" charset="0"/>
              </a:rPr>
              <a:t>. post HS?</a:t>
            </a:r>
          </a:p>
        </p:txBody>
      </p:sp>
      <p:sp>
        <p:nvSpPr>
          <p:cNvPr id="31" name="TextBox 30">
            <a:extLst>
              <a:ext uri="{FF2B5EF4-FFF2-40B4-BE49-F238E27FC236}">
                <a16:creationId xmlns:a16="http://schemas.microsoft.com/office/drawing/2014/main" id="{F8E632DB-893C-4A56-8B6A-7E7BE905B985}"/>
              </a:ext>
            </a:extLst>
          </p:cNvPr>
          <p:cNvSpPr txBox="1"/>
          <p:nvPr/>
        </p:nvSpPr>
        <p:spPr>
          <a:xfrm>
            <a:off x="3230726" y="4967651"/>
            <a:ext cx="1510592" cy="1200329"/>
          </a:xfrm>
          <a:prstGeom prst="rect">
            <a:avLst/>
          </a:prstGeom>
          <a:noFill/>
        </p:spPr>
        <p:txBody>
          <a:bodyPr wrap="square" rtlCol="0">
            <a:spAutoFit/>
          </a:bodyPr>
          <a:lstStyle/>
          <a:p>
            <a:r>
              <a:rPr lang="en-US" sz="2400" b="1" dirty="0">
                <a:solidFill>
                  <a:schemeClr val="bg1"/>
                </a:solidFill>
                <a:highlight>
                  <a:srgbClr val="FFFF00"/>
                </a:highlight>
                <a:latin typeface="Tempus Sans ITC" panose="04020404030D07020202" pitchFamily="82" charset="0"/>
              </a:rPr>
              <a:t>4 note taking how-</a:t>
            </a:r>
            <a:r>
              <a:rPr lang="en-US" sz="2400" b="1" dirty="0" err="1">
                <a:solidFill>
                  <a:schemeClr val="bg1"/>
                </a:solidFill>
                <a:highlight>
                  <a:srgbClr val="FFFF00"/>
                </a:highlight>
                <a:latin typeface="Tempus Sans ITC" panose="04020404030D07020202" pitchFamily="82" charset="0"/>
              </a:rPr>
              <a:t>tos</a:t>
            </a:r>
            <a:endParaRPr lang="en-US" sz="2400" b="1" dirty="0">
              <a:solidFill>
                <a:schemeClr val="bg1"/>
              </a:solidFill>
              <a:highlight>
                <a:srgbClr val="FFFF00"/>
              </a:highlight>
              <a:latin typeface="Tempus Sans ITC" panose="04020404030D07020202" pitchFamily="82" charset="0"/>
            </a:endParaRPr>
          </a:p>
        </p:txBody>
      </p:sp>
    </p:spTree>
    <p:extLst>
      <p:ext uri="{BB962C8B-B14F-4D97-AF65-F5344CB8AC3E}">
        <p14:creationId xmlns:p14="http://schemas.microsoft.com/office/powerpoint/2010/main" val="188639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D64344-5986-43B6-BF4B-0F086633F816}"/>
              </a:ext>
            </a:extLst>
          </p:cNvPr>
          <p:cNvPicPr>
            <a:picLocks noChangeAspect="1"/>
          </p:cNvPicPr>
          <p:nvPr/>
        </p:nvPicPr>
        <p:blipFill rotWithShape="1">
          <a:blip r:embed="rId3">
            <a:extLst>
              <a:ext uri="{28A0092B-C50C-407E-A947-70E740481C1C}">
                <a14:useLocalDpi xmlns:a14="http://schemas.microsoft.com/office/drawing/2010/main" val="0"/>
              </a:ext>
            </a:extLst>
          </a:blip>
          <a:srcRect t="30678" b="-3428"/>
          <a:stretch/>
        </p:blipFill>
        <p:spPr>
          <a:xfrm>
            <a:off x="2384101" y="980501"/>
            <a:ext cx="8710864" cy="5810321"/>
          </a:xfrm>
          <a:prstGeom prst="rect">
            <a:avLst/>
          </a:prstGeom>
        </p:spPr>
      </p:pic>
      <p:sp>
        <p:nvSpPr>
          <p:cNvPr id="3" name="TextBox 2">
            <a:extLst>
              <a:ext uri="{FF2B5EF4-FFF2-40B4-BE49-F238E27FC236}">
                <a16:creationId xmlns:a16="http://schemas.microsoft.com/office/drawing/2014/main" id="{2979E2EA-9B59-45FB-9E1E-A9AF2B85CFD5}"/>
              </a:ext>
            </a:extLst>
          </p:cNvPr>
          <p:cNvSpPr txBox="1"/>
          <p:nvPr/>
        </p:nvSpPr>
        <p:spPr>
          <a:xfrm>
            <a:off x="1472732" y="163328"/>
            <a:ext cx="9500839" cy="1200329"/>
          </a:xfrm>
          <a:prstGeom prst="rect">
            <a:avLst/>
          </a:prstGeom>
          <a:noFill/>
        </p:spPr>
        <p:txBody>
          <a:bodyPr wrap="square" rtlCol="0">
            <a:spAutoFit/>
          </a:bodyPr>
          <a:lstStyle/>
          <a:p>
            <a:r>
              <a:rPr lang="en-US" sz="3600" dirty="0">
                <a:solidFill>
                  <a:srgbClr val="700000"/>
                </a:solidFill>
                <a:latin typeface="Berlin Sans FB" panose="020E0602020502020306" pitchFamily="34" charset="0"/>
              </a:rPr>
              <a:t>Página de Notas Ejemplo de Cornell  (parte inferior de la página):</a:t>
            </a:r>
            <a:endParaRPr lang="en-US" sz="24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11D4958F-A870-427F-9618-E9B6411A43DD}"/>
              </a:ext>
            </a:extLst>
          </p:cNvPr>
          <p:cNvCxnSpPr/>
          <p:nvPr/>
        </p:nvCxnSpPr>
        <p:spPr>
          <a:xfrm>
            <a:off x="2396466" y="4814371"/>
            <a:ext cx="8710864" cy="0"/>
          </a:xfrm>
          <a:prstGeom prst="line">
            <a:avLst/>
          </a:prstGeom>
          <a:ln w="28575"/>
        </p:spPr>
        <p:style>
          <a:lnRef idx="1">
            <a:schemeClr val="dk1"/>
          </a:lnRef>
          <a:fillRef idx="0">
            <a:schemeClr val="dk1"/>
          </a:fillRef>
          <a:effectRef idx="0">
            <a:schemeClr val="dk1"/>
          </a:effectRef>
          <a:fontRef idx="minor">
            <a:schemeClr val="tx1"/>
          </a:fontRef>
        </p:style>
      </p:cxnSp>
      <p:sp>
        <p:nvSpPr>
          <p:cNvPr id="6" name="Oval 2">
            <a:extLst>
              <a:ext uri="{FF2B5EF4-FFF2-40B4-BE49-F238E27FC236}">
                <a16:creationId xmlns:a16="http://schemas.microsoft.com/office/drawing/2014/main" id="{28D29709-6EFF-4271-8F2D-3CD7FC67721A}"/>
              </a:ext>
            </a:extLst>
          </p:cNvPr>
          <p:cNvSpPr>
            <a:spLocks noChangeAspect="1" noChangeArrowheads="1"/>
          </p:cNvSpPr>
          <p:nvPr/>
        </p:nvSpPr>
        <p:spPr bwMode="auto">
          <a:xfrm>
            <a:off x="2532788" y="5182538"/>
            <a:ext cx="290148" cy="2286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7" name="Straight Connector 6">
            <a:extLst>
              <a:ext uri="{FF2B5EF4-FFF2-40B4-BE49-F238E27FC236}">
                <a16:creationId xmlns:a16="http://schemas.microsoft.com/office/drawing/2014/main" id="{97A661D9-2D1A-485B-9830-1438DDF0ECB4}"/>
              </a:ext>
            </a:extLst>
          </p:cNvPr>
          <p:cNvCxnSpPr/>
          <p:nvPr/>
        </p:nvCxnSpPr>
        <p:spPr>
          <a:xfrm>
            <a:off x="2833386" y="2930174"/>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103DBEA3-DE87-480D-98A1-52D020EFF289}"/>
              </a:ext>
            </a:extLst>
          </p:cNvPr>
          <p:cNvCxnSpPr/>
          <p:nvPr/>
        </p:nvCxnSpPr>
        <p:spPr>
          <a:xfrm>
            <a:off x="2871183" y="2514683"/>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766AE77-90AF-4A83-AEF6-8679C4AA181A}"/>
              </a:ext>
            </a:extLst>
          </p:cNvPr>
          <p:cNvCxnSpPr/>
          <p:nvPr/>
        </p:nvCxnSpPr>
        <p:spPr>
          <a:xfrm>
            <a:off x="2833386" y="4342593"/>
            <a:ext cx="7825339"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1A426535-BF14-456B-A360-8F251D7DEFAD}"/>
              </a:ext>
            </a:extLst>
          </p:cNvPr>
          <p:cNvSpPr txBox="1"/>
          <p:nvPr/>
        </p:nvSpPr>
        <p:spPr>
          <a:xfrm>
            <a:off x="4405603" y="2944042"/>
            <a:ext cx="5640637" cy="461665"/>
          </a:xfrm>
          <a:prstGeom prst="rect">
            <a:avLst/>
          </a:prstGeom>
          <a:noFill/>
        </p:spPr>
        <p:txBody>
          <a:bodyPr wrap="square" rtlCol="0">
            <a:spAutoFit/>
          </a:bodyPr>
          <a:lstStyle/>
          <a:p>
            <a:r>
              <a:rPr lang="en-US" sz="2400" dirty="0">
                <a:solidFill>
                  <a:schemeClr val="bg1"/>
                </a:solidFill>
                <a:latin typeface="Tempus Sans ITC" panose="04020404030D07020202" pitchFamily="82" charset="0"/>
              </a:rPr>
              <a:t>Ordenado + organizado</a:t>
            </a:r>
          </a:p>
        </p:txBody>
      </p:sp>
      <p:sp>
        <p:nvSpPr>
          <p:cNvPr id="11" name="TextBox 10">
            <a:extLst>
              <a:ext uri="{FF2B5EF4-FFF2-40B4-BE49-F238E27FC236}">
                <a16:creationId xmlns:a16="http://schemas.microsoft.com/office/drawing/2014/main" id="{43394A32-FA49-46B8-865D-90AE31663B50}"/>
              </a:ext>
            </a:extLst>
          </p:cNvPr>
          <p:cNvSpPr txBox="1"/>
          <p:nvPr/>
        </p:nvSpPr>
        <p:spPr>
          <a:xfrm>
            <a:off x="4410872" y="3405707"/>
            <a:ext cx="5640637" cy="461665"/>
          </a:xfrm>
          <a:prstGeom prst="rect">
            <a:avLst/>
          </a:prstGeom>
          <a:noFill/>
        </p:spPr>
        <p:txBody>
          <a:bodyPr wrap="square" rtlCol="0">
            <a:spAutoFit/>
          </a:bodyPr>
          <a:lstStyle/>
          <a:p>
            <a:r>
              <a:rPr lang="en-US" sz="2400" dirty="0">
                <a:solidFill>
                  <a:schemeClr val="bg1"/>
                </a:solidFill>
                <a:latin typeface="Tempus Sans ITC" panose="04020404030D07020202" pitchFamily="82" charset="0"/>
              </a:rPr>
              <a:t>Identificar ideas principales</a:t>
            </a:r>
          </a:p>
        </p:txBody>
      </p:sp>
      <p:sp>
        <p:nvSpPr>
          <p:cNvPr id="12" name="TextBox 11">
            <a:extLst>
              <a:ext uri="{FF2B5EF4-FFF2-40B4-BE49-F238E27FC236}">
                <a16:creationId xmlns:a16="http://schemas.microsoft.com/office/drawing/2014/main" id="{B817261F-80DC-4162-B282-CF93C216D450}"/>
              </a:ext>
            </a:extLst>
          </p:cNvPr>
          <p:cNvSpPr txBox="1"/>
          <p:nvPr/>
        </p:nvSpPr>
        <p:spPr>
          <a:xfrm>
            <a:off x="4430124" y="4334847"/>
            <a:ext cx="6543447" cy="430887"/>
          </a:xfrm>
          <a:prstGeom prst="rect">
            <a:avLst/>
          </a:prstGeom>
          <a:noFill/>
        </p:spPr>
        <p:txBody>
          <a:bodyPr wrap="square" rtlCol="0">
            <a:spAutoFit/>
          </a:bodyPr>
          <a:lstStyle/>
          <a:p>
            <a:r>
              <a:rPr lang="es-MX" sz="2200" dirty="0">
                <a:solidFill>
                  <a:schemeClr val="bg1"/>
                </a:solidFill>
                <a:latin typeface="Tempus Sans ITC" panose="04020404030D07020202" pitchFamily="82" charset="0"/>
              </a:rPr>
              <a:t>Agregar señales + resumen post. para ayudar a estudiar</a:t>
            </a:r>
          </a:p>
        </p:txBody>
      </p:sp>
      <p:sp>
        <p:nvSpPr>
          <p:cNvPr id="13" name="TextBox 12">
            <a:extLst>
              <a:ext uri="{FF2B5EF4-FFF2-40B4-BE49-F238E27FC236}">
                <a16:creationId xmlns:a16="http://schemas.microsoft.com/office/drawing/2014/main" id="{7A806E26-7886-4584-97FB-243B13358597}"/>
              </a:ext>
            </a:extLst>
          </p:cNvPr>
          <p:cNvSpPr txBox="1"/>
          <p:nvPr/>
        </p:nvSpPr>
        <p:spPr>
          <a:xfrm>
            <a:off x="4410873" y="3883375"/>
            <a:ext cx="6131411" cy="461665"/>
          </a:xfrm>
          <a:prstGeom prst="rect">
            <a:avLst/>
          </a:prstGeom>
          <a:noFill/>
        </p:spPr>
        <p:txBody>
          <a:bodyPr wrap="square" rtlCol="0">
            <a:spAutoFit/>
          </a:bodyPr>
          <a:lstStyle/>
          <a:p>
            <a:r>
              <a:rPr lang="es-MX" sz="2400" dirty="0">
                <a:solidFill>
                  <a:schemeClr val="bg1"/>
                </a:solidFill>
                <a:latin typeface="Tempus Sans ITC" panose="04020404030D07020202" pitchFamily="82" charset="0"/>
              </a:rPr>
              <a:t>Taquigrafía pers. (abrev. + símbolos)—rápido </a:t>
            </a:r>
          </a:p>
        </p:txBody>
      </p:sp>
      <p:sp>
        <p:nvSpPr>
          <p:cNvPr id="14" name="TextBox 13">
            <a:extLst>
              <a:ext uri="{FF2B5EF4-FFF2-40B4-BE49-F238E27FC236}">
                <a16:creationId xmlns:a16="http://schemas.microsoft.com/office/drawing/2014/main" id="{3FD4DEE9-5D17-4933-8897-3C3F351252C0}"/>
              </a:ext>
            </a:extLst>
          </p:cNvPr>
          <p:cNvSpPr txBox="1"/>
          <p:nvPr/>
        </p:nvSpPr>
        <p:spPr>
          <a:xfrm>
            <a:off x="2721126" y="3017022"/>
            <a:ext cx="1510592" cy="1200329"/>
          </a:xfrm>
          <a:prstGeom prst="rect">
            <a:avLst/>
          </a:prstGeom>
          <a:noFill/>
        </p:spPr>
        <p:txBody>
          <a:bodyPr wrap="square" rtlCol="0">
            <a:spAutoFit/>
          </a:bodyPr>
          <a:lstStyle/>
          <a:p>
            <a:r>
              <a:rPr lang="en-US" sz="2400" b="1" dirty="0">
                <a:solidFill>
                  <a:schemeClr val="bg1"/>
                </a:solidFill>
                <a:highlight>
                  <a:srgbClr val="FFFF00"/>
                </a:highlight>
                <a:latin typeface="Tempus Sans ITC" panose="04020404030D07020202" pitchFamily="82" charset="0"/>
              </a:rPr>
              <a:t>4 note taking how-</a:t>
            </a:r>
            <a:r>
              <a:rPr lang="en-US" sz="2400" b="1" dirty="0" err="1">
                <a:solidFill>
                  <a:schemeClr val="bg1"/>
                </a:solidFill>
                <a:highlight>
                  <a:srgbClr val="FFFF00"/>
                </a:highlight>
                <a:latin typeface="Tempus Sans ITC" panose="04020404030D07020202" pitchFamily="82" charset="0"/>
              </a:rPr>
              <a:t>tos</a:t>
            </a:r>
            <a:endParaRPr lang="en-US" sz="2400" b="1" dirty="0">
              <a:solidFill>
                <a:schemeClr val="bg1"/>
              </a:solidFill>
              <a:highlight>
                <a:srgbClr val="FFFF00"/>
              </a:highlight>
              <a:latin typeface="Tempus Sans ITC" panose="04020404030D07020202" pitchFamily="82" charset="0"/>
            </a:endParaRPr>
          </a:p>
        </p:txBody>
      </p:sp>
      <p:sp>
        <p:nvSpPr>
          <p:cNvPr id="23" name="TextBox 22">
            <a:extLst>
              <a:ext uri="{FF2B5EF4-FFF2-40B4-BE49-F238E27FC236}">
                <a16:creationId xmlns:a16="http://schemas.microsoft.com/office/drawing/2014/main" id="{42DE59D5-EC50-4690-A5C0-63E30E94A1D0}"/>
              </a:ext>
            </a:extLst>
          </p:cNvPr>
          <p:cNvSpPr txBox="1"/>
          <p:nvPr/>
        </p:nvSpPr>
        <p:spPr>
          <a:xfrm>
            <a:off x="4509768" y="1685628"/>
            <a:ext cx="6773868" cy="830997"/>
          </a:xfrm>
          <a:prstGeom prst="rect">
            <a:avLst/>
          </a:prstGeom>
          <a:noFill/>
        </p:spPr>
        <p:txBody>
          <a:bodyPr wrap="square" rtlCol="0">
            <a:spAutoFit/>
          </a:bodyPr>
          <a:lstStyle/>
          <a:p>
            <a:r>
              <a:rPr lang="en-US" sz="2400" dirty="0">
                <a:solidFill>
                  <a:schemeClr val="bg1"/>
                </a:solidFill>
                <a:latin typeface="Tempus Sans ITC" panose="04020404030D07020202" pitchFamily="82" charset="0"/>
              </a:rPr>
              <a:t>Dif. hoy – </a:t>
            </a:r>
            <a:r>
              <a:rPr lang="es-MX" sz="2400" dirty="0">
                <a:solidFill>
                  <a:schemeClr val="bg1"/>
                </a:solidFill>
                <a:latin typeface="Tempus Sans ITC" panose="04020404030D07020202" pitchFamily="82" charset="0"/>
              </a:rPr>
              <a:t>mayoría trabajos requieren capacitación</a:t>
            </a:r>
            <a:r>
              <a:rPr lang="en-US" sz="2400" dirty="0">
                <a:solidFill>
                  <a:schemeClr val="bg1"/>
                </a:solidFill>
                <a:latin typeface="Tempus Sans ITC" panose="04020404030D07020202" pitchFamily="82" charset="0"/>
              </a:rPr>
              <a:t> </a:t>
            </a:r>
            <a:r>
              <a:rPr lang="es-MX" sz="2400" dirty="0">
                <a:solidFill>
                  <a:schemeClr val="bg1"/>
                </a:solidFill>
                <a:latin typeface="Tempus Sans ITC" panose="04020404030D07020202" pitchFamily="82" charset="0"/>
              </a:rPr>
              <a:t>posterior – para tener éxito se necesitan habilidades</a:t>
            </a:r>
            <a:endParaRPr lang="en-US" sz="2400" dirty="0">
              <a:solidFill>
                <a:schemeClr val="bg1"/>
              </a:solidFill>
              <a:latin typeface="Tempus Sans ITC" panose="04020404030D07020202" pitchFamily="82" charset="0"/>
            </a:endParaRPr>
          </a:p>
        </p:txBody>
      </p:sp>
      <p:sp>
        <p:nvSpPr>
          <p:cNvPr id="24" name="TextBox 23">
            <a:extLst>
              <a:ext uri="{FF2B5EF4-FFF2-40B4-BE49-F238E27FC236}">
                <a16:creationId xmlns:a16="http://schemas.microsoft.com/office/drawing/2014/main" id="{EC30A8B3-F958-44EE-8FFD-E6A5493F666F}"/>
              </a:ext>
            </a:extLst>
          </p:cNvPr>
          <p:cNvSpPr txBox="1"/>
          <p:nvPr/>
        </p:nvSpPr>
        <p:spPr>
          <a:xfrm>
            <a:off x="4315433" y="2539354"/>
            <a:ext cx="6554128" cy="461665"/>
          </a:xfrm>
          <a:prstGeom prst="rect">
            <a:avLst/>
          </a:prstGeom>
          <a:noFill/>
        </p:spPr>
        <p:txBody>
          <a:bodyPr wrap="square" rtlCol="0">
            <a:spAutoFit/>
          </a:bodyPr>
          <a:lstStyle/>
          <a:p>
            <a:r>
              <a:rPr lang="en-US" sz="2400" dirty="0">
                <a:solidFill>
                  <a:schemeClr val="bg1"/>
                </a:solidFill>
                <a:latin typeface="Tempus Sans ITC" panose="04020404030D07020202" pitchFamily="82" charset="0"/>
              </a:rPr>
              <a:t>Tomar Notas: por ahora + futuro—secretos?</a:t>
            </a:r>
          </a:p>
        </p:txBody>
      </p:sp>
      <p:sp>
        <p:nvSpPr>
          <p:cNvPr id="25" name="TextBox 24">
            <a:extLst>
              <a:ext uri="{FF2B5EF4-FFF2-40B4-BE49-F238E27FC236}">
                <a16:creationId xmlns:a16="http://schemas.microsoft.com/office/drawing/2014/main" id="{E0F4421A-1424-4515-A481-77695A8394A5}"/>
              </a:ext>
            </a:extLst>
          </p:cNvPr>
          <p:cNvSpPr txBox="1"/>
          <p:nvPr/>
        </p:nvSpPr>
        <p:spPr>
          <a:xfrm>
            <a:off x="2396466" y="1707060"/>
            <a:ext cx="1956208" cy="1200329"/>
          </a:xfrm>
          <a:prstGeom prst="rect">
            <a:avLst/>
          </a:prstGeom>
          <a:noFill/>
        </p:spPr>
        <p:txBody>
          <a:bodyPr wrap="square" rtlCol="0">
            <a:spAutoFit/>
          </a:bodyPr>
          <a:lstStyle/>
          <a:p>
            <a:r>
              <a:rPr lang="es-MX" sz="2400" b="1" dirty="0">
                <a:solidFill>
                  <a:schemeClr val="bg1"/>
                </a:solidFill>
                <a:latin typeface="Tempus Sans ITC" panose="04020404030D07020202" pitchFamily="82" charset="0"/>
              </a:rPr>
              <a:t>Por qué capacit. Post        HS?</a:t>
            </a:r>
          </a:p>
        </p:txBody>
      </p:sp>
      <p:sp>
        <p:nvSpPr>
          <p:cNvPr id="29" name="TextBox 28">
            <a:extLst>
              <a:ext uri="{FF2B5EF4-FFF2-40B4-BE49-F238E27FC236}">
                <a16:creationId xmlns:a16="http://schemas.microsoft.com/office/drawing/2014/main" id="{D860495D-FD70-4E07-A272-E298FB91C773}"/>
              </a:ext>
            </a:extLst>
          </p:cNvPr>
          <p:cNvSpPr txBox="1"/>
          <p:nvPr/>
        </p:nvSpPr>
        <p:spPr>
          <a:xfrm>
            <a:off x="4430123" y="1165468"/>
            <a:ext cx="5640637" cy="461665"/>
          </a:xfrm>
          <a:prstGeom prst="rect">
            <a:avLst/>
          </a:prstGeom>
          <a:noFill/>
        </p:spPr>
        <p:txBody>
          <a:bodyPr wrap="square" rtlCol="0">
            <a:spAutoFit/>
          </a:bodyPr>
          <a:lstStyle/>
          <a:p>
            <a:r>
              <a:rPr lang="es-MX" sz="2400" dirty="0">
                <a:solidFill>
                  <a:schemeClr val="bg1"/>
                </a:solidFill>
                <a:latin typeface="Tempus Sans ITC" panose="04020404030D07020202" pitchFamily="82" charset="0"/>
              </a:rPr>
              <a:t>Pasado – muchos trabajos w/ diploma HS </a:t>
            </a:r>
          </a:p>
        </p:txBody>
      </p:sp>
      <p:cxnSp>
        <p:nvCxnSpPr>
          <p:cNvPr id="30" name="Straight Connector 29">
            <a:extLst>
              <a:ext uri="{FF2B5EF4-FFF2-40B4-BE49-F238E27FC236}">
                <a16:creationId xmlns:a16="http://schemas.microsoft.com/office/drawing/2014/main" id="{D2AE17B7-5B38-4971-8413-293D60CC8E96}"/>
              </a:ext>
            </a:extLst>
          </p:cNvPr>
          <p:cNvCxnSpPr/>
          <p:nvPr/>
        </p:nvCxnSpPr>
        <p:spPr>
          <a:xfrm>
            <a:off x="2833385" y="3863627"/>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E26AC80E-1251-4901-AA74-BB5A634C72DF}"/>
              </a:ext>
            </a:extLst>
          </p:cNvPr>
          <p:cNvCxnSpPr/>
          <p:nvPr/>
        </p:nvCxnSpPr>
        <p:spPr>
          <a:xfrm>
            <a:off x="2833384" y="2118963"/>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36A020A1-6A84-4F11-912A-48843B257A12}"/>
              </a:ext>
            </a:extLst>
          </p:cNvPr>
          <p:cNvCxnSpPr/>
          <p:nvPr/>
        </p:nvCxnSpPr>
        <p:spPr>
          <a:xfrm>
            <a:off x="2767285" y="3402146"/>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A35D6734-820A-4A8F-909D-08082FC1E4B7}"/>
              </a:ext>
            </a:extLst>
          </p:cNvPr>
          <p:cNvCxnSpPr/>
          <p:nvPr/>
        </p:nvCxnSpPr>
        <p:spPr>
          <a:xfrm>
            <a:off x="2767285" y="1627133"/>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193888EB-C3C5-42A2-A4EA-C34C4DD2DA67}"/>
              </a:ext>
            </a:extLst>
          </p:cNvPr>
          <p:cNvCxnSpPr/>
          <p:nvPr/>
        </p:nvCxnSpPr>
        <p:spPr>
          <a:xfrm>
            <a:off x="2767285" y="1165468"/>
            <a:ext cx="7825339" cy="0"/>
          </a:xfrm>
          <a:prstGeom prst="line">
            <a:avLst/>
          </a:prstGeom>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C3D28D44-F62A-47DB-B73E-611FEA67043C}"/>
              </a:ext>
            </a:extLst>
          </p:cNvPr>
          <p:cNvSpPr txBox="1"/>
          <p:nvPr/>
        </p:nvSpPr>
        <p:spPr>
          <a:xfrm>
            <a:off x="4451357" y="5031933"/>
            <a:ext cx="6773868" cy="1569660"/>
          </a:xfrm>
          <a:prstGeom prst="rect">
            <a:avLst/>
          </a:prstGeom>
          <a:noFill/>
        </p:spPr>
        <p:txBody>
          <a:bodyPr wrap="square" rtlCol="0">
            <a:spAutoFit/>
          </a:bodyPr>
          <a:lstStyle/>
          <a:p>
            <a:r>
              <a:rPr lang="en-US" sz="2400" b="1" dirty="0">
                <a:solidFill>
                  <a:schemeClr val="bg1"/>
                </a:solidFill>
                <a:latin typeface="Tempus Sans ITC" panose="04020404030D07020202" pitchFamily="82" charset="0"/>
              </a:rPr>
              <a:t>Resumen</a:t>
            </a:r>
            <a:r>
              <a:rPr lang="en-US" sz="2400" dirty="0">
                <a:solidFill>
                  <a:schemeClr val="bg1"/>
                </a:solidFill>
                <a:latin typeface="Tempus Sans ITC" panose="04020404030D07020202" pitchFamily="82" charset="0"/>
              </a:rPr>
              <a:t>: </a:t>
            </a:r>
            <a:r>
              <a:rPr lang="es-MX" sz="2400" dirty="0">
                <a:solidFill>
                  <a:schemeClr val="bg1"/>
                </a:solidFill>
                <a:latin typeface="Tempus Sans ITC" panose="04020404030D07020202" pitchFamily="82" charset="0"/>
              </a:rPr>
              <a:t>Necesito empezar a pensar ahora en mi futuro después de la escuela secundaria! Las habilidades para tomar notas me ayudarán a tener éxito ahora y prepararme para el futuro</a:t>
            </a:r>
            <a:r>
              <a:rPr lang="en-US" sz="2400" dirty="0">
                <a:solidFill>
                  <a:schemeClr val="bg1"/>
                </a:solidFill>
                <a:latin typeface="Tempus Sans ITC" panose="04020404030D07020202" pitchFamily="82" charset="0"/>
              </a:rPr>
              <a:t>.</a:t>
            </a:r>
          </a:p>
        </p:txBody>
      </p:sp>
    </p:spTree>
    <p:extLst>
      <p:ext uri="{BB962C8B-B14F-4D97-AF65-F5344CB8AC3E}">
        <p14:creationId xmlns:p14="http://schemas.microsoft.com/office/powerpoint/2010/main" val="34197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5CDC-D4B9-4AE9-9A1A-FCA6750837F5}"/>
              </a:ext>
            </a:extLst>
          </p:cNvPr>
          <p:cNvSpPr>
            <a:spLocks noGrp="1"/>
          </p:cNvSpPr>
          <p:nvPr>
            <p:ph type="ctrTitle"/>
          </p:nvPr>
        </p:nvSpPr>
        <p:spPr>
          <a:xfrm>
            <a:off x="2084540" y="543034"/>
            <a:ext cx="9144000" cy="1057166"/>
          </a:xfrm>
        </p:spPr>
        <p:txBody>
          <a:bodyPr anchor="t"/>
          <a:lstStyle/>
          <a:p>
            <a:r>
              <a:rPr lang="en-US" dirty="0">
                <a:latin typeface="Berlin Sans FB" panose="020E0602020502020306" pitchFamily="34" charset="0"/>
              </a:rPr>
              <a:t>Gestionar Mi Aprendizaje</a:t>
            </a:r>
          </a:p>
        </p:txBody>
      </p:sp>
      <p:sp>
        <p:nvSpPr>
          <p:cNvPr id="3" name="Subtitle 2">
            <a:extLst>
              <a:ext uri="{FF2B5EF4-FFF2-40B4-BE49-F238E27FC236}">
                <a16:creationId xmlns:a16="http://schemas.microsoft.com/office/drawing/2014/main" id="{A987A6B0-D030-425A-A67B-31A8E5C83771}"/>
              </a:ext>
            </a:extLst>
          </p:cNvPr>
          <p:cNvSpPr>
            <a:spLocks noGrp="1"/>
          </p:cNvSpPr>
          <p:nvPr>
            <p:ph type="subTitle" idx="1"/>
          </p:nvPr>
        </p:nvSpPr>
        <p:spPr>
          <a:xfrm>
            <a:off x="2172222" y="1687882"/>
            <a:ext cx="9144000" cy="907332"/>
          </a:xfrm>
        </p:spPr>
        <p:txBody>
          <a:bodyPr anchor="t">
            <a:normAutofit/>
          </a:bodyPr>
          <a:lstStyle/>
          <a:p>
            <a:r>
              <a:rPr lang="en-US" sz="4400" dirty="0">
                <a:latin typeface="Berlin Sans FB" panose="020E0602020502020306" pitchFamily="34" charset="0"/>
              </a:rPr>
              <a:t>Día 6: Tomar Notas Útiles</a:t>
            </a:r>
          </a:p>
        </p:txBody>
      </p:sp>
      <p:sp>
        <p:nvSpPr>
          <p:cNvPr id="4" name="Rectangle 3">
            <a:extLst>
              <a:ext uri="{FF2B5EF4-FFF2-40B4-BE49-F238E27FC236}">
                <a16:creationId xmlns:a16="http://schemas.microsoft.com/office/drawing/2014/main" id="{F8645432-E8E5-4B9A-AB49-64BB19B81E61}"/>
              </a:ext>
            </a:extLst>
          </p:cNvPr>
          <p:cNvSpPr/>
          <p:nvPr/>
        </p:nvSpPr>
        <p:spPr>
          <a:xfrm>
            <a:off x="3816502" y="2834640"/>
            <a:ext cx="6035040" cy="338328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433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50B745-EC2A-4F5F-838C-7F48E8785418}"/>
              </a:ext>
            </a:extLst>
          </p:cNvPr>
          <p:cNvSpPr/>
          <p:nvPr/>
        </p:nvSpPr>
        <p:spPr>
          <a:xfrm>
            <a:off x="1731195" y="587611"/>
            <a:ext cx="9718158" cy="1107996"/>
          </a:xfrm>
          <a:prstGeom prst="rect">
            <a:avLst/>
          </a:prstGeom>
        </p:spPr>
        <p:txBody>
          <a:bodyPr wrap="square">
            <a:spAutoFit/>
          </a:bodyPr>
          <a:lstStyle/>
          <a:p>
            <a:pPr algn="ctr">
              <a:spcAft>
                <a:spcPts val="1200"/>
              </a:spcAft>
            </a:pPr>
            <a:r>
              <a:rPr lang="en-US" sz="6600" u="sng" dirty="0">
                <a:solidFill>
                  <a:schemeClr val="bg2"/>
                </a:solidFill>
                <a:latin typeface="Berlin Sans FB Demi" panose="020E0802020502020306" pitchFamily="34" charset="0"/>
              </a:rPr>
              <a:t>¡Ronda de Práctica!</a:t>
            </a:r>
          </a:p>
        </p:txBody>
      </p:sp>
      <p:sp>
        <p:nvSpPr>
          <p:cNvPr id="5" name="TextBox 4">
            <a:extLst>
              <a:ext uri="{FF2B5EF4-FFF2-40B4-BE49-F238E27FC236}">
                <a16:creationId xmlns:a16="http://schemas.microsoft.com/office/drawing/2014/main" id="{EFA28138-701F-444E-9B30-815E935EE67C}"/>
              </a:ext>
            </a:extLst>
          </p:cNvPr>
          <p:cNvSpPr txBox="1"/>
          <p:nvPr/>
        </p:nvSpPr>
        <p:spPr>
          <a:xfrm>
            <a:off x="1166730" y="1695607"/>
            <a:ext cx="10631150" cy="4247317"/>
          </a:xfrm>
          <a:prstGeom prst="rect">
            <a:avLst/>
          </a:prstGeom>
          <a:noFill/>
        </p:spPr>
        <p:txBody>
          <a:bodyPr wrap="square" rtlCol="0">
            <a:spAutoFit/>
          </a:bodyPr>
          <a:lstStyle/>
          <a:p>
            <a:pPr marL="457200" marR="0" algn="ctr">
              <a:spcBef>
                <a:spcPts val="0"/>
              </a:spcBef>
              <a:spcAft>
                <a:spcPts val="1200"/>
              </a:spcAft>
            </a:pPr>
            <a:r>
              <a:rPr lang="en-US" sz="4000" b="1" dirty="0">
                <a:solidFill>
                  <a:srgbClr val="700000"/>
                </a:solidFill>
                <a:ea typeface="Times New Roman" panose="02020603050405020304" pitchFamily="18" charset="0"/>
                <a:cs typeface="Times New Roman" panose="02020603050405020304" pitchFamily="18" charset="0"/>
              </a:rPr>
              <a:t>“Ser Mejor Estudiante”</a:t>
            </a:r>
          </a:p>
          <a:p>
            <a:pPr marL="457200" marR="0" algn="ctr">
              <a:spcBef>
                <a:spcPts val="0"/>
              </a:spcBef>
              <a:spcAft>
                <a:spcPts val="1200"/>
              </a:spcAft>
            </a:pPr>
            <a:r>
              <a:rPr lang="es-MX" sz="2800" b="1" dirty="0">
                <a:solidFill>
                  <a:schemeClr val="bg2"/>
                </a:solidFill>
                <a:ea typeface="Times New Roman" panose="02020603050405020304" pitchFamily="18" charset="0"/>
                <a:cs typeface="Times New Roman" panose="02020603050405020304" pitchFamily="18" charset="0"/>
              </a:rPr>
              <a:t>Primero, configura tu página de notas agregando el título y tu nombre. </a:t>
            </a:r>
          </a:p>
          <a:p>
            <a:pPr marL="457200" marR="0" algn="ctr">
              <a:spcBef>
                <a:spcPts val="0"/>
              </a:spcBef>
              <a:spcAft>
                <a:spcPts val="1200"/>
              </a:spcAft>
            </a:pPr>
            <a:r>
              <a:rPr lang="es-MX" sz="2800" b="1" dirty="0">
                <a:solidFill>
                  <a:schemeClr val="bg2"/>
                </a:solidFill>
                <a:ea typeface="Times New Roman" panose="02020603050405020304" pitchFamily="18" charset="0"/>
                <a:cs typeface="Times New Roman" panose="02020603050405020304" pitchFamily="18" charset="0"/>
              </a:rPr>
              <a:t>Luego lee el texto con tu pareja, turnándote para leer en voz alta.</a:t>
            </a:r>
          </a:p>
          <a:p>
            <a:pPr marL="457200" marR="0" algn="ctr">
              <a:spcBef>
                <a:spcPts val="0"/>
              </a:spcBef>
              <a:spcAft>
                <a:spcPts val="1200"/>
              </a:spcAft>
            </a:pPr>
            <a:r>
              <a:rPr lang="es-MX" sz="2800" b="1" dirty="0">
                <a:solidFill>
                  <a:schemeClr val="bg2"/>
                </a:solidFill>
                <a:ea typeface="Times New Roman" panose="02020603050405020304" pitchFamily="18" charset="0"/>
                <a:cs typeface="Times New Roman" panose="02020603050405020304" pitchFamily="18" charset="0"/>
              </a:rPr>
              <a:t>Mientras lees, toma notas sobre las ideas principales.</a:t>
            </a:r>
          </a:p>
          <a:p>
            <a:pPr marL="457200" marR="0" algn="ctr">
              <a:spcBef>
                <a:spcPts val="0"/>
              </a:spcBef>
              <a:spcAft>
                <a:spcPts val="1200"/>
              </a:spcAft>
            </a:pPr>
            <a:r>
              <a:rPr lang="en-US" sz="2800" b="1" dirty="0">
                <a:solidFill>
                  <a:schemeClr val="bg2"/>
                </a:solidFill>
                <a:ea typeface="Times New Roman" panose="02020603050405020304" pitchFamily="18" charset="0"/>
                <a:cs typeface="Times New Roman" panose="02020603050405020304" pitchFamily="18" charset="0"/>
              </a:rPr>
              <a:t>.</a:t>
            </a:r>
            <a:endParaRPr lang="en-US" sz="2800" dirty="0">
              <a:solidFill>
                <a:schemeClr val="bg2"/>
              </a:solidFill>
              <a:ea typeface="Times New Roman" panose="02020603050405020304" pitchFamily="18" charset="0"/>
              <a:cs typeface="Times New Roman" panose="02020603050405020304" pitchFamily="18" charset="0"/>
            </a:endParaRPr>
          </a:p>
          <a:p>
            <a:endParaRPr lang="en-US" sz="4000" dirty="0">
              <a:solidFill>
                <a:srgbClr val="700000"/>
              </a:solidFill>
            </a:endParaRPr>
          </a:p>
        </p:txBody>
      </p:sp>
      <p:pic>
        <p:nvPicPr>
          <p:cNvPr id="6" name="Picture 5">
            <a:extLst>
              <a:ext uri="{FF2B5EF4-FFF2-40B4-BE49-F238E27FC236}">
                <a16:creationId xmlns:a16="http://schemas.microsoft.com/office/drawing/2014/main" id="{F3AC4AA4-FCA3-41F0-AE87-89DC7B0E6F4E}"/>
              </a:ext>
            </a:extLst>
          </p:cNvPr>
          <p:cNvPicPr/>
          <p:nvPr/>
        </p:nvPicPr>
        <p:blipFill rotWithShape="1">
          <a:blip r:embed="rId3">
            <a:extLst>
              <a:ext uri="{28A0092B-C50C-407E-A947-70E740481C1C}">
                <a14:useLocalDpi xmlns:a14="http://schemas.microsoft.com/office/drawing/2010/main" val="0"/>
              </a:ext>
            </a:extLst>
          </a:blip>
          <a:srcRect l="13398" t="18262" r="27404" b="23678"/>
          <a:stretch/>
        </p:blipFill>
        <p:spPr bwMode="auto">
          <a:xfrm>
            <a:off x="5019700" y="4558937"/>
            <a:ext cx="3340529" cy="20912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408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50B745-EC2A-4F5F-838C-7F48E8785418}"/>
              </a:ext>
            </a:extLst>
          </p:cNvPr>
          <p:cNvSpPr/>
          <p:nvPr/>
        </p:nvSpPr>
        <p:spPr>
          <a:xfrm>
            <a:off x="1769806" y="1043210"/>
            <a:ext cx="9453717" cy="1107996"/>
          </a:xfrm>
          <a:prstGeom prst="rect">
            <a:avLst/>
          </a:prstGeom>
        </p:spPr>
        <p:txBody>
          <a:bodyPr wrap="square">
            <a:spAutoFit/>
          </a:bodyPr>
          <a:lstStyle/>
          <a:p>
            <a:pPr lvl="0" algn="ctr">
              <a:spcAft>
                <a:spcPts val="1200"/>
              </a:spcAft>
            </a:pPr>
            <a:r>
              <a:rPr lang="en-US" sz="6600" u="sng" dirty="0">
                <a:solidFill>
                  <a:srgbClr val="700000"/>
                </a:solidFill>
                <a:latin typeface="Berlin Sans FB Demi" panose="020E0802020502020306" pitchFamily="34" charset="0"/>
              </a:rPr>
              <a:t>Emparejar y Compartir</a:t>
            </a:r>
          </a:p>
        </p:txBody>
      </p:sp>
      <p:sp>
        <p:nvSpPr>
          <p:cNvPr id="5" name="TextBox 4">
            <a:extLst>
              <a:ext uri="{FF2B5EF4-FFF2-40B4-BE49-F238E27FC236}">
                <a16:creationId xmlns:a16="http://schemas.microsoft.com/office/drawing/2014/main" id="{EFA28138-701F-444E-9B30-815E935EE67C}"/>
              </a:ext>
            </a:extLst>
          </p:cNvPr>
          <p:cNvSpPr txBox="1"/>
          <p:nvPr/>
        </p:nvSpPr>
        <p:spPr>
          <a:xfrm>
            <a:off x="1409018" y="2593786"/>
            <a:ext cx="6466911" cy="3354765"/>
          </a:xfrm>
          <a:prstGeom prst="rect">
            <a:avLst/>
          </a:prstGeom>
          <a:noFill/>
        </p:spPr>
        <p:txBody>
          <a:bodyPr wrap="square" rtlCol="0">
            <a:spAutoFit/>
          </a:bodyPr>
          <a:lstStyle/>
          <a:p>
            <a:pPr marR="0">
              <a:spcBef>
                <a:spcPts val="0"/>
              </a:spcBef>
              <a:spcAft>
                <a:spcPts val="1200"/>
              </a:spcAft>
            </a:pPr>
            <a:r>
              <a:rPr lang="es-MX" sz="3200" b="1" dirty="0">
                <a:solidFill>
                  <a:schemeClr val="bg2"/>
                </a:solidFill>
                <a:ea typeface="Times New Roman" panose="02020603050405020304" pitchFamily="18" charset="0"/>
                <a:cs typeface="Times New Roman" panose="02020603050405020304" pitchFamily="18" charset="0"/>
              </a:rPr>
              <a:t>Discute tus notas con tu compañero.</a:t>
            </a:r>
          </a:p>
          <a:p>
            <a:pPr marR="0">
              <a:spcBef>
                <a:spcPts val="0"/>
              </a:spcBef>
              <a:spcAft>
                <a:spcPts val="1200"/>
              </a:spcAft>
            </a:pPr>
            <a:r>
              <a:rPr lang="es-MX" sz="3200" b="1" dirty="0">
                <a:solidFill>
                  <a:schemeClr val="bg2"/>
                </a:solidFill>
                <a:ea typeface="Times New Roman" panose="02020603050405020304" pitchFamily="18" charset="0"/>
                <a:cs typeface="Times New Roman" panose="02020603050405020304" pitchFamily="18" charset="0"/>
              </a:rPr>
              <a:t>Hacer una lluvia de ideas sobre algunas posibles señales para agregar y cómo resumir el texto. </a:t>
            </a:r>
          </a:p>
          <a:p>
            <a:pPr marR="0">
              <a:spcBef>
                <a:spcPts val="0"/>
              </a:spcBef>
              <a:spcAft>
                <a:spcPts val="1200"/>
              </a:spcAft>
            </a:pPr>
            <a:r>
              <a:rPr lang="es-MX" sz="3200" b="1" dirty="0">
                <a:solidFill>
                  <a:schemeClr val="bg2"/>
                </a:solidFill>
                <a:ea typeface="Times New Roman" panose="02020603050405020304" pitchFamily="18" charset="0"/>
                <a:cs typeface="Times New Roman" panose="02020603050405020304" pitchFamily="18" charset="0"/>
              </a:rPr>
              <a:t>Luego, escribir sus señales y resumen en su página de notas.</a:t>
            </a:r>
            <a:endParaRPr lang="en-US" sz="3200" dirty="0">
              <a:solidFill>
                <a:schemeClr val="bg2"/>
              </a:solidFill>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E73A21D-D9C4-4F0C-A3D2-8E0AE2E33AE9}"/>
              </a:ext>
            </a:extLst>
          </p:cNvPr>
          <p:cNvSpPr txBox="1"/>
          <p:nvPr/>
        </p:nvSpPr>
        <p:spPr>
          <a:xfrm>
            <a:off x="7875929" y="5025221"/>
            <a:ext cx="4013867" cy="430887"/>
          </a:xfrm>
          <a:prstGeom prst="rect">
            <a:avLst/>
          </a:prstGeom>
          <a:noFill/>
        </p:spPr>
        <p:txBody>
          <a:bodyPr wrap="square" rtlCol="0">
            <a:spAutoFit/>
          </a:bodyPr>
          <a:lstStyle/>
          <a:p>
            <a:pPr algn="ctr"/>
            <a:r>
              <a:rPr lang="en-US" sz="1050" dirty="0">
                <a:solidFill>
                  <a:schemeClr val="bg1"/>
                </a:solidFill>
              </a:rPr>
              <a:t>Courtesy Allison Shelley/The Verbatim Agency for American Education: Images of Teachers and Students in Action</a:t>
            </a:r>
          </a:p>
        </p:txBody>
      </p:sp>
      <p:pic>
        <p:nvPicPr>
          <p:cNvPr id="6" name="Picture 5">
            <a:extLst>
              <a:ext uri="{FF2B5EF4-FFF2-40B4-BE49-F238E27FC236}">
                <a16:creationId xmlns:a16="http://schemas.microsoft.com/office/drawing/2014/main" id="{8BAE3969-AC85-43CC-A90C-95B08AAF7315}"/>
              </a:ext>
            </a:extLst>
          </p:cNvPr>
          <p:cNvPicPr/>
          <p:nvPr/>
        </p:nvPicPr>
        <p:blipFill rotWithShape="1">
          <a:blip r:embed="rId3">
            <a:extLst>
              <a:ext uri="{28A0092B-C50C-407E-A947-70E740481C1C}">
                <a14:useLocalDpi xmlns:a14="http://schemas.microsoft.com/office/drawing/2010/main" val="0"/>
              </a:ext>
            </a:extLst>
          </a:blip>
          <a:srcRect l="28043" t="15643" r="6338" b="31000"/>
          <a:stretch/>
        </p:blipFill>
        <p:spPr bwMode="auto">
          <a:xfrm>
            <a:off x="7994690" y="2809456"/>
            <a:ext cx="3895106" cy="211291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821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FBFBE-2BB7-4B4B-88EA-9532DC2D955B}"/>
              </a:ext>
            </a:extLst>
          </p:cNvPr>
          <p:cNvSpPr/>
          <p:nvPr/>
        </p:nvSpPr>
        <p:spPr>
          <a:xfrm>
            <a:off x="1454922" y="1110360"/>
            <a:ext cx="10344838" cy="1107996"/>
          </a:xfrm>
          <a:prstGeom prst="rect">
            <a:avLst/>
          </a:prstGeom>
        </p:spPr>
        <p:txBody>
          <a:bodyPr wrap="square">
            <a:spAutoFit/>
          </a:bodyPr>
          <a:lstStyle/>
          <a:p>
            <a:pPr algn="ctr">
              <a:spcAft>
                <a:spcPts val="1200"/>
              </a:spcAft>
            </a:pPr>
            <a:r>
              <a:rPr lang="en-US" sz="6600" u="sng" dirty="0">
                <a:solidFill>
                  <a:srgbClr val="700000"/>
                </a:solidFill>
                <a:latin typeface="Berlin Sans FB Demi" panose="020E0802020502020306" pitchFamily="34" charset="0"/>
              </a:rPr>
              <a:t>Discusión de Toda la Clase</a:t>
            </a:r>
          </a:p>
        </p:txBody>
      </p:sp>
      <p:sp>
        <p:nvSpPr>
          <p:cNvPr id="3" name="TextBox 2">
            <a:extLst>
              <a:ext uri="{FF2B5EF4-FFF2-40B4-BE49-F238E27FC236}">
                <a16:creationId xmlns:a16="http://schemas.microsoft.com/office/drawing/2014/main" id="{E46DC14C-91AE-4E0D-88E8-12628AEA1635}"/>
              </a:ext>
            </a:extLst>
          </p:cNvPr>
          <p:cNvSpPr txBox="1"/>
          <p:nvPr/>
        </p:nvSpPr>
        <p:spPr>
          <a:xfrm>
            <a:off x="2074000" y="2938570"/>
            <a:ext cx="8846545" cy="2108269"/>
          </a:xfrm>
          <a:prstGeom prst="rect">
            <a:avLst/>
          </a:prstGeom>
          <a:noFill/>
        </p:spPr>
        <p:txBody>
          <a:bodyPr wrap="square" rtlCol="0">
            <a:spAutoFit/>
          </a:bodyPr>
          <a:lstStyle/>
          <a:p>
            <a:pPr marR="0" algn="ctr">
              <a:spcBef>
                <a:spcPts val="0"/>
              </a:spcBef>
              <a:spcAft>
                <a:spcPts val="1800"/>
              </a:spcAft>
            </a:pPr>
            <a:r>
              <a:rPr lang="es-MX" sz="3200" b="1" dirty="0">
                <a:solidFill>
                  <a:schemeClr val="bg2"/>
                </a:solidFill>
                <a:ea typeface="Times New Roman" panose="02020603050405020304" pitchFamily="18" charset="0"/>
                <a:cs typeface="Times New Roman" panose="02020603050405020304" pitchFamily="18" charset="0"/>
              </a:rPr>
              <a:t>¿Cómo puedes usar tus notas de Cornell para crear organizadores gráficos y otras ayudas de estudio para tareas y exámenes</a:t>
            </a:r>
            <a:r>
              <a:rPr lang="en-US" sz="3200" b="1" dirty="0">
                <a:solidFill>
                  <a:schemeClr val="bg2"/>
                </a:solidFill>
                <a:ea typeface="Times New Roman" panose="02020603050405020304" pitchFamily="18" charset="0"/>
                <a:cs typeface="Times New Roman" panose="02020603050405020304" pitchFamily="18" charset="0"/>
              </a:rPr>
              <a:t>?</a:t>
            </a:r>
          </a:p>
          <a:p>
            <a:pPr marL="342900" marR="0" lvl="0" indent="-342900">
              <a:spcBef>
                <a:spcPts val="0"/>
              </a:spcBef>
              <a:spcAft>
                <a:spcPts val="0"/>
              </a:spcAft>
              <a:buFont typeface="+mj-lt"/>
              <a:buAutoNum type="arabicPeriod"/>
            </a:pPr>
            <a:endParaRPr lang="en-US" sz="2000" dirty="0">
              <a:solidFill>
                <a:schemeClr val="bg2"/>
              </a:solidFill>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867BE74D-D4B8-419D-A5D8-25EB46DEA1D7}"/>
              </a:ext>
            </a:extLst>
          </p:cNvPr>
          <p:cNvGrpSpPr/>
          <p:nvPr/>
        </p:nvGrpSpPr>
        <p:grpSpPr>
          <a:xfrm>
            <a:off x="9576486" y="4491364"/>
            <a:ext cx="1556952" cy="1625231"/>
            <a:chOff x="9294881" y="3811051"/>
            <a:chExt cx="2608013" cy="2557423"/>
          </a:xfrm>
        </p:grpSpPr>
        <p:pic>
          <p:nvPicPr>
            <p:cNvPr id="11" name="Picture 10">
              <a:extLst>
                <a:ext uri="{FF2B5EF4-FFF2-40B4-BE49-F238E27FC236}">
                  <a16:creationId xmlns:a16="http://schemas.microsoft.com/office/drawing/2014/main" id="{D30F0077-4FDC-4317-A3BF-3BD80D6349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40044">
              <a:off x="9294881" y="3811051"/>
              <a:ext cx="2135324" cy="2557423"/>
            </a:xfrm>
            <a:prstGeom prst="rect">
              <a:avLst/>
            </a:prstGeom>
          </p:spPr>
        </p:pic>
        <p:pic>
          <p:nvPicPr>
            <p:cNvPr id="12" name="Picture 11" descr="Image result for hand writing notes clipart">
              <a:extLst>
                <a:ext uri="{FF2B5EF4-FFF2-40B4-BE49-F238E27FC236}">
                  <a16:creationId xmlns:a16="http://schemas.microsoft.com/office/drawing/2014/main" id="{7699B8DC-3418-4800-958B-21C6EC960EC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88546">
              <a:off x="10042244" y="4322908"/>
              <a:ext cx="1860650" cy="1331358"/>
            </a:xfrm>
            <a:prstGeom prst="rect">
              <a:avLst/>
            </a:prstGeom>
            <a:noFill/>
            <a:ln>
              <a:noFill/>
            </a:ln>
          </p:spPr>
        </p:pic>
      </p:grpSp>
    </p:spTree>
    <p:extLst>
      <p:ext uri="{BB962C8B-B14F-4D97-AF65-F5344CB8AC3E}">
        <p14:creationId xmlns:p14="http://schemas.microsoft.com/office/powerpoint/2010/main" val="112450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FBFBE-2BB7-4B4B-88EA-9532DC2D955B}"/>
              </a:ext>
            </a:extLst>
          </p:cNvPr>
          <p:cNvSpPr/>
          <p:nvPr/>
        </p:nvSpPr>
        <p:spPr>
          <a:xfrm>
            <a:off x="1368425" y="1525388"/>
            <a:ext cx="10344838" cy="2908489"/>
          </a:xfrm>
          <a:prstGeom prst="rect">
            <a:avLst/>
          </a:prstGeom>
        </p:spPr>
        <p:txBody>
          <a:bodyPr wrap="square">
            <a:spAutoFit/>
          </a:bodyPr>
          <a:lstStyle/>
          <a:p>
            <a:pPr algn="ctr">
              <a:spcAft>
                <a:spcPts val="5400"/>
              </a:spcAft>
            </a:pPr>
            <a:r>
              <a:rPr lang="en-US" sz="6600" u="sng" dirty="0">
                <a:solidFill>
                  <a:srgbClr val="700000"/>
                </a:solidFill>
                <a:latin typeface="Berlin Sans FB Demi" panose="020E0802020502020306" pitchFamily="34" charset="0"/>
              </a:rPr>
              <a:t>Boleto de Salida</a:t>
            </a:r>
          </a:p>
          <a:p>
            <a:pPr marL="457200" lvl="0" algn="ctr">
              <a:spcAft>
                <a:spcPts val="1200"/>
              </a:spcAft>
            </a:pPr>
            <a:r>
              <a:rPr lang="es-MX" sz="3600" b="1" dirty="0">
                <a:solidFill>
                  <a:schemeClr val="bg2"/>
                </a:solidFill>
                <a:ea typeface="Times New Roman" panose="02020603050405020304" pitchFamily="18" charset="0"/>
                <a:cs typeface="Times New Roman" panose="02020603050405020304" pitchFamily="18" charset="0"/>
              </a:rPr>
              <a:t>¡Tu página de notas de Cornell es tu boleto de salida!</a:t>
            </a:r>
            <a:endParaRPr lang="en-US" sz="3600" b="1" dirty="0">
              <a:solidFill>
                <a:schemeClr val="bg2"/>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5111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277" y="640824"/>
            <a:ext cx="11696700" cy="230832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700000"/>
                </a:solidFill>
                <a:effectLst/>
                <a:uLnTx/>
                <a:uFillTx/>
                <a:latin typeface="Berlin Sans FB Demi" panose="020E0802020502020306" pitchFamily="34" charset="0"/>
                <a:ea typeface="+mn-ea"/>
                <a:cs typeface="+mn-cs"/>
              </a:rPr>
              <a:t>References &amp; Resources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Photos &amp; Images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Slide 3: https://pixabay.com/id/illustrations/akses-banyak-tangan-933142/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8: https://commons.wikimedia.org/wiki/File:Notes_on_medieval_English_nobility.jpg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9: https://snappygoat.com/s/?q=bestof%3Ahand+writing+paper+ideas+pen+communication+letter#22f412f0fb448fc9caf47667caabfdf3839860c2,0,774.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11: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http://clipart-library.com/clipart/Lcd5Eoqni.htm</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defTabSz="914400">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20: </a:t>
            </a:r>
            <a:r>
              <a:rPr lang="en-US" sz="1400" dirty="0">
                <a:solidFill>
                  <a:schemeClr val="bg1"/>
                </a:solidFill>
              </a:rPr>
              <a:t>Allison Shelley/The Verbatim Agency for </a:t>
            </a:r>
            <a:r>
              <a:rPr lang="en-US" sz="1400" dirty="0" err="1">
                <a:solidFill>
                  <a:schemeClr val="bg1"/>
                </a:solidFill>
              </a:rPr>
              <a:t>EDUimages</a:t>
            </a:r>
            <a:r>
              <a:rPr lang="en-US" sz="1400" dirty="0">
                <a:solidFill>
                  <a:schemeClr val="bg1"/>
                </a:solidFill>
              </a:rPr>
              <a:t> </a:t>
            </a:r>
            <a:r>
              <a:rPr lang="en-US" sz="1400" u="sng" dirty="0">
                <a:hlinkClick r:id="rId4"/>
              </a:rPr>
              <a:t>https://www.flickr.com/photos/all4ed/35668669474/in/photostream/</a:t>
            </a:r>
            <a:r>
              <a:rPr lang="en-US" sz="1400" dirty="0"/>
              <a:t> </a:t>
            </a:r>
          </a:p>
          <a:p>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21: Allison Shelley/The Verbatim Agency for </a:t>
            </a:r>
            <a:r>
              <a:rPr lang="en-US" sz="1400" dirty="0" err="1">
                <a:solidFill>
                  <a:schemeClr val="bg1"/>
                </a:solidFill>
              </a:rPr>
              <a:t>EDUimages</a:t>
            </a:r>
            <a:r>
              <a:rPr lang="en-US" sz="1400" dirty="0">
                <a:solidFill>
                  <a:schemeClr val="bg1"/>
                </a:solidFill>
              </a:rPr>
              <a:t> </a:t>
            </a:r>
            <a:r>
              <a:rPr lang="en-US" sz="1400" dirty="0">
                <a:solidFill>
                  <a:schemeClr val="bg1"/>
                </a:solidFill>
                <a:hlinkClick r:id="rId5"/>
              </a:rPr>
              <a:t>https://www.flickr.com/photos/all4ed/35668664324/in/photostream/</a:t>
            </a:r>
            <a:r>
              <a:rPr lang="en-US" sz="1400" dirty="0">
                <a:solidFill>
                  <a:schemeClr val="bg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018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1026" name="Picture 2" descr="https://pixabay.com/get/g2e6581f5b9baa1a15ee0b0433714cb4b1123c5e541e79e4bd9dfad859111018a8c0ee98e2ed51b1a8490a37b47d03278_1920.jpg">
            <a:extLst>
              <a:ext uri="{FF2B5EF4-FFF2-40B4-BE49-F238E27FC236}">
                <a16:creationId xmlns:a16="http://schemas.microsoft.com/office/drawing/2014/main" id="{5F238448-7F17-4332-BDB6-C987AD8DD45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98521" y="1553836"/>
            <a:ext cx="6849993" cy="4773925"/>
          </a:xfrm>
          <a:prstGeom prst="rect">
            <a:avLst/>
          </a:prstGeom>
          <a:noFill/>
          <a:extLst>
            <a:ext uri="{909E8E84-426E-40DD-AFC4-6F175D3DCCD1}">
              <a14:hiddenFill xmlns:a14="http://schemas.microsoft.com/office/drawing/2010/main">
                <a:solidFill>
                  <a:srgbClr val="FFFFFF"/>
                </a:solidFill>
              </a14:hiddenFill>
            </a:ext>
          </a:extLst>
        </p:spPr>
      </p:pic>
      <p:sp>
        <p:nvSpPr>
          <p:cNvPr id="78" name="Google Shape;78;p15"/>
          <p:cNvSpPr txBox="1">
            <a:spLocks noGrp="1"/>
          </p:cNvSpPr>
          <p:nvPr>
            <p:ph type="title"/>
          </p:nvPr>
        </p:nvSpPr>
        <p:spPr>
          <a:xfrm>
            <a:off x="1810172" y="311159"/>
            <a:ext cx="5475047" cy="1023600"/>
          </a:xfrm>
          <a:prstGeom prst="rect">
            <a:avLst/>
          </a:prstGeom>
        </p:spPr>
        <p:txBody>
          <a:bodyPr spcFirstLastPara="1" vert="horz" wrap="square" lIns="121900" tIns="121900" rIns="121900" bIns="121900" rtlCol="0" anchor="b" anchorCtr="0">
            <a:noAutofit/>
          </a:bodyPr>
          <a:lstStyle/>
          <a:p>
            <a:r>
              <a:rPr lang="en" dirty="0">
                <a:solidFill>
                  <a:schemeClr val="bg2"/>
                </a:solidFill>
              </a:rPr>
              <a:t>Dedicación Estudiantil</a:t>
            </a:r>
            <a:endParaRPr dirty="0">
              <a:solidFill>
                <a:schemeClr val="bg2"/>
              </a:solidFill>
            </a:endParaRPr>
          </a:p>
        </p:txBody>
      </p:sp>
      <p:sp>
        <p:nvSpPr>
          <p:cNvPr id="4" name="Rectangle 3">
            <a:extLst>
              <a:ext uri="{FF2B5EF4-FFF2-40B4-BE49-F238E27FC236}">
                <a16:creationId xmlns:a16="http://schemas.microsoft.com/office/drawing/2014/main" id="{13855595-2450-44BF-BD6B-6C8C819E21B3}"/>
              </a:ext>
            </a:extLst>
          </p:cNvPr>
          <p:cNvSpPr/>
          <p:nvPr/>
        </p:nvSpPr>
        <p:spPr>
          <a:xfrm>
            <a:off x="76200" y="0"/>
            <a:ext cx="1164771" cy="9144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1381278" y="890051"/>
            <a:ext cx="10157552" cy="4385816"/>
          </a:xfrm>
          <a:prstGeom prst="rect">
            <a:avLst/>
          </a:prstGeom>
          <a:noFill/>
        </p:spPr>
        <p:txBody>
          <a:bodyPr wrap="square" rtlCol="0">
            <a:spAutoFit/>
          </a:bodyPr>
          <a:lstStyle/>
          <a:p>
            <a:pPr algn="ctr"/>
            <a:r>
              <a:rPr lang="en-US" sz="4800" dirty="0">
                <a:solidFill>
                  <a:srgbClr val="700000"/>
                </a:solidFill>
                <a:latin typeface="Berlin Sans FB" panose="020E0602020502020306" pitchFamily="34" charset="0"/>
              </a:rPr>
              <a:t>Hazlo Ahora: </a:t>
            </a:r>
            <a:r>
              <a:rPr lang="en-US" sz="4800" dirty="0">
                <a:solidFill>
                  <a:srgbClr val="700000"/>
                </a:solidFill>
                <a:latin typeface="Berlin Sans FB Demi" panose="020E0802020502020306" pitchFamily="34" charset="0"/>
              </a:rPr>
              <a:t>¿Por qué Tomar Notas?</a:t>
            </a:r>
            <a:endParaRPr lang="en-US" sz="4800" dirty="0">
              <a:solidFill>
                <a:srgbClr val="700000"/>
              </a:solidFill>
              <a:latin typeface="Berlin Sans FB" panose="020E0602020502020306" pitchFamily="34" charset="0"/>
            </a:endParaRPr>
          </a:p>
          <a:p>
            <a:pPr algn="ctr">
              <a:spcBef>
                <a:spcPts val="4800"/>
              </a:spcBef>
            </a:pPr>
            <a:r>
              <a:rPr lang="es-MX" sz="4400" b="1" dirty="0">
                <a:solidFill>
                  <a:schemeClr val="bg2"/>
                </a:solidFill>
                <a:ea typeface="Times New Roman" panose="02020603050405020304" pitchFamily="18" charset="0"/>
                <a:cs typeface="Times New Roman" panose="02020603050405020304" pitchFamily="18" charset="0"/>
              </a:rPr>
              <a:t>¿Cómo puede ayudarte tomar notas </a:t>
            </a:r>
            <a:r>
              <a:rPr lang="en-US" sz="4400" b="1" dirty="0">
                <a:solidFill>
                  <a:srgbClr val="700000"/>
                </a:solidFill>
              </a:rPr>
              <a:t>en la escuela</a:t>
            </a:r>
            <a:r>
              <a:rPr lang="en-US" sz="4400" b="1" dirty="0">
                <a:solidFill>
                  <a:schemeClr val="bg2">
                    <a:lumMod val="75000"/>
                  </a:schemeClr>
                </a:solidFill>
              </a:rPr>
              <a:t>?</a:t>
            </a:r>
          </a:p>
          <a:p>
            <a:pPr algn="ctr">
              <a:spcBef>
                <a:spcPts val="1800"/>
              </a:spcBef>
            </a:pPr>
            <a:r>
              <a:rPr lang="es-MX" sz="4400" b="1" dirty="0">
                <a:solidFill>
                  <a:schemeClr val="bg2"/>
                </a:solidFill>
              </a:rPr>
              <a:t>¿En qué situaciones necesitarás tomar notas </a:t>
            </a:r>
            <a:r>
              <a:rPr lang="en-US" sz="4400" b="1" dirty="0">
                <a:solidFill>
                  <a:srgbClr val="700000"/>
                </a:solidFill>
              </a:rPr>
              <a:t>en la vida</a:t>
            </a:r>
            <a:r>
              <a:rPr lang="en-US" sz="4400" b="1" dirty="0">
                <a:solidFill>
                  <a:schemeClr val="bg2">
                    <a:lumMod val="75000"/>
                  </a:schemeClr>
                </a:solidFill>
              </a:rPr>
              <a:t>?</a:t>
            </a:r>
            <a:endParaRPr lang="en-US" sz="4400" b="1" dirty="0">
              <a:solidFill>
                <a:srgbClr val="700000"/>
              </a:solidFill>
            </a:endParaRPr>
          </a:p>
        </p:txBody>
      </p:sp>
      <p:grpSp>
        <p:nvGrpSpPr>
          <p:cNvPr id="3" name="Group 2">
            <a:extLst>
              <a:ext uri="{FF2B5EF4-FFF2-40B4-BE49-F238E27FC236}">
                <a16:creationId xmlns:a16="http://schemas.microsoft.com/office/drawing/2014/main" id="{A22AC322-55B2-46B9-9067-81E08BF54AFA}"/>
              </a:ext>
            </a:extLst>
          </p:cNvPr>
          <p:cNvGrpSpPr/>
          <p:nvPr/>
        </p:nvGrpSpPr>
        <p:grpSpPr>
          <a:xfrm>
            <a:off x="8884037" y="4510757"/>
            <a:ext cx="1926685" cy="1905000"/>
            <a:chOff x="8382459" y="4625540"/>
            <a:chExt cx="1926685" cy="1905000"/>
          </a:xfrm>
        </p:grpSpPr>
        <p:pic>
          <p:nvPicPr>
            <p:cNvPr id="4" name="Picture 2" descr="Lined Paper Icons - Download Free Vector Icons | Noun Project">
              <a:extLst>
                <a:ext uri="{FF2B5EF4-FFF2-40B4-BE49-F238E27FC236}">
                  <a16:creationId xmlns:a16="http://schemas.microsoft.com/office/drawing/2014/main" id="{DA10402E-5E21-4CD5-8818-9665C7EC3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440914">
              <a:off x="8382459" y="462554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hand writing notes clipart">
              <a:extLst>
                <a:ext uri="{FF2B5EF4-FFF2-40B4-BE49-F238E27FC236}">
                  <a16:creationId xmlns:a16="http://schemas.microsoft.com/office/drawing/2014/main" id="{9E900E9E-BE88-424D-BEB5-33A247CE23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825272">
              <a:off x="8930172" y="5005514"/>
              <a:ext cx="1378972" cy="986702"/>
            </a:xfrm>
            <a:prstGeom prst="rect">
              <a:avLst/>
            </a:prstGeom>
            <a:noFill/>
            <a:ln>
              <a:noFill/>
            </a:ln>
          </p:spPr>
        </p:pic>
      </p:grpSp>
    </p:spTree>
    <p:extLst>
      <p:ext uri="{BB962C8B-B14F-4D97-AF65-F5344CB8AC3E}">
        <p14:creationId xmlns:p14="http://schemas.microsoft.com/office/powerpoint/2010/main" val="3509735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1586923" y="940930"/>
            <a:ext cx="10605077" cy="4293483"/>
          </a:xfrm>
          <a:prstGeom prst="rect">
            <a:avLst/>
          </a:prstGeom>
          <a:noFill/>
        </p:spPr>
        <p:txBody>
          <a:bodyPr wrap="square" rtlCol="0">
            <a:spAutoFit/>
          </a:bodyPr>
          <a:lstStyle/>
          <a:p>
            <a:pPr algn="ctr"/>
            <a:r>
              <a:rPr lang="en-US" sz="4000" dirty="0">
                <a:solidFill>
                  <a:srgbClr val="700000"/>
                </a:solidFill>
                <a:latin typeface="Berlin Sans FB" panose="020E0602020502020306" pitchFamily="34" charset="0"/>
              </a:rPr>
              <a:t>Hazlo Ahora: </a:t>
            </a:r>
            <a:r>
              <a:rPr lang="en-US" sz="4000" dirty="0">
                <a:solidFill>
                  <a:srgbClr val="700000"/>
                </a:solidFill>
                <a:latin typeface="Berlin Sans FB Demi" panose="020E0802020502020306" pitchFamily="34" charset="0"/>
              </a:rPr>
              <a:t>¿Por qué Tomar Notas?</a:t>
            </a:r>
            <a:endParaRPr lang="en-US" sz="4000" dirty="0">
              <a:solidFill>
                <a:srgbClr val="700000"/>
              </a:solidFill>
              <a:latin typeface="Berlin Sans FB" panose="020E0602020502020306" pitchFamily="34" charset="0"/>
            </a:endParaRPr>
          </a:p>
          <a:p>
            <a:pPr>
              <a:spcBef>
                <a:spcPts val="3000"/>
              </a:spcBef>
            </a:pPr>
            <a:r>
              <a:rPr lang="en-US" sz="4400" b="1" dirty="0">
                <a:solidFill>
                  <a:srgbClr val="700000"/>
                </a:solidFill>
              </a:rPr>
              <a:t>En la escuela</a:t>
            </a:r>
            <a:r>
              <a:rPr lang="en-US" sz="4400" dirty="0">
                <a:solidFill>
                  <a:schemeClr val="bg2">
                    <a:lumMod val="75000"/>
                  </a:schemeClr>
                </a:solidFill>
                <a:ea typeface="Times New Roman" panose="02020603050405020304" pitchFamily="18" charset="0"/>
                <a:cs typeface="Times New Roman" panose="02020603050405020304" pitchFamily="18" charset="0"/>
              </a:rPr>
              <a:t>, </a:t>
            </a:r>
            <a:r>
              <a:rPr lang="en-US" sz="4400" dirty="0">
                <a:solidFill>
                  <a:schemeClr val="bg2">
                    <a:lumMod val="75000"/>
                  </a:schemeClr>
                </a:solidFill>
              </a:rPr>
              <a:t>tomar notas </a:t>
            </a:r>
          </a:p>
          <a:p>
            <a:pPr marL="571500" indent="-571500">
              <a:spcBef>
                <a:spcPts val="600"/>
              </a:spcBef>
              <a:buFont typeface="Arial" panose="020B0604020202020204" pitchFamily="34" charset="0"/>
              <a:buChar char="•"/>
            </a:pPr>
            <a:r>
              <a:rPr lang="en-US" sz="3600" dirty="0">
                <a:solidFill>
                  <a:schemeClr val="bg2">
                    <a:lumMod val="75000"/>
                  </a:schemeClr>
                </a:solidFill>
              </a:rPr>
              <a:t>A veces es necesario</a:t>
            </a:r>
          </a:p>
          <a:p>
            <a:pPr marL="571500" indent="-571500">
              <a:spcBef>
                <a:spcPts val="600"/>
              </a:spcBef>
              <a:buFont typeface="Arial" panose="020B0604020202020204" pitchFamily="34" charset="0"/>
              <a:buChar char="•"/>
            </a:pPr>
            <a:r>
              <a:rPr lang="en-US" sz="3600" dirty="0">
                <a:solidFill>
                  <a:schemeClr val="bg2">
                    <a:lumMod val="75000"/>
                  </a:schemeClr>
                </a:solidFill>
              </a:rPr>
              <a:t>Ayuda a concentrarse</a:t>
            </a:r>
          </a:p>
          <a:p>
            <a:pPr marL="571500" indent="-571500">
              <a:spcBef>
                <a:spcPts val="600"/>
              </a:spcBef>
              <a:buFont typeface="Arial" panose="020B0604020202020204" pitchFamily="34" charset="0"/>
              <a:buChar char="•"/>
            </a:pPr>
            <a:r>
              <a:rPr lang="en-US" sz="3600" dirty="0">
                <a:solidFill>
                  <a:schemeClr val="bg2">
                    <a:lumMod val="75000"/>
                  </a:schemeClr>
                </a:solidFill>
              </a:rPr>
              <a:t>Utiliza las manos y los ojos para reforzar la memoria</a:t>
            </a:r>
          </a:p>
          <a:p>
            <a:pPr marL="571500" indent="-571500">
              <a:spcBef>
                <a:spcPts val="600"/>
              </a:spcBef>
              <a:buFont typeface="Arial" panose="020B0604020202020204" pitchFamily="34" charset="0"/>
              <a:buChar char="•"/>
            </a:pPr>
            <a:r>
              <a:rPr lang="en-US" sz="3600" dirty="0">
                <a:solidFill>
                  <a:schemeClr val="bg2">
                    <a:lumMod val="75000"/>
                  </a:schemeClr>
                </a:solidFill>
              </a:rPr>
              <a:t>Facilita la organización y el repaso de la información</a:t>
            </a:r>
          </a:p>
        </p:txBody>
      </p:sp>
      <p:grpSp>
        <p:nvGrpSpPr>
          <p:cNvPr id="3" name="Group 2">
            <a:extLst>
              <a:ext uri="{FF2B5EF4-FFF2-40B4-BE49-F238E27FC236}">
                <a16:creationId xmlns:a16="http://schemas.microsoft.com/office/drawing/2014/main" id="{A22AC322-55B2-46B9-9067-81E08BF54AFA}"/>
              </a:ext>
            </a:extLst>
          </p:cNvPr>
          <p:cNvGrpSpPr/>
          <p:nvPr/>
        </p:nvGrpSpPr>
        <p:grpSpPr>
          <a:xfrm>
            <a:off x="8844226" y="2006132"/>
            <a:ext cx="1926685" cy="1905000"/>
            <a:chOff x="8382459" y="4625540"/>
            <a:chExt cx="1926685" cy="1905000"/>
          </a:xfrm>
        </p:grpSpPr>
        <p:pic>
          <p:nvPicPr>
            <p:cNvPr id="4" name="Picture 2" descr="Lined Paper Icons - Download Free Vector Icons | Noun Project">
              <a:extLst>
                <a:ext uri="{FF2B5EF4-FFF2-40B4-BE49-F238E27FC236}">
                  <a16:creationId xmlns:a16="http://schemas.microsoft.com/office/drawing/2014/main" id="{DA10402E-5E21-4CD5-8818-9665C7EC3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440914">
              <a:off x="8382459" y="462554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hand writing notes clipart">
              <a:extLst>
                <a:ext uri="{FF2B5EF4-FFF2-40B4-BE49-F238E27FC236}">
                  <a16:creationId xmlns:a16="http://schemas.microsoft.com/office/drawing/2014/main" id="{9E900E9E-BE88-424D-BEB5-33A247CE23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825272">
              <a:off x="8930172" y="5005514"/>
              <a:ext cx="1378972" cy="986702"/>
            </a:xfrm>
            <a:prstGeom prst="rect">
              <a:avLst/>
            </a:prstGeom>
            <a:noFill/>
            <a:ln>
              <a:noFill/>
            </a:ln>
          </p:spPr>
        </p:pic>
      </p:grpSp>
    </p:spTree>
    <p:extLst>
      <p:ext uri="{BB962C8B-B14F-4D97-AF65-F5344CB8AC3E}">
        <p14:creationId xmlns:p14="http://schemas.microsoft.com/office/powerpoint/2010/main" val="3092288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4BB906-8236-437D-9BE1-57D21287568F}"/>
              </a:ext>
            </a:extLst>
          </p:cNvPr>
          <p:cNvSpPr txBox="1"/>
          <p:nvPr/>
        </p:nvSpPr>
        <p:spPr>
          <a:xfrm>
            <a:off x="1456631" y="881077"/>
            <a:ext cx="10735369" cy="5663089"/>
          </a:xfrm>
          <a:prstGeom prst="rect">
            <a:avLst/>
          </a:prstGeom>
          <a:noFill/>
        </p:spPr>
        <p:txBody>
          <a:bodyPr wrap="square" rtlCol="0">
            <a:spAutoFit/>
          </a:bodyPr>
          <a:lstStyle/>
          <a:p>
            <a:pPr>
              <a:spcAft>
                <a:spcPts val="600"/>
              </a:spcAft>
            </a:pPr>
            <a:r>
              <a:rPr lang="en-US" sz="4000" dirty="0">
                <a:solidFill>
                  <a:schemeClr val="bg2"/>
                </a:solidFill>
                <a:latin typeface="Cooper Black" panose="0208090404030B020404" pitchFamily="18" charset="0"/>
              </a:rPr>
              <a:t>palabra clave</a:t>
            </a:r>
            <a:r>
              <a:rPr lang="en-US" sz="4000" dirty="0">
                <a:solidFill>
                  <a:schemeClr val="bg2"/>
                </a:solidFill>
                <a:latin typeface="Cooper Black" panose="0208090404030B020404" pitchFamily="18" charset="0"/>
                <a:sym typeface="Wingdings" panose="05000000000000000000" pitchFamily="2" charset="2"/>
              </a:rPr>
              <a:t>:</a:t>
            </a:r>
          </a:p>
          <a:p>
            <a:pPr>
              <a:spcAft>
                <a:spcPts val="1200"/>
              </a:spcAft>
            </a:pPr>
            <a:r>
              <a:rPr lang="es-MX" sz="3200" dirty="0">
                <a:solidFill>
                  <a:schemeClr val="bg2"/>
                </a:solidFill>
                <a:latin typeface="Berlin Sans FB" panose="020E0602020502020306" pitchFamily="34" charset="0"/>
              </a:rPr>
              <a:t>una palabra que representa una idea</a:t>
            </a:r>
          </a:p>
          <a:p>
            <a:pPr>
              <a:spcAft>
                <a:spcPts val="1200"/>
              </a:spcAft>
            </a:pPr>
            <a:r>
              <a:rPr lang="es-MX" sz="3200" dirty="0">
                <a:solidFill>
                  <a:schemeClr val="bg2"/>
                </a:solidFill>
                <a:latin typeface="Berlin Sans FB" panose="020E0602020502020306" pitchFamily="34" charset="0"/>
              </a:rPr>
              <a:t>importante</a:t>
            </a:r>
            <a:endParaRPr lang="en-US" sz="3200" dirty="0">
              <a:solidFill>
                <a:schemeClr val="bg2"/>
              </a:solidFill>
              <a:latin typeface="Berlin Sans FB" panose="020E0602020502020306" pitchFamily="34" charset="0"/>
            </a:endParaRPr>
          </a:p>
          <a:p>
            <a:pPr>
              <a:spcAft>
                <a:spcPts val="600"/>
              </a:spcAft>
            </a:pPr>
            <a:r>
              <a:rPr lang="en-US" sz="4000" dirty="0">
                <a:solidFill>
                  <a:schemeClr val="bg2"/>
                </a:solidFill>
                <a:latin typeface="Cooper Black" panose="0208090404030B020404" pitchFamily="18" charset="0"/>
              </a:rPr>
              <a:t>pista</a:t>
            </a:r>
            <a:r>
              <a:rPr lang="en-US" sz="4000" dirty="0">
                <a:solidFill>
                  <a:schemeClr val="bg2"/>
                </a:solidFill>
                <a:latin typeface="Cooper Black" panose="0208090404030B020404" pitchFamily="18" charset="0"/>
                <a:sym typeface="Wingdings" panose="05000000000000000000" pitchFamily="2" charset="2"/>
              </a:rPr>
              <a:t>:</a:t>
            </a:r>
          </a:p>
          <a:p>
            <a:pPr>
              <a:spcAft>
                <a:spcPts val="1800"/>
              </a:spcAft>
            </a:pPr>
            <a:r>
              <a:rPr lang="es-MX" sz="3200" dirty="0">
                <a:solidFill>
                  <a:schemeClr val="bg2"/>
                </a:solidFill>
                <a:latin typeface="Berlin Sans FB" panose="020E0602020502020306" pitchFamily="34" charset="0"/>
              </a:rPr>
              <a:t>una palabra, frase o pregunta que puedes utilizar para repasar y poner a prueba tu memoria</a:t>
            </a:r>
            <a:endParaRPr lang="en-US" sz="3200" dirty="0">
              <a:solidFill>
                <a:schemeClr val="bg2"/>
              </a:solidFill>
              <a:latin typeface="Berlin Sans FB" panose="020E0602020502020306" pitchFamily="34" charset="0"/>
            </a:endParaRPr>
          </a:p>
          <a:p>
            <a:pPr>
              <a:spcAft>
                <a:spcPts val="600"/>
              </a:spcAft>
            </a:pPr>
            <a:r>
              <a:rPr lang="en-US" sz="4000" dirty="0">
                <a:solidFill>
                  <a:schemeClr val="bg2"/>
                </a:solidFill>
                <a:latin typeface="Cooper Black" panose="0208090404030B020404" pitchFamily="18" charset="0"/>
              </a:rPr>
              <a:t>taquigrafía</a:t>
            </a:r>
            <a:r>
              <a:rPr lang="en-US" sz="4000" dirty="0">
                <a:solidFill>
                  <a:schemeClr val="bg2"/>
                </a:solidFill>
                <a:latin typeface="Cooper Black" panose="0208090404030B020404" pitchFamily="18" charset="0"/>
                <a:sym typeface="Wingdings" panose="05000000000000000000" pitchFamily="2" charset="2"/>
              </a:rPr>
              <a:t>:</a:t>
            </a:r>
          </a:p>
          <a:p>
            <a:pPr>
              <a:spcAft>
                <a:spcPts val="1800"/>
              </a:spcAft>
            </a:pPr>
            <a:r>
              <a:rPr lang="es-MX" sz="3200" dirty="0">
                <a:solidFill>
                  <a:schemeClr val="bg2"/>
                </a:solidFill>
                <a:latin typeface="Berlin Sans FB" panose="020E0602020502020306" pitchFamily="34" charset="0"/>
              </a:rPr>
              <a:t>abreviaturas o símbolos que la gente utiliza para poder escribir más rápido</a:t>
            </a:r>
            <a:endParaRPr lang="en-US" sz="3200" dirty="0">
              <a:solidFill>
                <a:schemeClr val="bg2"/>
              </a:solidFill>
              <a:latin typeface="Berlin Sans FB" panose="020E0602020502020306" pitchFamily="34" charset="0"/>
            </a:endParaRPr>
          </a:p>
        </p:txBody>
      </p:sp>
      <p:sp>
        <p:nvSpPr>
          <p:cNvPr id="3" name="Rectangle: Rounded Corners 2">
            <a:extLst>
              <a:ext uri="{FF2B5EF4-FFF2-40B4-BE49-F238E27FC236}">
                <a16:creationId xmlns:a16="http://schemas.microsoft.com/office/drawing/2014/main" id="{4EDD6599-275E-4D55-9C29-D750AC012647}"/>
              </a:ext>
            </a:extLst>
          </p:cNvPr>
          <p:cNvSpPr/>
          <p:nvPr/>
        </p:nvSpPr>
        <p:spPr>
          <a:xfrm>
            <a:off x="9025181" y="516622"/>
            <a:ext cx="2393987" cy="2282808"/>
          </a:xfrm>
          <a:prstGeom prst="roundRect">
            <a:avLst/>
          </a:prstGeom>
          <a:solidFill>
            <a:srgbClr val="3A6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6ED5596-161F-42AC-9407-26A19D3A5E5F}"/>
              </a:ext>
            </a:extLst>
          </p:cNvPr>
          <p:cNvSpPr txBox="1"/>
          <p:nvPr/>
        </p:nvSpPr>
        <p:spPr>
          <a:xfrm>
            <a:off x="9177893" y="652389"/>
            <a:ext cx="2393987" cy="2492990"/>
          </a:xfrm>
          <a:prstGeom prst="rect">
            <a:avLst/>
          </a:prstGeom>
          <a:noFill/>
        </p:spPr>
        <p:txBody>
          <a:bodyPr wrap="square" rtlCol="0">
            <a:spAutoFit/>
          </a:bodyPr>
          <a:lstStyle/>
          <a:p>
            <a:r>
              <a:rPr lang="en-US" sz="4000" b="1" dirty="0"/>
              <a:t>Términos Útiles de Conocer</a:t>
            </a:r>
          </a:p>
          <a:p>
            <a:pPr marL="457200" indent="-457200">
              <a:buFont typeface="Arial" panose="020B0604020202020204" pitchFamily="34" charset="0"/>
              <a:buChar char="•"/>
            </a:pPr>
            <a:endParaRPr lang="en-US" sz="3600" dirty="0"/>
          </a:p>
        </p:txBody>
      </p:sp>
    </p:spTree>
    <p:extLst>
      <p:ext uri="{BB962C8B-B14F-4D97-AF65-F5344CB8AC3E}">
        <p14:creationId xmlns:p14="http://schemas.microsoft.com/office/powerpoint/2010/main" val="240062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Right 10">
            <a:extLst>
              <a:ext uri="{FF2B5EF4-FFF2-40B4-BE49-F238E27FC236}">
                <a16:creationId xmlns:a16="http://schemas.microsoft.com/office/drawing/2014/main" id="{6CD0E3E8-8A77-4224-B4FF-B81E3B864334}"/>
              </a:ext>
            </a:extLst>
          </p:cNvPr>
          <p:cNvSpPr/>
          <p:nvPr/>
        </p:nvSpPr>
        <p:spPr>
          <a:xfrm rot="5400000">
            <a:off x="3603803" y="3661446"/>
            <a:ext cx="960292" cy="57873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FF22F5CA-96A9-4C01-9299-C55AE272D1C6}"/>
              </a:ext>
            </a:extLst>
          </p:cNvPr>
          <p:cNvGrpSpPr/>
          <p:nvPr/>
        </p:nvGrpSpPr>
        <p:grpSpPr>
          <a:xfrm>
            <a:off x="2720445" y="4432294"/>
            <a:ext cx="2754217" cy="2118780"/>
            <a:chOff x="-1288864" y="5057101"/>
            <a:chExt cx="2754217" cy="2118780"/>
          </a:xfrm>
        </p:grpSpPr>
        <p:sp>
          <p:nvSpPr>
            <p:cNvPr id="2" name="Rectangle: Rounded Corners 1">
              <a:extLst>
                <a:ext uri="{FF2B5EF4-FFF2-40B4-BE49-F238E27FC236}">
                  <a16:creationId xmlns:a16="http://schemas.microsoft.com/office/drawing/2014/main" id="{63618801-1207-443C-B2FA-4938AAF0A26F}"/>
                </a:ext>
              </a:extLst>
            </p:cNvPr>
            <p:cNvSpPr/>
            <p:nvPr/>
          </p:nvSpPr>
          <p:spPr>
            <a:xfrm>
              <a:off x="-1288864" y="5057101"/>
              <a:ext cx="2754217" cy="1735668"/>
            </a:xfrm>
            <a:prstGeom prst="roundRect">
              <a:avLst>
                <a:gd name="adj" fmla="val 16401"/>
              </a:avLst>
            </a:prstGeom>
            <a:solidFill>
              <a:srgbClr val="3A6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820D5C5-850F-47A5-A621-2C68897493C3}"/>
                </a:ext>
              </a:extLst>
            </p:cNvPr>
            <p:cNvSpPr txBox="1"/>
            <p:nvPr/>
          </p:nvSpPr>
          <p:spPr>
            <a:xfrm>
              <a:off x="-1274693" y="5113778"/>
              <a:ext cx="2725874" cy="2062103"/>
            </a:xfrm>
            <a:prstGeom prst="rect">
              <a:avLst/>
            </a:prstGeom>
            <a:noFill/>
          </p:spPr>
          <p:txBody>
            <a:bodyPr wrap="square" rtlCol="0">
              <a:spAutoFit/>
            </a:bodyPr>
            <a:lstStyle/>
            <a:p>
              <a:pPr algn="ctr"/>
              <a:r>
                <a:rPr lang="en-US" sz="2400" b="1" dirty="0"/>
                <a:t>2. </a:t>
              </a:r>
            </a:p>
            <a:p>
              <a:pPr algn="ctr"/>
              <a:r>
                <a:rPr lang="en-US" sz="2400" b="1" dirty="0"/>
                <a:t>Demostración del Profesor:</a:t>
              </a:r>
              <a:r>
                <a:rPr lang="en-US" sz="2800" dirty="0"/>
                <a:t> </a:t>
              </a:r>
            </a:p>
            <a:p>
              <a:pPr algn="ctr"/>
              <a:r>
                <a:rPr lang="en-US" sz="2400" dirty="0"/>
                <a:t>“No es muy pronto”</a:t>
              </a:r>
            </a:p>
            <a:p>
              <a:pPr marL="457200" indent="-457200">
                <a:buFont typeface="Arial" panose="020B0604020202020204" pitchFamily="34" charset="0"/>
                <a:buChar char="•"/>
              </a:pPr>
              <a:endParaRPr lang="en-US" sz="2800" dirty="0"/>
            </a:p>
          </p:txBody>
        </p:sp>
      </p:grpSp>
      <p:grpSp>
        <p:nvGrpSpPr>
          <p:cNvPr id="23" name="Group 22">
            <a:extLst>
              <a:ext uri="{FF2B5EF4-FFF2-40B4-BE49-F238E27FC236}">
                <a16:creationId xmlns:a16="http://schemas.microsoft.com/office/drawing/2014/main" id="{C9DB9414-F788-4FE2-AE4F-1B2AF710832B}"/>
              </a:ext>
            </a:extLst>
          </p:cNvPr>
          <p:cNvGrpSpPr/>
          <p:nvPr/>
        </p:nvGrpSpPr>
        <p:grpSpPr>
          <a:xfrm>
            <a:off x="1640672" y="1219567"/>
            <a:ext cx="4886555" cy="2395957"/>
            <a:chOff x="5823141" y="1210100"/>
            <a:chExt cx="4886555" cy="2395957"/>
          </a:xfrm>
        </p:grpSpPr>
        <p:sp>
          <p:nvSpPr>
            <p:cNvPr id="4" name="Rectangle: Rounded Corners 3">
              <a:extLst>
                <a:ext uri="{FF2B5EF4-FFF2-40B4-BE49-F238E27FC236}">
                  <a16:creationId xmlns:a16="http://schemas.microsoft.com/office/drawing/2014/main" id="{E53E3CD6-60B0-42D3-B352-032E6C9A8BB4}"/>
                </a:ext>
              </a:extLst>
            </p:cNvPr>
            <p:cNvSpPr/>
            <p:nvPr/>
          </p:nvSpPr>
          <p:spPr>
            <a:xfrm>
              <a:off x="5823141" y="1210100"/>
              <a:ext cx="4886555" cy="2369881"/>
            </a:xfrm>
            <a:prstGeom prst="roundRect">
              <a:avLst>
                <a:gd name="adj" fmla="val 11441"/>
              </a:avLst>
            </a:prstGeom>
            <a:solidFill>
              <a:srgbClr val="3A6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69A9FC5-D0B2-4D7E-8FD0-1FC92CF79336}"/>
                </a:ext>
              </a:extLst>
            </p:cNvPr>
            <p:cNvSpPr txBox="1"/>
            <p:nvPr/>
          </p:nvSpPr>
          <p:spPr>
            <a:xfrm>
              <a:off x="5982984" y="1236177"/>
              <a:ext cx="4525443" cy="2369880"/>
            </a:xfrm>
            <a:prstGeom prst="rect">
              <a:avLst/>
            </a:prstGeom>
            <a:noFill/>
          </p:spPr>
          <p:txBody>
            <a:bodyPr wrap="square" rtlCol="0">
              <a:spAutoFit/>
            </a:bodyPr>
            <a:lstStyle/>
            <a:p>
              <a:pPr algn="ctr"/>
              <a:r>
                <a:rPr lang="en-US" sz="2000" dirty="0"/>
                <a:t>1. Aprende Sobre:</a:t>
              </a:r>
            </a:p>
            <a:p>
              <a:pPr algn="ctr"/>
              <a:r>
                <a:rPr lang="es-MX" sz="2400" b="1" dirty="0"/>
                <a:t>Secretos Para Tomar Notas Exitosas</a:t>
              </a:r>
              <a:endParaRPr lang="en-US" sz="2000" dirty="0"/>
            </a:p>
            <a:p>
              <a:pPr marL="1025525" indent="-457200">
                <a:buFont typeface="Arial" panose="020B0604020202020204" pitchFamily="34" charset="0"/>
                <a:buChar char="•"/>
              </a:pPr>
              <a:r>
                <a:rPr lang="en-US" sz="2000" dirty="0"/>
                <a:t>Organizar el formato</a:t>
              </a:r>
            </a:p>
            <a:p>
              <a:pPr marL="1025525" indent="-457200">
                <a:buFont typeface="Arial" panose="020B0604020202020204" pitchFamily="34" charset="0"/>
                <a:buChar char="•"/>
              </a:pPr>
              <a:r>
                <a:rPr lang="en-US" sz="2000" dirty="0"/>
                <a:t>Capturar las ideas principales</a:t>
              </a:r>
            </a:p>
            <a:p>
              <a:pPr marL="1025525" indent="-457200">
                <a:buFont typeface="Arial" panose="020B0604020202020204" pitchFamily="34" charset="0"/>
                <a:buChar char="•"/>
              </a:pPr>
              <a:r>
                <a:rPr lang="en-US" sz="2000" dirty="0"/>
                <a:t>Usar taquigrafía personal</a:t>
              </a:r>
            </a:p>
            <a:p>
              <a:pPr marL="1025525" indent="-457200">
                <a:buFont typeface="Arial" panose="020B0604020202020204" pitchFamily="34" charset="0"/>
                <a:buChar char="•"/>
              </a:pPr>
              <a:r>
                <a:rPr lang="en-US" sz="2000" dirty="0"/>
                <a:t>Indicar y resumir</a:t>
              </a:r>
            </a:p>
          </p:txBody>
        </p:sp>
      </p:grpSp>
      <p:sp>
        <p:nvSpPr>
          <p:cNvPr id="6" name="Arrow: Right 5">
            <a:extLst>
              <a:ext uri="{FF2B5EF4-FFF2-40B4-BE49-F238E27FC236}">
                <a16:creationId xmlns:a16="http://schemas.microsoft.com/office/drawing/2014/main" id="{F20A6B12-E9E0-4B89-8220-5CAFDE812801}"/>
              </a:ext>
            </a:extLst>
          </p:cNvPr>
          <p:cNvSpPr/>
          <p:nvPr/>
        </p:nvSpPr>
        <p:spPr>
          <a:xfrm>
            <a:off x="5488835" y="4903585"/>
            <a:ext cx="2374282" cy="57873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48F69B9-C851-48BC-8BCC-730F723C9772}"/>
              </a:ext>
            </a:extLst>
          </p:cNvPr>
          <p:cNvSpPr txBox="1"/>
          <p:nvPr/>
        </p:nvSpPr>
        <p:spPr>
          <a:xfrm>
            <a:off x="1640672" y="307043"/>
            <a:ext cx="10377543" cy="646331"/>
          </a:xfrm>
          <a:prstGeom prst="rect">
            <a:avLst/>
          </a:prstGeom>
          <a:noFill/>
        </p:spPr>
        <p:txBody>
          <a:bodyPr wrap="square" rtlCol="0">
            <a:spAutoFit/>
          </a:bodyPr>
          <a:lstStyle/>
          <a:p>
            <a:r>
              <a:rPr lang="en-US" sz="3600" dirty="0">
                <a:solidFill>
                  <a:schemeClr val="bg2"/>
                </a:solidFill>
                <a:latin typeface="Berlin Sans FB" panose="020E0602020502020306" pitchFamily="34" charset="0"/>
              </a:rPr>
              <a:t>Tomar Notas Útiles: Mapa Conceptual</a:t>
            </a:r>
          </a:p>
        </p:txBody>
      </p:sp>
      <p:sp>
        <p:nvSpPr>
          <p:cNvPr id="12" name="Rectangle: Rounded Corners 11">
            <a:extLst>
              <a:ext uri="{FF2B5EF4-FFF2-40B4-BE49-F238E27FC236}">
                <a16:creationId xmlns:a16="http://schemas.microsoft.com/office/drawing/2014/main" id="{A0CB8426-91B2-4DBD-8825-D611AAEB2842}"/>
              </a:ext>
            </a:extLst>
          </p:cNvPr>
          <p:cNvSpPr/>
          <p:nvPr/>
        </p:nvSpPr>
        <p:spPr>
          <a:xfrm>
            <a:off x="7877290" y="3677079"/>
            <a:ext cx="3017797" cy="2865863"/>
          </a:xfrm>
          <a:prstGeom prst="roundRect">
            <a:avLst>
              <a:gd name="adj" fmla="val 50000"/>
            </a:avLst>
          </a:prstGeom>
          <a:solidFill>
            <a:srgbClr val="3A6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9F8E9A5-BC98-4318-A9E8-526EE12AC863}"/>
              </a:ext>
            </a:extLst>
          </p:cNvPr>
          <p:cNvSpPr txBox="1"/>
          <p:nvPr/>
        </p:nvSpPr>
        <p:spPr>
          <a:xfrm>
            <a:off x="7577292" y="4045369"/>
            <a:ext cx="3617791" cy="1415772"/>
          </a:xfrm>
          <a:prstGeom prst="rect">
            <a:avLst/>
          </a:prstGeom>
          <a:noFill/>
        </p:spPr>
        <p:txBody>
          <a:bodyPr wrap="square" rtlCol="0">
            <a:spAutoFit/>
          </a:bodyPr>
          <a:lstStyle/>
          <a:p>
            <a:pPr algn="ctr"/>
            <a:r>
              <a:rPr lang="en-US" sz="2400" b="1" dirty="0"/>
              <a:t>3. </a:t>
            </a:r>
          </a:p>
          <a:p>
            <a:pPr algn="ctr">
              <a:spcAft>
                <a:spcPts val="1200"/>
              </a:spcAft>
            </a:pPr>
            <a:r>
              <a:rPr lang="en-US" sz="2400" b="1" dirty="0"/>
              <a:t>Ronda de Prácticas :</a:t>
            </a:r>
          </a:p>
          <a:p>
            <a:pPr algn="ctr"/>
            <a:r>
              <a:rPr lang="en-US" sz="2800" dirty="0"/>
              <a:t>“</a:t>
            </a:r>
            <a:r>
              <a:rPr lang="en-US" sz="2400" dirty="0"/>
              <a:t>Ser Mejor Estudiante</a:t>
            </a:r>
            <a:r>
              <a:rPr lang="en-US" sz="2800" dirty="0"/>
              <a:t>”</a:t>
            </a:r>
            <a:endParaRPr lang="en-US" sz="2400" dirty="0"/>
          </a:p>
        </p:txBody>
      </p:sp>
      <p:pic>
        <p:nvPicPr>
          <p:cNvPr id="14" name="Picture 13">
            <a:extLst>
              <a:ext uri="{FF2B5EF4-FFF2-40B4-BE49-F238E27FC236}">
                <a16:creationId xmlns:a16="http://schemas.microsoft.com/office/drawing/2014/main" id="{98CE00A3-03D1-4AEA-8B14-9F9D6115A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40044">
            <a:off x="8580801" y="844463"/>
            <a:ext cx="1917915" cy="2297038"/>
          </a:xfrm>
          <a:prstGeom prst="rect">
            <a:avLst/>
          </a:prstGeom>
        </p:spPr>
      </p:pic>
      <p:pic>
        <p:nvPicPr>
          <p:cNvPr id="15" name="Picture 14" descr="Image result for hand writing notes clipart">
            <a:extLst>
              <a:ext uri="{FF2B5EF4-FFF2-40B4-BE49-F238E27FC236}">
                <a16:creationId xmlns:a16="http://schemas.microsoft.com/office/drawing/2014/main" id="{ABCE422B-63C5-4757-8FFB-251DBD50B42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88546">
            <a:off x="9470444" y="1243573"/>
            <a:ext cx="1605264" cy="1148621"/>
          </a:xfrm>
          <a:prstGeom prst="rect">
            <a:avLst/>
          </a:prstGeom>
          <a:noFill/>
          <a:ln>
            <a:noFill/>
          </a:ln>
        </p:spPr>
      </p:pic>
    </p:spTree>
    <p:extLst>
      <p:ext uri="{BB962C8B-B14F-4D97-AF65-F5344CB8AC3E}">
        <p14:creationId xmlns:p14="http://schemas.microsoft.com/office/powerpoint/2010/main" val="983028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Notes on medieval English nobility.jpg">
            <a:extLst>
              <a:ext uri="{FF2B5EF4-FFF2-40B4-BE49-F238E27FC236}">
                <a16:creationId xmlns:a16="http://schemas.microsoft.com/office/drawing/2014/main" id="{C7D4D791-4B5E-43C6-BF8D-8F14488CB51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4605159" y="1884681"/>
            <a:ext cx="3836020" cy="2877015"/>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B7C2DE4-7147-4DCC-B26B-AFC47984B699}"/>
              </a:ext>
            </a:extLst>
          </p:cNvPr>
          <p:cNvSpPr txBox="1"/>
          <p:nvPr/>
        </p:nvSpPr>
        <p:spPr>
          <a:xfrm>
            <a:off x="2519880" y="624470"/>
            <a:ext cx="8062333" cy="1077218"/>
          </a:xfrm>
          <a:prstGeom prst="rect">
            <a:avLst/>
          </a:prstGeom>
          <a:noFill/>
        </p:spPr>
        <p:txBody>
          <a:bodyPr wrap="square" rtlCol="0">
            <a:spAutoFit/>
          </a:bodyPr>
          <a:lstStyle/>
          <a:p>
            <a:pPr algn="ctr"/>
            <a:r>
              <a:rPr lang="es-MX" sz="3200" dirty="0">
                <a:solidFill>
                  <a:schemeClr val="bg2"/>
                </a:solidFill>
                <a:latin typeface="Berlin Sans FB" panose="020E0602020502020306" pitchFamily="34" charset="0"/>
                <a:ea typeface="Times New Roman" panose="02020603050405020304" pitchFamily="18" charset="0"/>
                <a:cs typeface="Times New Roman" panose="02020603050405020304" pitchFamily="18" charset="0"/>
              </a:rPr>
              <a:t>¿Cuán fácil estudiar a partir de una página de apuntes como ésta? ¿Por qué?</a:t>
            </a:r>
            <a:endParaRPr lang="en-US" sz="3200" dirty="0">
              <a:solidFill>
                <a:schemeClr val="bg2"/>
              </a:solidFill>
            </a:endParaRPr>
          </a:p>
        </p:txBody>
      </p:sp>
      <p:sp>
        <p:nvSpPr>
          <p:cNvPr id="3" name="TextBox 2">
            <a:extLst>
              <a:ext uri="{FF2B5EF4-FFF2-40B4-BE49-F238E27FC236}">
                <a16:creationId xmlns:a16="http://schemas.microsoft.com/office/drawing/2014/main" id="{60A6BA86-7117-4D0A-B0D4-6820222CFF6A}"/>
              </a:ext>
            </a:extLst>
          </p:cNvPr>
          <p:cNvSpPr txBox="1"/>
          <p:nvPr/>
        </p:nvSpPr>
        <p:spPr>
          <a:xfrm>
            <a:off x="3937819" y="5156312"/>
            <a:ext cx="5884605"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700000"/>
                </a:solidFill>
                <a:latin typeface="Berlin Sans FB" panose="020E0602020502020306" pitchFamily="34" charset="0"/>
              </a:rPr>
              <a:t>DEMASIADO DESORDENADO</a:t>
            </a:r>
          </a:p>
          <a:p>
            <a:pPr marL="285750" indent="-285750">
              <a:buFont typeface="Arial" panose="020B0604020202020204" pitchFamily="34" charset="0"/>
              <a:buChar char="•"/>
            </a:pPr>
            <a:r>
              <a:rPr lang="en-US" sz="3200" dirty="0">
                <a:solidFill>
                  <a:srgbClr val="700000"/>
                </a:solidFill>
                <a:latin typeface="Berlin Sans FB" panose="020E0602020502020306" pitchFamily="34" charset="0"/>
              </a:rPr>
              <a:t>DEMASIADAS PALABRAS</a:t>
            </a:r>
            <a:endParaRPr lang="en-US" sz="3200" dirty="0"/>
          </a:p>
        </p:txBody>
      </p:sp>
    </p:spTree>
    <p:extLst>
      <p:ext uri="{BB962C8B-B14F-4D97-AF65-F5344CB8AC3E}">
        <p14:creationId xmlns:p14="http://schemas.microsoft.com/office/powerpoint/2010/main" val="122221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7C2DE4-7147-4DCC-B26B-AFC47984B699}"/>
              </a:ext>
            </a:extLst>
          </p:cNvPr>
          <p:cNvSpPr txBox="1"/>
          <p:nvPr/>
        </p:nvSpPr>
        <p:spPr>
          <a:xfrm>
            <a:off x="2604852" y="624470"/>
            <a:ext cx="8062333" cy="1077218"/>
          </a:xfrm>
          <a:prstGeom prst="rect">
            <a:avLst/>
          </a:prstGeom>
          <a:noFill/>
        </p:spPr>
        <p:txBody>
          <a:bodyPr wrap="square" rtlCol="0">
            <a:spAutoFit/>
          </a:bodyPr>
          <a:lstStyle/>
          <a:p>
            <a:pPr algn="ctr"/>
            <a:r>
              <a:rPr lang="es-MX" sz="3200" dirty="0">
                <a:solidFill>
                  <a:schemeClr val="bg2"/>
                </a:solidFill>
                <a:latin typeface="Berlin Sans FB" panose="020E0602020502020306" pitchFamily="34" charset="0"/>
                <a:ea typeface="Times New Roman" panose="02020603050405020304" pitchFamily="18" charset="0"/>
                <a:cs typeface="Times New Roman" panose="02020603050405020304" pitchFamily="18" charset="0"/>
              </a:rPr>
              <a:t>¿Cuán fácil estudiar a partir de una página de apuntes como ésta? ¿Por qué?</a:t>
            </a:r>
            <a:endParaRPr lang="en-US" sz="3200" dirty="0">
              <a:solidFill>
                <a:schemeClr val="bg2"/>
              </a:solidFill>
            </a:endParaRPr>
          </a:p>
        </p:txBody>
      </p:sp>
      <p:sp>
        <p:nvSpPr>
          <p:cNvPr id="3" name="TextBox 2">
            <a:extLst>
              <a:ext uri="{FF2B5EF4-FFF2-40B4-BE49-F238E27FC236}">
                <a16:creationId xmlns:a16="http://schemas.microsoft.com/office/drawing/2014/main" id="{60A6BA86-7117-4D0A-B0D4-6820222CFF6A}"/>
              </a:ext>
            </a:extLst>
          </p:cNvPr>
          <p:cNvSpPr txBox="1"/>
          <p:nvPr/>
        </p:nvSpPr>
        <p:spPr>
          <a:xfrm>
            <a:off x="4556398" y="4997407"/>
            <a:ext cx="4181708"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700000"/>
                </a:solidFill>
                <a:latin typeface="Berlin Sans FB" panose="020E0602020502020306" pitchFamily="34" charset="0"/>
              </a:rPr>
              <a:t>NO HAY SUFICIENTE INFORMACIÓN</a:t>
            </a:r>
            <a:endParaRPr lang="en-US" sz="3200" dirty="0"/>
          </a:p>
        </p:txBody>
      </p:sp>
      <p:pic>
        <p:nvPicPr>
          <p:cNvPr id="5" name="Picture 4" descr="Free Images : notebook, writing, work, pen, paper, brand, font, handwriting,  calligraphy, document, notes, ideas, fountain pens, brainstorm 4000x3000 -  - 571800 - Free stock photos - PxHere">
            <a:extLst>
              <a:ext uri="{FF2B5EF4-FFF2-40B4-BE49-F238E27FC236}">
                <a16:creationId xmlns:a16="http://schemas.microsoft.com/office/drawing/2014/main" id="{78805F88-AFA0-4BE7-9D0F-602B70E97E1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534018" y="1851103"/>
            <a:ext cx="4001001" cy="2996889"/>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48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3.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e940414-f5a2-4509-bc4b-9b97993b9bc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D24056D5EF7449846567EA6E67CD79" ma:contentTypeVersion="17" ma:contentTypeDescription="Create a new document." ma:contentTypeScope="" ma:versionID="4a6bb9d9763d2f63b7759a6e12f2c3f5">
  <xsd:schema xmlns:xsd="http://www.w3.org/2001/XMLSchema" xmlns:xs="http://www.w3.org/2001/XMLSchema" xmlns:p="http://schemas.microsoft.com/office/2006/metadata/properties" xmlns:ns3="d39049c8-5642-4c67-b9b8-6999510f2293" xmlns:ns4="be940414-f5a2-4509-bc4b-9b97993b9bc1" targetNamespace="http://schemas.microsoft.com/office/2006/metadata/properties" ma:root="true" ma:fieldsID="bbd5dc520db418e09c5d0fc7ee324e58" ns3:_="" ns4:_="">
    <xsd:import namespace="d39049c8-5642-4c67-b9b8-6999510f2293"/>
    <xsd:import namespace="be940414-f5a2-4509-bc4b-9b97993b9b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9049c8-5642-4c67-b9b8-6999510f229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940414-f5a2-4509-bc4b-9b97993b9bc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69BE7C-72A9-4F49-A19F-ED39DE48E209}">
  <ds:schemaRefs>
    <ds:schemaRef ds:uri="http://purl.org/dc/elements/1.1/"/>
    <ds:schemaRef ds:uri="d39049c8-5642-4c67-b9b8-6999510f2293"/>
    <ds:schemaRef ds:uri="http://schemas.microsoft.com/office/2006/documentManagement/types"/>
    <ds:schemaRef ds:uri="http://purl.org/dc/dcmitype/"/>
    <ds:schemaRef ds:uri="http://schemas.microsoft.com/office/2006/metadata/properties"/>
    <ds:schemaRef ds:uri="be940414-f5a2-4509-bc4b-9b97993b9bc1"/>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F0CE8D2B-CD33-48CB-BDA7-075FB37F7070}">
  <ds:schemaRefs>
    <ds:schemaRef ds:uri="http://schemas.microsoft.com/sharepoint/v3/contenttype/forms"/>
  </ds:schemaRefs>
</ds:datastoreItem>
</file>

<file path=customXml/itemProps3.xml><?xml version="1.0" encoding="utf-8"?>
<ds:datastoreItem xmlns:ds="http://schemas.openxmlformats.org/officeDocument/2006/customXml" ds:itemID="{20F58A17-4882-4CAB-B6A5-AE080DA472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9049c8-5642-4c67-b9b8-6999510f2293"/>
    <ds:schemaRef ds:uri="be940414-f5a2-4509-bc4b-9b97993b9b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3015</TotalTime>
  <Words>2351</Words>
  <Application>Microsoft Office PowerPoint</Application>
  <PresentationFormat>Widescreen</PresentationFormat>
  <Paragraphs>211</Paragraphs>
  <Slides>24</Slides>
  <Notes>24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24</vt:i4>
      </vt:variant>
    </vt:vector>
  </HeadingPairs>
  <TitlesOfParts>
    <vt:vector size="37" baseType="lpstr">
      <vt:lpstr>Arial</vt:lpstr>
      <vt:lpstr>Berlin Sans FB</vt:lpstr>
      <vt:lpstr>Berlin Sans FB Demi</vt:lpstr>
      <vt:lpstr>Calibri</vt:lpstr>
      <vt:lpstr>Calibri Light</vt:lpstr>
      <vt:lpstr>Century Schoolbook</vt:lpstr>
      <vt:lpstr>Cooper Black</vt:lpstr>
      <vt:lpstr>Tempus Sans ITC</vt:lpstr>
      <vt:lpstr>Times New Roman</vt:lpstr>
      <vt:lpstr>Wingdings</vt:lpstr>
      <vt:lpstr>1_Office Theme</vt:lpstr>
      <vt:lpstr>Office Theme</vt:lpstr>
      <vt:lpstr>2_Office Theme</vt:lpstr>
      <vt:lpstr>PowerPoint Presentation</vt:lpstr>
      <vt:lpstr>Gestionar Mi Aprendizaje</vt:lpstr>
      <vt:lpstr>Dedicación Estudiantil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My Learning</dc:title>
  <dc:creator>Maria  Waltemeyer</dc:creator>
  <cp:lastModifiedBy>Maria Waltemeyer</cp:lastModifiedBy>
  <cp:revision>193</cp:revision>
  <dcterms:created xsi:type="dcterms:W3CDTF">2021-02-22T16:29:21Z</dcterms:created>
  <dcterms:modified xsi:type="dcterms:W3CDTF">2023-12-08T01:40:34Z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0x0101001FD24056D5EF7449846567EA6E67CD79</vt:lpwstr>
  </property>
</Properties>
</file>