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7" r:id="rId6"/>
  </p:sldMasterIdLst>
  <p:notesMasterIdLst>
    <p:notesMasterId r:id="rId29"/>
  </p:notesMasterIdLst>
  <p:sldIdLst>
    <p:sldId id="258" r:id="rId7"/>
    <p:sldId id="288" r:id="rId8"/>
    <p:sldId id="290" r:id="rId9"/>
    <p:sldId id="272" r:id="rId10"/>
    <p:sldId id="273" r:id="rId11"/>
    <p:sldId id="274" r:id="rId12"/>
    <p:sldId id="275" r:id="rId13"/>
    <p:sldId id="257" r:id="rId14"/>
    <p:sldId id="276" r:id="rId15"/>
    <p:sldId id="277" r:id="rId16"/>
    <p:sldId id="289" r:id="rId17"/>
    <p:sldId id="281" r:id="rId18"/>
    <p:sldId id="280" r:id="rId19"/>
    <p:sldId id="285" r:id="rId20"/>
    <p:sldId id="286" r:id="rId21"/>
    <p:sldId id="267" r:id="rId22"/>
    <p:sldId id="261" r:id="rId23"/>
    <p:sldId id="283" r:id="rId24"/>
    <p:sldId id="284" r:id="rId25"/>
    <p:sldId id="270" r:id="rId26"/>
    <p:sldId id="271" r:id="rId27"/>
    <p:sldId id="29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0000"/>
    <a:srgbClr val="FDDFC7"/>
    <a:srgbClr val="3A669C"/>
    <a:srgbClr val="7FA3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7A6B3E-16BE-BE71-4C8C-5961FF8FFA7E}" v="2" dt="2023-06-28T13:09:29.6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70" autoAdjust="0"/>
    <p:restoredTop sz="93602" autoAdjust="0"/>
  </p:normalViewPr>
  <p:slideViewPr>
    <p:cSldViewPr snapToGrid="0">
      <p:cViewPr varScale="1">
        <p:scale>
          <a:sx n="38" d="100"/>
          <a:sy n="38" d="100"/>
        </p:scale>
        <p:origin x="868" y="20"/>
      </p:cViewPr>
      <p:guideLst/>
    </p:cSldViewPr>
  </p:slideViewPr>
  <p:notesTextViewPr>
    <p:cViewPr>
      <p:scale>
        <a:sx n="1" d="1"/>
        <a:sy n="1" d="1"/>
      </p:scale>
      <p:origin x="0" y="0"/>
    </p:cViewPr>
  </p:notesTextViewPr>
  <p:notesViewPr>
    <p:cSldViewPr snapToGrid="0">
      <p:cViewPr varScale="1">
        <p:scale>
          <a:sx n="47" d="100"/>
          <a:sy n="47" d="100"/>
        </p:scale>
        <p:origin x="266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C25E7-00E8-4C88-ADF8-7A35E49F69DA}" type="datetimeFigureOut">
              <a:rPr lang="en-US" smtClean="0"/>
              <a:t>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FC8C3-4040-461A-91E9-FB2BD49EA7A6}" type="slidenum">
              <a:rPr lang="en-US" smtClean="0"/>
              <a:t>‹#›</a:t>
            </a:fld>
            <a:endParaRPr lang="en-US"/>
          </a:p>
        </p:txBody>
      </p:sp>
    </p:spTree>
    <p:extLst>
      <p:ext uri="{BB962C8B-B14F-4D97-AF65-F5344CB8AC3E}">
        <p14:creationId xmlns:p14="http://schemas.microsoft.com/office/powerpoint/2010/main" val="116455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flickr.com/photos/all4ed/35668669474/in/photostrea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flickr.com/photos/all4ed/36335086302/in/photostream/"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teams work together to respond to the prompt on the slide.</a:t>
            </a:r>
          </a:p>
          <a:p>
            <a:r>
              <a:rPr lang="en-US" dirty="0"/>
              <a:t>Image http://clipart-library.com/clip-art/camera-silhouette-clip-art-3.htm</a:t>
            </a:r>
            <a:endParaRPr lang="en-US" dirty="0">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a:t>
            </a:fld>
            <a:endParaRPr lang="en-US"/>
          </a:p>
        </p:txBody>
      </p:sp>
    </p:spTree>
    <p:extLst>
      <p:ext uri="{BB962C8B-B14F-4D97-AF65-F5344CB8AC3E}">
        <p14:creationId xmlns:p14="http://schemas.microsoft.com/office/powerpoint/2010/main" val="4173455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students’ attention to the four laminated posters placed in different corners of the room. Assign each team to one of the posters. Tell students that they are work together to present the information from the reading in the graphic organizer assigned to them. Give students time to move to the stations and work through entering the information on the poster. </a:t>
            </a:r>
          </a:p>
        </p:txBody>
      </p:sp>
      <p:sp>
        <p:nvSpPr>
          <p:cNvPr id="4" name="Slide Number Placeholder 3"/>
          <p:cNvSpPr>
            <a:spLocks noGrp="1"/>
          </p:cNvSpPr>
          <p:nvPr>
            <p:ph type="sldNum" sz="quarter" idx="5"/>
          </p:nvPr>
        </p:nvSpPr>
        <p:spPr/>
        <p:txBody>
          <a:bodyPr/>
          <a:lstStyle/>
          <a:p>
            <a:fld id="{E9BFC8C3-4040-461A-91E9-FB2BD49EA7A6}" type="slidenum">
              <a:rPr lang="en-US" smtClean="0"/>
              <a:t>10</a:t>
            </a:fld>
            <a:endParaRPr lang="en-US"/>
          </a:p>
        </p:txBody>
      </p:sp>
    </p:spTree>
    <p:extLst>
      <p:ext uri="{BB962C8B-B14F-4D97-AF65-F5344CB8AC3E}">
        <p14:creationId xmlns:p14="http://schemas.microsoft.com/office/powerpoint/2010/main" val="2177192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students have completed the organizers, invite a spokesperson for each group to display their poster and explain why they filled it out as they did. Ask appropriate questions to elicit clarification or elaboration.</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11</a:t>
            </a:fld>
            <a:endParaRPr lang="en-US"/>
          </a:p>
        </p:txBody>
      </p:sp>
    </p:spTree>
    <p:extLst>
      <p:ext uri="{BB962C8B-B14F-4D97-AF65-F5344CB8AC3E}">
        <p14:creationId xmlns:p14="http://schemas.microsoft.com/office/powerpoint/2010/main" val="21084178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other kinds of graphic organizers they have used in the past (e.g., Venn diagrams, timelines, story maps). Wait to display slide 13 </a:t>
            </a:r>
            <a:r>
              <a:rPr lang="en-US" b="1" i="1" dirty="0"/>
              <a:t>after</a:t>
            </a:r>
            <a:r>
              <a:rPr lang="en-US" dirty="0"/>
              <a:t> students have had a chance to respond.</a:t>
            </a:r>
          </a:p>
        </p:txBody>
      </p:sp>
      <p:sp>
        <p:nvSpPr>
          <p:cNvPr id="4" name="Slide Number Placeholder 3"/>
          <p:cNvSpPr>
            <a:spLocks noGrp="1"/>
          </p:cNvSpPr>
          <p:nvPr>
            <p:ph type="sldNum" sz="quarter" idx="5"/>
          </p:nvPr>
        </p:nvSpPr>
        <p:spPr/>
        <p:txBody>
          <a:bodyPr/>
          <a:lstStyle/>
          <a:p>
            <a:fld id="{E9BFC8C3-4040-461A-91E9-FB2BD49EA7A6}" type="slidenum">
              <a:rPr lang="en-US" smtClean="0"/>
              <a:t>12</a:t>
            </a:fld>
            <a:endParaRPr lang="en-US"/>
          </a:p>
        </p:txBody>
      </p:sp>
    </p:spTree>
    <p:extLst>
      <p:ext uri="{BB962C8B-B14F-4D97-AF65-F5344CB8AC3E}">
        <p14:creationId xmlns:p14="http://schemas.microsoft.com/office/powerpoint/2010/main" val="301750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for which subjects each type of organizer is most useful (for example, timelines are particularly useful for history classes, character webs for studying literature, etc.)</a:t>
            </a:r>
          </a:p>
        </p:txBody>
      </p:sp>
      <p:sp>
        <p:nvSpPr>
          <p:cNvPr id="4" name="Slide Number Placeholder 3"/>
          <p:cNvSpPr>
            <a:spLocks noGrp="1"/>
          </p:cNvSpPr>
          <p:nvPr>
            <p:ph type="sldNum" sz="quarter" idx="5"/>
          </p:nvPr>
        </p:nvSpPr>
        <p:spPr/>
        <p:txBody>
          <a:bodyPr/>
          <a:lstStyle/>
          <a:p>
            <a:fld id="{E9BFC8C3-4040-461A-91E9-FB2BD49EA7A6}" type="slidenum">
              <a:rPr lang="en-US" smtClean="0"/>
              <a:t>13</a:t>
            </a:fld>
            <a:endParaRPr lang="en-US"/>
          </a:p>
        </p:txBody>
      </p:sp>
    </p:spTree>
    <p:extLst>
      <p:ext uri="{BB962C8B-B14F-4D97-AF65-F5344CB8AC3E}">
        <p14:creationId xmlns:p14="http://schemas.microsoft.com/office/powerpoint/2010/main" val="32403720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students graphic organizers are just one way to help our memories work better. You are going to explore some other strategies now as well.</a:t>
            </a:r>
          </a:p>
          <a:p>
            <a:r>
              <a:rPr lang="en-US" dirty="0"/>
              <a:t>https://commons.wikimedia.org/wiki/File:Confused_young_woman.jpg</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14</a:t>
            </a:fld>
            <a:endParaRPr lang="en-US"/>
          </a:p>
        </p:txBody>
      </p:sp>
    </p:spTree>
    <p:extLst>
      <p:ext uri="{BB962C8B-B14F-4D97-AF65-F5344CB8AC3E}">
        <p14:creationId xmlns:p14="http://schemas.microsoft.com/office/powerpoint/2010/main" val="21028219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read this slide silently. Ask them what they think it means.</a:t>
            </a:r>
          </a:p>
          <a:p>
            <a:r>
              <a:rPr lang="en-US" dirty="0"/>
              <a:t>Then, tell students they will partner read a text about how the memory works—and how we can help it work better.</a:t>
            </a:r>
            <a:endParaRPr lang="en-US" dirty="0">
              <a:ea typeface="Calibri" panose="020F0502020204030204"/>
              <a:cs typeface="Calibri" panose="020F0502020204030204"/>
            </a:endParaRPr>
          </a:p>
          <a:p>
            <a:endParaRPr lang="en-US">
              <a:ea typeface="Calibri" panose="020F0502020204030204"/>
              <a:cs typeface="Calibri" panose="020F0502020204030204"/>
            </a:endParaRPr>
          </a:p>
          <a:p>
            <a:r>
              <a:rPr lang="en-US" dirty="0"/>
              <a:t>https://www.pinclipart.com/pindetail/ibmbmhw_skit-clipart-png-download/</a:t>
            </a:r>
            <a:endParaRPr lang="en-US" dirty="0">
              <a:ea typeface="Calibri"/>
              <a:cs typeface="Calibri"/>
            </a:endParaRPr>
          </a:p>
          <a:p>
            <a:r>
              <a:rPr lang="en-US" dirty="0"/>
              <a:t>http://getdrawings.com/get-clipart#card-clipart-1.jpg</a:t>
            </a:r>
          </a:p>
        </p:txBody>
      </p:sp>
      <p:sp>
        <p:nvSpPr>
          <p:cNvPr id="4" name="Slide Number Placeholder 3"/>
          <p:cNvSpPr>
            <a:spLocks noGrp="1"/>
          </p:cNvSpPr>
          <p:nvPr>
            <p:ph type="sldNum" sz="quarter" idx="5"/>
          </p:nvPr>
        </p:nvSpPr>
        <p:spPr/>
        <p:txBody>
          <a:bodyPr/>
          <a:lstStyle/>
          <a:p>
            <a:fld id="{E9BFC8C3-4040-461A-91E9-FB2BD49EA7A6}" type="slidenum">
              <a:rPr lang="en-US" smtClean="0"/>
              <a:t>15</a:t>
            </a:fld>
            <a:endParaRPr lang="en-US"/>
          </a:p>
        </p:txBody>
      </p:sp>
    </p:spTree>
    <p:extLst>
      <p:ext uri="{BB962C8B-B14F-4D97-AF65-F5344CB8AC3E}">
        <p14:creationId xmlns:p14="http://schemas.microsoft.com/office/powerpoint/2010/main" val="3536716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vocabulary terms </a:t>
            </a:r>
            <a:r>
              <a:rPr lang="en-US" b="1" dirty="0"/>
              <a:t>working memory</a:t>
            </a:r>
            <a:r>
              <a:rPr lang="en-US" dirty="0"/>
              <a:t>, </a:t>
            </a:r>
            <a:r>
              <a:rPr lang="en-US" b="1" dirty="0"/>
              <a:t>long-term memory</a:t>
            </a:r>
            <a:r>
              <a:rPr lang="en-US" dirty="0"/>
              <a:t>, and </a:t>
            </a:r>
            <a:r>
              <a:rPr lang="en-US" b="1" dirty="0"/>
              <a:t>mnemonics</a:t>
            </a:r>
            <a:r>
              <a:rPr lang="en-US" dirty="0"/>
              <a:t> to students, clicking through this slide to show each term.</a:t>
            </a:r>
          </a:p>
        </p:txBody>
      </p:sp>
      <p:sp>
        <p:nvSpPr>
          <p:cNvPr id="4" name="Slide Number Placeholder 3"/>
          <p:cNvSpPr>
            <a:spLocks noGrp="1"/>
          </p:cNvSpPr>
          <p:nvPr>
            <p:ph type="sldNum" sz="quarter" idx="5"/>
          </p:nvPr>
        </p:nvSpPr>
        <p:spPr/>
        <p:txBody>
          <a:bodyPr/>
          <a:lstStyle/>
          <a:p>
            <a:fld id="{E9BFC8C3-4040-461A-91E9-FB2BD49EA7A6}" type="slidenum">
              <a:rPr lang="en-US" smtClean="0"/>
              <a:t>16</a:t>
            </a:fld>
            <a:endParaRPr lang="en-US"/>
          </a:p>
        </p:txBody>
      </p:sp>
    </p:spTree>
    <p:extLst>
      <p:ext uri="{BB962C8B-B14F-4D97-AF65-F5344CB8AC3E}">
        <p14:creationId xmlns:p14="http://schemas.microsoft.com/office/powerpoint/2010/main" val="2398279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Direct students to the text “Help Your Memory Work Smarter, Not Harder.” Instruct them to partner read this text aloud softly, taking turns. Advise them to pay close attention, as they will be using the information to create a graphic organizer of their choice after reading. Circulate among students as they read.</a:t>
            </a:r>
          </a:p>
          <a:p>
            <a:pPr>
              <a:defRPr/>
            </a:pPr>
            <a:r>
              <a:rPr lang="en-US" sz="1200" b="0" kern="1200" dirty="0">
                <a:solidFill>
                  <a:schemeClr val="tx1"/>
                </a:solidFill>
                <a:effectLst/>
                <a:latin typeface="+mn-lt"/>
                <a:ea typeface="+mn-ea"/>
                <a:cs typeface="+mn-cs"/>
              </a:rPr>
              <a:t>Photo by Allison Shelley/The Verbatim Agency for </a:t>
            </a:r>
            <a:r>
              <a:rPr lang="en-US" sz="1200" b="0" kern="1200" dirty="0" err="1">
                <a:solidFill>
                  <a:schemeClr val="tx1"/>
                </a:solidFill>
                <a:effectLst/>
                <a:latin typeface="+mn-lt"/>
                <a:ea typeface="+mn-ea"/>
                <a:cs typeface="+mn-cs"/>
              </a:rPr>
              <a:t>EDUimages</a:t>
            </a:r>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https://www.flickr.com/photos/all4ed/35668669474/in/photostream/</a:t>
            </a:r>
            <a:r>
              <a:rPr lang="en-US" dirty="0"/>
              <a:t> </a:t>
            </a:r>
            <a:endParaRPr lang="en-US">
              <a:ea typeface="+mn-ea"/>
              <a:cs typeface="+mn-cs"/>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17</a:t>
            </a:fld>
            <a:endParaRPr lang="en-US"/>
          </a:p>
        </p:txBody>
      </p:sp>
    </p:spTree>
    <p:extLst>
      <p:ext uri="{BB962C8B-B14F-4D97-AF65-F5344CB8AC3E}">
        <p14:creationId xmlns:p14="http://schemas.microsoft.com/office/powerpoint/2010/main" val="11728836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students read the text, have each one create a mind map, graphic organizer, or other visual representation of the content of the text, using the “Your Turn” activity sheet provided. Students should decide what type of organizer they wish to create.</a:t>
            </a:r>
          </a:p>
          <a:p>
            <a:r>
              <a:rPr lang="en-US" dirty="0"/>
              <a:t>https://www.flickr.com/photos/ucdaviscoe/8406545040</a:t>
            </a:r>
            <a:endParaRPr lang="en-US"/>
          </a:p>
        </p:txBody>
      </p:sp>
      <p:sp>
        <p:nvSpPr>
          <p:cNvPr id="4" name="Slide Number Placeholder 3"/>
          <p:cNvSpPr>
            <a:spLocks noGrp="1"/>
          </p:cNvSpPr>
          <p:nvPr>
            <p:ph type="sldNum" sz="quarter" idx="5"/>
          </p:nvPr>
        </p:nvSpPr>
        <p:spPr/>
        <p:txBody>
          <a:bodyPr/>
          <a:lstStyle/>
          <a:p>
            <a:fld id="{E9BFC8C3-4040-461A-91E9-FB2BD49EA7A6}" type="slidenum">
              <a:rPr lang="en-US" smtClean="0"/>
              <a:t>18</a:t>
            </a:fld>
            <a:endParaRPr lang="en-US"/>
          </a:p>
        </p:txBody>
      </p:sp>
    </p:spTree>
    <p:extLst>
      <p:ext uri="{BB962C8B-B14F-4D97-AF65-F5344CB8AC3E}">
        <p14:creationId xmlns:p14="http://schemas.microsoft.com/office/powerpoint/2010/main" val="410012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creating their graphic organizers, students share them with their partners and explain why they chose to organize and represent the information as they did. </a:t>
            </a:r>
          </a:p>
          <a:p>
            <a:r>
              <a:rPr lang="en-US" dirty="0"/>
              <a:t>Photo: Allison Shelley/The Verbatim Agency for American Education.  </a:t>
            </a:r>
            <a:r>
              <a:rPr lang="en-US" dirty="0">
                <a:hlinkClick r:id="rId3"/>
              </a:rPr>
              <a:t>https://www.flickr.com/photos/all4ed/36335086302/in/photostream/</a:t>
            </a:r>
            <a:r>
              <a:rPr lang="en-US" dirty="0"/>
              <a:t> </a:t>
            </a:r>
            <a:endParaRPr lang="en-US" dirty="0">
              <a:ea typeface="Calibri"/>
              <a:cs typeface="Calibri"/>
            </a:endParaRPr>
          </a:p>
          <a:p>
            <a:endParaRPr lang="en-US" sz="1200" u="sng" kern="1200" dirty="0">
              <a:solidFill>
                <a:schemeClr val="tx1"/>
              </a:solidFill>
              <a:effectLst/>
              <a:latin typeface="+mn-lt"/>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19</a:t>
            </a:fld>
            <a:endParaRPr lang="en-US"/>
          </a:p>
        </p:txBody>
      </p:sp>
    </p:spTree>
    <p:extLst>
      <p:ext uri="{BB962C8B-B14F-4D97-AF65-F5344CB8AC3E}">
        <p14:creationId xmlns:p14="http://schemas.microsoft.com/office/powerpoint/2010/main" val="422610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https://www.flickr.com/photos/_sk/4276400278</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787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how the information they learned today will help them study and learn in the future.</a:t>
            </a:r>
          </a:p>
        </p:txBody>
      </p:sp>
      <p:sp>
        <p:nvSpPr>
          <p:cNvPr id="4" name="Slide Number Placeholder 3"/>
          <p:cNvSpPr>
            <a:spLocks noGrp="1"/>
          </p:cNvSpPr>
          <p:nvPr>
            <p:ph type="sldNum" sz="quarter" idx="5"/>
          </p:nvPr>
        </p:nvSpPr>
        <p:spPr/>
        <p:txBody>
          <a:bodyPr/>
          <a:lstStyle/>
          <a:p>
            <a:fld id="{E9BFC8C3-4040-461A-91E9-FB2BD49EA7A6}" type="slidenum">
              <a:rPr lang="en-US" smtClean="0"/>
              <a:t>20</a:t>
            </a:fld>
            <a:endParaRPr lang="en-US"/>
          </a:p>
        </p:txBody>
      </p:sp>
    </p:spTree>
    <p:extLst>
      <p:ext uri="{BB962C8B-B14F-4D97-AF65-F5344CB8AC3E}">
        <p14:creationId xmlns:p14="http://schemas.microsoft.com/office/powerpoint/2010/main" val="24481169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Students’ individual graphic organizers can serve as an exit ticket. (If you have them turn the organizers in, make sure to return them to students promptly so that they can refer to the learning strategies given.)</a:t>
            </a:r>
          </a:p>
        </p:txBody>
      </p:sp>
      <p:sp>
        <p:nvSpPr>
          <p:cNvPr id="4" name="Slide Number Placeholder 3"/>
          <p:cNvSpPr>
            <a:spLocks noGrp="1"/>
          </p:cNvSpPr>
          <p:nvPr>
            <p:ph type="sldNum" sz="quarter" idx="5"/>
          </p:nvPr>
        </p:nvSpPr>
        <p:spPr/>
        <p:txBody>
          <a:bodyPr/>
          <a:lstStyle/>
          <a:p>
            <a:fld id="{E9BFC8C3-4040-461A-91E9-FB2BD49EA7A6}" type="slidenum">
              <a:rPr lang="en-US" smtClean="0"/>
              <a:t>21</a:t>
            </a:fld>
            <a:endParaRPr lang="en-US"/>
          </a:p>
        </p:txBody>
      </p:sp>
    </p:spTree>
    <p:extLst>
      <p:ext uri="{BB962C8B-B14F-4D97-AF65-F5344CB8AC3E}">
        <p14:creationId xmlns:p14="http://schemas.microsoft.com/office/powerpoint/2010/main" val="2067781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BFC8C3-4040-461A-91E9-FB2BD49EA7A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494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c6f91993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c6f91993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dirty="0"/>
              <a:t>Student Dedication </a:t>
            </a:r>
            <a:endParaRPr lang="en-US"/>
          </a:p>
          <a:p>
            <a:pPr marL="0" lvl="0" indent="0" algn="l">
              <a:spcBef>
                <a:spcPts val="0"/>
              </a:spcBef>
              <a:spcAft>
                <a:spcPts val="0"/>
              </a:spcAft>
              <a:buNone/>
            </a:pPr>
            <a:r>
              <a:rPr lang="en-US" dirty="0"/>
              <a:t>https://pixabay.com/id/illustrations/akses-banyak-tangan-933142/</a:t>
            </a:r>
            <a:endParaRPr lang="en-US"/>
          </a:p>
          <a:p>
            <a:pPr marL="0" lvl="0" indent="0" algn="l" rtl="0">
              <a:spcBef>
                <a:spcPts val="0"/>
              </a:spcBef>
              <a:spcAft>
                <a:spcPts val="0"/>
              </a:spcAft>
              <a:buNone/>
            </a:pPr>
            <a:r>
              <a:rPr lang="en-US" dirty="0"/>
              <a:t>Note: You can add the student’s picture to the slide</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 reporter from each team to share the team list . Write the ideas on the white board, smart board, or chart paper. Create a simple numbered list as all teams report. Do not use a graphic organizer yet.</a:t>
            </a:r>
          </a:p>
          <a:p>
            <a:r>
              <a:rPr lang="en-US" dirty="0"/>
              <a:t>After all teams have reported, ask students if they can identify several broad categories or themes within the list (for example, sports personalities, rules and regulations, important sports events, etc.). Make a separate list of themes.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4</a:t>
            </a:fld>
            <a:endParaRPr lang="en-US"/>
          </a:p>
        </p:txBody>
      </p:sp>
    </p:spTree>
    <p:extLst>
      <p:ext uri="{BB962C8B-B14F-4D97-AF65-F5344CB8AC3E}">
        <p14:creationId xmlns:p14="http://schemas.microsoft.com/office/powerpoint/2010/main" val="192019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Mind Map graphic organizer you have prepared on the board or chart paper (see above). Write “sports topics” in the center circle of the organizer. Write key themes identified from students’ list in the boxes around the center. If desired, you can also show students how to go to an additional level of detail. </a:t>
            </a:r>
          </a:p>
        </p:txBody>
      </p:sp>
      <p:sp>
        <p:nvSpPr>
          <p:cNvPr id="4" name="Slide Number Placeholder 3"/>
          <p:cNvSpPr>
            <a:spLocks noGrp="1"/>
          </p:cNvSpPr>
          <p:nvPr>
            <p:ph type="sldNum" sz="quarter" idx="5"/>
          </p:nvPr>
        </p:nvSpPr>
        <p:spPr/>
        <p:txBody>
          <a:bodyPr/>
          <a:lstStyle/>
          <a:p>
            <a:fld id="{E9BFC8C3-4040-461A-91E9-FB2BD49EA7A6}" type="slidenum">
              <a:rPr lang="en-US" smtClean="0"/>
              <a:t>5</a:t>
            </a:fld>
            <a:endParaRPr lang="en-US"/>
          </a:p>
        </p:txBody>
      </p:sp>
    </p:spTree>
    <p:extLst>
      <p:ext uri="{BB962C8B-B14F-4D97-AF65-F5344CB8AC3E}">
        <p14:creationId xmlns:p14="http://schemas.microsoft.com/office/powerpoint/2010/main" val="2533344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a:t>
            </a:r>
            <a:r>
              <a:rPr lang="en-US" i="1" dirty="0"/>
              <a:t>How might using an organizer like this one help the producer?</a:t>
            </a:r>
            <a:r>
              <a:rPr lang="en-US" dirty="0"/>
              <a:t> </a:t>
            </a:r>
            <a:endParaRPr lang="en-US">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6</a:t>
            </a:fld>
            <a:endParaRPr lang="en-US"/>
          </a:p>
        </p:txBody>
      </p:sp>
    </p:spTree>
    <p:extLst>
      <p:ext uri="{BB962C8B-B14F-4D97-AF65-F5344CB8AC3E}">
        <p14:creationId xmlns:p14="http://schemas.microsoft.com/office/powerpoint/2010/main" val="282541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ask, </a:t>
            </a:r>
            <a:r>
              <a:rPr lang="en-US" i="1" dirty="0"/>
              <a:t>How might using an organizer like this one help you in your studies?</a:t>
            </a:r>
            <a:r>
              <a:rPr lang="en-US" dirty="0"/>
              <a:t> </a:t>
            </a:r>
          </a:p>
          <a:p>
            <a:r>
              <a:rPr lang="en-US" dirty="0">
                <a:ea typeface="Calibri"/>
                <a:cs typeface="Calibri"/>
              </a:rPr>
              <a:t>After students have answered, </a:t>
            </a:r>
            <a:r>
              <a:rPr lang="en-US" dirty="0"/>
              <a:t>explain that using graphic organizers can help them understand, organize, categorize, and recall information. Organizers can make their writing, note taking, and studying time more effective. Graphic organizers can help them identify and recall main ideas and supporting details. Organizing information is an important pre-writing step in creating essays, reports, and research papers.</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7</a:t>
            </a:fld>
            <a:endParaRPr lang="en-US"/>
          </a:p>
        </p:txBody>
      </p:sp>
    </p:spTree>
    <p:extLst>
      <p:ext uri="{BB962C8B-B14F-4D97-AF65-F5344CB8AC3E}">
        <p14:creationId xmlns:p14="http://schemas.microsoft.com/office/powerpoint/2010/main" val="3870836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Display the concept map slide for the lesson. Briefly review the activities indicated. Point out to students that this concept map (and others they have seen introducing previous lessons and units) is one kind of graphic organizer.</a:t>
            </a:r>
          </a:p>
          <a:p>
            <a:endParaRPr lang="en-US" dirty="0"/>
          </a:p>
          <a:p>
            <a:r>
              <a:rPr lang="en-US" dirty="0"/>
              <a:t>https://pixabay.com/vectors/music-note-musical-notes-musicale-25659/</a:t>
            </a:r>
            <a:endParaRPr lang="en-US"/>
          </a:p>
          <a:p>
            <a:r>
              <a:rPr lang="en-US" dirty="0"/>
              <a:t>https://www.pinterest.com/pin/428123508319862594/</a:t>
            </a:r>
          </a:p>
          <a:p>
            <a:r>
              <a:rPr lang="en-US" dirty="0"/>
              <a:t>https://pixy.org/1257131/</a:t>
            </a:r>
          </a:p>
        </p:txBody>
      </p:sp>
      <p:sp>
        <p:nvSpPr>
          <p:cNvPr id="4" name="Slide Number Placeholder 3"/>
          <p:cNvSpPr>
            <a:spLocks noGrp="1"/>
          </p:cNvSpPr>
          <p:nvPr>
            <p:ph type="sldNum" sz="quarter" idx="5"/>
          </p:nvPr>
        </p:nvSpPr>
        <p:spPr/>
        <p:txBody>
          <a:bodyPr/>
          <a:lstStyle/>
          <a:p>
            <a:fld id="{E9BFC8C3-4040-461A-91E9-FB2BD49EA7A6}" type="slidenum">
              <a:rPr lang="en-US" smtClean="0"/>
              <a:t>8</a:t>
            </a:fld>
            <a:endParaRPr lang="en-US"/>
          </a:p>
        </p:txBody>
      </p:sp>
    </p:spTree>
    <p:extLst>
      <p:ext uri="{BB962C8B-B14F-4D97-AF65-F5344CB8AC3E}">
        <p14:creationId xmlns:p14="http://schemas.microsoft.com/office/powerpoint/2010/main" val="3443257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students’ attention to the text “Make the Most of Your Reading with SQ3R.” Tell students that this text will recall some of the ideas addressed in yesterday’s lesson on pre- and during-reading strategies, but will also introduce what to do </a:t>
            </a:r>
            <a:r>
              <a:rPr lang="en-US" i="1" dirty="0"/>
              <a:t>after</a:t>
            </a:r>
            <a:r>
              <a:rPr lang="en-US" dirty="0"/>
              <a:t> reading. Tell students to pay attention and follow along as you read, since they will be organizing the information in various ways afterwards.</a:t>
            </a:r>
          </a:p>
          <a:p>
            <a:r>
              <a:rPr lang="en-US"/>
              <a:t>Read the selection aloud (you can also invite student volunteers to read some paragraphs, if you wish). </a:t>
            </a:r>
            <a:endParaRPr lang="en-US">
              <a:ea typeface="Calibri" panose="020F0502020204030204"/>
              <a:cs typeface="Calibri" panose="020F0502020204030204"/>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E9BFC8C3-4040-461A-91E9-FB2BD49EA7A6}" type="slidenum">
              <a:rPr lang="en-US" smtClean="0"/>
              <a:t>9</a:t>
            </a:fld>
            <a:endParaRPr lang="en-US"/>
          </a:p>
        </p:txBody>
      </p:sp>
    </p:spTree>
    <p:extLst>
      <p:ext uri="{BB962C8B-B14F-4D97-AF65-F5344CB8AC3E}">
        <p14:creationId xmlns:p14="http://schemas.microsoft.com/office/powerpoint/2010/main" val="42213000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0683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722026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938431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122363"/>
            <a:ext cx="9144000" cy="2387600"/>
          </a:xfrm>
        </p:spPr>
        <p:txBody>
          <a:bodyPr anchor="b"/>
          <a:lstStyle>
            <a:lvl1pPr algn="ctr">
              <a:defRPr sz="6000">
                <a:solidFill>
                  <a:schemeClr val="tx1"/>
                </a:solidFill>
                <a:latin typeface="Berlin Sans FB" panose="020E0602020502020306"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209800" y="3602038"/>
            <a:ext cx="9144000" cy="1655762"/>
          </a:xfrm>
        </p:spPr>
        <p:txBody>
          <a:bodyPr/>
          <a:lstStyle>
            <a:lvl1pPr marL="0" indent="0" algn="ctr">
              <a:buNone/>
              <a:defRPr sz="2400">
                <a:solidFill>
                  <a:schemeClr val="tx1"/>
                </a:solidFill>
                <a:latin typeface="Berlin Sans FB" panose="020E0602020502020306"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16664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5999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9032826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35037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46607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97338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787477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73717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52041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293930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0141906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Berlin Sans FB" panose="020E0602020502020306"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398494" y="365125"/>
            <a:ext cx="717400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585873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629200" y="984967"/>
            <a:ext cx="10962800" cy="10236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629200" y="2558767"/>
            <a:ext cx="10962800" cy="36136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3" name="Google Shape;23;p4"/>
          <p:cNvSpPr txBox="1">
            <a:spLocks noGrp="1"/>
          </p:cNvSpPr>
          <p:nvPr>
            <p:ph type="sldNum" idx="12"/>
          </p:nvPr>
        </p:nvSpPr>
        <p:spPr>
          <a:xfrm>
            <a:off x="11364721" y="6260831"/>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6184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273968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614284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734424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472201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601497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115118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59858" y="1225643"/>
            <a:ext cx="9787591" cy="2852737"/>
          </a:xfrm>
        </p:spPr>
        <p:txBody>
          <a:bodyPr anchor="b"/>
          <a:lstStyle>
            <a:lvl1pPr>
              <a:defRPr sz="6000">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559858" y="4105368"/>
            <a:ext cx="978759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488626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58824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846742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0805210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424361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3219B-77E4-4F8B-B134-0C7957C98D1C}" type="datetimeFigureOut">
              <a:rPr lang="en-US" smtClean="0"/>
              <a:t>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52657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1506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840070" y="1825625"/>
            <a:ext cx="4513729" cy="399246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127331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53670" y="365125"/>
            <a:ext cx="10001717" cy="1325563"/>
          </a:xfrm>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1353670" y="1681163"/>
            <a:ext cx="464390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53670" y="2505075"/>
            <a:ext cx="464390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88612" y="1681163"/>
            <a:ext cx="46667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88612" y="2505075"/>
            <a:ext cx="4666775" cy="360885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3219B-77E4-4F8B-B134-0C7957C98D1C}" type="datetimeFigureOut">
              <a:rPr lang="en-US" smtClean="0"/>
              <a:t>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67666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Berlin Sans FB" panose="020E0602020502020306" pitchFamily="34" charset="0"/>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3219B-77E4-4F8B-B134-0C7957C98D1C}" type="datetimeFigureOut">
              <a:rPr lang="en-US" smtClean="0"/>
              <a:t>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374327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3219B-77E4-4F8B-B134-0C7957C98D1C}" type="datetimeFigureOut">
              <a:rPr lang="en-US" smtClean="0"/>
              <a:t>12/7/2023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78C89D-17CB-412F-8FFB-22D852DBD229}" type="slidenum">
              <a:rPr lang="en-US" smtClean="0"/>
              <a:t>‹#›</a:t>
            </a:fld>
            <a:endParaRPr lang="en-US"/>
          </a:p>
        </p:txBody>
      </p:sp>
      <p:sp>
        <p:nvSpPr>
          <p:cNvPr id="5" name="Rectangle 4">
            <a:extLst>
              <a:ext uri="{FF2B5EF4-FFF2-40B4-BE49-F238E27FC236}">
                <a16:creationId xmlns:a16="http://schemas.microsoft.com/office/drawing/2014/main" id="{E41AB78C-4D57-41CE-BD07-B4D6AD6B4296}"/>
              </a:ext>
            </a:extLst>
          </p:cNvPr>
          <p:cNvSpPr/>
          <p:nvPr userDrawn="1"/>
        </p:nvSpPr>
        <p:spPr>
          <a:xfrm>
            <a:off x="76200" y="0"/>
            <a:ext cx="1164771" cy="9144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290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5247"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82864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247"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2682329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1458" y="457200"/>
            <a:ext cx="3932237" cy="1600200"/>
          </a:xfrm>
        </p:spPr>
        <p:txBody>
          <a:bodyPr anchor="b"/>
          <a:lstStyle>
            <a:lvl1pPr>
              <a:defRPr sz="3200">
                <a:latin typeface="Berlin Sans FB" panose="020E0602020502020306" pitchFamily="34" charset="0"/>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577485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3145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A3219B-77E4-4F8B-B134-0C7957C98D1C}" type="datetimeFigureOut">
              <a:rPr lang="en-US" smtClean="0"/>
              <a:t>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78C89D-17CB-412F-8FFB-22D852DBD229}" type="slidenum">
              <a:rPr lang="en-US" smtClean="0"/>
              <a:t>‹#›</a:t>
            </a:fld>
            <a:endParaRPr lang="en-US"/>
          </a:p>
        </p:txBody>
      </p:sp>
    </p:spTree>
    <p:extLst>
      <p:ext uri="{BB962C8B-B14F-4D97-AF65-F5344CB8AC3E}">
        <p14:creationId xmlns:p14="http://schemas.microsoft.com/office/powerpoint/2010/main" val="57355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4"/>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57036461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alpha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0564" y="365125"/>
            <a:ext cx="997323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0564" y="1825625"/>
            <a:ext cx="9973236"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grpSp>
        <p:nvGrpSpPr>
          <p:cNvPr id="14" name="Group 13"/>
          <p:cNvGrpSpPr/>
          <p:nvPr userDrawn="1"/>
        </p:nvGrpSpPr>
        <p:grpSpPr>
          <a:xfrm>
            <a:off x="19517" y="923364"/>
            <a:ext cx="1268225" cy="5934635"/>
            <a:chOff x="19517" y="0"/>
            <a:chExt cx="1268225" cy="6858000"/>
          </a:xfrm>
        </p:grpSpPr>
        <p:sp>
          <p:nvSpPr>
            <p:cNvPr id="8" name="Double Wave 7"/>
            <p:cNvSpPr/>
            <p:nvPr userDrawn="1"/>
          </p:nvSpPr>
          <p:spPr>
            <a:xfrm rot="16200000">
              <a:off x="-3048000" y="3067517"/>
              <a:ext cx="6858000" cy="722966"/>
            </a:xfrm>
            <a:prstGeom prst="doubleWav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uble Wave 8"/>
            <p:cNvSpPr/>
            <p:nvPr userDrawn="1"/>
          </p:nvSpPr>
          <p:spPr>
            <a:xfrm rot="16200000">
              <a:off x="-2864224" y="3067517"/>
              <a:ext cx="6858000" cy="722966"/>
            </a:xfrm>
            <a:prstGeom prst="doubleWav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uble Wave 9"/>
            <p:cNvSpPr/>
            <p:nvPr userDrawn="1"/>
          </p:nvSpPr>
          <p:spPr>
            <a:xfrm rot="16200000">
              <a:off x="-2680447" y="3067517"/>
              <a:ext cx="6858000" cy="722966"/>
            </a:xfrm>
            <a:prstGeom prst="doubleWave">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userDrawn="1"/>
          </p:nvSpPr>
          <p:spPr>
            <a:xfrm rot="16200000">
              <a:off x="-2502741" y="3067517"/>
              <a:ext cx="6858000" cy="722966"/>
            </a:xfrm>
            <a:prstGeom prst="doubleWave">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JHU-Logotype.JPG"/>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92" y="6629400"/>
            <a:ext cx="952500" cy="228600"/>
          </a:xfrm>
          <a:prstGeom prst="rect">
            <a:avLst/>
          </a:prstGeom>
          <a:noFill/>
          <a:ln>
            <a:noFill/>
          </a:ln>
        </p:spPr>
      </p:pic>
      <p:pic>
        <p:nvPicPr>
          <p:cNvPr id="13" name="Picture 12"/>
          <p:cNvPicPr>
            <a:picLocks noChangeAspect="1"/>
          </p:cNvPicPr>
          <p:nvPr userDrawn="1"/>
        </p:nvPicPr>
        <p:blipFill>
          <a:blip r:embed="rId15"/>
          <a:stretch>
            <a:fillRect/>
          </a:stretch>
        </p:blipFill>
        <p:spPr>
          <a:xfrm>
            <a:off x="283267" y="6294091"/>
            <a:ext cx="792549" cy="335309"/>
          </a:xfrm>
          <a:prstGeom prst="rect">
            <a:avLst/>
          </a:prstGeom>
        </p:spPr>
      </p:pic>
      <p:sp>
        <p:nvSpPr>
          <p:cNvPr id="16" name="TextBox 15"/>
          <p:cNvSpPr txBox="1"/>
          <p:nvPr userDrawn="1"/>
        </p:nvSpPr>
        <p:spPr>
          <a:xfrm>
            <a:off x="69983" y="0"/>
            <a:ext cx="1198095" cy="923364"/>
          </a:xfrm>
          <a:prstGeom prst="rect">
            <a:avLst/>
          </a:prstGeom>
          <a:noFill/>
          <a:ln>
            <a:solidFill>
              <a:schemeClr val="accent1"/>
            </a:solidFill>
          </a:ln>
        </p:spPr>
        <p:txBody>
          <a:bodyPr wrap="square" rtlCol="0" anchor="ctr" anchorCtr="0">
            <a:noAutofit/>
          </a:bodyPr>
          <a:lstStyle/>
          <a:p>
            <a:pPr algn="ctr"/>
            <a:r>
              <a:rPr lang="en-US" sz="2000" dirty="0">
                <a:solidFill>
                  <a:schemeClr val="bg1"/>
                </a:solidFill>
              </a:rPr>
              <a:t>PH for Unit icon</a:t>
            </a:r>
          </a:p>
        </p:txBody>
      </p:sp>
    </p:spTree>
    <p:extLst>
      <p:ext uri="{BB962C8B-B14F-4D97-AF65-F5344CB8AC3E}">
        <p14:creationId xmlns:p14="http://schemas.microsoft.com/office/powerpoint/2010/main" val="184129175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400" rtl="0" eaLnBrk="1" latinLnBrk="0" hangingPunct="1">
        <a:lnSpc>
          <a:spcPct val="90000"/>
        </a:lnSpc>
        <a:spcBef>
          <a:spcPct val="0"/>
        </a:spcBef>
        <a:buNone/>
        <a:defRPr sz="4400" kern="1200">
          <a:solidFill>
            <a:schemeClr val="bg2">
              <a:lumMod val="50000"/>
            </a:schemeClr>
          </a:solidFill>
          <a:latin typeface="Berlin Sans FB" panose="020E0602020502020306"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3219B-77E4-4F8B-B134-0C7957C98D1C}" type="datetimeFigureOut">
              <a:rPr lang="en-US" smtClean="0"/>
              <a:t>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78C89D-17CB-412F-8FFB-22D852DBD229}" type="slidenum">
              <a:rPr lang="en-US" smtClean="0"/>
              <a:t>‹#›</a:t>
            </a:fld>
            <a:endParaRPr lang="en-US"/>
          </a:p>
        </p:txBody>
      </p:sp>
    </p:spTree>
    <p:extLst>
      <p:ext uri="{BB962C8B-B14F-4D97-AF65-F5344CB8AC3E}">
        <p14:creationId xmlns:p14="http://schemas.microsoft.com/office/powerpoint/2010/main" val="3035264612"/>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3.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s://www.flickr.com/photos/ucdaviscoe/8406545040" TargetMode="External"/><Relationship Id="rId3" Type="http://schemas.openxmlformats.org/officeDocument/2006/relationships/hyperlink" Target="http://clipart-library.com/clip-art/camera-silhouette-clip-art-3.htm" TargetMode="External"/><Relationship Id="rId7" Type="http://schemas.openxmlformats.org/officeDocument/2006/relationships/hyperlink" Target="https://www.flickr.com/photos/all4ed/35668669474/in/photostream/" TargetMode="External"/><Relationship Id="rId2" Type="http://schemas.openxmlformats.org/officeDocument/2006/relationships/notesSlide" Target="../notesSlides/notesSlide22.xml"/><Relationship Id="rId1" Type="http://schemas.openxmlformats.org/officeDocument/2006/relationships/slideLayout" Target="../slideLayouts/slideLayout30.xml"/><Relationship Id="rId6" Type="http://schemas.openxmlformats.org/officeDocument/2006/relationships/hyperlink" Target="http://getdrawings.com/get-clipart#card-clipart-1.jpg" TargetMode="External"/><Relationship Id="rId5" Type="http://schemas.openxmlformats.org/officeDocument/2006/relationships/hyperlink" Target="https://www.pinclipart.com/pindetail/ibmbmhw_skit-clipart-png-download/" TargetMode="External"/><Relationship Id="rId4" Type="http://schemas.openxmlformats.org/officeDocument/2006/relationships/hyperlink" Target="http://clipart-library.com/clipart/1304570.htm" TargetMode="External"/><Relationship Id="rId9" Type="http://schemas.openxmlformats.org/officeDocument/2006/relationships/hyperlink" Target="https://www.flickr.com/photos/all4ed/36335086302/in/photostrea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3.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8.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573966" y="852528"/>
            <a:ext cx="10263377" cy="6155531"/>
          </a:xfrm>
          <a:prstGeom prst="rect">
            <a:avLst/>
          </a:prstGeom>
          <a:noFill/>
        </p:spPr>
        <p:txBody>
          <a:bodyPr wrap="square" rtlCol="0">
            <a:spAutoFit/>
          </a:bodyPr>
          <a:lstStyle/>
          <a:p>
            <a:r>
              <a:rPr lang="en-US" sz="4400" dirty="0">
                <a:solidFill>
                  <a:srgbClr val="700000"/>
                </a:solidFill>
                <a:latin typeface="Berlin Sans FB" panose="020E0602020502020306" pitchFamily="34" charset="0"/>
              </a:rPr>
              <a:t>Hazlo Ahora: </a:t>
            </a:r>
            <a:r>
              <a:rPr lang="en-US" sz="4400" dirty="0">
                <a:solidFill>
                  <a:srgbClr val="700000"/>
                </a:solidFill>
                <a:latin typeface="Berlin Sans FB Demi" panose="020E0802020502020306" pitchFamily="34" charset="0"/>
              </a:rPr>
              <a:t>Tú eres el Productor</a:t>
            </a:r>
            <a:endParaRPr lang="en-US" sz="4400" dirty="0">
              <a:solidFill>
                <a:srgbClr val="700000"/>
              </a:solidFill>
              <a:latin typeface="Berlin Sans FB" panose="020E0602020502020306" pitchFamily="34" charset="0"/>
            </a:endParaRPr>
          </a:p>
          <a:p>
            <a:pPr>
              <a:spcBef>
                <a:spcPts val="3600"/>
              </a:spcBef>
            </a:pPr>
            <a:r>
              <a:rPr lang="en-US"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Eres el productor de una </a:t>
            </a:r>
            <a:r>
              <a:rPr lang="en-US" sz="4000" dirty="0">
                <a:solidFill>
                  <a:srgbClr val="700000"/>
                </a:solidFill>
                <a:latin typeface="Berlin Sans FB Demi" panose="020E0802020502020306" pitchFamily="34" charset="0"/>
                <a:ea typeface="Times New Roman" panose="02020603050405020304" pitchFamily="18" charset="0"/>
                <a:cs typeface="Times New Roman" panose="02020603050405020304" pitchFamily="18" charset="0"/>
              </a:rPr>
              <a:t>nueva serie de televisión </a:t>
            </a:r>
            <a:r>
              <a:rPr lang="en-US" sz="4000" dirty="0">
                <a:solidFill>
                  <a:schemeClr val="bg2">
                    <a:lumMod val="75000"/>
                  </a:schemeClr>
                </a:solidFill>
                <a:latin typeface="Berlin Sans FB" panose="020E0602020502020306" pitchFamily="34" charset="0"/>
                <a:cs typeface="Times New Roman" panose="02020603050405020304" pitchFamily="18" charset="0"/>
              </a:rPr>
              <a:t>sobre</a:t>
            </a:r>
            <a:r>
              <a:rPr lang="en-US"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4000" dirty="0">
                <a:solidFill>
                  <a:srgbClr val="700000"/>
                </a:solidFill>
                <a:latin typeface="Berlin Sans FB Demi" panose="020E0802020502020306" pitchFamily="34" charset="0"/>
                <a:ea typeface="Times New Roman" panose="02020603050405020304" pitchFamily="18" charset="0"/>
                <a:cs typeface="Times New Roman" panose="02020603050405020304" pitchFamily="18" charset="0"/>
              </a:rPr>
              <a:t>deportes profesionales</a:t>
            </a:r>
            <a:r>
              <a:rPr lang="en-US"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a:t>
            </a:r>
            <a:r>
              <a:rPr lang="es-MX"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Es tu trabajo pensar en</a:t>
            </a:r>
            <a:r>
              <a:rPr lang="en-US"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 </a:t>
            </a:r>
            <a:r>
              <a:rPr lang="en-US" sz="4000" dirty="0">
                <a:solidFill>
                  <a:srgbClr val="700000"/>
                </a:solidFill>
                <a:latin typeface="Berlin Sans FB Demi" panose="020E0802020502020306" pitchFamily="34" charset="0"/>
                <a:ea typeface="Times New Roman" panose="02020603050405020304" pitchFamily="18" charset="0"/>
                <a:cs typeface="Times New Roman" panose="02020603050405020304" pitchFamily="18" charset="0"/>
              </a:rPr>
              <a:t>temas interesantes </a:t>
            </a:r>
            <a:r>
              <a:rPr lang="en-US"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para explorar en tu programa. Con tu equipo, </a:t>
            </a:r>
            <a:r>
              <a:rPr lang="es-MX"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haz una lluvia de ideas sobre tantos temas como puedas pensar sobre el asunto de los deportes profesionales. Un miembro </a:t>
            </a:r>
            <a:r>
              <a:rPr lang="es-MX" sz="400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de tu </a:t>
            </a:r>
            <a:r>
              <a:rPr lang="es-MX" sz="4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equipo debe actuar como registrador.</a:t>
            </a:r>
            <a:endParaRPr lang="en-US" sz="4000" dirty="0">
              <a:solidFill>
                <a:schemeClr val="bg2">
                  <a:lumMod val="75000"/>
                </a:schemeClr>
              </a:solidFill>
              <a:latin typeface="Berlin Sans FB" panose="020E0602020502020306" pitchFamily="34" charset="0"/>
            </a:endParaRPr>
          </a:p>
        </p:txBody>
      </p:sp>
      <p:pic>
        <p:nvPicPr>
          <p:cNvPr id="1026" name="Picture 2" descr="silhouette video camera clipart&#10;">
            <a:extLst>
              <a:ext uri="{FF2B5EF4-FFF2-40B4-BE49-F238E27FC236}">
                <a16:creationId xmlns:a16="http://schemas.microsoft.com/office/drawing/2014/main" id="{41428351-E0A1-4512-B584-811CFD07DB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831692" y="465494"/>
            <a:ext cx="1242900" cy="1469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0569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373887" y="327265"/>
            <a:ext cx="10344838" cy="1477328"/>
          </a:xfrm>
          <a:prstGeom prst="rect">
            <a:avLst/>
          </a:prstGeom>
        </p:spPr>
        <p:txBody>
          <a:bodyPr wrap="square">
            <a:spAutoFit/>
          </a:bodyPr>
          <a:lstStyle/>
          <a:p>
            <a:pPr algn="ctr">
              <a:spcAft>
                <a:spcPts val="1200"/>
              </a:spcAft>
            </a:pPr>
            <a:r>
              <a:rPr lang="en-US" sz="4800" u="sng" dirty="0">
                <a:solidFill>
                  <a:schemeClr val="bg2"/>
                </a:solidFill>
                <a:latin typeface="Berlin Sans FB Demi" panose="020E0802020502020306" pitchFamily="34" charset="0"/>
              </a:rPr>
              <a:t>Práctica con Organizadores Gráficos</a:t>
            </a:r>
          </a:p>
          <a:p>
            <a:pPr marL="457200" lvl="0" algn="ctr">
              <a:spcAft>
                <a:spcPts val="1200"/>
              </a:spcAft>
            </a:pPr>
            <a:r>
              <a:rPr lang="en-US" sz="3200" b="1" dirty="0">
                <a:solidFill>
                  <a:srgbClr val="700000"/>
                </a:solidFill>
                <a:ea typeface="Times New Roman" panose="02020603050405020304" pitchFamily="18" charset="0"/>
                <a:cs typeface="Times New Roman" panose="02020603050405020304" pitchFamily="18" charset="0"/>
              </a:rPr>
              <a:t>“</a:t>
            </a:r>
            <a:r>
              <a:rPr lang="es-MX" sz="3200" b="1" dirty="0">
                <a:solidFill>
                  <a:srgbClr val="700000"/>
                </a:solidFill>
                <a:ea typeface="Times New Roman" panose="02020603050405020304" pitchFamily="18" charset="0"/>
                <a:cs typeface="Times New Roman" panose="02020603050405020304" pitchFamily="18" charset="0"/>
              </a:rPr>
              <a:t>Aprovecha al máximo tu lectura con SQ3R</a:t>
            </a:r>
            <a:r>
              <a:rPr lang="en-US" sz="3200" b="1" dirty="0">
                <a:solidFill>
                  <a:srgbClr val="700000"/>
                </a:solidFill>
                <a:ea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E46DC14C-91AE-4E0D-88E8-12628AEA1635}"/>
              </a:ext>
            </a:extLst>
          </p:cNvPr>
          <p:cNvSpPr txBox="1"/>
          <p:nvPr/>
        </p:nvSpPr>
        <p:spPr>
          <a:xfrm>
            <a:off x="1955462" y="1852145"/>
            <a:ext cx="10344838" cy="954107"/>
          </a:xfrm>
          <a:prstGeom prst="rect">
            <a:avLst/>
          </a:prstGeom>
          <a:noFill/>
        </p:spPr>
        <p:txBody>
          <a:bodyPr wrap="square" rtlCol="0">
            <a:spAutoFit/>
          </a:bodyPr>
          <a:lstStyle/>
          <a:p>
            <a:pPr marR="0">
              <a:spcBef>
                <a:spcPts val="0"/>
              </a:spcBef>
              <a:spcAft>
                <a:spcPts val="1800"/>
              </a:spcAft>
            </a:pPr>
            <a:r>
              <a:rPr lang="en-US" sz="2800" b="1" dirty="0">
                <a:solidFill>
                  <a:schemeClr val="bg2"/>
                </a:solidFill>
                <a:ea typeface="Times New Roman" panose="02020603050405020304" pitchFamily="18" charset="0"/>
                <a:cs typeface="Times New Roman" panose="02020603050405020304" pitchFamily="18" charset="0"/>
              </a:rPr>
              <a:t>Cada equipo ordenará la información sobre SQ3R utilizando un organizador gráfico diferente:</a:t>
            </a:r>
          </a:p>
        </p:txBody>
      </p:sp>
      <p:grpSp>
        <p:nvGrpSpPr>
          <p:cNvPr id="5" name="Group 4">
            <a:extLst>
              <a:ext uri="{FF2B5EF4-FFF2-40B4-BE49-F238E27FC236}">
                <a16:creationId xmlns:a16="http://schemas.microsoft.com/office/drawing/2014/main" id="{EF946768-C953-4D6C-BF1F-8429A0633433}"/>
              </a:ext>
            </a:extLst>
          </p:cNvPr>
          <p:cNvGrpSpPr>
            <a:grpSpLocks/>
          </p:cNvGrpSpPr>
          <p:nvPr/>
        </p:nvGrpSpPr>
        <p:grpSpPr bwMode="auto">
          <a:xfrm rot="10800000">
            <a:off x="4107141" y="2827584"/>
            <a:ext cx="2623980" cy="1522179"/>
            <a:chOff x="621" y="2524"/>
            <a:chExt cx="11160" cy="11700"/>
          </a:xfrm>
        </p:grpSpPr>
        <p:cxnSp>
          <p:nvCxnSpPr>
            <p:cNvPr id="7" name="Line 3">
              <a:extLst>
                <a:ext uri="{FF2B5EF4-FFF2-40B4-BE49-F238E27FC236}">
                  <a16:creationId xmlns:a16="http://schemas.microsoft.com/office/drawing/2014/main" id="{4A0D032D-F8C8-489C-B328-5650D5D83312}"/>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4">
              <a:extLst>
                <a:ext uri="{FF2B5EF4-FFF2-40B4-BE49-F238E27FC236}">
                  <a16:creationId xmlns:a16="http://schemas.microsoft.com/office/drawing/2014/main" id="{97034F4F-AC53-4643-8BB8-84C41853D399}"/>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5">
              <a:extLst>
                <a:ext uri="{FF2B5EF4-FFF2-40B4-BE49-F238E27FC236}">
                  <a16:creationId xmlns:a16="http://schemas.microsoft.com/office/drawing/2014/main" id="{39A756A0-A829-465B-B77E-CC7293977268}"/>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6">
              <a:extLst>
                <a:ext uri="{FF2B5EF4-FFF2-40B4-BE49-F238E27FC236}">
                  <a16:creationId xmlns:a16="http://schemas.microsoft.com/office/drawing/2014/main" id="{F1A5D81D-3F78-4F84-B1EE-C4310002738B}"/>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7">
              <a:extLst>
                <a:ext uri="{FF2B5EF4-FFF2-40B4-BE49-F238E27FC236}">
                  <a16:creationId xmlns:a16="http://schemas.microsoft.com/office/drawing/2014/main" id="{2ACED247-4A28-4820-8B1D-950BBB025AD5}"/>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8">
              <a:extLst>
                <a:ext uri="{FF2B5EF4-FFF2-40B4-BE49-F238E27FC236}">
                  <a16:creationId xmlns:a16="http://schemas.microsoft.com/office/drawing/2014/main" id="{E6F15DCD-908B-4E63-987F-B25BFC7D470E}"/>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9">
              <a:extLst>
                <a:ext uri="{FF2B5EF4-FFF2-40B4-BE49-F238E27FC236}">
                  <a16:creationId xmlns:a16="http://schemas.microsoft.com/office/drawing/2014/main" id="{34BCCE2D-9F54-4A65-B142-A3B3560BA30B}"/>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0">
              <a:extLst>
                <a:ext uri="{FF2B5EF4-FFF2-40B4-BE49-F238E27FC236}">
                  <a16:creationId xmlns:a16="http://schemas.microsoft.com/office/drawing/2014/main" id="{150E9588-5D91-44DA-9585-138868761C82}"/>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11">
              <a:extLst>
                <a:ext uri="{FF2B5EF4-FFF2-40B4-BE49-F238E27FC236}">
                  <a16:creationId xmlns:a16="http://schemas.microsoft.com/office/drawing/2014/main" id="{C644AA9E-A2E6-4606-AD4A-14E2D2973CB1}"/>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6" name="Oval 15">
              <a:extLst>
                <a:ext uri="{FF2B5EF4-FFF2-40B4-BE49-F238E27FC236}">
                  <a16:creationId xmlns:a16="http://schemas.microsoft.com/office/drawing/2014/main" id="{453DBBA1-25D1-4515-B447-FEF94273E2A3}"/>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Rectangle 16">
              <a:extLst>
                <a:ext uri="{FF2B5EF4-FFF2-40B4-BE49-F238E27FC236}">
                  <a16:creationId xmlns:a16="http://schemas.microsoft.com/office/drawing/2014/main" id="{73C263DF-2876-4CBE-8553-81EA87F5AEF5}"/>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D570CA75-444D-46CB-A752-F4C5162D67C2}"/>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9" name="Oval 18">
              <a:extLst>
                <a:ext uri="{FF2B5EF4-FFF2-40B4-BE49-F238E27FC236}">
                  <a16:creationId xmlns:a16="http://schemas.microsoft.com/office/drawing/2014/main" id="{4CE574AB-AE5F-42A6-AE80-8E0D00B95ACC}"/>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CC1A3357-E943-4009-A89B-4E6B13DDEB17}"/>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a:extLst>
                <a:ext uri="{FF2B5EF4-FFF2-40B4-BE49-F238E27FC236}">
                  <a16:creationId xmlns:a16="http://schemas.microsoft.com/office/drawing/2014/main" id="{42E1E9C3-30FB-4AD2-9974-2CA0FFDB5789}"/>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37DDA91D-D9D6-4361-A421-49EDCA3075CC}"/>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0ED6951F-32C1-43CB-BB59-951B95E9603E}"/>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D59E3927-9C2E-48FC-8D81-06D7E12997A6}"/>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91B56AA1-4697-4EBC-A11E-CEDE6F278F6D}"/>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B5280304-5267-419C-BB09-5BF21EA0F748}"/>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a:extLst>
                <a:ext uri="{FF2B5EF4-FFF2-40B4-BE49-F238E27FC236}">
                  <a16:creationId xmlns:a16="http://schemas.microsoft.com/office/drawing/2014/main" id="{AE3E139E-4481-4CF4-8E1E-F116AA7F3433}"/>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a:extLst>
                <a:ext uri="{FF2B5EF4-FFF2-40B4-BE49-F238E27FC236}">
                  <a16:creationId xmlns:a16="http://schemas.microsoft.com/office/drawing/2014/main" id="{CDCFA002-C52D-43F6-B55B-07554093FF78}"/>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Oval 28">
              <a:extLst>
                <a:ext uri="{FF2B5EF4-FFF2-40B4-BE49-F238E27FC236}">
                  <a16:creationId xmlns:a16="http://schemas.microsoft.com/office/drawing/2014/main" id="{610E5A6C-1A5B-467D-AA00-C2C823008FF3}"/>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Rectangle 29">
              <a:extLst>
                <a:ext uri="{FF2B5EF4-FFF2-40B4-BE49-F238E27FC236}">
                  <a16:creationId xmlns:a16="http://schemas.microsoft.com/office/drawing/2014/main" id="{BC5B9BA4-0876-4276-9F5E-84AA54CC9ED7}"/>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1" name="Rectangle 30">
              <a:extLst>
                <a:ext uri="{FF2B5EF4-FFF2-40B4-BE49-F238E27FC236}">
                  <a16:creationId xmlns:a16="http://schemas.microsoft.com/office/drawing/2014/main" id="{C54989FB-E9CF-45BC-B07B-6C18409AB97D}"/>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2" name="Line 28">
              <a:extLst>
                <a:ext uri="{FF2B5EF4-FFF2-40B4-BE49-F238E27FC236}">
                  <a16:creationId xmlns:a16="http://schemas.microsoft.com/office/drawing/2014/main" id="{0629DEC9-6D21-4A25-B613-6F8C7DB72C2A}"/>
                </a:ext>
              </a:extLst>
            </p:cNvPr>
            <p:cNvCxnSpPr>
              <a:cxnSpLocks noChangeShapeType="1"/>
              <a:endCxn id="20"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29">
              <a:extLst>
                <a:ext uri="{FF2B5EF4-FFF2-40B4-BE49-F238E27FC236}">
                  <a16:creationId xmlns:a16="http://schemas.microsoft.com/office/drawing/2014/main" id="{AAF44A18-78AC-4638-85B4-261EBB42F133}"/>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30">
              <a:extLst>
                <a:ext uri="{FF2B5EF4-FFF2-40B4-BE49-F238E27FC236}">
                  <a16:creationId xmlns:a16="http://schemas.microsoft.com/office/drawing/2014/main" id="{8EE32976-8CBC-4EA2-9ADC-40980753A884}"/>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31">
              <a:extLst>
                <a:ext uri="{FF2B5EF4-FFF2-40B4-BE49-F238E27FC236}">
                  <a16:creationId xmlns:a16="http://schemas.microsoft.com/office/drawing/2014/main" id="{66F7B66E-D7F2-403F-872E-552E6FD5A2C5}"/>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32">
              <a:extLst>
                <a:ext uri="{FF2B5EF4-FFF2-40B4-BE49-F238E27FC236}">
                  <a16:creationId xmlns:a16="http://schemas.microsoft.com/office/drawing/2014/main" id="{E6E2205E-A787-4F8E-8191-4F97A5C1C6C1}"/>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33">
              <a:extLst>
                <a:ext uri="{FF2B5EF4-FFF2-40B4-BE49-F238E27FC236}">
                  <a16:creationId xmlns:a16="http://schemas.microsoft.com/office/drawing/2014/main" id="{82C2577C-1BF7-42CA-86A8-742BA3D7706E}"/>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34">
              <a:extLst>
                <a:ext uri="{FF2B5EF4-FFF2-40B4-BE49-F238E27FC236}">
                  <a16:creationId xmlns:a16="http://schemas.microsoft.com/office/drawing/2014/main" id="{202C51D2-2AA2-4104-B1B8-BBCD26CF2C75}"/>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9" name="Text Box 35">
              <a:extLst>
                <a:ext uri="{FF2B5EF4-FFF2-40B4-BE49-F238E27FC236}">
                  <a16:creationId xmlns:a16="http://schemas.microsoft.com/office/drawing/2014/main" id="{013430E9-1BEF-4C3A-8A3D-90CF7E877CFD}"/>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grpSp>
        <p:nvGrpSpPr>
          <p:cNvPr id="6" name="Group 5">
            <a:extLst>
              <a:ext uri="{FF2B5EF4-FFF2-40B4-BE49-F238E27FC236}">
                <a16:creationId xmlns:a16="http://schemas.microsoft.com/office/drawing/2014/main" id="{72A3BE7C-1498-47D2-9663-653E35F4A625}"/>
              </a:ext>
            </a:extLst>
          </p:cNvPr>
          <p:cNvGrpSpPr/>
          <p:nvPr/>
        </p:nvGrpSpPr>
        <p:grpSpPr>
          <a:xfrm>
            <a:off x="2149769" y="4513586"/>
            <a:ext cx="2058944" cy="450549"/>
            <a:chOff x="1360377" y="4470125"/>
            <a:chExt cx="2058944" cy="450549"/>
          </a:xfrm>
        </p:grpSpPr>
        <p:sp>
          <p:nvSpPr>
            <p:cNvPr id="41" name="Rectangle 40">
              <a:extLst>
                <a:ext uri="{FF2B5EF4-FFF2-40B4-BE49-F238E27FC236}">
                  <a16:creationId xmlns:a16="http://schemas.microsoft.com/office/drawing/2014/main" id="{4274A94B-A365-4C80-A31D-16903EEF73F5}"/>
                </a:ext>
              </a:extLst>
            </p:cNvPr>
            <p:cNvSpPr/>
            <p:nvPr/>
          </p:nvSpPr>
          <p:spPr>
            <a:xfrm>
              <a:off x="1360377" y="4490242"/>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F5664EEC-6155-454C-A81E-880E922FAE3F}"/>
                </a:ext>
              </a:extLst>
            </p:cNvPr>
            <p:cNvSpPr/>
            <p:nvPr/>
          </p:nvSpPr>
          <p:spPr>
            <a:xfrm>
              <a:off x="2677324" y="4470125"/>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CDF47CA7-24D1-4E02-89F8-9AB25D4FAE68}"/>
                </a:ext>
              </a:extLst>
            </p:cNvPr>
            <p:cNvSpPr/>
            <p:nvPr/>
          </p:nvSpPr>
          <p:spPr>
            <a:xfrm>
              <a:off x="2168279" y="4559927"/>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47186325-3228-432F-B9FC-FB810F4FD6A6}"/>
              </a:ext>
            </a:extLst>
          </p:cNvPr>
          <p:cNvGrpSpPr/>
          <p:nvPr/>
        </p:nvGrpSpPr>
        <p:grpSpPr>
          <a:xfrm>
            <a:off x="2149769" y="5610520"/>
            <a:ext cx="2058944" cy="450969"/>
            <a:chOff x="1360377" y="5567059"/>
            <a:chExt cx="2058944" cy="450969"/>
          </a:xfrm>
        </p:grpSpPr>
        <p:sp>
          <p:nvSpPr>
            <p:cNvPr id="43" name="Rectangle 42">
              <a:extLst>
                <a:ext uri="{FF2B5EF4-FFF2-40B4-BE49-F238E27FC236}">
                  <a16:creationId xmlns:a16="http://schemas.microsoft.com/office/drawing/2014/main" id="{16B641C7-D7F0-4B5D-8983-F7CF5D0A9512}"/>
                </a:ext>
              </a:extLst>
            </p:cNvPr>
            <p:cNvSpPr/>
            <p:nvPr/>
          </p:nvSpPr>
          <p:spPr>
            <a:xfrm>
              <a:off x="1360377" y="5587596"/>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2D5446AB-F2C1-4088-8B8C-A7C53635B0A0}"/>
                </a:ext>
              </a:extLst>
            </p:cNvPr>
            <p:cNvSpPr/>
            <p:nvPr/>
          </p:nvSpPr>
          <p:spPr>
            <a:xfrm>
              <a:off x="2677324" y="5567059"/>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1D76C43D-313C-400D-AF05-04195613A943}"/>
                </a:ext>
              </a:extLst>
            </p:cNvPr>
            <p:cNvSpPr/>
            <p:nvPr/>
          </p:nvSpPr>
          <p:spPr>
            <a:xfrm>
              <a:off x="2166023" y="5632027"/>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E04C8F1-47C8-46D4-A037-BD8F8858795F}"/>
              </a:ext>
            </a:extLst>
          </p:cNvPr>
          <p:cNvGrpSpPr/>
          <p:nvPr/>
        </p:nvGrpSpPr>
        <p:grpSpPr>
          <a:xfrm>
            <a:off x="2149769" y="5059532"/>
            <a:ext cx="2058944" cy="445600"/>
            <a:chOff x="1360377" y="5016071"/>
            <a:chExt cx="2058944" cy="445600"/>
          </a:xfrm>
        </p:grpSpPr>
        <p:sp>
          <p:nvSpPr>
            <p:cNvPr id="42" name="Rectangle 41">
              <a:extLst>
                <a:ext uri="{FF2B5EF4-FFF2-40B4-BE49-F238E27FC236}">
                  <a16:creationId xmlns:a16="http://schemas.microsoft.com/office/drawing/2014/main" id="{3626996F-1332-40A2-86A7-813B018FD39D}"/>
                </a:ext>
              </a:extLst>
            </p:cNvPr>
            <p:cNvSpPr/>
            <p:nvPr/>
          </p:nvSpPr>
          <p:spPr>
            <a:xfrm>
              <a:off x="1360377" y="5031239"/>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567A42F3-46D5-47A6-B875-50D3D9F7507E}"/>
                </a:ext>
              </a:extLst>
            </p:cNvPr>
            <p:cNvSpPr/>
            <p:nvPr/>
          </p:nvSpPr>
          <p:spPr>
            <a:xfrm>
              <a:off x="2677324" y="5016071"/>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EF48E36C-6289-4427-9C75-6EB01000FE0A}"/>
                </a:ext>
              </a:extLst>
            </p:cNvPr>
            <p:cNvSpPr/>
            <p:nvPr/>
          </p:nvSpPr>
          <p:spPr>
            <a:xfrm>
              <a:off x="2168279" y="5086929"/>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10DD8242-8019-43E1-8B38-16D99810F03F}"/>
              </a:ext>
            </a:extLst>
          </p:cNvPr>
          <p:cNvGrpSpPr/>
          <p:nvPr/>
        </p:nvGrpSpPr>
        <p:grpSpPr>
          <a:xfrm>
            <a:off x="8972402" y="2734595"/>
            <a:ext cx="2165703" cy="1627765"/>
            <a:chOff x="6994204" y="2964352"/>
            <a:chExt cx="2165703" cy="1627765"/>
          </a:xfrm>
        </p:grpSpPr>
        <p:sp>
          <p:nvSpPr>
            <p:cNvPr id="4" name="Arrow: Down 3">
              <a:extLst>
                <a:ext uri="{FF2B5EF4-FFF2-40B4-BE49-F238E27FC236}">
                  <a16:creationId xmlns:a16="http://schemas.microsoft.com/office/drawing/2014/main" id="{0BE7C7AE-DACA-46DE-99BC-FD7D268F2997}"/>
                </a:ext>
              </a:extLst>
            </p:cNvPr>
            <p:cNvSpPr/>
            <p:nvPr/>
          </p:nvSpPr>
          <p:spPr>
            <a:xfrm>
              <a:off x="7219503" y="3394784"/>
              <a:ext cx="222898"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75AE8212-AD38-4842-ACED-727E13C503C4}"/>
                </a:ext>
              </a:extLst>
            </p:cNvPr>
            <p:cNvGrpSpPr/>
            <p:nvPr/>
          </p:nvGrpSpPr>
          <p:grpSpPr>
            <a:xfrm>
              <a:off x="6994204" y="2964352"/>
              <a:ext cx="2165703" cy="1627765"/>
              <a:chOff x="6994204" y="2964352"/>
              <a:chExt cx="2165703" cy="1627765"/>
            </a:xfrm>
          </p:grpSpPr>
          <p:sp>
            <p:nvSpPr>
              <p:cNvPr id="50" name="Rectangle 49">
                <a:extLst>
                  <a:ext uri="{FF2B5EF4-FFF2-40B4-BE49-F238E27FC236}">
                    <a16:creationId xmlns:a16="http://schemas.microsoft.com/office/drawing/2014/main" id="{0A0DA0B9-524D-4BAD-A682-D22CD3027662}"/>
                  </a:ext>
                </a:extLst>
              </p:cNvPr>
              <p:cNvSpPr/>
              <p:nvPr/>
            </p:nvSpPr>
            <p:spPr>
              <a:xfrm>
                <a:off x="6994204" y="2964352"/>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B254205-174B-42EF-B0DB-CF9906F871A6}"/>
                  </a:ext>
                </a:extLst>
              </p:cNvPr>
              <p:cNvSpPr/>
              <p:nvPr/>
            </p:nvSpPr>
            <p:spPr>
              <a:xfrm>
                <a:off x="8374962" y="3662418"/>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8596D95-A153-4558-A285-FDC0F71035A6}"/>
                  </a:ext>
                </a:extLst>
              </p:cNvPr>
              <p:cNvSpPr/>
              <p:nvPr/>
            </p:nvSpPr>
            <p:spPr>
              <a:xfrm>
                <a:off x="8374960" y="2977385"/>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55">
                <a:extLst>
                  <a:ext uri="{FF2B5EF4-FFF2-40B4-BE49-F238E27FC236}">
                    <a16:creationId xmlns:a16="http://schemas.microsoft.com/office/drawing/2014/main" id="{FA61B779-EAE3-45E1-B32E-67B038695682}"/>
                  </a:ext>
                </a:extLst>
              </p:cNvPr>
              <p:cNvSpPr/>
              <p:nvPr/>
            </p:nvSpPr>
            <p:spPr>
              <a:xfrm>
                <a:off x="8685323" y="3407816"/>
                <a:ext cx="222898"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rrow: Bent 57">
                <a:extLst>
                  <a:ext uri="{FF2B5EF4-FFF2-40B4-BE49-F238E27FC236}">
                    <a16:creationId xmlns:a16="http://schemas.microsoft.com/office/drawing/2014/main" id="{BFB8ECEF-1407-4FB9-85E0-8DFCE2608712}"/>
                  </a:ext>
                </a:extLst>
              </p:cNvPr>
              <p:cNvSpPr/>
              <p:nvPr/>
            </p:nvSpPr>
            <p:spPr>
              <a:xfrm flipV="1">
                <a:off x="7262035" y="4070349"/>
                <a:ext cx="429572" cy="430432"/>
              </a:xfrm>
              <a:prstGeom prst="bentArrow">
                <a:avLst>
                  <a:gd name="adj1" fmla="val 28826"/>
                  <a:gd name="adj2" fmla="val 27450"/>
                  <a:gd name="adj3" fmla="val 50000"/>
                  <a:gd name="adj4" fmla="val 6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a:extLst>
                  <a:ext uri="{FF2B5EF4-FFF2-40B4-BE49-F238E27FC236}">
                    <a16:creationId xmlns:a16="http://schemas.microsoft.com/office/drawing/2014/main" id="{6B026B90-E76A-4C32-90E2-466DA35E223A}"/>
                  </a:ext>
                </a:extLst>
              </p:cNvPr>
              <p:cNvSpPr/>
              <p:nvPr/>
            </p:nvSpPr>
            <p:spPr>
              <a:xfrm>
                <a:off x="6994204" y="3664844"/>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Bent 58">
                <a:extLst>
                  <a:ext uri="{FF2B5EF4-FFF2-40B4-BE49-F238E27FC236}">
                    <a16:creationId xmlns:a16="http://schemas.microsoft.com/office/drawing/2014/main" id="{79252047-8B81-4884-B346-906DEA59BFE7}"/>
                  </a:ext>
                </a:extLst>
              </p:cNvPr>
              <p:cNvSpPr/>
              <p:nvPr/>
            </p:nvSpPr>
            <p:spPr>
              <a:xfrm rot="16200000" flipV="1">
                <a:off x="8486429" y="4061796"/>
                <a:ext cx="386227" cy="430432"/>
              </a:xfrm>
              <a:prstGeom prst="bentArrow">
                <a:avLst>
                  <a:gd name="adj1" fmla="val 28826"/>
                  <a:gd name="adj2" fmla="val 27450"/>
                  <a:gd name="adj3" fmla="val 50000"/>
                  <a:gd name="adj4" fmla="val 6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51">
                <a:extLst>
                  <a:ext uri="{FF2B5EF4-FFF2-40B4-BE49-F238E27FC236}">
                    <a16:creationId xmlns:a16="http://schemas.microsoft.com/office/drawing/2014/main" id="{861F1D45-0AB2-4EA8-8C2F-F937A87B4DAA}"/>
                  </a:ext>
                </a:extLst>
              </p:cNvPr>
              <p:cNvSpPr/>
              <p:nvPr/>
            </p:nvSpPr>
            <p:spPr>
              <a:xfrm>
                <a:off x="7696346" y="4161685"/>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a:extLst>
              <a:ext uri="{FF2B5EF4-FFF2-40B4-BE49-F238E27FC236}">
                <a16:creationId xmlns:a16="http://schemas.microsoft.com/office/drawing/2014/main" id="{66CF035F-35C5-481C-8F21-1415A88368E2}"/>
              </a:ext>
            </a:extLst>
          </p:cNvPr>
          <p:cNvGrpSpPr/>
          <p:nvPr/>
        </p:nvGrpSpPr>
        <p:grpSpPr>
          <a:xfrm>
            <a:off x="6908805" y="4559927"/>
            <a:ext cx="2091070" cy="1511651"/>
            <a:chOff x="6096000" y="4855893"/>
            <a:chExt cx="2091070" cy="1511651"/>
          </a:xfrm>
        </p:grpSpPr>
        <p:sp>
          <p:nvSpPr>
            <p:cNvPr id="60" name="Rectangle 59">
              <a:extLst>
                <a:ext uri="{FF2B5EF4-FFF2-40B4-BE49-F238E27FC236}">
                  <a16:creationId xmlns:a16="http://schemas.microsoft.com/office/drawing/2014/main" id="{989F189E-AFC7-4097-8873-3771975097DE}"/>
                </a:ext>
              </a:extLst>
            </p:cNvPr>
            <p:cNvSpPr/>
            <p:nvPr/>
          </p:nvSpPr>
          <p:spPr>
            <a:xfrm>
              <a:off x="6096000" y="4855893"/>
              <a:ext cx="2091070" cy="15116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86303F5A-F8FC-4ED9-9311-BF2AA1475616}"/>
                </a:ext>
              </a:extLst>
            </p:cNvPr>
            <p:cNvCxnSpPr>
              <a:stCxn id="60" idx="0"/>
              <a:endCxn id="60" idx="2"/>
            </p:cNvCxnSpPr>
            <p:nvPr/>
          </p:nvCxnSpPr>
          <p:spPr>
            <a:xfrm>
              <a:off x="7141535" y="4855893"/>
              <a:ext cx="0" cy="1511651"/>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791989A-AF17-4A77-ACE5-7D2A29234464}"/>
                </a:ext>
              </a:extLst>
            </p:cNvPr>
            <p:cNvCxnSpPr>
              <a:stCxn id="60" idx="1"/>
              <a:endCxn id="60" idx="3"/>
            </p:cNvCxnSpPr>
            <p:nvPr/>
          </p:nvCxnSpPr>
          <p:spPr>
            <a:xfrm>
              <a:off x="6096000" y="5611719"/>
              <a:ext cx="2091070" cy="0"/>
            </a:xfrm>
            <a:prstGeom prst="line">
              <a:avLst/>
            </a:prstGeom>
          </p:spPr>
          <p:style>
            <a:lnRef idx="1">
              <a:schemeClr val="dk1"/>
            </a:lnRef>
            <a:fillRef idx="0">
              <a:schemeClr val="dk1"/>
            </a:fillRef>
            <a:effectRef idx="0">
              <a:schemeClr val="dk1"/>
            </a:effectRef>
            <a:fontRef idx="minor">
              <a:schemeClr val="tx1"/>
            </a:fontRef>
          </p:style>
        </p:cxnSp>
      </p:grpSp>
      <p:sp>
        <p:nvSpPr>
          <p:cNvPr id="68" name="TextBox 67">
            <a:extLst>
              <a:ext uri="{FF2B5EF4-FFF2-40B4-BE49-F238E27FC236}">
                <a16:creationId xmlns:a16="http://schemas.microsoft.com/office/drawing/2014/main" id="{F4E6423E-2775-4B44-A542-44DE9C1F3D76}"/>
              </a:ext>
            </a:extLst>
          </p:cNvPr>
          <p:cNvSpPr txBox="1"/>
          <p:nvPr/>
        </p:nvSpPr>
        <p:spPr>
          <a:xfrm>
            <a:off x="2213582" y="3507607"/>
            <a:ext cx="1895298" cy="461665"/>
          </a:xfrm>
          <a:prstGeom prst="rect">
            <a:avLst/>
          </a:prstGeom>
          <a:noFill/>
        </p:spPr>
        <p:txBody>
          <a:bodyPr wrap="square" rtlCol="0">
            <a:spAutoFit/>
          </a:bodyPr>
          <a:lstStyle/>
          <a:p>
            <a:r>
              <a:rPr lang="en-US" sz="2400" b="1" dirty="0">
                <a:solidFill>
                  <a:srgbClr val="700000"/>
                </a:solidFill>
              </a:rPr>
              <a:t>Mapa Mental</a:t>
            </a:r>
          </a:p>
        </p:txBody>
      </p:sp>
      <p:sp>
        <p:nvSpPr>
          <p:cNvPr id="69" name="TextBox 68">
            <a:extLst>
              <a:ext uri="{FF2B5EF4-FFF2-40B4-BE49-F238E27FC236}">
                <a16:creationId xmlns:a16="http://schemas.microsoft.com/office/drawing/2014/main" id="{CB35F7FE-C196-4C9E-B43B-D98DC2A46415}"/>
              </a:ext>
            </a:extLst>
          </p:cNvPr>
          <p:cNvSpPr txBox="1"/>
          <p:nvPr/>
        </p:nvSpPr>
        <p:spPr>
          <a:xfrm>
            <a:off x="7321834" y="3249735"/>
            <a:ext cx="1540812" cy="830997"/>
          </a:xfrm>
          <a:prstGeom prst="rect">
            <a:avLst/>
          </a:prstGeom>
          <a:noFill/>
        </p:spPr>
        <p:txBody>
          <a:bodyPr wrap="square" rtlCol="0">
            <a:spAutoFit/>
          </a:bodyPr>
          <a:lstStyle/>
          <a:p>
            <a:pPr algn="r"/>
            <a:r>
              <a:rPr lang="en-US" sz="2400" b="1" dirty="0">
                <a:solidFill>
                  <a:srgbClr val="700000"/>
                </a:solidFill>
              </a:rPr>
              <a:t>Cadena Secuencial</a:t>
            </a:r>
          </a:p>
        </p:txBody>
      </p:sp>
      <p:sp>
        <p:nvSpPr>
          <p:cNvPr id="70" name="TextBox 69">
            <a:extLst>
              <a:ext uri="{FF2B5EF4-FFF2-40B4-BE49-F238E27FC236}">
                <a16:creationId xmlns:a16="http://schemas.microsoft.com/office/drawing/2014/main" id="{81E6E865-8CD0-441B-BA34-636FCED5FB9F}"/>
              </a:ext>
            </a:extLst>
          </p:cNvPr>
          <p:cNvSpPr txBox="1"/>
          <p:nvPr/>
        </p:nvSpPr>
        <p:spPr>
          <a:xfrm>
            <a:off x="9150855" y="5170362"/>
            <a:ext cx="1789109" cy="461665"/>
          </a:xfrm>
          <a:prstGeom prst="rect">
            <a:avLst/>
          </a:prstGeom>
          <a:noFill/>
        </p:spPr>
        <p:txBody>
          <a:bodyPr wrap="square" rtlCol="0">
            <a:spAutoFit/>
          </a:bodyPr>
          <a:lstStyle/>
          <a:p>
            <a:r>
              <a:rPr lang="en-US" sz="2400" b="1" dirty="0">
                <a:solidFill>
                  <a:srgbClr val="700000"/>
                </a:solidFill>
              </a:rPr>
              <a:t>Imagínatelo</a:t>
            </a:r>
          </a:p>
        </p:txBody>
      </p:sp>
      <p:sp>
        <p:nvSpPr>
          <p:cNvPr id="71" name="TextBox 70">
            <a:extLst>
              <a:ext uri="{FF2B5EF4-FFF2-40B4-BE49-F238E27FC236}">
                <a16:creationId xmlns:a16="http://schemas.microsoft.com/office/drawing/2014/main" id="{B5AFF8D5-E8DC-412E-BDD0-56AF3987AAEE}"/>
              </a:ext>
            </a:extLst>
          </p:cNvPr>
          <p:cNvSpPr txBox="1"/>
          <p:nvPr/>
        </p:nvSpPr>
        <p:spPr>
          <a:xfrm>
            <a:off x="4455210" y="5161762"/>
            <a:ext cx="1789109" cy="830997"/>
          </a:xfrm>
          <a:prstGeom prst="rect">
            <a:avLst/>
          </a:prstGeom>
          <a:noFill/>
        </p:spPr>
        <p:txBody>
          <a:bodyPr wrap="square" rtlCol="0">
            <a:spAutoFit/>
          </a:bodyPr>
          <a:lstStyle/>
          <a:p>
            <a:r>
              <a:rPr lang="en-US" sz="2400" b="1" dirty="0">
                <a:solidFill>
                  <a:srgbClr val="700000"/>
                </a:solidFill>
              </a:rPr>
              <a:t>Causa y Efecto</a:t>
            </a:r>
          </a:p>
        </p:txBody>
      </p:sp>
    </p:spTree>
    <p:extLst>
      <p:ext uri="{BB962C8B-B14F-4D97-AF65-F5344CB8AC3E}">
        <p14:creationId xmlns:p14="http://schemas.microsoft.com/office/powerpoint/2010/main" val="4232260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341230" y="316494"/>
            <a:ext cx="10344838" cy="1477328"/>
          </a:xfrm>
          <a:prstGeom prst="rect">
            <a:avLst/>
          </a:prstGeom>
        </p:spPr>
        <p:txBody>
          <a:bodyPr wrap="square">
            <a:spAutoFit/>
          </a:bodyPr>
          <a:lstStyle/>
          <a:p>
            <a:pPr algn="ctr">
              <a:spcAft>
                <a:spcPts val="1200"/>
              </a:spcAft>
            </a:pPr>
            <a:r>
              <a:rPr lang="en-US" sz="4800" u="sng" dirty="0">
                <a:solidFill>
                  <a:schemeClr val="bg2"/>
                </a:solidFill>
                <a:latin typeface="Berlin Sans FB Demi" panose="020E0802020502020306" pitchFamily="34" charset="0"/>
              </a:rPr>
              <a:t>Práctica con organizadores gráficos</a:t>
            </a:r>
          </a:p>
          <a:p>
            <a:pPr marL="457200" lvl="0" algn="ctr">
              <a:spcAft>
                <a:spcPts val="1200"/>
              </a:spcAft>
            </a:pPr>
            <a:r>
              <a:rPr lang="en-US" sz="3200" b="1" dirty="0">
                <a:solidFill>
                  <a:srgbClr val="700000"/>
                </a:solidFill>
                <a:ea typeface="Times New Roman" panose="02020603050405020304" pitchFamily="18" charset="0"/>
                <a:cs typeface="Times New Roman" panose="02020603050405020304" pitchFamily="18" charset="0"/>
              </a:rPr>
              <a:t>“</a:t>
            </a:r>
            <a:r>
              <a:rPr lang="es-MX" sz="3200" b="1" dirty="0">
                <a:solidFill>
                  <a:srgbClr val="700000"/>
                </a:solidFill>
                <a:ea typeface="Times New Roman" panose="02020603050405020304" pitchFamily="18" charset="0"/>
                <a:cs typeface="Times New Roman" panose="02020603050405020304" pitchFamily="18" charset="0"/>
              </a:rPr>
              <a:t>Aprovecha al máximo tu lectura con SQ3R</a:t>
            </a:r>
            <a:r>
              <a:rPr lang="en-US" sz="3200" b="1" dirty="0">
                <a:solidFill>
                  <a:srgbClr val="700000"/>
                </a:solidFill>
                <a:ea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E46DC14C-91AE-4E0D-88E8-12628AEA1635}"/>
              </a:ext>
            </a:extLst>
          </p:cNvPr>
          <p:cNvSpPr txBox="1"/>
          <p:nvPr/>
        </p:nvSpPr>
        <p:spPr>
          <a:xfrm>
            <a:off x="1922805" y="1841374"/>
            <a:ext cx="10344838" cy="954107"/>
          </a:xfrm>
          <a:prstGeom prst="rect">
            <a:avLst/>
          </a:prstGeom>
          <a:noFill/>
        </p:spPr>
        <p:txBody>
          <a:bodyPr wrap="square" rtlCol="0">
            <a:spAutoFit/>
          </a:bodyPr>
          <a:lstStyle/>
          <a:p>
            <a:pPr marR="0">
              <a:spcBef>
                <a:spcPts val="0"/>
              </a:spcBef>
              <a:spcAft>
                <a:spcPts val="1800"/>
              </a:spcAft>
            </a:pPr>
            <a:r>
              <a:rPr lang="en-US" sz="2800" b="1" dirty="0">
                <a:solidFill>
                  <a:schemeClr val="bg2"/>
                </a:solidFill>
                <a:ea typeface="Times New Roman" panose="02020603050405020304" pitchFamily="18" charset="0"/>
                <a:cs typeface="Times New Roman" panose="02020603050405020304" pitchFamily="18" charset="0"/>
              </a:rPr>
              <a:t>¿Cómo presentó </a:t>
            </a:r>
            <a:r>
              <a:rPr lang="en-US" sz="2800" b="1" dirty="0">
                <a:solidFill>
                  <a:srgbClr val="700000"/>
                </a:solidFill>
                <a:ea typeface="Times New Roman" panose="02020603050405020304" pitchFamily="18" charset="0"/>
                <a:cs typeface="Times New Roman" panose="02020603050405020304" pitchFamily="18" charset="0"/>
              </a:rPr>
              <a:t>TU</a:t>
            </a:r>
            <a:r>
              <a:rPr lang="en-US" sz="2800" b="1" dirty="0">
                <a:solidFill>
                  <a:schemeClr val="bg2">
                    <a:lumMod val="75000"/>
                  </a:schemeClr>
                </a:solidFill>
                <a:ea typeface="Times New Roman" panose="02020603050405020304" pitchFamily="18" charset="0"/>
                <a:cs typeface="Times New Roman" panose="02020603050405020304" pitchFamily="18" charset="0"/>
              </a:rPr>
              <a:t> </a:t>
            </a:r>
            <a:r>
              <a:rPr lang="en-US" sz="2800" b="1" dirty="0">
                <a:solidFill>
                  <a:schemeClr val="bg2"/>
                </a:solidFill>
                <a:ea typeface="Times New Roman" panose="02020603050405020304" pitchFamily="18" charset="0"/>
                <a:cs typeface="Times New Roman" panose="02020603050405020304" pitchFamily="18" charset="0"/>
              </a:rPr>
              <a:t>equipo la información en su organizador gráfico?</a:t>
            </a:r>
          </a:p>
        </p:txBody>
      </p:sp>
      <p:grpSp>
        <p:nvGrpSpPr>
          <p:cNvPr id="5" name="Group 4">
            <a:extLst>
              <a:ext uri="{FF2B5EF4-FFF2-40B4-BE49-F238E27FC236}">
                <a16:creationId xmlns:a16="http://schemas.microsoft.com/office/drawing/2014/main" id="{EF946768-C953-4D6C-BF1F-8429A0633433}"/>
              </a:ext>
            </a:extLst>
          </p:cNvPr>
          <p:cNvGrpSpPr>
            <a:grpSpLocks/>
          </p:cNvGrpSpPr>
          <p:nvPr/>
        </p:nvGrpSpPr>
        <p:grpSpPr bwMode="auto">
          <a:xfrm rot="10800000">
            <a:off x="4074484" y="2816813"/>
            <a:ext cx="2623980" cy="1522179"/>
            <a:chOff x="621" y="2524"/>
            <a:chExt cx="11160" cy="11700"/>
          </a:xfrm>
        </p:grpSpPr>
        <p:cxnSp>
          <p:nvCxnSpPr>
            <p:cNvPr id="7" name="Line 3">
              <a:extLst>
                <a:ext uri="{FF2B5EF4-FFF2-40B4-BE49-F238E27FC236}">
                  <a16:creationId xmlns:a16="http://schemas.microsoft.com/office/drawing/2014/main" id="{4A0D032D-F8C8-489C-B328-5650D5D83312}"/>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4">
              <a:extLst>
                <a:ext uri="{FF2B5EF4-FFF2-40B4-BE49-F238E27FC236}">
                  <a16:creationId xmlns:a16="http://schemas.microsoft.com/office/drawing/2014/main" id="{97034F4F-AC53-4643-8BB8-84C41853D399}"/>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5">
              <a:extLst>
                <a:ext uri="{FF2B5EF4-FFF2-40B4-BE49-F238E27FC236}">
                  <a16:creationId xmlns:a16="http://schemas.microsoft.com/office/drawing/2014/main" id="{39A756A0-A829-465B-B77E-CC7293977268}"/>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6">
              <a:extLst>
                <a:ext uri="{FF2B5EF4-FFF2-40B4-BE49-F238E27FC236}">
                  <a16:creationId xmlns:a16="http://schemas.microsoft.com/office/drawing/2014/main" id="{F1A5D81D-3F78-4F84-B1EE-C4310002738B}"/>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7">
              <a:extLst>
                <a:ext uri="{FF2B5EF4-FFF2-40B4-BE49-F238E27FC236}">
                  <a16:creationId xmlns:a16="http://schemas.microsoft.com/office/drawing/2014/main" id="{2ACED247-4A28-4820-8B1D-950BBB025AD5}"/>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8">
              <a:extLst>
                <a:ext uri="{FF2B5EF4-FFF2-40B4-BE49-F238E27FC236}">
                  <a16:creationId xmlns:a16="http://schemas.microsoft.com/office/drawing/2014/main" id="{E6F15DCD-908B-4E63-987F-B25BFC7D470E}"/>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9">
              <a:extLst>
                <a:ext uri="{FF2B5EF4-FFF2-40B4-BE49-F238E27FC236}">
                  <a16:creationId xmlns:a16="http://schemas.microsoft.com/office/drawing/2014/main" id="{34BCCE2D-9F54-4A65-B142-A3B3560BA30B}"/>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0">
              <a:extLst>
                <a:ext uri="{FF2B5EF4-FFF2-40B4-BE49-F238E27FC236}">
                  <a16:creationId xmlns:a16="http://schemas.microsoft.com/office/drawing/2014/main" id="{150E9588-5D91-44DA-9585-138868761C82}"/>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11">
              <a:extLst>
                <a:ext uri="{FF2B5EF4-FFF2-40B4-BE49-F238E27FC236}">
                  <a16:creationId xmlns:a16="http://schemas.microsoft.com/office/drawing/2014/main" id="{C644AA9E-A2E6-4606-AD4A-14E2D2973CB1}"/>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6" name="Oval 15">
              <a:extLst>
                <a:ext uri="{FF2B5EF4-FFF2-40B4-BE49-F238E27FC236}">
                  <a16:creationId xmlns:a16="http://schemas.microsoft.com/office/drawing/2014/main" id="{453DBBA1-25D1-4515-B447-FEF94273E2A3}"/>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Rectangle 16">
              <a:extLst>
                <a:ext uri="{FF2B5EF4-FFF2-40B4-BE49-F238E27FC236}">
                  <a16:creationId xmlns:a16="http://schemas.microsoft.com/office/drawing/2014/main" id="{73C263DF-2876-4CBE-8553-81EA87F5AEF5}"/>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D570CA75-444D-46CB-A752-F4C5162D67C2}"/>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9" name="Oval 18">
              <a:extLst>
                <a:ext uri="{FF2B5EF4-FFF2-40B4-BE49-F238E27FC236}">
                  <a16:creationId xmlns:a16="http://schemas.microsoft.com/office/drawing/2014/main" id="{4CE574AB-AE5F-42A6-AE80-8E0D00B95ACC}"/>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CC1A3357-E943-4009-A89B-4E6B13DDEB17}"/>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a:extLst>
                <a:ext uri="{FF2B5EF4-FFF2-40B4-BE49-F238E27FC236}">
                  <a16:creationId xmlns:a16="http://schemas.microsoft.com/office/drawing/2014/main" id="{42E1E9C3-30FB-4AD2-9974-2CA0FFDB5789}"/>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37DDA91D-D9D6-4361-A421-49EDCA3075CC}"/>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0ED6951F-32C1-43CB-BB59-951B95E9603E}"/>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D59E3927-9C2E-48FC-8D81-06D7E12997A6}"/>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91B56AA1-4697-4EBC-A11E-CEDE6F278F6D}"/>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B5280304-5267-419C-BB09-5BF21EA0F748}"/>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a:extLst>
                <a:ext uri="{FF2B5EF4-FFF2-40B4-BE49-F238E27FC236}">
                  <a16:creationId xmlns:a16="http://schemas.microsoft.com/office/drawing/2014/main" id="{AE3E139E-4481-4CF4-8E1E-F116AA7F3433}"/>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a:extLst>
                <a:ext uri="{FF2B5EF4-FFF2-40B4-BE49-F238E27FC236}">
                  <a16:creationId xmlns:a16="http://schemas.microsoft.com/office/drawing/2014/main" id="{CDCFA002-C52D-43F6-B55B-07554093FF78}"/>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Oval 28">
              <a:extLst>
                <a:ext uri="{FF2B5EF4-FFF2-40B4-BE49-F238E27FC236}">
                  <a16:creationId xmlns:a16="http://schemas.microsoft.com/office/drawing/2014/main" id="{610E5A6C-1A5B-467D-AA00-C2C823008FF3}"/>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30" name="Rectangle 29">
              <a:extLst>
                <a:ext uri="{FF2B5EF4-FFF2-40B4-BE49-F238E27FC236}">
                  <a16:creationId xmlns:a16="http://schemas.microsoft.com/office/drawing/2014/main" id="{BC5B9BA4-0876-4276-9F5E-84AA54CC9ED7}"/>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1" name="Rectangle 30">
              <a:extLst>
                <a:ext uri="{FF2B5EF4-FFF2-40B4-BE49-F238E27FC236}">
                  <a16:creationId xmlns:a16="http://schemas.microsoft.com/office/drawing/2014/main" id="{C54989FB-E9CF-45BC-B07B-6C18409AB97D}"/>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2" name="Line 28">
              <a:extLst>
                <a:ext uri="{FF2B5EF4-FFF2-40B4-BE49-F238E27FC236}">
                  <a16:creationId xmlns:a16="http://schemas.microsoft.com/office/drawing/2014/main" id="{0629DEC9-6D21-4A25-B613-6F8C7DB72C2A}"/>
                </a:ext>
              </a:extLst>
            </p:cNvPr>
            <p:cNvCxnSpPr>
              <a:cxnSpLocks noChangeShapeType="1"/>
              <a:endCxn id="20"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29">
              <a:extLst>
                <a:ext uri="{FF2B5EF4-FFF2-40B4-BE49-F238E27FC236}">
                  <a16:creationId xmlns:a16="http://schemas.microsoft.com/office/drawing/2014/main" id="{AAF44A18-78AC-4638-85B4-261EBB42F133}"/>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30">
              <a:extLst>
                <a:ext uri="{FF2B5EF4-FFF2-40B4-BE49-F238E27FC236}">
                  <a16:creationId xmlns:a16="http://schemas.microsoft.com/office/drawing/2014/main" id="{8EE32976-8CBC-4EA2-9ADC-40980753A884}"/>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31">
              <a:extLst>
                <a:ext uri="{FF2B5EF4-FFF2-40B4-BE49-F238E27FC236}">
                  <a16:creationId xmlns:a16="http://schemas.microsoft.com/office/drawing/2014/main" id="{66F7B66E-D7F2-403F-872E-552E6FD5A2C5}"/>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32">
              <a:extLst>
                <a:ext uri="{FF2B5EF4-FFF2-40B4-BE49-F238E27FC236}">
                  <a16:creationId xmlns:a16="http://schemas.microsoft.com/office/drawing/2014/main" id="{E6E2205E-A787-4F8E-8191-4F97A5C1C6C1}"/>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33">
              <a:extLst>
                <a:ext uri="{FF2B5EF4-FFF2-40B4-BE49-F238E27FC236}">
                  <a16:creationId xmlns:a16="http://schemas.microsoft.com/office/drawing/2014/main" id="{82C2577C-1BF7-42CA-86A8-742BA3D7706E}"/>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8" name="Line 34">
              <a:extLst>
                <a:ext uri="{FF2B5EF4-FFF2-40B4-BE49-F238E27FC236}">
                  <a16:creationId xmlns:a16="http://schemas.microsoft.com/office/drawing/2014/main" id="{202C51D2-2AA2-4104-B1B8-BBCD26CF2C75}"/>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9" name="Text Box 35">
              <a:extLst>
                <a:ext uri="{FF2B5EF4-FFF2-40B4-BE49-F238E27FC236}">
                  <a16:creationId xmlns:a16="http://schemas.microsoft.com/office/drawing/2014/main" id="{013430E9-1BEF-4C3A-8A3D-90CF7E877CFD}"/>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grpSp>
        <p:nvGrpSpPr>
          <p:cNvPr id="6" name="Group 5">
            <a:extLst>
              <a:ext uri="{FF2B5EF4-FFF2-40B4-BE49-F238E27FC236}">
                <a16:creationId xmlns:a16="http://schemas.microsoft.com/office/drawing/2014/main" id="{72A3BE7C-1498-47D2-9663-653E35F4A625}"/>
              </a:ext>
            </a:extLst>
          </p:cNvPr>
          <p:cNvGrpSpPr/>
          <p:nvPr/>
        </p:nvGrpSpPr>
        <p:grpSpPr>
          <a:xfrm>
            <a:off x="2117112" y="4500886"/>
            <a:ext cx="2058944" cy="450549"/>
            <a:chOff x="1360377" y="4470125"/>
            <a:chExt cx="2058944" cy="450549"/>
          </a:xfrm>
        </p:grpSpPr>
        <p:sp>
          <p:nvSpPr>
            <p:cNvPr id="41" name="Rectangle 40">
              <a:extLst>
                <a:ext uri="{FF2B5EF4-FFF2-40B4-BE49-F238E27FC236}">
                  <a16:creationId xmlns:a16="http://schemas.microsoft.com/office/drawing/2014/main" id="{4274A94B-A365-4C80-A31D-16903EEF73F5}"/>
                </a:ext>
              </a:extLst>
            </p:cNvPr>
            <p:cNvSpPr/>
            <p:nvPr/>
          </p:nvSpPr>
          <p:spPr>
            <a:xfrm>
              <a:off x="1360377" y="4490242"/>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Connector 43">
              <a:extLst>
                <a:ext uri="{FF2B5EF4-FFF2-40B4-BE49-F238E27FC236}">
                  <a16:creationId xmlns:a16="http://schemas.microsoft.com/office/drawing/2014/main" id="{F5664EEC-6155-454C-A81E-880E922FAE3F}"/>
                </a:ext>
              </a:extLst>
            </p:cNvPr>
            <p:cNvSpPr/>
            <p:nvPr/>
          </p:nvSpPr>
          <p:spPr>
            <a:xfrm>
              <a:off x="2677324" y="4470125"/>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Right 46">
              <a:extLst>
                <a:ext uri="{FF2B5EF4-FFF2-40B4-BE49-F238E27FC236}">
                  <a16:creationId xmlns:a16="http://schemas.microsoft.com/office/drawing/2014/main" id="{CDF47CA7-24D1-4E02-89F8-9AB25D4FAE68}"/>
                </a:ext>
              </a:extLst>
            </p:cNvPr>
            <p:cNvSpPr/>
            <p:nvPr/>
          </p:nvSpPr>
          <p:spPr>
            <a:xfrm>
              <a:off x="2168279" y="4559927"/>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47186325-3228-432F-B9FC-FB810F4FD6A6}"/>
              </a:ext>
            </a:extLst>
          </p:cNvPr>
          <p:cNvGrpSpPr/>
          <p:nvPr/>
        </p:nvGrpSpPr>
        <p:grpSpPr>
          <a:xfrm>
            <a:off x="2117112" y="5597820"/>
            <a:ext cx="2058944" cy="450969"/>
            <a:chOff x="1360377" y="5567059"/>
            <a:chExt cx="2058944" cy="450969"/>
          </a:xfrm>
        </p:grpSpPr>
        <p:sp>
          <p:nvSpPr>
            <p:cNvPr id="43" name="Rectangle 42">
              <a:extLst>
                <a:ext uri="{FF2B5EF4-FFF2-40B4-BE49-F238E27FC236}">
                  <a16:creationId xmlns:a16="http://schemas.microsoft.com/office/drawing/2014/main" id="{16B641C7-D7F0-4B5D-8983-F7CF5D0A9512}"/>
                </a:ext>
              </a:extLst>
            </p:cNvPr>
            <p:cNvSpPr/>
            <p:nvPr/>
          </p:nvSpPr>
          <p:spPr>
            <a:xfrm>
              <a:off x="1360377" y="5587596"/>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Connector 45">
              <a:extLst>
                <a:ext uri="{FF2B5EF4-FFF2-40B4-BE49-F238E27FC236}">
                  <a16:creationId xmlns:a16="http://schemas.microsoft.com/office/drawing/2014/main" id="{2D5446AB-F2C1-4088-8B8C-A7C53635B0A0}"/>
                </a:ext>
              </a:extLst>
            </p:cNvPr>
            <p:cNvSpPr/>
            <p:nvPr/>
          </p:nvSpPr>
          <p:spPr>
            <a:xfrm>
              <a:off x="2677324" y="5567059"/>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rrow: Right 47">
              <a:extLst>
                <a:ext uri="{FF2B5EF4-FFF2-40B4-BE49-F238E27FC236}">
                  <a16:creationId xmlns:a16="http://schemas.microsoft.com/office/drawing/2014/main" id="{1D76C43D-313C-400D-AF05-04195613A943}"/>
                </a:ext>
              </a:extLst>
            </p:cNvPr>
            <p:cNvSpPr/>
            <p:nvPr/>
          </p:nvSpPr>
          <p:spPr>
            <a:xfrm>
              <a:off x="2166023" y="5632027"/>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6E04C8F1-47C8-46D4-A037-BD8F8858795F}"/>
              </a:ext>
            </a:extLst>
          </p:cNvPr>
          <p:cNvGrpSpPr/>
          <p:nvPr/>
        </p:nvGrpSpPr>
        <p:grpSpPr>
          <a:xfrm>
            <a:off x="2117112" y="5046832"/>
            <a:ext cx="2058944" cy="445600"/>
            <a:chOff x="1360377" y="5016071"/>
            <a:chExt cx="2058944" cy="445600"/>
          </a:xfrm>
        </p:grpSpPr>
        <p:sp>
          <p:nvSpPr>
            <p:cNvPr id="42" name="Rectangle 41">
              <a:extLst>
                <a:ext uri="{FF2B5EF4-FFF2-40B4-BE49-F238E27FC236}">
                  <a16:creationId xmlns:a16="http://schemas.microsoft.com/office/drawing/2014/main" id="{3626996F-1332-40A2-86A7-813B018FD39D}"/>
                </a:ext>
              </a:extLst>
            </p:cNvPr>
            <p:cNvSpPr/>
            <p:nvPr/>
          </p:nvSpPr>
          <p:spPr>
            <a:xfrm>
              <a:off x="1360377" y="5031239"/>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Connector 44">
              <a:extLst>
                <a:ext uri="{FF2B5EF4-FFF2-40B4-BE49-F238E27FC236}">
                  <a16:creationId xmlns:a16="http://schemas.microsoft.com/office/drawing/2014/main" id="{567A42F3-46D5-47A6-B875-50D3D9F7507E}"/>
                </a:ext>
              </a:extLst>
            </p:cNvPr>
            <p:cNvSpPr/>
            <p:nvPr/>
          </p:nvSpPr>
          <p:spPr>
            <a:xfrm>
              <a:off x="2677324" y="5016071"/>
              <a:ext cx="741997" cy="430432"/>
            </a:xfrm>
            <a:prstGeom prst="flowChartConnector">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EF48E36C-6289-4427-9C75-6EB01000FE0A}"/>
                </a:ext>
              </a:extLst>
            </p:cNvPr>
            <p:cNvSpPr/>
            <p:nvPr/>
          </p:nvSpPr>
          <p:spPr>
            <a:xfrm>
              <a:off x="2168279" y="5086929"/>
              <a:ext cx="517821" cy="295966"/>
            </a:xfrm>
            <a:prstGeom prst="rightArrow">
              <a:avLst/>
            </a:prstGeom>
            <a:solidFill>
              <a:schemeClr val="bg2">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10DD8242-8019-43E1-8B38-16D99810F03F}"/>
              </a:ext>
            </a:extLst>
          </p:cNvPr>
          <p:cNvGrpSpPr/>
          <p:nvPr/>
        </p:nvGrpSpPr>
        <p:grpSpPr>
          <a:xfrm>
            <a:off x="8939745" y="2721895"/>
            <a:ext cx="2165703" cy="1627765"/>
            <a:chOff x="6994204" y="2964352"/>
            <a:chExt cx="2165703" cy="1627765"/>
          </a:xfrm>
        </p:grpSpPr>
        <p:sp>
          <p:nvSpPr>
            <p:cNvPr id="4" name="Arrow: Down 3">
              <a:extLst>
                <a:ext uri="{FF2B5EF4-FFF2-40B4-BE49-F238E27FC236}">
                  <a16:creationId xmlns:a16="http://schemas.microsoft.com/office/drawing/2014/main" id="{0BE7C7AE-DACA-46DE-99BC-FD7D268F2997}"/>
                </a:ext>
              </a:extLst>
            </p:cNvPr>
            <p:cNvSpPr/>
            <p:nvPr/>
          </p:nvSpPr>
          <p:spPr>
            <a:xfrm>
              <a:off x="7219503" y="3394784"/>
              <a:ext cx="222898"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5" name="Group 64">
              <a:extLst>
                <a:ext uri="{FF2B5EF4-FFF2-40B4-BE49-F238E27FC236}">
                  <a16:creationId xmlns:a16="http://schemas.microsoft.com/office/drawing/2014/main" id="{75AE8212-AD38-4842-ACED-727E13C503C4}"/>
                </a:ext>
              </a:extLst>
            </p:cNvPr>
            <p:cNvGrpSpPr/>
            <p:nvPr/>
          </p:nvGrpSpPr>
          <p:grpSpPr>
            <a:xfrm>
              <a:off x="6994204" y="2964352"/>
              <a:ext cx="2165703" cy="1627765"/>
              <a:chOff x="6994204" y="2964352"/>
              <a:chExt cx="2165703" cy="1627765"/>
            </a:xfrm>
          </p:grpSpPr>
          <p:sp>
            <p:nvSpPr>
              <p:cNvPr id="50" name="Rectangle 49">
                <a:extLst>
                  <a:ext uri="{FF2B5EF4-FFF2-40B4-BE49-F238E27FC236}">
                    <a16:creationId xmlns:a16="http://schemas.microsoft.com/office/drawing/2014/main" id="{0A0DA0B9-524D-4BAD-A682-D22CD3027662}"/>
                  </a:ext>
                </a:extLst>
              </p:cNvPr>
              <p:cNvSpPr/>
              <p:nvPr/>
            </p:nvSpPr>
            <p:spPr>
              <a:xfrm>
                <a:off x="6994204" y="2964352"/>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1B254205-174B-42EF-B0DB-CF9906F871A6}"/>
                  </a:ext>
                </a:extLst>
              </p:cNvPr>
              <p:cNvSpPr/>
              <p:nvPr/>
            </p:nvSpPr>
            <p:spPr>
              <a:xfrm>
                <a:off x="8374962" y="3662418"/>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98596D95-A153-4558-A285-FDC0F71035A6}"/>
                  </a:ext>
                </a:extLst>
              </p:cNvPr>
              <p:cNvSpPr/>
              <p:nvPr/>
            </p:nvSpPr>
            <p:spPr>
              <a:xfrm>
                <a:off x="8374960" y="2977385"/>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Arrow: Down 55">
                <a:extLst>
                  <a:ext uri="{FF2B5EF4-FFF2-40B4-BE49-F238E27FC236}">
                    <a16:creationId xmlns:a16="http://schemas.microsoft.com/office/drawing/2014/main" id="{FA61B779-EAE3-45E1-B32E-67B038695682}"/>
                  </a:ext>
                </a:extLst>
              </p:cNvPr>
              <p:cNvSpPr/>
              <p:nvPr/>
            </p:nvSpPr>
            <p:spPr>
              <a:xfrm>
                <a:off x="8685323" y="3407816"/>
                <a:ext cx="222898" cy="2743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Arrow: Bent 57">
                <a:extLst>
                  <a:ext uri="{FF2B5EF4-FFF2-40B4-BE49-F238E27FC236}">
                    <a16:creationId xmlns:a16="http://schemas.microsoft.com/office/drawing/2014/main" id="{BFB8ECEF-1407-4FB9-85E0-8DFCE2608712}"/>
                  </a:ext>
                </a:extLst>
              </p:cNvPr>
              <p:cNvSpPr/>
              <p:nvPr/>
            </p:nvSpPr>
            <p:spPr>
              <a:xfrm flipV="1">
                <a:off x="7262035" y="4070349"/>
                <a:ext cx="429572" cy="430432"/>
              </a:xfrm>
              <a:prstGeom prst="bentArrow">
                <a:avLst>
                  <a:gd name="adj1" fmla="val 28826"/>
                  <a:gd name="adj2" fmla="val 27450"/>
                  <a:gd name="adj3" fmla="val 50000"/>
                  <a:gd name="adj4" fmla="val 6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Rectangle 50">
                <a:extLst>
                  <a:ext uri="{FF2B5EF4-FFF2-40B4-BE49-F238E27FC236}">
                    <a16:creationId xmlns:a16="http://schemas.microsoft.com/office/drawing/2014/main" id="{6B026B90-E76A-4C32-90E2-466DA35E223A}"/>
                  </a:ext>
                </a:extLst>
              </p:cNvPr>
              <p:cNvSpPr/>
              <p:nvPr/>
            </p:nvSpPr>
            <p:spPr>
              <a:xfrm>
                <a:off x="6994204" y="3664844"/>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Arrow: Bent 58">
                <a:extLst>
                  <a:ext uri="{FF2B5EF4-FFF2-40B4-BE49-F238E27FC236}">
                    <a16:creationId xmlns:a16="http://schemas.microsoft.com/office/drawing/2014/main" id="{79252047-8B81-4884-B346-906DEA59BFE7}"/>
                  </a:ext>
                </a:extLst>
              </p:cNvPr>
              <p:cNvSpPr/>
              <p:nvPr/>
            </p:nvSpPr>
            <p:spPr>
              <a:xfrm rot="16200000" flipV="1">
                <a:off x="8486429" y="4061796"/>
                <a:ext cx="386227" cy="430432"/>
              </a:xfrm>
              <a:prstGeom prst="bentArrow">
                <a:avLst>
                  <a:gd name="adj1" fmla="val 28826"/>
                  <a:gd name="adj2" fmla="val 27450"/>
                  <a:gd name="adj3" fmla="val 50000"/>
                  <a:gd name="adj4" fmla="val 646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Rectangle 51">
                <a:extLst>
                  <a:ext uri="{FF2B5EF4-FFF2-40B4-BE49-F238E27FC236}">
                    <a16:creationId xmlns:a16="http://schemas.microsoft.com/office/drawing/2014/main" id="{861F1D45-0AB2-4EA8-8C2F-F937A87B4DAA}"/>
                  </a:ext>
                </a:extLst>
              </p:cNvPr>
              <p:cNvSpPr/>
              <p:nvPr/>
            </p:nvSpPr>
            <p:spPr>
              <a:xfrm>
                <a:off x="7696346" y="4161685"/>
                <a:ext cx="784945" cy="4304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a:extLst>
              <a:ext uri="{FF2B5EF4-FFF2-40B4-BE49-F238E27FC236}">
                <a16:creationId xmlns:a16="http://schemas.microsoft.com/office/drawing/2014/main" id="{66CF035F-35C5-481C-8F21-1415A88368E2}"/>
              </a:ext>
            </a:extLst>
          </p:cNvPr>
          <p:cNvGrpSpPr/>
          <p:nvPr/>
        </p:nvGrpSpPr>
        <p:grpSpPr>
          <a:xfrm>
            <a:off x="6876148" y="4547227"/>
            <a:ext cx="2091070" cy="1511651"/>
            <a:chOff x="6096000" y="4855893"/>
            <a:chExt cx="2091070" cy="1511651"/>
          </a:xfrm>
        </p:grpSpPr>
        <p:sp>
          <p:nvSpPr>
            <p:cNvPr id="60" name="Rectangle 59">
              <a:extLst>
                <a:ext uri="{FF2B5EF4-FFF2-40B4-BE49-F238E27FC236}">
                  <a16:creationId xmlns:a16="http://schemas.microsoft.com/office/drawing/2014/main" id="{989F189E-AFC7-4097-8873-3771975097DE}"/>
                </a:ext>
              </a:extLst>
            </p:cNvPr>
            <p:cNvSpPr/>
            <p:nvPr/>
          </p:nvSpPr>
          <p:spPr>
            <a:xfrm>
              <a:off x="6096000" y="4855893"/>
              <a:ext cx="2091070" cy="15116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86303F5A-F8FC-4ED9-9311-BF2AA1475616}"/>
                </a:ext>
              </a:extLst>
            </p:cNvPr>
            <p:cNvCxnSpPr>
              <a:stCxn id="60" idx="0"/>
              <a:endCxn id="60" idx="2"/>
            </p:cNvCxnSpPr>
            <p:nvPr/>
          </p:nvCxnSpPr>
          <p:spPr>
            <a:xfrm>
              <a:off x="7141535" y="4855893"/>
              <a:ext cx="0" cy="1511651"/>
            </a:xfrm>
            <a:prstGeom prst="line">
              <a:avLst/>
            </a:prstGeom>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A791989A-AF17-4A77-ACE5-7D2A29234464}"/>
                </a:ext>
              </a:extLst>
            </p:cNvPr>
            <p:cNvCxnSpPr>
              <a:stCxn id="60" idx="1"/>
              <a:endCxn id="60" idx="3"/>
            </p:cNvCxnSpPr>
            <p:nvPr/>
          </p:nvCxnSpPr>
          <p:spPr>
            <a:xfrm>
              <a:off x="6096000" y="5611719"/>
              <a:ext cx="2091070" cy="0"/>
            </a:xfrm>
            <a:prstGeom prst="line">
              <a:avLst/>
            </a:prstGeom>
          </p:spPr>
          <p:style>
            <a:lnRef idx="1">
              <a:schemeClr val="dk1"/>
            </a:lnRef>
            <a:fillRef idx="0">
              <a:schemeClr val="dk1"/>
            </a:fillRef>
            <a:effectRef idx="0">
              <a:schemeClr val="dk1"/>
            </a:effectRef>
            <a:fontRef idx="minor">
              <a:schemeClr val="tx1"/>
            </a:fontRef>
          </p:style>
        </p:cxnSp>
      </p:grpSp>
      <p:sp>
        <p:nvSpPr>
          <p:cNvPr id="68" name="TextBox 67">
            <a:extLst>
              <a:ext uri="{FF2B5EF4-FFF2-40B4-BE49-F238E27FC236}">
                <a16:creationId xmlns:a16="http://schemas.microsoft.com/office/drawing/2014/main" id="{F4E6423E-2775-4B44-A542-44DE9C1F3D76}"/>
              </a:ext>
            </a:extLst>
          </p:cNvPr>
          <p:cNvSpPr txBox="1"/>
          <p:nvPr/>
        </p:nvSpPr>
        <p:spPr>
          <a:xfrm>
            <a:off x="2180924" y="3539806"/>
            <a:ext cx="2021691" cy="461665"/>
          </a:xfrm>
          <a:prstGeom prst="rect">
            <a:avLst/>
          </a:prstGeom>
          <a:noFill/>
        </p:spPr>
        <p:txBody>
          <a:bodyPr wrap="square" rtlCol="0">
            <a:spAutoFit/>
          </a:bodyPr>
          <a:lstStyle/>
          <a:p>
            <a:r>
              <a:rPr lang="en-US" sz="2400" b="1" dirty="0">
                <a:solidFill>
                  <a:srgbClr val="700000"/>
                </a:solidFill>
              </a:rPr>
              <a:t>Mapa Mental</a:t>
            </a:r>
          </a:p>
        </p:txBody>
      </p:sp>
      <p:sp>
        <p:nvSpPr>
          <p:cNvPr id="69" name="TextBox 68">
            <a:extLst>
              <a:ext uri="{FF2B5EF4-FFF2-40B4-BE49-F238E27FC236}">
                <a16:creationId xmlns:a16="http://schemas.microsoft.com/office/drawing/2014/main" id="{CB35F7FE-C196-4C9E-B43B-D98DC2A46415}"/>
              </a:ext>
            </a:extLst>
          </p:cNvPr>
          <p:cNvSpPr txBox="1"/>
          <p:nvPr/>
        </p:nvSpPr>
        <p:spPr>
          <a:xfrm>
            <a:off x="7272998" y="3238964"/>
            <a:ext cx="1553468" cy="830997"/>
          </a:xfrm>
          <a:prstGeom prst="rect">
            <a:avLst/>
          </a:prstGeom>
          <a:noFill/>
        </p:spPr>
        <p:txBody>
          <a:bodyPr wrap="square" rtlCol="0">
            <a:spAutoFit/>
          </a:bodyPr>
          <a:lstStyle/>
          <a:p>
            <a:pPr algn="r"/>
            <a:r>
              <a:rPr lang="en-US" sz="2400" b="1" dirty="0">
                <a:solidFill>
                  <a:srgbClr val="700000"/>
                </a:solidFill>
              </a:rPr>
              <a:t>Cadena Secuencial</a:t>
            </a:r>
          </a:p>
        </p:txBody>
      </p:sp>
      <p:sp>
        <p:nvSpPr>
          <p:cNvPr id="70" name="TextBox 69">
            <a:extLst>
              <a:ext uri="{FF2B5EF4-FFF2-40B4-BE49-F238E27FC236}">
                <a16:creationId xmlns:a16="http://schemas.microsoft.com/office/drawing/2014/main" id="{81E6E865-8CD0-441B-BA34-636FCED5FB9F}"/>
              </a:ext>
            </a:extLst>
          </p:cNvPr>
          <p:cNvSpPr txBox="1"/>
          <p:nvPr/>
        </p:nvSpPr>
        <p:spPr>
          <a:xfrm>
            <a:off x="9118198" y="5157662"/>
            <a:ext cx="1789109" cy="461665"/>
          </a:xfrm>
          <a:prstGeom prst="rect">
            <a:avLst/>
          </a:prstGeom>
          <a:noFill/>
        </p:spPr>
        <p:txBody>
          <a:bodyPr wrap="square" rtlCol="0">
            <a:spAutoFit/>
          </a:bodyPr>
          <a:lstStyle/>
          <a:p>
            <a:r>
              <a:rPr lang="en-US" sz="2400" b="1" dirty="0">
                <a:solidFill>
                  <a:srgbClr val="700000"/>
                </a:solidFill>
              </a:rPr>
              <a:t>Imagínatelo</a:t>
            </a:r>
          </a:p>
        </p:txBody>
      </p:sp>
      <p:sp>
        <p:nvSpPr>
          <p:cNvPr id="71" name="TextBox 70">
            <a:extLst>
              <a:ext uri="{FF2B5EF4-FFF2-40B4-BE49-F238E27FC236}">
                <a16:creationId xmlns:a16="http://schemas.microsoft.com/office/drawing/2014/main" id="{B5AFF8D5-E8DC-412E-BDD0-56AF3987AAEE}"/>
              </a:ext>
            </a:extLst>
          </p:cNvPr>
          <p:cNvSpPr txBox="1"/>
          <p:nvPr/>
        </p:nvSpPr>
        <p:spPr>
          <a:xfrm>
            <a:off x="4422553" y="5149062"/>
            <a:ext cx="1789109" cy="830997"/>
          </a:xfrm>
          <a:prstGeom prst="rect">
            <a:avLst/>
          </a:prstGeom>
          <a:noFill/>
        </p:spPr>
        <p:txBody>
          <a:bodyPr wrap="square" rtlCol="0">
            <a:spAutoFit/>
          </a:bodyPr>
          <a:lstStyle/>
          <a:p>
            <a:r>
              <a:rPr lang="en-US" sz="2400" b="1" dirty="0">
                <a:solidFill>
                  <a:srgbClr val="700000"/>
                </a:solidFill>
              </a:rPr>
              <a:t>Causa y Efecto</a:t>
            </a:r>
          </a:p>
        </p:txBody>
      </p:sp>
    </p:spTree>
    <p:extLst>
      <p:ext uri="{BB962C8B-B14F-4D97-AF65-F5344CB8AC3E}">
        <p14:creationId xmlns:p14="http://schemas.microsoft.com/office/powerpoint/2010/main" val="3976063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923581" y="490456"/>
            <a:ext cx="10344838" cy="830997"/>
          </a:xfrm>
          <a:prstGeom prst="rect">
            <a:avLst/>
          </a:prstGeom>
        </p:spPr>
        <p:txBody>
          <a:bodyPr wrap="square">
            <a:spAutoFit/>
          </a:bodyPr>
          <a:lstStyle/>
          <a:p>
            <a:pPr algn="ctr">
              <a:spcAft>
                <a:spcPts val="1200"/>
              </a:spcAft>
            </a:pPr>
            <a:r>
              <a:rPr lang="en-US" sz="4800" u="sng" dirty="0">
                <a:solidFill>
                  <a:schemeClr val="bg2"/>
                </a:solidFill>
                <a:latin typeface="Berlin Sans FB Demi" panose="020E0802020502020306" pitchFamily="34" charset="0"/>
              </a:rPr>
              <a:t>Más Sobre los Organizadores Gráficos</a:t>
            </a:r>
          </a:p>
        </p:txBody>
      </p:sp>
      <p:sp>
        <p:nvSpPr>
          <p:cNvPr id="3" name="TextBox 2">
            <a:extLst>
              <a:ext uri="{FF2B5EF4-FFF2-40B4-BE49-F238E27FC236}">
                <a16:creationId xmlns:a16="http://schemas.microsoft.com/office/drawing/2014/main" id="{E46DC14C-91AE-4E0D-88E8-12628AEA1635}"/>
              </a:ext>
            </a:extLst>
          </p:cNvPr>
          <p:cNvSpPr txBox="1"/>
          <p:nvPr/>
        </p:nvSpPr>
        <p:spPr>
          <a:xfrm>
            <a:off x="1820858" y="1672718"/>
            <a:ext cx="10774497" cy="523220"/>
          </a:xfrm>
          <a:prstGeom prst="rect">
            <a:avLst/>
          </a:prstGeom>
          <a:noFill/>
        </p:spPr>
        <p:txBody>
          <a:bodyPr wrap="square" rtlCol="0">
            <a:spAutoFit/>
          </a:bodyPr>
          <a:lstStyle/>
          <a:p>
            <a:pPr marR="0">
              <a:spcBef>
                <a:spcPts val="0"/>
              </a:spcBef>
              <a:spcAft>
                <a:spcPts val="1800"/>
              </a:spcAft>
            </a:pPr>
            <a:r>
              <a:rPr lang="es-MX" sz="2800" b="1" dirty="0">
                <a:solidFill>
                  <a:srgbClr val="700000"/>
                </a:solidFill>
                <a:ea typeface="Times New Roman" panose="02020603050405020304" pitchFamily="18" charset="0"/>
                <a:cs typeface="Times New Roman" panose="02020603050405020304" pitchFamily="18" charset="0"/>
              </a:rPr>
              <a:t>¿Qué OTROS tipos de organizadores gráficos has utilizado?</a:t>
            </a:r>
            <a:endParaRPr lang="en-US" sz="2800" b="1" dirty="0">
              <a:solidFill>
                <a:srgbClr val="7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0854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923581" y="490456"/>
            <a:ext cx="10344838" cy="1723549"/>
          </a:xfrm>
          <a:prstGeom prst="rect">
            <a:avLst/>
          </a:prstGeom>
        </p:spPr>
        <p:txBody>
          <a:bodyPr wrap="square">
            <a:spAutoFit/>
          </a:bodyPr>
          <a:lstStyle/>
          <a:p>
            <a:pPr algn="ctr">
              <a:spcAft>
                <a:spcPts val="1200"/>
              </a:spcAft>
            </a:pPr>
            <a:r>
              <a:rPr lang="es-MX" sz="4800" u="sng" dirty="0">
                <a:solidFill>
                  <a:schemeClr val="bg2"/>
                </a:solidFill>
                <a:latin typeface="Berlin Sans FB Demi" panose="020E0802020502020306" pitchFamily="34" charset="0"/>
              </a:rPr>
              <a:t>Más Sobre los Organizadores Gráficos</a:t>
            </a:r>
          </a:p>
          <a:p>
            <a:pPr algn="ctr">
              <a:spcAft>
                <a:spcPts val="1200"/>
              </a:spcAft>
            </a:pPr>
            <a:endParaRPr lang="en-US" sz="4800" u="sng" dirty="0">
              <a:solidFill>
                <a:schemeClr val="bg2"/>
              </a:solidFill>
              <a:latin typeface="Berlin Sans FB Demi" panose="020E0802020502020306" pitchFamily="34" charset="0"/>
            </a:endParaRPr>
          </a:p>
        </p:txBody>
      </p:sp>
      <p:sp>
        <p:nvSpPr>
          <p:cNvPr id="3" name="TextBox 2">
            <a:extLst>
              <a:ext uri="{FF2B5EF4-FFF2-40B4-BE49-F238E27FC236}">
                <a16:creationId xmlns:a16="http://schemas.microsoft.com/office/drawing/2014/main" id="{E46DC14C-91AE-4E0D-88E8-12628AEA1635}"/>
              </a:ext>
            </a:extLst>
          </p:cNvPr>
          <p:cNvSpPr txBox="1"/>
          <p:nvPr/>
        </p:nvSpPr>
        <p:spPr>
          <a:xfrm>
            <a:off x="1820858" y="1672718"/>
            <a:ext cx="10774497" cy="523220"/>
          </a:xfrm>
          <a:prstGeom prst="rect">
            <a:avLst/>
          </a:prstGeom>
          <a:noFill/>
        </p:spPr>
        <p:txBody>
          <a:bodyPr wrap="square" rtlCol="0">
            <a:spAutoFit/>
          </a:bodyPr>
          <a:lstStyle/>
          <a:p>
            <a:pPr marR="0">
              <a:spcBef>
                <a:spcPts val="0"/>
              </a:spcBef>
              <a:spcAft>
                <a:spcPts val="1800"/>
              </a:spcAft>
            </a:pPr>
            <a:r>
              <a:rPr lang="es-MX" sz="2800" b="1" dirty="0">
                <a:solidFill>
                  <a:srgbClr val="700000"/>
                </a:solidFill>
                <a:ea typeface="Times New Roman" panose="02020603050405020304" pitchFamily="18" charset="0"/>
                <a:cs typeface="Times New Roman" panose="02020603050405020304" pitchFamily="18" charset="0"/>
              </a:rPr>
              <a:t>¿Qué OTROS tipos de organizadores gráficos has utilizado?</a:t>
            </a:r>
          </a:p>
        </p:txBody>
      </p:sp>
      <p:grpSp>
        <p:nvGrpSpPr>
          <p:cNvPr id="35" name="Group 34">
            <a:extLst>
              <a:ext uri="{FF2B5EF4-FFF2-40B4-BE49-F238E27FC236}">
                <a16:creationId xmlns:a16="http://schemas.microsoft.com/office/drawing/2014/main" id="{86999509-CB66-4C7F-BAFA-336FEC963D0D}"/>
              </a:ext>
            </a:extLst>
          </p:cNvPr>
          <p:cNvGrpSpPr/>
          <p:nvPr/>
        </p:nvGrpSpPr>
        <p:grpSpPr>
          <a:xfrm>
            <a:off x="1756956" y="2709499"/>
            <a:ext cx="2304119" cy="1358968"/>
            <a:chOff x="1401641" y="3108327"/>
            <a:chExt cx="2304119" cy="1358968"/>
          </a:xfrm>
        </p:grpSpPr>
        <p:sp>
          <p:nvSpPr>
            <p:cNvPr id="4" name="Flowchart: Connector 3">
              <a:extLst>
                <a:ext uri="{FF2B5EF4-FFF2-40B4-BE49-F238E27FC236}">
                  <a16:creationId xmlns:a16="http://schemas.microsoft.com/office/drawing/2014/main" id="{33FC039F-CA39-4D24-B864-5CB0DCD408E1}"/>
                </a:ext>
              </a:extLst>
            </p:cNvPr>
            <p:cNvSpPr/>
            <p:nvPr/>
          </p:nvSpPr>
          <p:spPr>
            <a:xfrm rot="16200000">
              <a:off x="1479177" y="3030791"/>
              <a:ext cx="1358968" cy="1514039"/>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a:extLst>
                <a:ext uri="{FF2B5EF4-FFF2-40B4-BE49-F238E27FC236}">
                  <a16:creationId xmlns:a16="http://schemas.microsoft.com/office/drawing/2014/main" id="{F0D34F35-963E-42E6-8842-C462DC0AD5C3}"/>
                </a:ext>
              </a:extLst>
            </p:cNvPr>
            <p:cNvSpPr/>
            <p:nvPr/>
          </p:nvSpPr>
          <p:spPr>
            <a:xfrm rot="16200000">
              <a:off x="2269257" y="3030791"/>
              <a:ext cx="1358968" cy="1514039"/>
            </a:xfrm>
            <a:prstGeom prst="flowChartConnector">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3AE46305-C761-4D73-B947-35E62BA4371B}"/>
              </a:ext>
            </a:extLst>
          </p:cNvPr>
          <p:cNvGrpSpPr>
            <a:grpSpLocks/>
          </p:cNvGrpSpPr>
          <p:nvPr/>
        </p:nvGrpSpPr>
        <p:grpSpPr bwMode="auto">
          <a:xfrm>
            <a:off x="8124254" y="2487129"/>
            <a:ext cx="1520710" cy="1715531"/>
            <a:chOff x="1296" y="2449"/>
            <a:chExt cx="9936" cy="11952"/>
          </a:xfrm>
        </p:grpSpPr>
        <p:sp>
          <p:nvSpPr>
            <p:cNvPr id="7" name="Rectangle 6">
              <a:extLst>
                <a:ext uri="{FF2B5EF4-FFF2-40B4-BE49-F238E27FC236}">
                  <a16:creationId xmlns:a16="http://schemas.microsoft.com/office/drawing/2014/main" id="{45913141-6202-4C52-A2E3-56F17DF36797}"/>
                </a:ext>
              </a:extLst>
            </p:cNvPr>
            <p:cNvSpPr>
              <a:spLocks noChangeArrowheads="1"/>
            </p:cNvSpPr>
            <p:nvPr/>
          </p:nvSpPr>
          <p:spPr bwMode="auto">
            <a:xfrm>
              <a:off x="2016" y="2449"/>
              <a:ext cx="8640" cy="2786"/>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grpSp>
          <p:nvGrpSpPr>
            <p:cNvPr id="8" name="Group 7">
              <a:extLst>
                <a:ext uri="{FF2B5EF4-FFF2-40B4-BE49-F238E27FC236}">
                  <a16:creationId xmlns:a16="http://schemas.microsoft.com/office/drawing/2014/main" id="{5683B983-3DF6-4F67-94C3-29FED35DF79E}"/>
                </a:ext>
              </a:extLst>
            </p:cNvPr>
            <p:cNvGrpSpPr>
              <a:grpSpLocks/>
            </p:cNvGrpSpPr>
            <p:nvPr/>
          </p:nvGrpSpPr>
          <p:grpSpPr bwMode="auto">
            <a:xfrm>
              <a:off x="1296" y="5249"/>
              <a:ext cx="9936" cy="9152"/>
              <a:chOff x="1296" y="5249"/>
              <a:chExt cx="9936" cy="9152"/>
            </a:xfrm>
          </p:grpSpPr>
          <p:sp>
            <p:nvSpPr>
              <p:cNvPr id="9" name="Rectangle 8">
                <a:extLst>
                  <a:ext uri="{FF2B5EF4-FFF2-40B4-BE49-F238E27FC236}">
                    <a16:creationId xmlns:a16="http://schemas.microsoft.com/office/drawing/2014/main" id="{941B6B73-59B0-4451-BE69-C72ECA852729}"/>
                  </a:ext>
                </a:extLst>
              </p:cNvPr>
              <p:cNvSpPr>
                <a:spLocks noChangeArrowheads="1"/>
              </p:cNvSpPr>
              <p:nvPr/>
            </p:nvSpPr>
            <p:spPr bwMode="auto">
              <a:xfrm>
                <a:off x="1296" y="6481"/>
                <a:ext cx="3024" cy="4896"/>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0" name="Rectangle 9">
                <a:extLst>
                  <a:ext uri="{FF2B5EF4-FFF2-40B4-BE49-F238E27FC236}">
                    <a16:creationId xmlns:a16="http://schemas.microsoft.com/office/drawing/2014/main" id="{5613047E-880A-4713-BE16-FF218E4C7426}"/>
                  </a:ext>
                </a:extLst>
              </p:cNvPr>
              <p:cNvSpPr>
                <a:spLocks noChangeArrowheads="1"/>
              </p:cNvSpPr>
              <p:nvPr/>
            </p:nvSpPr>
            <p:spPr bwMode="auto">
              <a:xfrm>
                <a:off x="4752" y="6481"/>
                <a:ext cx="3024" cy="4896"/>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1" name="Rectangle 10">
                <a:extLst>
                  <a:ext uri="{FF2B5EF4-FFF2-40B4-BE49-F238E27FC236}">
                    <a16:creationId xmlns:a16="http://schemas.microsoft.com/office/drawing/2014/main" id="{3D422A5C-5C0F-4174-9054-34E14B8A78D8}"/>
                  </a:ext>
                </a:extLst>
              </p:cNvPr>
              <p:cNvSpPr>
                <a:spLocks noChangeArrowheads="1"/>
              </p:cNvSpPr>
              <p:nvPr/>
            </p:nvSpPr>
            <p:spPr bwMode="auto">
              <a:xfrm>
                <a:off x="8208" y="6481"/>
                <a:ext cx="3024" cy="4896"/>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2" name="Rectangle 11">
                <a:extLst>
                  <a:ext uri="{FF2B5EF4-FFF2-40B4-BE49-F238E27FC236}">
                    <a16:creationId xmlns:a16="http://schemas.microsoft.com/office/drawing/2014/main" id="{00BFDDF1-7298-4D6D-A201-A5AF55141AB4}"/>
                  </a:ext>
                </a:extLst>
              </p:cNvPr>
              <p:cNvSpPr>
                <a:spLocks noChangeArrowheads="1"/>
              </p:cNvSpPr>
              <p:nvPr/>
            </p:nvSpPr>
            <p:spPr bwMode="auto">
              <a:xfrm>
                <a:off x="1296" y="11953"/>
                <a:ext cx="9792" cy="2448"/>
              </a:xfrm>
              <a:prstGeom prst="rect">
                <a:avLst/>
              </a:prstGeom>
              <a:solidFill>
                <a:srgbClr val="FFFFFF"/>
              </a:solidFill>
              <a:ln w="19050">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13" name="Line 9">
                <a:extLst>
                  <a:ext uri="{FF2B5EF4-FFF2-40B4-BE49-F238E27FC236}">
                    <a16:creationId xmlns:a16="http://schemas.microsoft.com/office/drawing/2014/main" id="{77442A7F-190C-46F4-A82A-A76AD10B5017}"/>
                  </a:ext>
                </a:extLst>
              </p:cNvPr>
              <p:cNvCxnSpPr>
                <a:cxnSpLocks noChangeShapeType="1"/>
              </p:cNvCxnSpPr>
              <p:nvPr/>
            </p:nvCxnSpPr>
            <p:spPr bwMode="auto">
              <a:xfrm>
                <a:off x="2736" y="11377"/>
                <a:ext cx="3456"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0">
                <a:extLst>
                  <a:ext uri="{FF2B5EF4-FFF2-40B4-BE49-F238E27FC236}">
                    <a16:creationId xmlns:a16="http://schemas.microsoft.com/office/drawing/2014/main" id="{CAFE440B-57A0-4F3B-A90E-E48759935A52}"/>
                  </a:ext>
                </a:extLst>
              </p:cNvPr>
              <p:cNvCxnSpPr>
                <a:cxnSpLocks noChangeShapeType="1"/>
              </p:cNvCxnSpPr>
              <p:nvPr/>
            </p:nvCxnSpPr>
            <p:spPr bwMode="auto">
              <a:xfrm>
                <a:off x="6192" y="11377"/>
                <a:ext cx="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5" name="Line 11">
                <a:extLst>
                  <a:ext uri="{FF2B5EF4-FFF2-40B4-BE49-F238E27FC236}">
                    <a16:creationId xmlns:a16="http://schemas.microsoft.com/office/drawing/2014/main" id="{4F5D77B3-3858-43F1-8F7B-401ABFAA6459}"/>
                  </a:ext>
                </a:extLst>
              </p:cNvPr>
              <p:cNvCxnSpPr>
                <a:cxnSpLocks noChangeShapeType="1"/>
              </p:cNvCxnSpPr>
              <p:nvPr/>
            </p:nvCxnSpPr>
            <p:spPr bwMode="auto">
              <a:xfrm flipH="1">
                <a:off x="6048" y="11377"/>
                <a:ext cx="3600" cy="5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6" name="Line 12">
                <a:extLst>
                  <a:ext uri="{FF2B5EF4-FFF2-40B4-BE49-F238E27FC236}">
                    <a16:creationId xmlns:a16="http://schemas.microsoft.com/office/drawing/2014/main" id="{67F3BB37-0477-4B3E-BC9B-A5C934A93FEB}"/>
                  </a:ext>
                </a:extLst>
              </p:cNvPr>
              <p:cNvCxnSpPr>
                <a:cxnSpLocks noChangeShapeType="1"/>
              </p:cNvCxnSpPr>
              <p:nvPr/>
            </p:nvCxnSpPr>
            <p:spPr bwMode="auto">
              <a:xfrm flipV="1">
                <a:off x="2592" y="5329"/>
                <a:ext cx="3456"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7" name="Line 13">
                <a:extLst>
                  <a:ext uri="{FF2B5EF4-FFF2-40B4-BE49-F238E27FC236}">
                    <a16:creationId xmlns:a16="http://schemas.microsoft.com/office/drawing/2014/main" id="{24AA3B36-C8AD-4B9E-8534-9FF5DD7ED302}"/>
                  </a:ext>
                </a:extLst>
              </p:cNvPr>
              <p:cNvCxnSpPr>
                <a:cxnSpLocks noChangeShapeType="1"/>
              </p:cNvCxnSpPr>
              <p:nvPr/>
            </p:nvCxnSpPr>
            <p:spPr bwMode="auto">
              <a:xfrm>
                <a:off x="6048" y="5329"/>
                <a:ext cx="3744" cy="115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8" name="Line 15">
                <a:extLst>
                  <a:ext uri="{FF2B5EF4-FFF2-40B4-BE49-F238E27FC236}">
                    <a16:creationId xmlns:a16="http://schemas.microsoft.com/office/drawing/2014/main" id="{63343849-07F7-4255-8F41-7AFB465578C1}"/>
                  </a:ext>
                </a:extLst>
              </p:cNvPr>
              <p:cNvCxnSpPr>
                <a:cxnSpLocks noChangeShapeType="1"/>
              </p:cNvCxnSpPr>
              <p:nvPr/>
            </p:nvCxnSpPr>
            <p:spPr bwMode="auto">
              <a:xfrm flipH="1">
                <a:off x="6048" y="5249"/>
                <a:ext cx="18" cy="123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grpSp>
        <p:nvGrpSpPr>
          <p:cNvPr id="20" name="Group 19">
            <a:extLst>
              <a:ext uri="{FF2B5EF4-FFF2-40B4-BE49-F238E27FC236}">
                <a16:creationId xmlns:a16="http://schemas.microsoft.com/office/drawing/2014/main" id="{8FD4DBAD-5C9B-43B6-B686-610338B202CF}"/>
              </a:ext>
            </a:extLst>
          </p:cNvPr>
          <p:cNvGrpSpPr>
            <a:grpSpLocks/>
          </p:cNvGrpSpPr>
          <p:nvPr/>
        </p:nvGrpSpPr>
        <p:grpSpPr bwMode="auto">
          <a:xfrm>
            <a:off x="5011496" y="2482852"/>
            <a:ext cx="1785210" cy="1678477"/>
            <a:chOff x="1584" y="2884"/>
            <a:chExt cx="9360" cy="9936"/>
          </a:xfrm>
        </p:grpSpPr>
        <p:sp>
          <p:nvSpPr>
            <p:cNvPr id="21" name="AutoShape 17">
              <a:extLst>
                <a:ext uri="{FF2B5EF4-FFF2-40B4-BE49-F238E27FC236}">
                  <a16:creationId xmlns:a16="http://schemas.microsoft.com/office/drawing/2014/main" id="{9AA4F98E-D211-4D33-8BBB-8178C763308B}"/>
                </a:ext>
              </a:extLst>
            </p:cNvPr>
            <p:cNvSpPr>
              <a:spLocks noChangeArrowheads="1"/>
            </p:cNvSpPr>
            <p:nvPr/>
          </p:nvSpPr>
          <p:spPr bwMode="auto">
            <a:xfrm>
              <a:off x="4464" y="5899"/>
              <a:ext cx="4032" cy="4176"/>
            </a:xfrm>
            <a:prstGeom prst="bevel">
              <a:avLst>
                <a:gd name="adj" fmla="val 12500"/>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US"/>
            </a:p>
          </p:txBody>
        </p:sp>
        <p:cxnSp>
          <p:nvCxnSpPr>
            <p:cNvPr id="22" name="Line 18">
              <a:extLst>
                <a:ext uri="{FF2B5EF4-FFF2-40B4-BE49-F238E27FC236}">
                  <a16:creationId xmlns:a16="http://schemas.microsoft.com/office/drawing/2014/main" id="{C51003B0-E0CD-4CEF-95DF-DC3C0E6921BE}"/>
                </a:ext>
              </a:extLst>
            </p:cNvPr>
            <p:cNvCxnSpPr>
              <a:cxnSpLocks noChangeShapeType="1"/>
            </p:cNvCxnSpPr>
            <p:nvPr/>
          </p:nvCxnSpPr>
          <p:spPr bwMode="auto">
            <a:xfrm flipH="1">
              <a:off x="7641" y="2884"/>
              <a:ext cx="2016" cy="302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3" name="Line 19">
              <a:extLst>
                <a:ext uri="{FF2B5EF4-FFF2-40B4-BE49-F238E27FC236}">
                  <a16:creationId xmlns:a16="http://schemas.microsoft.com/office/drawing/2014/main" id="{B7D83C22-1EC8-41EE-9F1F-3B7AC89FF266}"/>
                </a:ext>
              </a:extLst>
            </p:cNvPr>
            <p:cNvCxnSpPr>
              <a:cxnSpLocks noChangeShapeType="1"/>
            </p:cNvCxnSpPr>
            <p:nvPr/>
          </p:nvCxnSpPr>
          <p:spPr bwMode="auto">
            <a:xfrm flipH="1">
              <a:off x="3681" y="10084"/>
              <a:ext cx="2016" cy="259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4" name="Line 20">
              <a:extLst>
                <a:ext uri="{FF2B5EF4-FFF2-40B4-BE49-F238E27FC236}">
                  <a16:creationId xmlns:a16="http://schemas.microsoft.com/office/drawing/2014/main" id="{D00126FA-A9A1-4A7B-AC2B-B66F7EE66749}"/>
                </a:ext>
              </a:extLst>
            </p:cNvPr>
            <p:cNvCxnSpPr>
              <a:cxnSpLocks noChangeShapeType="1"/>
            </p:cNvCxnSpPr>
            <p:nvPr/>
          </p:nvCxnSpPr>
          <p:spPr bwMode="auto">
            <a:xfrm>
              <a:off x="8496" y="7846"/>
              <a:ext cx="244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5" name="Line 21">
              <a:extLst>
                <a:ext uri="{FF2B5EF4-FFF2-40B4-BE49-F238E27FC236}">
                  <a16:creationId xmlns:a16="http://schemas.microsoft.com/office/drawing/2014/main" id="{A2DD8484-199D-43E5-9F9B-A78FF37C1145}"/>
                </a:ext>
              </a:extLst>
            </p:cNvPr>
            <p:cNvCxnSpPr>
              <a:cxnSpLocks noChangeShapeType="1"/>
            </p:cNvCxnSpPr>
            <p:nvPr/>
          </p:nvCxnSpPr>
          <p:spPr bwMode="auto">
            <a:xfrm flipH="1">
              <a:off x="1584" y="7846"/>
              <a:ext cx="288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6" name="Line 22">
              <a:extLst>
                <a:ext uri="{FF2B5EF4-FFF2-40B4-BE49-F238E27FC236}">
                  <a16:creationId xmlns:a16="http://schemas.microsoft.com/office/drawing/2014/main" id="{981409D5-1C74-481F-BCEE-04C941F1C077}"/>
                </a:ext>
              </a:extLst>
            </p:cNvPr>
            <p:cNvCxnSpPr>
              <a:cxnSpLocks noChangeShapeType="1"/>
            </p:cNvCxnSpPr>
            <p:nvPr/>
          </p:nvCxnSpPr>
          <p:spPr bwMode="auto">
            <a:xfrm flipH="1" flipV="1">
              <a:off x="3321" y="3064"/>
              <a:ext cx="1872" cy="28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27" name="Line 23">
              <a:extLst>
                <a:ext uri="{FF2B5EF4-FFF2-40B4-BE49-F238E27FC236}">
                  <a16:creationId xmlns:a16="http://schemas.microsoft.com/office/drawing/2014/main" id="{12AF66AF-4D90-49FB-8D16-059FC59E3D69}"/>
                </a:ext>
              </a:extLst>
            </p:cNvPr>
            <p:cNvCxnSpPr>
              <a:cxnSpLocks noChangeShapeType="1"/>
            </p:cNvCxnSpPr>
            <p:nvPr/>
          </p:nvCxnSpPr>
          <p:spPr bwMode="auto">
            <a:xfrm>
              <a:off x="7281" y="10084"/>
              <a:ext cx="2160" cy="273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grpSp>
      <p:grpSp>
        <p:nvGrpSpPr>
          <p:cNvPr id="34" name="Group 33">
            <a:extLst>
              <a:ext uri="{FF2B5EF4-FFF2-40B4-BE49-F238E27FC236}">
                <a16:creationId xmlns:a16="http://schemas.microsoft.com/office/drawing/2014/main" id="{C2AC276F-25B0-44FA-BCED-AC0B0AAE5493}"/>
              </a:ext>
            </a:extLst>
          </p:cNvPr>
          <p:cNvGrpSpPr/>
          <p:nvPr/>
        </p:nvGrpSpPr>
        <p:grpSpPr>
          <a:xfrm>
            <a:off x="1958039" y="5022172"/>
            <a:ext cx="7291331" cy="205740"/>
            <a:chOff x="1880684" y="5337734"/>
            <a:chExt cx="7291331" cy="205740"/>
          </a:xfrm>
        </p:grpSpPr>
        <p:cxnSp>
          <p:nvCxnSpPr>
            <p:cNvPr id="29" name="Straight Arrow Connector 28">
              <a:extLst>
                <a:ext uri="{FF2B5EF4-FFF2-40B4-BE49-F238E27FC236}">
                  <a16:creationId xmlns:a16="http://schemas.microsoft.com/office/drawing/2014/main" id="{FDD1A401-036C-4B64-9BA7-DEAC24941A42}"/>
                </a:ext>
              </a:extLst>
            </p:cNvPr>
            <p:cNvCxnSpPr/>
            <p:nvPr/>
          </p:nvCxnSpPr>
          <p:spPr>
            <a:xfrm>
              <a:off x="1914974" y="5440603"/>
              <a:ext cx="7257041" cy="0"/>
            </a:xfrm>
            <a:prstGeom prst="straightConnector1">
              <a:avLst/>
            </a:prstGeom>
            <a:ln w="28575">
              <a:tailEnd type="triangle" w="lg" len="med"/>
            </a:ln>
          </p:spPr>
          <p:style>
            <a:lnRef idx="1">
              <a:schemeClr val="dk1"/>
            </a:lnRef>
            <a:fillRef idx="0">
              <a:schemeClr val="dk1"/>
            </a:fillRef>
            <a:effectRef idx="0">
              <a:schemeClr val="dk1"/>
            </a:effectRef>
            <a:fontRef idx="minor">
              <a:schemeClr val="tx1"/>
            </a:fontRef>
          </p:style>
        </p:cxnSp>
        <p:sp>
          <p:nvSpPr>
            <p:cNvPr id="30" name="Oval 29">
              <a:extLst>
                <a:ext uri="{FF2B5EF4-FFF2-40B4-BE49-F238E27FC236}">
                  <a16:creationId xmlns:a16="http://schemas.microsoft.com/office/drawing/2014/main" id="{521DB339-87CB-4E44-A20B-A74F88A65714}"/>
                </a:ext>
              </a:extLst>
            </p:cNvPr>
            <p:cNvSpPr/>
            <p:nvPr/>
          </p:nvSpPr>
          <p:spPr>
            <a:xfrm>
              <a:off x="1880684" y="533773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895660B-40AC-4541-A254-FC0D246AE5CE}"/>
                </a:ext>
              </a:extLst>
            </p:cNvPr>
            <p:cNvSpPr/>
            <p:nvPr/>
          </p:nvSpPr>
          <p:spPr>
            <a:xfrm>
              <a:off x="3705760" y="536059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169AA5E1-7307-45CD-901E-22765AD9BF78}"/>
                </a:ext>
              </a:extLst>
            </p:cNvPr>
            <p:cNvSpPr/>
            <p:nvPr/>
          </p:nvSpPr>
          <p:spPr>
            <a:xfrm>
              <a:off x="5373557" y="536059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3F8CDC1-5B8B-4E08-B773-CBFB86614EE6}"/>
                </a:ext>
              </a:extLst>
            </p:cNvPr>
            <p:cNvSpPr/>
            <p:nvPr/>
          </p:nvSpPr>
          <p:spPr>
            <a:xfrm>
              <a:off x="7275644" y="5360594"/>
              <a:ext cx="182880" cy="18288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DA6C9EC3-0481-47E9-9BEC-A1B81B6D9400}"/>
              </a:ext>
            </a:extLst>
          </p:cNvPr>
          <p:cNvSpPr txBox="1"/>
          <p:nvPr/>
        </p:nvSpPr>
        <p:spPr>
          <a:xfrm>
            <a:off x="1786568" y="4161329"/>
            <a:ext cx="2145137" cy="400110"/>
          </a:xfrm>
          <a:prstGeom prst="rect">
            <a:avLst/>
          </a:prstGeom>
          <a:noFill/>
        </p:spPr>
        <p:txBody>
          <a:bodyPr wrap="square" rtlCol="0">
            <a:spAutoFit/>
          </a:bodyPr>
          <a:lstStyle/>
          <a:p>
            <a:pPr algn="ctr"/>
            <a:r>
              <a:rPr lang="en-US" sz="2000" b="1" dirty="0">
                <a:solidFill>
                  <a:schemeClr val="bg1"/>
                </a:solidFill>
              </a:rPr>
              <a:t>Diagrama de Venn</a:t>
            </a:r>
          </a:p>
        </p:txBody>
      </p:sp>
      <p:sp>
        <p:nvSpPr>
          <p:cNvPr id="37" name="TextBox 36">
            <a:extLst>
              <a:ext uri="{FF2B5EF4-FFF2-40B4-BE49-F238E27FC236}">
                <a16:creationId xmlns:a16="http://schemas.microsoft.com/office/drawing/2014/main" id="{89D5F595-6DBE-4A28-B641-F36035D94940}"/>
              </a:ext>
            </a:extLst>
          </p:cNvPr>
          <p:cNvSpPr txBox="1"/>
          <p:nvPr/>
        </p:nvSpPr>
        <p:spPr>
          <a:xfrm>
            <a:off x="1890451" y="5330781"/>
            <a:ext cx="2145137" cy="400110"/>
          </a:xfrm>
          <a:prstGeom prst="rect">
            <a:avLst/>
          </a:prstGeom>
          <a:noFill/>
        </p:spPr>
        <p:txBody>
          <a:bodyPr wrap="square" rtlCol="0">
            <a:spAutoFit/>
          </a:bodyPr>
          <a:lstStyle/>
          <a:p>
            <a:r>
              <a:rPr lang="en-US" sz="2000" b="1" dirty="0">
                <a:solidFill>
                  <a:schemeClr val="bg1"/>
                </a:solidFill>
              </a:rPr>
              <a:t>Línea de Tiempo</a:t>
            </a:r>
          </a:p>
        </p:txBody>
      </p:sp>
      <p:sp>
        <p:nvSpPr>
          <p:cNvPr id="38" name="TextBox 37">
            <a:extLst>
              <a:ext uri="{FF2B5EF4-FFF2-40B4-BE49-F238E27FC236}">
                <a16:creationId xmlns:a16="http://schemas.microsoft.com/office/drawing/2014/main" id="{17578C14-0CCD-457C-B1F1-E71523285FD5}"/>
              </a:ext>
            </a:extLst>
          </p:cNvPr>
          <p:cNvSpPr txBox="1"/>
          <p:nvPr/>
        </p:nvSpPr>
        <p:spPr>
          <a:xfrm>
            <a:off x="7778981" y="4238424"/>
            <a:ext cx="2145137" cy="707886"/>
          </a:xfrm>
          <a:prstGeom prst="rect">
            <a:avLst/>
          </a:prstGeom>
          <a:noFill/>
        </p:spPr>
        <p:txBody>
          <a:bodyPr wrap="square" rtlCol="0">
            <a:spAutoFit/>
          </a:bodyPr>
          <a:lstStyle/>
          <a:p>
            <a:pPr algn="ctr"/>
            <a:r>
              <a:rPr lang="en-US" sz="2000" b="1" dirty="0">
                <a:solidFill>
                  <a:schemeClr val="bg1"/>
                </a:solidFill>
              </a:rPr>
              <a:t>Organizador de Ensayos</a:t>
            </a:r>
          </a:p>
        </p:txBody>
      </p:sp>
      <p:sp>
        <p:nvSpPr>
          <p:cNvPr id="39" name="TextBox 38">
            <a:extLst>
              <a:ext uri="{FF2B5EF4-FFF2-40B4-BE49-F238E27FC236}">
                <a16:creationId xmlns:a16="http://schemas.microsoft.com/office/drawing/2014/main" id="{1DC61C16-5586-40CD-85A0-924DB7B0F57D}"/>
              </a:ext>
            </a:extLst>
          </p:cNvPr>
          <p:cNvSpPr txBox="1"/>
          <p:nvPr/>
        </p:nvSpPr>
        <p:spPr>
          <a:xfrm>
            <a:off x="4924443" y="4184039"/>
            <a:ext cx="2145137" cy="400110"/>
          </a:xfrm>
          <a:prstGeom prst="rect">
            <a:avLst/>
          </a:prstGeom>
          <a:noFill/>
        </p:spPr>
        <p:txBody>
          <a:bodyPr wrap="square" rtlCol="0">
            <a:spAutoFit/>
          </a:bodyPr>
          <a:lstStyle/>
          <a:p>
            <a:pPr algn="ctr"/>
            <a:r>
              <a:rPr lang="en-US" sz="2000" b="1" dirty="0">
                <a:solidFill>
                  <a:schemeClr val="bg1"/>
                </a:solidFill>
              </a:rPr>
              <a:t>Personaje Web</a:t>
            </a:r>
          </a:p>
        </p:txBody>
      </p:sp>
      <p:sp>
        <p:nvSpPr>
          <p:cNvPr id="40" name="TextBox 39">
            <a:extLst>
              <a:ext uri="{FF2B5EF4-FFF2-40B4-BE49-F238E27FC236}">
                <a16:creationId xmlns:a16="http://schemas.microsoft.com/office/drawing/2014/main" id="{78B512CE-6C5B-4601-BB22-20C4A08E666B}"/>
              </a:ext>
            </a:extLst>
          </p:cNvPr>
          <p:cNvSpPr txBox="1"/>
          <p:nvPr/>
        </p:nvSpPr>
        <p:spPr>
          <a:xfrm>
            <a:off x="1756956" y="5849343"/>
            <a:ext cx="10031770" cy="523220"/>
          </a:xfrm>
          <a:prstGeom prst="rect">
            <a:avLst/>
          </a:prstGeom>
          <a:noFill/>
          <a:ln w="19050">
            <a:solidFill>
              <a:srgbClr val="700000"/>
            </a:solidFill>
          </a:ln>
        </p:spPr>
        <p:txBody>
          <a:bodyPr wrap="square" rtlCol="0">
            <a:spAutoFit/>
          </a:bodyPr>
          <a:lstStyle/>
          <a:p>
            <a:r>
              <a:rPr lang="es-MX" sz="2800" dirty="0">
                <a:solidFill>
                  <a:schemeClr val="bg2"/>
                </a:solidFill>
                <a:latin typeface="Berlin Sans FB" panose="020E0602020502020306" pitchFamily="34" charset="0"/>
              </a:rPr>
              <a:t>¿Para qué temas podrías utilizar cada uno de estos organizadores?</a:t>
            </a:r>
            <a:endParaRPr lang="en-US" sz="2800" dirty="0">
              <a:solidFill>
                <a:schemeClr val="bg2"/>
              </a:solidFill>
              <a:latin typeface="Berlin Sans FB" panose="020E0602020502020306" pitchFamily="34" charset="0"/>
            </a:endParaRPr>
          </a:p>
        </p:txBody>
      </p:sp>
    </p:spTree>
    <p:extLst>
      <p:ext uri="{BB962C8B-B14F-4D97-AF65-F5344CB8AC3E}">
        <p14:creationId xmlns:p14="http://schemas.microsoft.com/office/powerpoint/2010/main" val="351167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le:Confused young woman.jpg">
            <a:extLst>
              <a:ext uri="{FF2B5EF4-FFF2-40B4-BE49-F238E27FC236}">
                <a16:creationId xmlns:a16="http://schemas.microsoft.com/office/drawing/2014/main" id="{7D3F4F8B-F09C-4550-BB63-F46068E6AE93}"/>
              </a:ext>
            </a:extLst>
          </p:cNvPr>
          <p:cNvPicPr/>
          <p:nvPr/>
        </p:nvPicPr>
        <p:blipFill rotWithShape="1">
          <a:blip r:embed="rId3">
            <a:extLst>
              <a:ext uri="{28A0092B-C50C-407E-A947-70E740481C1C}">
                <a14:useLocalDpi xmlns:a14="http://schemas.microsoft.com/office/drawing/2010/main" val="0"/>
              </a:ext>
            </a:extLst>
          </a:blip>
          <a:srcRect l="18697" t="1282" r="23183" b="30609"/>
          <a:stretch/>
        </p:blipFill>
        <p:spPr bwMode="auto">
          <a:xfrm>
            <a:off x="1552819" y="3919803"/>
            <a:ext cx="3454400" cy="2698750"/>
          </a:xfrm>
          <a:prstGeom prst="rect">
            <a:avLst/>
          </a:prstGeom>
          <a:noFill/>
          <a:ln>
            <a:noFill/>
          </a:ln>
          <a:extLst>
            <a:ext uri="{53640926-AAD7-44D8-BBD7-CCE9431645EC}">
              <a14:shadowObscured xmlns:a14="http://schemas.microsoft.com/office/drawing/2010/main"/>
            </a:ext>
          </a:extLst>
        </p:spPr>
      </p:pic>
      <p:sp>
        <p:nvSpPr>
          <p:cNvPr id="4" name="Thought Bubble: Cloud 3">
            <a:extLst>
              <a:ext uri="{FF2B5EF4-FFF2-40B4-BE49-F238E27FC236}">
                <a16:creationId xmlns:a16="http://schemas.microsoft.com/office/drawing/2014/main" id="{DA6A7BF3-51FF-488A-B4C8-64C853A5D4E6}"/>
              </a:ext>
            </a:extLst>
          </p:cNvPr>
          <p:cNvSpPr/>
          <p:nvPr/>
        </p:nvSpPr>
        <p:spPr>
          <a:xfrm>
            <a:off x="4122295" y="407624"/>
            <a:ext cx="7842023" cy="4269307"/>
          </a:xfrm>
          <a:prstGeom prst="cloudCallout">
            <a:avLst>
              <a:gd name="adj1" fmla="val -50229"/>
              <a:gd name="adj2" fmla="val 450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FE097A9-1891-42D7-AFC7-0791140BCBB5}"/>
              </a:ext>
            </a:extLst>
          </p:cNvPr>
          <p:cNvSpPr txBox="1"/>
          <p:nvPr/>
        </p:nvSpPr>
        <p:spPr>
          <a:xfrm>
            <a:off x="4754952" y="1162155"/>
            <a:ext cx="7028762" cy="1836913"/>
          </a:xfrm>
          <a:prstGeom prst="rect">
            <a:avLst/>
          </a:prstGeom>
          <a:noFill/>
        </p:spPr>
        <p:txBody>
          <a:bodyPr wrap="square" rtlCol="0">
            <a:spAutoFit/>
          </a:bodyPr>
          <a:lstStyle/>
          <a:p>
            <a:pPr algn="ctr">
              <a:lnSpc>
                <a:spcPct val="150000"/>
              </a:lnSpc>
            </a:pPr>
            <a:r>
              <a:rPr lang="en-US" sz="4000" dirty="0">
                <a:solidFill>
                  <a:srgbClr val="FDDFC7"/>
                </a:solidFill>
                <a:latin typeface="Comic Sans MS" panose="030F0702030302020204" pitchFamily="66" charset="0"/>
              </a:rPr>
              <a:t>¿Cómo funciona mi memoria? Y ¿cómo puedo mejorarla?</a:t>
            </a:r>
          </a:p>
        </p:txBody>
      </p:sp>
    </p:spTree>
    <p:extLst>
      <p:ext uri="{BB962C8B-B14F-4D97-AF65-F5344CB8AC3E}">
        <p14:creationId xmlns:p14="http://schemas.microsoft.com/office/powerpoint/2010/main" val="2598725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52C9CC-0B75-450A-899A-AA78D8EB34AD}"/>
              </a:ext>
            </a:extLst>
          </p:cNvPr>
          <p:cNvSpPr txBox="1"/>
          <p:nvPr/>
        </p:nvSpPr>
        <p:spPr>
          <a:xfrm>
            <a:off x="1452487" y="1894285"/>
            <a:ext cx="9782978" cy="2585323"/>
          </a:xfrm>
          <a:prstGeom prst="rect">
            <a:avLst/>
          </a:prstGeom>
          <a:noFill/>
        </p:spPr>
        <p:txBody>
          <a:bodyPr wrap="square" rtlCol="0">
            <a:spAutoFit/>
          </a:bodyPr>
          <a:lstStyle/>
          <a:p>
            <a:r>
              <a:rPr lang="en-US" sz="5400" dirty="0">
                <a:solidFill>
                  <a:schemeClr val="bg2"/>
                </a:solidFill>
                <a:latin typeface="Berlin Sans FB" panose="020E0602020502020306" pitchFamily="34" charset="0"/>
              </a:rPr>
              <a:t>Tu memoria funciona mejor cuando </a:t>
            </a:r>
            <a:r>
              <a:rPr lang="en-US" sz="5400" dirty="0">
                <a:solidFill>
                  <a:srgbClr val="700000"/>
                </a:solidFill>
                <a:latin typeface="Berlin Sans FB Demi" panose="020E0802020502020306" pitchFamily="34" charset="0"/>
              </a:rPr>
              <a:t>TODOS </a:t>
            </a:r>
            <a:r>
              <a:rPr lang="en-US" sz="5400" dirty="0">
                <a:solidFill>
                  <a:schemeClr val="bg2"/>
                </a:solidFill>
                <a:latin typeface="Berlin Sans FB" panose="020E0602020502020306" pitchFamily="34" charset="0"/>
              </a:rPr>
              <a:t>los sentidos están implicados! Descubramos más.</a:t>
            </a:r>
          </a:p>
        </p:txBody>
      </p:sp>
      <p:sp>
        <p:nvSpPr>
          <p:cNvPr id="3" name="TextBox 2">
            <a:extLst>
              <a:ext uri="{FF2B5EF4-FFF2-40B4-BE49-F238E27FC236}">
                <a16:creationId xmlns:a16="http://schemas.microsoft.com/office/drawing/2014/main" id="{51A2CD7B-D5B1-490A-9A55-06394C46F46A}"/>
              </a:ext>
            </a:extLst>
          </p:cNvPr>
          <p:cNvSpPr txBox="1"/>
          <p:nvPr/>
        </p:nvSpPr>
        <p:spPr>
          <a:xfrm>
            <a:off x="1261529" y="529596"/>
            <a:ext cx="10018004" cy="1200329"/>
          </a:xfrm>
          <a:prstGeom prst="rect">
            <a:avLst/>
          </a:prstGeom>
          <a:noFill/>
        </p:spPr>
        <p:txBody>
          <a:bodyPr wrap="square" rtlCol="0">
            <a:spAutoFit/>
          </a:bodyPr>
          <a:lstStyle/>
          <a:p>
            <a:pPr algn="ctr"/>
            <a:r>
              <a:rPr lang="en-US" sz="7200" dirty="0">
                <a:solidFill>
                  <a:srgbClr val="700000"/>
                </a:solidFill>
                <a:latin typeface="Berlin Sans FB Demi" panose="020E0802020502020306" pitchFamily="34" charset="0"/>
              </a:rPr>
              <a:t>MANOS A LA OBRA</a:t>
            </a:r>
          </a:p>
        </p:txBody>
      </p:sp>
      <p:pic>
        <p:nvPicPr>
          <p:cNvPr id="4" name="Picture 3" descr="Image result for musical notes">
            <a:extLst>
              <a:ext uri="{FF2B5EF4-FFF2-40B4-BE49-F238E27FC236}">
                <a16:creationId xmlns:a16="http://schemas.microsoft.com/office/drawing/2014/main" id="{4BE35A84-4E9B-48C1-95B0-858A33F5B79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47765">
            <a:off x="10839175" y="1836082"/>
            <a:ext cx="880716" cy="1022978"/>
          </a:xfrm>
          <a:prstGeom prst="rect">
            <a:avLst/>
          </a:prstGeom>
          <a:noFill/>
          <a:ln>
            <a:noFill/>
          </a:ln>
        </p:spPr>
      </p:pic>
      <p:grpSp>
        <p:nvGrpSpPr>
          <p:cNvPr id="5" name="Group 4">
            <a:extLst>
              <a:ext uri="{FF2B5EF4-FFF2-40B4-BE49-F238E27FC236}">
                <a16:creationId xmlns:a16="http://schemas.microsoft.com/office/drawing/2014/main" id="{21BF54D6-A8FE-4FF4-980B-A3ED4CBD99F2}"/>
              </a:ext>
            </a:extLst>
          </p:cNvPr>
          <p:cNvGrpSpPr/>
          <p:nvPr/>
        </p:nvGrpSpPr>
        <p:grpSpPr>
          <a:xfrm rot="21393785">
            <a:off x="5367598" y="4994968"/>
            <a:ext cx="2386192" cy="1378143"/>
            <a:chOff x="0" y="0"/>
            <a:chExt cx="763608" cy="554717"/>
          </a:xfrm>
        </p:grpSpPr>
        <p:sp>
          <p:nvSpPr>
            <p:cNvPr id="6" name="Rectangle 5">
              <a:extLst>
                <a:ext uri="{FF2B5EF4-FFF2-40B4-BE49-F238E27FC236}">
                  <a16:creationId xmlns:a16="http://schemas.microsoft.com/office/drawing/2014/main" id="{EEF6955B-6D88-4C07-92BC-779EAC9393D3}"/>
                </a:ext>
              </a:extLst>
            </p:cNvPr>
            <p:cNvSpPr/>
            <p:nvPr/>
          </p:nvSpPr>
          <p:spPr>
            <a:xfrm rot="20255510">
              <a:off x="0" y="0"/>
              <a:ext cx="471554" cy="330753"/>
            </a:xfrm>
            <a:prstGeom prst="rect">
              <a:avLst/>
            </a:prstGeom>
            <a:solidFill>
              <a:srgbClr val="FFC000">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7" name="Picture 6" descr="Image result for hand writing notes clipart">
              <a:extLst>
                <a:ext uri="{FF2B5EF4-FFF2-40B4-BE49-F238E27FC236}">
                  <a16:creationId xmlns:a16="http://schemas.microsoft.com/office/drawing/2014/main" id="{9B654338-B992-4A68-92A5-7D564817FC1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408" y="28937"/>
              <a:ext cx="584200" cy="525780"/>
            </a:xfrm>
            <a:prstGeom prst="rect">
              <a:avLst/>
            </a:prstGeom>
            <a:noFill/>
            <a:ln>
              <a:noFill/>
            </a:ln>
          </p:spPr>
        </p:pic>
      </p:grpSp>
      <p:pic>
        <p:nvPicPr>
          <p:cNvPr id="8" name="Picture 7" descr="Image result for skit">
            <a:extLst>
              <a:ext uri="{FF2B5EF4-FFF2-40B4-BE49-F238E27FC236}">
                <a16:creationId xmlns:a16="http://schemas.microsoft.com/office/drawing/2014/main" id="{CB8D64A3-7907-4DB1-B92C-F985130E33B9}"/>
              </a:ext>
            </a:extLst>
          </p:cNvPr>
          <p:cNvPicPr/>
          <p:nvPr/>
        </p:nvPicPr>
        <p:blipFill>
          <a:blip r:embed="rId5" cstate="print">
            <a:extLst>
              <a:ext uri="{BEBA8EAE-BF5A-486C-A8C5-ECC9F3942E4B}">
                <a14:imgProps xmlns:a14="http://schemas.microsoft.com/office/drawing/2010/main">
                  <a14:imgLayer r:embed="rId6">
                    <a14:imgEffect>
                      <a14:backgroundRemoval t="9471" b="89833" l="6591" r="90000">
                        <a14:foregroundMark x1="18523" y1="29944" x2="33409" y2="45265"/>
                        <a14:foregroundMark x1="39318" y1="74513" x2="47045" y2="75905"/>
                        <a14:foregroundMark x1="61932" y1="79666" x2="80455" y2="76741"/>
                        <a14:foregroundMark x1="67273" y1="46797" x2="70341" y2="59192"/>
                        <a14:foregroundMark x1="51250" y1="43872" x2="56591" y2="56267"/>
                        <a14:foregroundMark x1="24432" y1="56267" x2="17273" y2="85376"/>
                        <a14:foregroundMark x1="6591" y1="44568" x2="9545" y2="45265"/>
                        <a14:foregroundMark x1="44091" y1="9471" x2="49432" y2="11003"/>
                        <a14:foregroundMark x1="37500" y1="15320" x2="36364" y2="13928"/>
                      </a14:backgroundRemoval>
                    </a14:imgEffect>
                  </a14:imgLayer>
                </a14:imgProps>
              </a:ext>
              <a:ext uri="{28A0092B-C50C-407E-A947-70E740481C1C}">
                <a14:useLocalDpi xmlns:a14="http://schemas.microsoft.com/office/drawing/2010/main" val="0"/>
              </a:ext>
            </a:extLst>
          </a:blip>
          <a:srcRect/>
          <a:stretch>
            <a:fillRect/>
          </a:stretch>
        </p:blipFill>
        <p:spPr bwMode="auto">
          <a:xfrm>
            <a:off x="8984801" y="3898015"/>
            <a:ext cx="2896706" cy="2053335"/>
          </a:xfrm>
          <a:prstGeom prst="rect">
            <a:avLst/>
          </a:prstGeom>
          <a:noFill/>
          <a:ln>
            <a:noFill/>
          </a:ln>
        </p:spPr>
      </p:pic>
      <p:pic>
        <p:nvPicPr>
          <p:cNvPr id="9" name="Picture 8" descr="Image result for photo album">
            <a:extLst>
              <a:ext uri="{FF2B5EF4-FFF2-40B4-BE49-F238E27FC236}">
                <a16:creationId xmlns:a16="http://schemas.microsoft.com/office/drawing/2014/main" id="{9A3F1749-70BF-4036-8229-D16C704A7C4A}"/>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1057804">
            <a:off x="2039823" y="4803437"/>
            <a:ext cx="1766294" cy="1260496"/>
          </a:xfrm>
          <a:prstGeom prst="rect">
            <a:avLst/>
          </a:prstGeom>
          <a:noFill/>
          <a:ln>
            <a:noFill/>
          </a:ln>
        </p:spPr>
      </p:pic>
    </p:spTree>
    <p:extLst>
      <p:ext uri="{BB962C8B-B14F-4D97-AF65-F5344CB8AC3E}">
        <p14:creationId xmlns:p14="http://schemas.microsoft.com/office/powerpoint/2010/main" val="1556495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F4BB906-8236-437D-9BE1-57D21287568F}"/>
              </a:ext>
            </a:extLst>
          </p:cNvPr>
          <p:cNvSpPr txBox="1"/>
          <p:nvPr/>
        </p:nvSpPr>
        <p:spPr>
          <a:xfrm>
            <a:off x="1456631" y="722096"/>
            <a:ext cx="10735369" cy="5355312"/>
          </a:xfrm>
          <a:prstGeom prst="rect">
            <a:avLst/>
          </a:prstGeom>
          <a:noFill/>
        </p:spPr>
        <p:txBody>
          <a:bodyPr wrap="square" rtlCol="0">
            <a:spAutoFit/>
          </a:bodyPr>
          <a:lstStyle/>
          <a:p>
            <a:pPr>
              <a:spcAft>
                <a:spcPts val="600"/>
              </a:spcAft>
            </a:pPr>
            <a:r>
              <a:rPr lang="en-US" sz="4000" dirty="0">
                <a:solidFill>
                  <a:schemeClr val="bg2"/>
                </a:solidFill>
                <a:latin typeface="Cooper Black" panose="0208090404030B020404" pitchFamily="18" charset="0"/>
              </a:rPr>
              <a:t>memoria de trabajo</a:t>
            </a:r>
            <a:r>
              <a:rPr lang="en-US" sz="4000" dirty="0">
                <a:solidFill>
                  <a:schemeClr val="bg2"/>
                </a:solidFill>
                <a:latin typeface="Cooper Black" panose="0208090404030B020404" pitchFamily="18" charset="0"/>
                <a:sym typeface="Wingdings" panose="05000000000000000000" pitchFamily="2" charset="2"/>
              </a:rPr>
              <a:t>:</a:t>
            </a:r>
          </a:p>
          <a:p>
            <a:r>
              <a:rPr lang="es-MX" sz="3200" dirty="0">
                <a:solidFill>
                  <a:schemeClr val="bg2"/>
                </a:solidFill>
                <a:latin typeface="Berlin Sans FB" panose="020E0602020502020306" pitchFamily="34" charset="0"/>
              </a:rPr>
              <a:t>la capacidad de recordar información</a:t>
            </a:r>
          </a:p>
          <a:p>
            <a:r>
              <a:rPr lang="es-MX" sz="3200" dirty="0">
                <a:solidFill>
                  <a:schemeClr val="bg2"/>
                </a:solidFill>
                <a:latin typeface="Berlin Sans FB" panose="020E0602020502020306" pitchFamily="34" charset="0"/>
              </a:rPr>
              <a:t>Durante poco tiempo, el suficiente para</a:t>
            </a:r>
          </a:p>
          <a:p>
            <a:r>
              <a:rPr lang="es-MX" sz="3200" dirty="0">
                <a:solidFill>
                  <a:schemeClr val="bg2"/>
                </a:solidFill>
                <a:latin typeface="Berlin Sans FB" panose="020E0602020502020306" pitchFamily="34" charset="0"/>
              </a:rPr>
              <a:t>utilizarla</a:t>
            </a:r>
            <a:endParaRPr lang="en-US" sz="3200" dirty="0">
              <a:solidFill>
                <a:schemeClr val="bg2"/>
              </a:solidFill>
              <a:latin typeface="Berlin Sans FB" panose="020E0602020502020306" pitchFamily="34" charset="0"/>
            </a:endParaRPr>
          </a:p>
          <a:p>
            <a:pPr>
              <a:spcAft>
                <a:spcPts val="600"/>
              </a:spcAft>
            </a:pPr>
            <a:r>
              <a:rPr lang="en-US" sz="4000" dirty="0">
                <a:solidFill>
                  <a:schemeClr val="bg2"/>
                </a:solidFill>
                <a:latin typeface="Cooper Black" panose="0208090404030B020404" pitchFamily="18" charset="0"/>
              </a:rPr>
              <a:t>memoria a largo plazo</a:t>
            </a:r>
            <a:r>
              <a:rPr lang="en-US" sz="4000" dirty="0">
                <a:solidFill>
                  <a:schemeClr val="bg2"/>
                </a:solidFill>
                <a:latin typeface="Cooper Black" panose="0208090404030B020404" pitchFamily="18" charset="0"/>
                <a:sym typeface="Wingdings" panose="05000000000000000000" pitchFamily="2" charset="2"/>
              </a:rPr>
              <a:t>:</a:t>
            </a:r>
          </a:p>
          <a:p>
            <a:pPr>
              <a:spcAft>
                <a:spcPts val="1800"/>
              </a:spcAft>
            </a:pPr>
            <a:r>
              <a:rPr lang="es-MX" sz="3200" dirty="0">
                <a:solidFill>
                  <a:schemeClr val="bg2"/>
                </a:solidFill>
                <a:latin typeface="Berlin Sans FB" panose="020E0602020502020306" pitchFamily="34" charset="0"/>
              </a:rPr>
              <a:t>almacenamiento de información que permite recordarla durante un largo periodo de tiempo</a:t>
            </a:r>
            <a:endParaRPr lang="en-US" sz="3200" dirty="0">
              <a:solidFill>
                <a:schemeClr val="bg2"/>
              </a:solidFill>
              <a:latin typeface="Berlin Sans FB" panose="020E0602020502020306" pitchFamily="34" charset="0"/>
            </a:endParaRPr>
          </a:p>
          <a:p>
            <a:pPr>
              <a:spcAft>
                <a:spcPts val="600"/>
              </a:spcAft>
            </a:pPr>
            <a:r>
              <a:rPr lang="en-US" sz="4000" dirty="0">
                <a:solidFill>
                  <a:schemeClr val="bg2"/>
                </a:solidFill>
                <a:latin typeface="Cooper Black" panose="0208090404030B020404" pitchFamily="18" charset="0"/>
              </a:rPr>
              <a:t>mnemotecnia</a:t>
            </a:r>
            <a:endParaRPr lang="en-US" sz="4000" dirty="0">
              <a:solidFill>
                <a:schemeClr val="bg2"/>
              </a:solidFill>
              <a:latin typeface="Cooper Black" panose="0208090404030B020404" pitchFamily="18" charset="0"/>
              <a:sym typeface="Wingdings" panose="05000000000000000000" pitchFamily="2" charset="2"/>
            </a:endParaRPr>
          </a:p>
          <a:p>
            <a:r>
              <a:rPr lang="es-MX" sz="3200" dirty="0">
                <a:solidFill>
                  <a:schemeClr val="bg2"/>
                </a:solidFill>
                <a:latin typeface="Berlin Sans FB" panose="020E0602020502020306" pitchFamily="34" charset="0"/>
              </a:rPr>
              <a:t>técnicas especiales que ayudan a recordar cosas</a:t>
            </a:r>
            <a:endParaRPr lang="en-US" sz="3200" dirty="0">
              <a:solidFill>
                <a:schemeClr val="bg2"/>
              </a:solidFill>
              <a:latin typeface="Berlin Sans FB" panose="020E0602020502020306" pitchFamily="34" charset="0"/>
            </a:endParaRPr>
          </a:p>
        </p:txBody>
      </p:sp>
      <p:sp>
        <p:nvSpPr>
          <p:cNvPr id="3" name="Rectangle: Rounded Corners 2">
            <a:extLst>
              <a:ext uri="{FF2B5EF4-FFF2-40B4-BE49-F238E27FC236}">
                <a16:creationId xmlns:a16="http://schemas.microsoft.com/office/drawing/2014/main" id="{4EDD6599-275E-4D55-9C29-D750AC012647}"/>
              </a:ext>
            </a:extLst>
          </p:cNvPr>
          <p:cNvSpPr/>
          <p:nvPr/>
        </p:nvSpPr>
        <p:spPr>
          <a:xfrm>
            <a:off x="8691551" y="603119"/>
            <a:ext cx="2393987" cy="2282808"/>
          </a:xfrm>
          <a:prstGeom prst="roundRect">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6ED5596-161F-42AC-9407-26A19D3A5E5F}"/>
              </a:ext>
            </a:extLst>
          </p:cNvPr>
          <p:cNvSpPr txBox="1"/>
          <p:nvPr/>
        </p:nvSpPr>
        <p:spPr>
          <a:xfrm>
            <a:off x="8881333" y="775957"/>
            <a:ext cx="2393987" cy="2492990"/>
          </a:xfrm>
          <a:prstGeom prst="rect">
            <a:avLst/>
          </a:prstGeom>
          <a:noFill/>
        </p:spPr>
        <p:txBody>
          <a:bodyPr wrap="square" rtlCol="0">
            <a:spAutoFit/>
          </a:bodyPr>
          <a:lstStyle/>
          <a:p>
            <a:r>
              <a:rPr lang="en-US" sz="4000" b="1" dirty="0"/>
              <a:t>Términos Útiles de Conocer</a:t>
            </a:r>
          </a:p>
          <a:p>
            <a:pPr marL="457200" indent="-457200">
              <a:buFont typeface="Arial" panose="020B0604020202020204" pitchFamily="34" charset="0"/>
              <a:buChar char="•"/>
            </a:pPr>
            <a:endParaRPr lang="en-US" sz="3600" dirty="0"/>
          </a:p>
        </p:txBody>
      </p:sp>
    </p:spTree>
    <p:extLst>
      <p:ext uri="{BB962C8B-B14F-4D97-AF65-F5344CB8AC3E}">
        <p14:creationId xmlns:p14="http://schemas.microsoft.com/office/powerpoint/2010/main" val="251763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1678222" y="653712"/>
            <a:ext cx="9718158" cy="110799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Profundiza</a:t>
            </a:r>
          </a:p>
        </p:txBody>
      </p:sp>
      <p:sp>
        <p:nvSpPr>
          <p:cNvPr id="5" name="TextBox 4">
            <a:extLst>
              <a:ext uri="{FF2B5EF4-FFF2-40B4-BE49-F238E27FC236}">
                <a16:creationId xmlns:a16="http://schemas.microsoft.com/office/drawing/2014/main" id="{EFA28138-701F-444E-9B30-815E935EE67C}"/>
              </a:ext>
            </a:extLst>
          </p:cNvPr>
          <p:cNvSpPr txBox="1"/>
          <p:nvPr/>
        </p:nvSpPr>
        <p:spPr>
          <a:xfrm>
            <a:off x="886265" y="2206649"/>
            <a:ext cx="10988855" cy="2492990"/>
          </a:xfrm>
          <a:prstGeom prst="rect">
            <a:avLst/>
          </a:prstGeom>
          <a:noFill/>
        </p:spPr>
        <p:txBody>
          <a:bodyPr wrap="square" rtlCol="0">
            <a:spAutoFit/>
          </a:bodyPr>
          <a:lstStyle/>
          <a:p>
            <a:pPr marL="457200" marR="0" algn="ctr">
              <a:spcBef>
                <a:spcPts val="0"/>
              </a:spcBef>
              <a:spcAft>
                <a:spcPts val="1200"/>
              </a:spcAft>
            </a:pPr>
            <a:r>
              <a:rPr lang="en-US" sz="4000" b="1" dirty="0">
                <a:solidFill>
                  <a:srgbClr val="700000"/>
                </a:solidFill>
                <a:ea typeface="Times New Roman" panose="02020603050405020304" pitchFamily="18" charset="0"/>
                <a:cs typeface="Times New Roman" panose="02020603050405020304" pitchFamily="18" charset="0"/>
              </a:rPr>
              <a:t>“</a:t>
            </a:r>
            <a:r>
              <a:rPr lang="es-MX" sz="4000" b="1" dirty="0">
                <a:solidFill>
                  <a:srgbClr val="700000"/>
                </a:solidFill>
                <a:ea typeface="Times New Roman" panose="02020603050405020304" pitchFamily="18" charset="0"/>
                <a:cs typeface="Times New Roman" panose="02020603050405020304" pitchFamily="18" charset="0"/>
              </a:rPr>
              <a:t>Ayude A Su Memoria A Trabajar Mejor, No Más</a:t>
            </a:r>
            <a:r>
              <a:rPr lang="en-US" sz="4000" b="1" dirty="0">
                <a:solidFill>
                  <a:srgbClr val="700000"/>
                </a:solidFill>
                <a:ea typeface="Times New Roman" panose="02020603050405020304" pitchFamily="18" charset="0"/>
                <a:cs typeface="Times New Roman" panose="02020603050405020304" pitchFamily="18" charset="0"/>
              </a:rPr>
              <a:t>”</a:t>
            </a:r>
          </a:p>
          <a:p>
            <a:pPr marL="457200" marR="0" algn="ctr">
              <a:spcBef>
                <a:spcPts val="0"/>
              </a:spcBef>
              <a:spcAft>
                <a:spcPts val="1200"/>
              </a:spcAft>
            </a:pPr>
            <a:r>
              <a:rPr lang="es-MX" sz="2800" b="1" dirty="0">
                <a:solidFill>
                  <a:schemeClr val="bg2"/>
                </a:solidFill>
                <a:ea typeface="Times New Roman" panose="02020603050405020304" pitchFamily="18" charset="0"/>
                <a:cs typeface="Times New Roman" panose="02020603050405020304" pitchFamily="18" charset="0"/>
              </a:rPr>
              <a:t>Lee el texto con tu compañero, por turnos. Mientras lees, piensa en cómo podrías organizar esta información</a:t>
            </a:r>
            <a:r>
              <a:rPr lang="en-US" sz="2800" b="1" dirty="0">
                <a:solidFill>
                  <a:schemeClr val="bg2"/>
                </a:solidFill>
                <a:ea typeface="Times New Roman" panose="02020603050405020304" pitchFamily="18" charset="0"/>
                <a:cs typeface="Times New Roman" panose="02020603050405020304" pitchFamily="18" charset="0"/>
              </a:rPr>
              <a:t>.</a:t>
            </a:r>
            <a:endParaRPr lang="en-US" sz="2800" dirty="0">
              <a:solidFill>
                <a:schemeClr val="bg2"/>
              </a:solidFill>
              <a:ea typeface="Times New Roman" panose="02020603050405020304" pitchFamily="18" charset="0"/>
              <a:cs typeface="Times New Roman" panose="02020603050405020304" pitchFamily="18" charset="0"/>
            </a:endParaRPr>
          </a:p>
          <a:p>
            <a:endParaRPr lang="en-US" sz="4000" dirty="0">
              <a:solidFill>
                <a:srgbClr val="700000"/>
              </a:solidFill>
            </a:endParaRPr>
          </a:p>
        </p:txBody>
      </p:sp>
      <p:pic>
        <p:nvPicPr>
          <p:cNvPr id="6" name="Picture 5">
            <a:extLst>
              <a:ext uri="{FF2B5EF4-FFF2-40B4-BE49-F238E27FC236}">
                <a16:creationId xmlns:a16="http://schemas.microsoft.com/office/drawing/2014/main" id="{2703A721-1719-40E2-887A-EAF69DB9CEE6}"/>
              </a:ext>
            </a:extLst>
          </p:cNvPr>
          <p:cNvPicPr/>
          <p:nvPr/>
        </p:nvPicPr>
        <p:blipFill rotWithShape="1">
          <a:blip r:embed="rId3">
            <a:extLst>
              <a:ext uri="{28A0092B-C50C-407E-A947-70E740481C1C}">
                <a14:useLocalDpi xmlns:a14="http://schemas.microsoft.com/office/drawing/2010/main" val="0"/>
              </a:ext>
            </a:extLst>
          </a:blip>
          <a:srcRect l="13398" t="18262" r="27404" b="23678"/>
          <a:stretch/>
        </p:blipFill>
        <p:spPr bwMode="auto">
          <a:xfrm>
            <a:off x="4924697" y="4148936"/>
            <a:ext cx="3513909" cy="229906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4083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4583016" y="653712"/>
            <a:ext cx="6368517" cy="5878532"/>
          </a:xfrm>
          <a:prstGeom prst="rect">
            <a:avLst/>
          </a:prstGeom>
        </p:spPr>
        <p:txBody>
          <a:bodyPr wrap="square">
            <a:spAutoFit/>
          </a:bodyPr>
          <a:lstStyle/>
          <a:p>
            <a:pPr marL="457200" lvl="0" algn="ctr">
              <a:spcAft>
                <a:spcPts val="1200"/>
              </a:spcAft>
            </a:pPr>
            <a:r>
              <a:rPr lang="en-US" sz="6600" u="sng" dirty="0">
                <a:solidFill>
                  <a:schemeClr val="bg2"/>
                </a:solidFill>
                <a:latin typeface="Berlin Sans FB Demi" panose="020E0802020502020306" pitchFamily="34" charset="0"/>
              </a:rPr>
              <a:t>Tu Turno</a:t>
            </a:r>
          </a:p>
          <a:p>
            <a:pPr marL="457200" lvl="0" algn="ctr">
              <a:spcAft>
                <a:spcPts val="1200"/>
              </a:spcAft>
            </a:pPr>
            <a:r>
              <a:rPr lang="en-US" sz="3600" b="1" dirty="0">
                <a:solidFill>
                  <a:srgbClr val="700000"/>
                </a:solidFill>
                <a:ea typeface="Times New Roman" panose="02020603050405020304" pitchFamily="18" charset="0"/>
                <a:cs typeface="Times New Roman" panose="02020603050405020304" pitchFamily="18" charset="0"/>
              </a:rPr>
              <a:t>“</a:t>
            </a:r>
            <a:r>
              <a:rPr lang="es-MX" sz="3600" b="1" dirty="0">
                <a:solidFill>
                  <a:srgbClr val="700000"/>
                </a:solidFill>
                <a:ea typeface="Times New Roman" panose="02020603050405020304" pitchFamily="18" charset="0"/>
                <a:cs typeface="Times New Roman" panose="02020603050405020304" pitchFamily="18" charset="0"/>
              </a:rPr>
              <a:t>Ayude A Su Memoria A Trabajar Mejor, No Más</a:t>
            </a:r>
            <a:r>
              <a:rPr lang="en-US" sz="3600" b="1" dirty="0">
                <a:solidFill>
                  <a:srgbClr val="700000"/>
                </a:solidFill>
                <a:ea typeface="Times New Roman" panose="02020603050405020304" pitchFamily="18" charset="0"/>
                <a:cs typeface="Times New Roman" panose="02020603050405020304" pitchFamily="18" charset="0"/>
              </a:rPr>
              <a:t>”</a:t>
            </a:r>
          </a:p>
          <a:p>
            <a:pPr algn="ctr">
              <a:spcAft>
                <a:spcPts val="1200"/>
              </a:spcAft>
            </a:pPr>
            <a:endParaRPr lang="en-US" sz="6600" u="sng" dirty="0">
              <a:solidFill>
                <a:schemeClr val="bg2">
                  <a:lumMod val="75000"/>
                </a:schemeClr>
              </a:solidFill>
              <a:latin typeface="Berlin Sans FB Demi" panose="020E0802020502020306" pitchFamily="34" charset="0"/>
            </a:endParaRPr>
          </a:p>
          <a:p>
            <a:pPr algn="ctr">
              <a:spcAft>
                <a:spcPts val="1200"/>
              </a:spcAft>
            </a:pPr>
            <a:endParaRPr lang="en-US" sz="6600" u="sng" dirty="0">
              <a:solidFill>
                <a:schemeClr val="bg2">
                  <a:lumMod val="75000"/>
                </a:schemeClr>
              </a:solidFill>
              <a:latin typeface="Berlin Sans FB Demi" panose="020E0802020502020306" pitchFamily="34" charset="0"/>
            </a:endParaRPr>
          </a:p>
          <a:p>
            <a:pPr algn="ctr">
              <a:spcAft>
                <a:spcPts val="1200"/>
              </a:spcAft>
            </a:pPr>
            <a:endParaRPr lang="en-US" sz="6600" u="sng" dirty="0">
              <a:solidFill>
                <a:srgbClr val="700000"/>
              </a:solidFill>
              <a:latin typeface="Berlin Sans FB Demi" panose="020E0802020502020306" pitchFamily="34" charset="0"/>
            </a:endParaRPr>
          </a:p>
        </p:txBody>
      </p:sp>
      <p:sp>
        <p:nvSpPr>
          <p:cNvPr id="5" name="TextBox 4">
            <a:extLst>
              <a:ext uri="{FF2B5EF4-FFF2-40B4-BE49-F238E27FC236}">
                <a16:creationId xmlns:a16="http://schemas.microsoft.com/office/drawing/2014/main" id="{EFA28138-701F-444E-9B30-815E935EE67C}"/>
              </a:ext>
            </a:extLst>
          </p:cNvPr>
          <p:cNvSpPr txBox="1"/>
          <p:nvPr/>
        </p:nvSpPr>
        <p:spPr>
          <a:xfrm>
            <a:off x="3900289" y="3010793"/>
            <a:ext cx="7733969" cy="3847207"/>
          </a:xfrm>
          <a:prstGeom prst="rect">
            <a:avLst/>
          </a:prstGeom>
          <a:noFill/>
        </p:spPr>
        <p:txBody>
          <a:bodyPr wrap="square" rtlCol="0">
            <a:spAutoFit/>
          </a:bodyPr>
          <a:lstStyle/>
          <a:p>
            <a:pPr marL="457200" marR="0" algn="ctr">
              <a:spcBef>
                <a:spcPts val="0"/>
              </a:spcBef>
              <a:spcAft>
                <a:spcPts val="1200"/>
              </a:spcAft>
            </a:pPr>
            <a:r>
              <a:rPr lang="es-MX" sz="3200" b="1" dirty="0">
                <a:solidFill>
                  <a:schemeClr val="bg2"/>
                </a:solidFill>
                <a:ea typeface="Times New Roman" panose="02020603050405020304" pitchFamily="18" charset="0"/>
                <a:cs typeface="Times New Roman" panose="02020603050405020304" pitchFamily="18" charset="0"/>
              </a:rPr>
              <a:t>¿Cómo organizarías TÚ la información de este texto para aprenderla y dominarla?</a:t>
            </a:r>
          </a:p>
          <a:p>
            <a:pPr marL="457200" marR="0" algn="ctr">
              <a:spcBef>
                <a:spcPts val="0"/>
              </a:spcBef>
              <a:spcAft>
                <a:spcPts val="1200"/>
              </a:spcAft>
            </a:pPr>
            <a:r>
              <a:rPr lang="es-MX" sz="3200" b="1" dirty="0">
                <a:solidFill>
                  <a:schemeClr val="bg2"/>
                </a:solidFill>
                <a:ea typeface="Times New Roman" panose="02020603050405020304" pitchFamily="18" charset="0"/>
                <a:cs typeface="Times New Roman" panose="02020603050405020304" pitchFamily="18" charset="0"/>
              </a:rPr>
              <a:t>Utiliza la hoja de actividades en blanco para crear tu propio mapa mental u otra forma gráfica de representar esta información.</a:t>
            </a:r>
          </a:p>
          <a:p>
            <a:pPr marL="457200" marR="0" algn="ctr">
              <a:spcBef>
                <a:spcPts val="0"/>
              </a:spcBef>
              <a:spcAft>
                <a:spcPts val="1200"/>
              </a:spcAft>
            </a:pPr>
            <a:endParaRPr lang="en-US" sz="3200" b="1" dirty="0">
              <a:solidFill>
                <a:schemeClr val="bg2"/>
              </a:solidFill>
              <a:ea typeface="Times New Roman" panose="02020603050405020304" pitchFamily="18" charset="0"/>
              <a:cs typeface="Times New Roman" panose="02020603050405020304" pitchFamily="18" charset="0"/>
            </a:endParaRPr>
          </a:p>
        </p:txBody>
      </p:sp>
      <p:pic>
        <p:nvPicPr>
          <p:cNvPr id="6" name="Picture 5" descr="LEADR Student Center | The Leadership in Engineering Advance… | Flickr">
            <a:extLst>
              <a:ext uri="{FF2B5EF4-FFF2-40B4-BE49-F238E27FC236}">
                <a16:creationId xmlns:a16="http://schemas.microsoft.com/office/drawing/2014/main" id="{36053FFA-0764-4DF1-83FF-24415E606765}"/>
              </a:ext>
            </a:extLst>
          </p:cNvPr>
          <p:cNvPicPr/>
          <p:nvPr/>
        </p:nvPicPr>
        <p:blipFill rotWithShape="1">
          <a:blip r:embed="rId3">
            <a:extLst>
              <a:ext uri="{28A0092B-C50C-407E-A947-70E740481C1C}">
                <a14:useLocalDpi xmlns:a14="http://schemas.microsoft.com/office/drawing/2010/main" val="0"/>
              </a:ext>
            </a:extLst>
          </a:blip>
          <a:srcRect l="50534" t="19222" r="13011" b="21183"/>
          <a:stretch/>
        </p:blipFill>
        <p:spPr bwMode="auto">
          <a:xfrm>
            <a:off x="1734939" y="1263370"/>
            <a:ext cx="2165350" cy="232960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370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50B745-EC2A-4F5F-838C-7F48E8785418}"/>
              </a:ext>
            </a:extLst>
          </p:cNvPr>
          <p:cNvSpPr/>
          <p:nvPr/>
        </p:nvSpPr>
        <p:spPr>
          <a:xfrm>
            <a:off x="1059014" y="729658"/>
            <a:ext cx="9805182" cy="1107996"/>
          </a:xfrm>
          <a:prstGeom prst="rect">
            <a:avLst/>
          </a:prstGeom>
        </p:spPr>
        <p:txBody>
          <a:bodyPr wrap="square">
            <a:spAutoFit/>
          </a:bodyPr>
          <a:lstStyle/>
          <a:p>
            <a:pPr lvl="0" algn="ctr">
              <a:spcAft>
                <a:spcPts val="1200"/>
              </a:spcAft>
            </a:pPr>
            <a:r>
              <a:rPr lang="en-US" sz="6600" u="sng" dirty="0">
                <a:solidFill>
                  <a:schemeClr val="bg2"/>
                </a:solidFill>
                <a:latin typeface="Berlin Sans FB Demi" panose="020E0802020502020306" pitchFamily="34" charset="0"/>
              </a:rPr>
              <a:t>Emparejar y Compartir</a:t>
            </a:r>
          </a:p>
        </p:txBody>
      </p:sp>
      <p:sp>
        <p:nvSpPr>
          <p:cNvPr id="5" name="TextBox 4">
            <a:extLst>
              <a:ext uri="{FF2B5EF4-FFF2-40B4-BE49-F238E27FC236}">
                <a16:creationId xmlns:a16="http://schemas.microsoft.com/office/drawing/2014/main" id="{EFA28138-701F-444E-9B30-815E935EE67C}"/>
              </a:ext>
            </a:extLst>
          </p:cNvPr>
          <p:cNvSpPr txBox="1"/>
          <p:nvPr/>
        </p:nvSpPr>
        <p:spPr>
          <a:xfrm>
            <a:off x="1059014" y="2945649"/>
            <a:ext cx="6466911" cy="2708434"/>
          </a:xfrm>
          <a:prstGeom prst="rect">
            <a:avLst/>
          </a:prstGeom>
          <a:noFill/>
        </p:spPr>
        <p:txBody>
          <a:bodyPr wrap="square" rtlCol="0">
            <a:spAutoFit/>
          </a:bodyPr>
          <a:lstStyle/>
          <a:p>
            <a:pPr marR="0" algn="ctr">
              <a:spcBef>
                <a:spcPts val="0"/>
              </a:spcBef>
              <a:spcAft>
                <a:spcPts val="1200"/>
              </a:spcAft>
            </a:pPr>
            <a:r>
              <a:rPr lang="es-MX" sz="3200" b="1" dirty="0">
                <a:solidFill>
                  <a:srgbClr val="700000"/>
                </a:solidFill>
                <a:ea typeface="Times New Roman" panose="02020603050405020304" pitchFamily="18" charset="0"/>
                <a:cs typeface="Times New Roman" panose="02020603050405020304" pitchFamily="18" charset="0"/>
              </a:rPr>
              <a:t>Comparte tu organizador gráfico con tu compañero o compañeros de equipo.</a:t>
            </a:r>
          </a:p>
          <a:p>
            <a:pPr marR="0" algn="ctr">
              <a:spcBef>
                <a:spcPts val="0"/>
              </a:spcBef>
              <a:spcAft>
                <a:spcPts val="1200"/>
              </a:spcAft>
            </a:pPr>
            <a:r>
              <a:rPr lang="es-MX" sz="3200" b="1" dirty="0">
                <a:solidFill>
                  <a:srgbClr val="700000"/>
                </a:solidFill>
                <a:ea typeface="Times New Roman" panose="02020603050405020304" pitchFamily="18" charset="0"/>
                <a:cs typeface="Times New Roman" panose="02020603050405020304" pitchFamily="18" charset="0"/>
              </a:rPr>
              <a:t>Explica por qué has organizado la información como lo has hecho.</a:t>
            </a:r>
          </a:p>
        </p:txBody>
      </p:sp>
      <p:sp>
        <p:nvSpPr>
          <p:cNvPr id="7" name="TextBox 6">
            <a:extLst>
              <a:ext uri="{FF2B5EF4-FFF2-40B4-BE49-F238E27FC236}">
                <a16:creationId xmlns:a16="http://schemas.microsoft.com/office/drawing/2014/main" id="{1E73A21D-D9C4-4F0C-A3D2-8E0AE2E33AE9}"/>
              </a:ext>
            </a:extLst>
          </p:cNvPr>
          <p:cNvSpPr txBox="1"/>
          <p:nvPr/>
        </p:nvSpPr>
        <p:spPr>
          <a:xfrm>
            <a:off x="7344588" y="5161640"/>
            <a:ext cx="4013867" cy="430887"/>
          </a:xfrm>
          <a:prstGeom prst="rect">
            <a:avLst/>
          </a:prstGeom>
          <a:noFill/>
        </p:spPr>
        <p:txBody>
          <a:bodyPr wrap="square" rtlCol="0">
            <a:spAutoFit/>
          </a:bodyPr>
          <a:lstStyle/>
          <a:p>
            <a:pPr algn="ctr"/>
            <a:r>
              <a:rPr lang="en-US" sz="1050" dirty="0">
                <a:solidFill>
                  <a:schemeClr val="bg1"/>
                </a:solidFill>
              </a:rPr>
              <a:t>Courtesy Allison Shelley/The Verbatim Agency for American Education: Images of Teachers and Students in Action</a:t>
            </a:r>
          </a:p>
        </p:txBody>
      </p:sp>
      <p:pic>
        <p:nvPicPr>
          <p:cNvPr id="6" name="Picture 5">
            <a:extLst>
              <a:ext uri="{FF2B5EF4-FFF2-40B4-BE49-F238E27FC236}">
                <a16:creationId xmlns:a16="http://schemas.microsoft.com/office/drawing/2014/main" id="{397B18B1-9859-4CFE-AB79-41449FF6684A}"/>
              </a:ext>
            </a:extLst>
          </p:cNvPr>
          <p:cNvPicPr/>
          <p:nvPr/>
        </p:nvPicPr>
        <p:blipFill rotWithShape="1">
          <a:blip r:embed="rId3">
            <a:extLst>
              <a:ext uri="{28A0092B-C50C-407E-A947-70E740481C1C}">
                <a14:useLocalDpi xmlns:a14="http://schemas.microsoft.com/office/drawing/2010/main" val="0"/>
              </a:ext>
            </a:extLst>
          </a:blip>
          <a:srcRect l="5253" r="9033" b="16536"/>
          <a:stretch/>
        </p:blipFill>
        <p:spPr bwMode="auto">
          <a:xfrm>
            <a:off x="7446521" y="2514762"/>
            <a:ext cx="3810000" cy="2475055"/>
          </a:xfrm>
          <a:prstGeom prst="rect">
            <a:avLst/>
          </a:prstGeom>
          <a:noFill/>
          <a:ln>
            <a:noFill/>
          </a:ln>
        </p:spPr>
      </p:pic>
    </p:spTree>
    <p:extLst>
      <p:ext uri="{BB962C8B-B14F-4D97-AF65-F5344CB8AC3E}">
        <p14:creationId xmlns:p14="http://schemas.microsoft.com/office/powerpoint/2010/main" val="321821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75CDC-D4B9-4AE9-9A1A-FCA6750837F5}"/>
              </a:ext>
            </a:extLst>
          </p:cNvPr>
          <p:cNvSpPr>
            <a:spLocks noGrp="1"/>
          </p:cNvSpPr>
          <p:nvPr>
            <p:ph type="ctrTitle"/>
          </p:nvPr>
        </p:nvSpPr>
        <p:spPr>
          <a:xfrm>
            <a:off x="2209800" y="706727"/>
            <a:ext cx="9144000" cy="1080510"/>
          </a:xfrm>
        </p:spPr>
        <p:txBody>
          <a:bodyPr anchor="t"/>
          <a:lstStyle/>
          <a:p>
            <a:r>
              <a:rPr lang="en-US" dirty="0">
                <a:latin typeface="Berlin Sans FB" panose="020E0602020502020306" pitchFamily="34" charset="0"/>
              </a:rPr>
              <a:t>Gestionar Mi Aprendizaje</a:t>
            </a:r>
          </a:p>
        </p:txBody>
      </p:sp>
      <p:sp>
        <p:nvSpPr>
          <p:cNvPr id="3" name="Subtitle 2">
            <a:extLst>
              <a:ext uri="{FF2B5EF4-FFF2-40B4-BE49-F238E27FC236}">
                <a16:creationId xmlns:a16="http://schemas.microsoft.com/office/drawing/2014/main" id="{A987A6B0-D030-425A-A67B-31A8E5C83771}"/>
              </a:ext>
            </a:extLst>
          </p:cNvPr>
          <p:cNvSpPr>
            <a:spLocks noGrp="1"/>
          </p:cNvSpPr>
          <p:nvPr>
            <p:ph type="subTitle" idx="1"/>
          </p:nvPr>
        </p:nvSpPr>
        <p:spPr>
          <a:xfrm>
            <a:off x="2209800" y="1787237"/>
            <a:ext cx="9144000" cy="872980"/>
          </a:xfrm>
        </p:spPr>
        <p:txBody>
          <a:bodyPr>
            <a:normAutofit/>
          </a:bodyPr>
          <a:lstStyle/>
          <a:p>
            <a:r>
              <a:rPr lang="en-US" sz="4400" dirty="0">
                <a:latin typeface="Berlin Sans FB" panose="020E0602020502020306" pitchFamily="34" charset="0"/>
              </a:rPr>
              <a:t>Día 5: Aprender a Aprender</a:t>
            </a:r>
          </a:p>
        </p:txBody>
      </p:sp>
      <p:sp>
        <p:nvSpPr>
          <p:cNvPr id="4" name="Rectangle 3">
            <a:extLst>
              <a:ext uri="{FF2B5EF4-FFF2-40B4-BE49-F238E27FC236}">
                <a16:creationId xmlns:a16="http://schemas.microsoft.com/office/drawing/2014/main" id="{9706B9AB-F9A4-428C-A158-9DC8F667508B}"/>
              </a:ext>
            </a:extLst>
          </p:cNvPr>
          <p:cNvSpPr/>
          <p:nvPr/>
        </p:nvSpPr>
        <p:spPr>
          <a:xfrm>
            <a:off x="76200" y="0"/>
            <a:ext cx="1164771" cy="9144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FD57462-D0D4-45C8-836D-49FD8D20910B}"/>
              </a:ext>
            </a:extLst>
          </p:cNvPr>
          <p:cNvSpPr/>
          <p:nvPr/>
        </p:nvSpPr>
        <p:spPr>
          <a:xfrm>
            <a:off x="3811186" y="2834640"/>
            <a:ext cx="6035040" cy="3383280"/>
          </a:xfrm>
          <a:prstGeom prst="rect">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115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319497" y="907103"/>
            <a:ext cx="10344838" cy="1754326"/>
          </a:xfrm>
          <a:prstGeom prst="rect">
            <a:avLst/>
          </a:prstGeom>
        </p:spPr>
        <p:txBody>
          <a:bodyPr wrap="square">
            <a:spAutoFit/>
          </a:bodyPr>
          <a:lstStyle/>
          <a:p>
            <a:pPr algn="ctr">
              <a:spcAft>
                <a:spcPts val="1200"/>
              </a:spcAft>
            </a:pPr>
            <a:r>
              <a:rPr lang="es-MX" sz="6600" u="sng" dirty="0">
                <a:solidFill>
                  <a:schemeClr val="bg2"/>
                </a:solidFill>
                <a:latin typeface="Berlin Sans FB Demi" panose="020E0802020502020306" pitchFamily="34" charset="0"/>
              </a:rPr>
              <a:t>Discusión de Toda la Clase</a:t>
            </a:r>
          </a:p>
          <a:p>
            <a:pPr marR="0" algn="ctr">
              <a:spcBef>
                <a:spcPts val="0"/>
              </a:spcBef>
              <a:spcAft>
                <a:spcPts val="1200"/>
              </a:spcAft>
            </a:pPr>
            <a:r>
              <a:rPr lang="en-US" sz="3200" b="1" dirty="0">
                <a:solidFill>
                  <a:srgbClr val="700000"/>
                </a:solidFill>
                <a:ea typeface="Times New Roman" panose="02020603050405020304" pitchFamily="18" charset="0"/>
                <a:cs typeface="Times New Roman" panose="02020603050405020304" pitchFamily="18" charset="0"/>
              </a:rPr>
              <a:t>“</a:t>
            </a:r>
            <a:r>
              <a:rPr lang="es-MX" sz="3200" b="1" dirty="0">
                <a:solidFill>
                  <a:srgbClr val="700000"/>
                </a:solidFill>
                <a:ea typeface="Times New Roman" panose="02020603050405020304" pitchFamily="18" charset="0"/>
                <a:cs typeface="Times New Roman" panose="02020603050405020304" pitchFamily="18" charset="0"/>
              </a:rPr>
              <a:t>Ayude A Su Memoria A Trabajar Mejor, No Más</a:t>
            </a:r>
            <a:r>
              <a:rPr lang="en-US" sz="3200" b="1" dirty="0">
                <a:solidFill>
                  <a:srgbClr val="700000"/>
                </a:solidFill>
                <a:ea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a16="http://schemas.microsoft.com/office/drawing/2014/main" id="{E46DC14C-91AE-4E0D-88E8-12628AEA1635}"/>
              </a:ext>
            </a:extLst>
          </p:cNvPr>
          <p:cNvSpPr txBox="1"/>
          <p:nvPr/>
        </p:nvSpPr>
        <p:spPr>
          <a:xfrm>
            <a:off x="2024576" y="3043575"/>
            <a:ext cx="8846545" cy="3477875"/>
          </a:xfrm>
          <a:prstGeom prst="rect">
            <a:avLst/>
          </a:prstGeom>
          <a:noFill/>
        </p:spPr>
        <p:txBody>
          <a:bodyPr wrap="square" rtlCol="0">
            <a:spAutoFit/>
          </a:bodyPr>
          <a:lstStyle/>
          <a:p>
            <a:pPr marR="0" algn="ctr">
              <a:spcBef>
                <a:spcPts val="0"/>
              </a:spcBef>
              <a:spcAft>
                <a:spcPts val="1800"/>
              </a:spcAft>
            </a:pPr>
            <a:r>
              <a:rPr lang="es-MX" sz="3200" b="1" dirty="0">
                <a:solidFill>
                  <a:schemeClr val="bg2"/>
                </a:solidFill>
                <a:ea typeface="Times New Roman" panose="02020603050405020304" pitchFamily="18" charset="0"/>
                <a:cs typeface="Times New Roman" panose="02020603050405020304" pitchFamily="18" charset="0"/>
              </a:rPr>
              <a:t>¿Cómo puede ayudarte lo que has aprendido hoy a gestionar tu aprendizaje?</a:t>
            </a:r>
          </a:p>
          <a:p>
            <a:pPr marR="0" algn="ctr">
              <a:spcBef>
                <a:spcPts val="0"/>
              </a:spcBef>
              <a:spcAft>
                <a:spcPts val="1800"/>
              </a:spcAft>
            </a:pPr>
            <a:r>
              <a:rPr lang="es-MX" sz="3200" b="1" dirty="0">
                <a:solidFill>
                  <a:schemeClr val="bg2"/>
                </a:solidFill>
                <a:ea typeface="Times New Roman" panose="02020603050405020304" pitchFamily="18" charset="0"/>
                <a:cs typeface="Times New Roman" panose="02020603050405020304" pitchFamily="18" charset="0"/>
              </a:rPr>
              <a:t>¿Qué cambios vas a introducir en tus hábitos de estudio?</a:t>
            </a:r>
          </a:p>
          <a:p>
            <a:pPr marR="0" algn="ctr">
              <a:spcBef>
                <a:spcPts val="0"/>
              </a:spcBef>
              <a:spcAft>
                <a:spcPts val="1200"/>
              </a:spcAft>
            </a:pPr>
            <a:endParaRPr lang="en-US" sz="3200" b="1" dirty="0">
              <a:solidFill>
                <a:schemeClr val="bg2"/>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2000"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5" name="Picture 4" descr="Image result for musical notes">
            <a:extLst>
              <a:ext uri="{FF2B5EF4-FFF2-40B4-BE49-F238E27FC236}">
                <a16:creationId xmlns:a16="http://schemas.microsoft.com/office/drawing/2014/main" id="{AB4F723D-FF14-467B-ACF9-ADAFDF769E1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647765">
            <a:off x="8430063" y="5125124"/>
            <a:ext cx="949928" cy="1022978"/>
          </a:xfrm>
          <a:prstGeom prst="rect">
            <a:avLst/>
          </a:prstGeom>
          <a:noFill/>
          <a:ln>
            <a:noFill/>
          </a:ln>
        </p:spPr>
      </p:pic>
      <p:grpSp>
        <p:nvGrpSpPr>
          <p:cNvPr id="7" name="Group 6">
            <a:extLst>
              <a:ext uri="{FF2B5EF4-FFF2-40B4-BE49-F238E27FC236}">
                <a16:creationId xmlns:a16="http://schemas.microsoft.com/office/drawing/2014/main" id="{BFD8603D-448C-46C3-93D8-C225BF3F7185}"/>
              </a:ext>
            </a:extLst>
          </p:cNvPr>
          <p:cNvGrpSpPr/>
          <p:nvPr/>
        </p:nvGrpSpPr>
        <p:grpSpPr>
          <a:xfrm rot="21393785">
            <a:off x="5987603" y="5307855"/>
            <a:ext cx="2193324" cy="1227037"/>
            <a:chOff x="0" y="0"/>
            <a:chExt cx="763608" cy="554717"/>
          </a:xfrm>
        </p:grpSpPr>
        <p:sp>
          <p:nvSpPr>
            <p:cNvPr id="8" name="Rectangle 7">
              <a:extLst>
                <a:ext uri="{FF2B5EF4-FFF2-40B4-BE49-F238E27FC236}">
                  <a16:creationId xmlns:a16="http://schemas.microsoft.com/office/drawing/2014/main" id="{ECAA1776-16D0-409A-B515-62F7752A8B85}"/>
                </a:ext>
              </a:extLst>
            </p:cNvPr>
            <p:cNvSpPr/>
            <p:nvPr/>
          </p:nvSpPr>
          <p:spPr>
            <a:xfrm rot="20255510">
              <a:off x="0" y="0"/>
              <a:ext cx="471554" cy="330753"/>
            </a:xfrm>
            <a:prstGeom prst="rect">
              <a:avLst/>
            </a:prstGeom>
            <a:solidFill>
              <a:srgbClr val="FFC000">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9" name="Picture 8" descr="Image result for hand writing notes clipart">
              <a:extLst>
                <a:ext uri="{FF2B5EF4-FFF2-40B4-BE49-F238E27FC236}">
                  <a16:creationId xmlns:a16="http://schemas.microsoft.com/office/drawing/2014/main" id="{6871501D-5F44-43D0-BE83-EEB6DEC134B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408" y="28937"/>
              <a:ext cx="584200" cy="525780"/>
            </a:xfrm>
            <a:prstGeom prst="rect">
              <a:avLst/>
            </a:prstGeom>
            <a:noFill/>
            <a:ln>
              <a:noFill/>
            </a:ln>
          </p:spPr>
        </p:pic>
      </p:grpSp>
      <p:pic>
        <p:nvPicPr>
          <p:cNvPr id="10" name="Picture 9" descr="Image result for photo album">
            <a:extLst>
              <a:ext uri="{FF2B5EF4-FFF2-40B4-BE49-F238E27FC236}">
                <a16:creationId xmlns:a16="http://schemas.microsoft.com/office/drawing/2014/main" id="{1BF98401-9B73-449C-8E2A-B8FE8D8A5DE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057804">
            <a:off x="3671274" y="5145625"/>
            <a:ext cx="1766294" cy="1260496"/>
          </a:xfrm>
          <a:prstGeom prst="rect">
            <a:avLst/>
          </a:prstGeom>
          <a:noFill/>
          <a:ln>
            <a:noFill/>
          </a:ln>
        </p:spPr>
      </p:pic>
    </p:spTree>
    <p:extLst>
      <p:ext uri="{BB962C8B-B14F-4D97-AF65-F5344CB8AC3E}">
        <p14:creationId xmlns:p14="http://schemas.microsoft.com/office/powerpoint/2010/main" val="11245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344210" y="907103"/>
            <a:ext cx="10344838" cy="2354491"/>
          </a:xfrm>
          <a:prstGeom prst="rect">
            <a:avLst/>
          </a:prstGeom>
        </p:spPr>
        <p:txBody>
          <a:bodyPr wrap="square">
            <a:spAutoFit/>
          </a:bodyPr>
          <a:lstStyle/>
          <a:p>
            <a:pPr algn="ctr">
              <a:spcAft>
                <a:spcPts val="5400"/>
              </a:spcAft>
            </a:pPr>
            <a:r>
              <a:rPr lang="en-US" sz="6600" u="sng" dirty="0">
                <a:solidFill>
                  <a:schemeClr val="bg2"/>
                </a:solidFill>
                <a:latin typeface="Berlin Sans FB Demi" panose="020E0802020502020306" pitchFamily="34" charset="0"/>
              </a:rPr>
              <a:t>Boleto de Salida</a:t>
            </a:r>
          </a:p>
          <a:p>
            <a:pPr marL="457200" lvl="0" algn="ctr">
              <a:spcAft>
                <a:spcPts val="1200"/>
              </a:spcAft>
            </a:pPr>
            <a:r>
              <a:rPr lang="en-US" sz="3600" b="1" dirty="0">
                <a:solidFill>
                  <a:srgbClr val="700000"/>
                </a:solidFill>
                <a:ea typeface="Times New Roman" panose="02020603050405020304" pitchFamily="18" charset="0"/>
                <a:cs typeface="Times New Roman" panose="02020603050405020304" pitchFamily="18" charset="0"/>
              </a:rPr>
              <a:t>Tu organizador gráfico es tu boleto de salida.</a:t>
            </a:r>
          </a:p>
        </p:txBody>
      </p:sp>
      <p:grpSp>
        <p:nvGrpSpPr>
          <p:cNvPr id="5" name="Group 4">
            <a:extLst>
              <a:ext uri="{FF2B5EF4-FFF2-40B4-BE49-F238E27FC236}">
                <a16:creationId xmlns:a16="http://schemas.microsoft.com/office/drawing/2014/main" id="{C51A77ED-A310-4D28-AD7B-24F7A25BCA86}"/>
              </a:ext>
            </a:extLst>
          </p:cNvPr>
          <p:cNvGrpSpPr>
            <a:grpSpLocks/>
          </p:cNvGrpSpPr>
          <p:nvPr/>
        </p:nvGrpSpPr>
        <p:grpSpPr bwMode="auto">
          <a:xfrm rot="10800000">
            <a:off x="4978909" y="3596408"/>
            <a:ext cx="3371014" cy="2354489"/>
            <a:chOff x="621" y="2524"/>
            <a:chExt cx="11160" cy="11700"/>
          </a:xfrm>
        </p:grpSpPr>
        <p:cxnSp>
          <p:nvCxnSpPr>
            <p:cNvPr id="6" name="Line 3">
              <a:extLst>
                <a:ext uri="{FF2B5EF4-FFF2-40B4-BE49-F238E27FC236}">
                  <a16:creationId xmlns:a16="http://schemas.microsoft.com/office/drawing/2014/main" id="{2BE576D6-BF5A-4CFE-9769-9916B76D5135}"/>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4">
              <a:extLst>
                <a:ext uri="{FF2B5EF4-FFF2-40B4-BE49-F238E27FC236}">
                  <a16:creationId xmlns:a16="http://schemas.microsoft.com/office/drawing/2014/main" id="{93926F9D-22DE-4C13-8FCB-B425A26B3279}"/>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5">
              <a:extLst>
                <a:ext uri="{FF2B5EF4-FFF2-40B4-BE49-F238E27FC236}">
                  <a16:creationId xmlns:a16="http://schemas.microsoft.com/office/drawing/2014/main" id="{E64F611D-9623-47A5-9FA3-E2B2F68B4A4F}"/>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6">
              <a:extLst>
                <a:ext uri="{FF2B5EF4-FFF2-40B4-BE49-F238E27FC236}">
                  <a16:creationId xmlns:a16="http://schemas.microsoft.com/office/drawing/2014/main" id="{B9338481-B434-402B-A872-2475B012B0C0}"/>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7">
              <a:extLst>
                <a:ext uri="{FF2B5EF4-FFF2-40B4-BE49-F238E27FC236}">
                  <a16:creationId xmlns:a16="http://schemas.microsoft.com/office/drawing/2014/main" id="{BC84D9D0-3E10-4294-B77B-F95F79503B8A}"/>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8">
              <a:extLst>
                <a:ext uri="{FF2B5EF4-FFF2-40B4-BE49-F238E27FC236}">
                  <a16:creationId xmlns:a16="http://schemas.microsoft.com/office/drawing/2014/main" id="{61B52089-5E30-49E4-A7B0-869B6D14EB10}"/>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9">
              <a:extLst>
                <a:ext uri="{FF2B5EF4-FFF2-40B4-BE49-F238E27FC236}">
                  <a16:creationId xmlns:a16="http://schemas.microsoft.com/office/drawing/2014/main" id="{803B97A2-E9CB-4085-9467-B7CF05739642}"/>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3" name="Line 10">
              <a:extLst>
                <a:ext uri="{FF2B5EF4-FFF2-40B4-BE49-F238E27FC236}">
                  <a16:creationId xmlns:a16="http://schemas.microsoft.com/office/drawing/2014/main" id="{C7454D50-2A93-4033-9875-08AC084E9B6C}"/>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4" name="Line 11">
              <a:extLst>
                <a:ext uri="{FF2B5EF4-FFF2-40B4-BE49-F238E27FC236}">
                  <a16:creationId xmlns:a16="http://schemas.microsoft.com/office/drawing/2014/main" id="{FD849809-B6F8-49AC-8247-C60F6D5843F9}"/>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5" name="Oval 14">
              <a:extLst>
                <a:ext uri="{FF2B5EF4-FFF2-40B4-BE49-F238E27FC236}">
                  <a16:creationId xmlns:a16="http://schemas.microsoft.com/office/drawing/2014/main" id="{80BCB3F9-F5DD-4089-AFB1-8C6469D994C3}"/>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Rectangle 15">
              <a:extLst>
                <a:ext uri="{FF2B5EF4-FFF2-40B4-BE49-F238E27FC236}">
                  <a16:creationId xmlns:a16="http://schemas.microsoft.com/office/drawing/2014/main" id="{08531F7F-0234-4030-921D-D27DD2AC2BC1}"/>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7" name="Oval 16">
              <a:extLst>
                <a:ext uri="{FF2B5EF4-FFF2-40B4-BE49-F238E27FC236}">
                  <a16:creationId xmlns:a16="http://schemas.microsoft.com/office/drawing/2014/main" id="{363CF430-7DA4-4775-8AC9-4DA193484469}"/>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E34970BF-40D5-438F-880F-BFBE258B1BE8}"/>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9" name="Oval 18">
              <a:extLst>
                <a:ext uri="{FF2B5EF4-FFF2-40B4-BE49-F238E27FC236}">
                  <a16:creationId xmlns:a16="http://schemas.microsoft.com/office/drawing/2014/main" id="{22A80467-A92A-4936-98B7-872C4126BE07}"/>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6C2C5EB0-6065-4DED-BE02-3CB576AA0F0F}"/>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a:extLst>
                <a:ext uri="{FF2B5EF4-FFF2-40B4-BE49-F238E27FC236}">
                  <a16:creationId xmlns:a16="http://schemas.microsoft.com/office/drawing/2014/main" id="{42F614EF-F9C4-4A07-B7F0-52D56483824B}"/>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1A119B25-429C-4343-8C53-030B34CDCC7C}"/>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A85F6346-D987-42CA-83C9-A027B693F3E4}"/>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4BB5A185-D0F8-47CD-8D81-1B9150687E83}"/>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BF5487FC-59EA-4E5A-8B15-F3E8712821F5}"/>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FC99F89E-9092-4C40-B34D-A731F31ACE5E}"/>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Oval 26">
              <a:extLst>
                <a:ext uri="{FF2B5EF4-FFF2-40B4-BE49-F238E27FC236}">
                  <a16:creationId xmlns:a16="http://schemas.microsoft.com/office/drawing/2014/main" id="{D50C0879-5C76-40CD-9164-CA9A2564F2B4}"/>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8" name="Oval 27">
              <a:extLst>
                <a:ext uri="{FF2B5EF4-FFF2-40B4-BE49-F238E27FC236}">
                  <a16:creationId xmlns:a16="http://schemas.microsoft.com/office/drawing/2014/main" id="{0EA0802D-3252-48D9-A5C7-A00141CAF2D8}"/>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9" name="Rectangle 28">
              <a:extLst>
                <a:ext uri="{FF2B5EF4-FFF2-40B4-BE49-F238E27FC236}">
                  <a16:creationId xmlns:a16="http://schemas.microsoft.com/office/drawing/2014/main" id="{90528599-DC4C-4C3C-8DE0-BC4BB520483C}"/>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30" name="Rectangle 29">
              <a:extLst>
                <a:ext uri="{FF2B5EF4-FFF2-40B4-BE49-F238E27FC236}">
                  <a16:creationId xmlns:a16="http://schemas.microsoft.com/office/drawing/2014/main" id="{1D2CD9C3-107D-4DBE-A6EC-829CBD3C40C5}"/>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31" name="Line 28">
              <a:extLst>
                <a:ext uri="{FF2B5EF4-FFF2-40B4-BE49-F238E27FC236}">
                  <a16:creationId xmlns:a16="http://schemas.microsoft.com/office/drawing/2014/main" id="{B9736B8D-8888-4835-AA8A-CA367B24319C}"/>
                </a:ext>
              </a:extLst>
            </p:cNvPr>
            <p:cNvCxnSpPr>
              <a:cxnSpLocks noChangeShapeType="1"/>
              <a:endCxn id="19"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Line 29">
              <a:extLst>
                <a:ext uri="{FF2B5EF4-FFF2-40B4-BE49-F238E27FC236}">
                  <a16:creationId xmlns:a16="http://schemas.microsoft.com/office/drawing/2014/main" id="{72E15F0B-2A9B-47CF-9EAC-63D18970279F}"/>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30">
              <a:extLst>
                <a:ext uri="{FF2B5EF4-FFF2-40B4-BE49-F238E27FC236}">
                  <a16:creationId xmlns:a16="http://schemas.microsoft.com/office/drawing/2014/main" id="{4140514A-A195-4DBD-92DA-8FF914096DDC}"/>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31">
              <a:extLst>
                <a:ext uri="{FF2B5EF4-FFF2-40B4-BE49-F238E27FC236}">
                  <a16:creationId xmlns:a16="http://schemas.microsoft.com/office/drawing/2014/main" id="{83C13F90-3741-4A3C-A15F-C562519F5D2D}"/>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32">
              <a:extLst>
                <a:ext uri="{FF2B5EF4-FFF2-40B4-BE49-F238E27FC236}">
                  <a16:creationId xmlns:a16="http://schemas.microsoft.com/office/drawing/2014/main" id="{496FDA48-AB7B-4B70-A780-5902041E1839}"/>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6" name="Line 33">
              <a:extLst>
                <a:ext uri="{FF2B5EF4-FFF2-40B4-BE49-F238E27FC236}">
                  <a16:creationId xmlns:a16="http://schemas.microsoft.com/office/drawing/2014/main" id="{1D047235-F4BC-4644-A549-35F575088EB6}"/>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7" name="Line 34">
              <a:extLst>
                <a:ext uri="{FF2B5EF4-FFF2-40B4-BE49-F238E27FC236}">
                  <a16:creationId xmlns:a16="http://schemas.microsoft.com/office/drawing/2014/main" id="{03E761BE-00D1-4827-ACFD-44E69C1ABB23}"/>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8" name="Text Box 35">
              <a:extLst>
                <a:ext uri="{FF2B5EF4-FFF2-40B4-BE49-F238E27FC236}">
                  <a16:creationId xmlns:a16="http://schemas.microsoft.com/office/drawing/2014/main" id="{7BA5A866-F067-4CB7-9CCD-6F5855DD50D4}"/>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spTree>
    <p:extLst>
      <p:ext uri="{BB962C8B-B14F-4D97-AF65-F5344CB8AC3E}">
        <p14:creationId xmlns:p14="http://schemas.microsoft.com/office/powerpoint/2010/main" val="3685111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77" y="577324"/>
            <a:ext cx="11696700" cy="37240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sng" strike="noStrike" kern="1200" cap="none" spc="0" normalizeH="0" baseline="0" noProof="0" dirty="0">
                <a:ln>
                  <a:noFill/>
                </a:ln>
                <a:solidFill>
                  <a:srgbClr val="700000"/>
                </a:solidFill>
                <a:effectLst/>
                <a:uLnTx/>
                <a:uFillTx/>
                <a:latin typeface="Berlin Sans FB Demi" panose="020E0802020502020306" pitchFamily="34" charset="0"/>
                <a:ea typeface="+mn-ea"/>
                <a:cs typeface="+mn-cs"/>
              </a:rPr>
              <a:t>References &amp; Resources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Calibri" panose="020F0502020204030204"/>
                <a:ea typeface="+mn-ea"/>
                <a:cs typeface="+mn-cs"/>
              </a:rPr>
              <a:t>Photos &amp; Images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1: </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hlinkClick r:id="rId3"/>
              </a:rPr>
              <a:t>http://clipart-library.com/clip-art/camera-silhouette-clip-art-3.htm</a:t>
            </a:r>
            <a:endParaRPr kumimoji="0" lang="en-US" sz="140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Slide 3: https://pixabay.com/id/illustrations/akses-banyak-tangan-933142/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8: https://pixabay.com/vectors/music-note-musical-notes-musicale-25659/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https://www.pinterest.com/pin/428123508319862594/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https://pixy.org/1257131/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14: https://commons.wikimedia.org/wiki/File:Confused_young_woman.jpg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11: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http://clipart-library.com/clipart/1304570.htm</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15: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https://www.pinclipart.com/pindetail/ibmbmhw_skit-clipart-png-download/</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http://getdrawings.com/get-clipart#card-clipart-1.jpg</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17: </a:t>
            </a:r>
            <a:r>
              <a:rPr lang="en-US" sz="1400" dirty="0">
                <a:solidFill>
                  <a:prstClr val="black"/>
                </a:solidFill>
              </a:rPr>
              <a:t>Allison Shelley/The Verbatim Agency for American Education.</a:t>
            </a:r>
            <a:r>
              <a:rPr lang="en-US" sz="1400" dirty="0"/>
              <a:t> </a:t>
            </a:r>
            <a:r>
              <a:rPr lang="en-US" sz="1400" u="sng" dirty="0">
                <a:hlinkClick r:id="rId7"/>
              </a:rPr>
              <a:t>https://www.flickr.com/photos/all4ed/35668669474/in/photostream/</a:t>
            </a:r>
            <a:r>
              <a:rPr lang="en-US" sz="1400" dirty="0"/>
              <a:t> </a:t>
            </a: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18: </a:t>
            </a: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https://www.flickr.com/photos/ucdaviscoe/8406545040</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0" defTabSz="914400">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Slide 19: Allison Shelley/The Verbatim Agency for American Education.</a:t>
            </a:r>
            <a:r>
              <a:rPr lang="en-US" dirty="0"/>
              <a:t> </a:t>
            </a:r>
            <a:r>
              <a:rPr lang="en-US" sz="1400" u="sng" dirty="0">
                <a:hlinkClick r:id="rId9"/>
              </a:rPr>
              <a:t>https://www.flickr.com/photos/all4ed/36335086302/in/photostream/</a:t>
            </a:r>
            <a:endParaRPr kumimoji="0" lang="en-US" sz="1400" b="0" i="0" u="none" strike="noStrike" kern="1200" cap="none" spc="0" normalizeH="0" baseline="0" noProof="0" dirty="0">
              <a:ln>
                <a:noFill/>
              </a:ln>
              <a:solidFill>
                <a:prstClr val="black"/>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018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1026" name="Picture 2" descr="https://pixabay.com/get/g2e6581f5b9baa1a15ee0b0433714cb4b1123c5e541e79e4bd9dfad859111018a8c0ee98e2ed51b1a8490a37b47d03278_1920.jpg">
            <a:extLst>
              <a:ext uri="{FF2B5EF4-FFF2-40B4-BE49-F238E27FC236}">
                <a16:creationId xmlns:a16="http://schemas.microsoft.com/office/drawing/2014/main" id="{5F238448-7F17-4332-BDB6-C987AD8DD45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398521" y="1553836"/>
            <a:ext cx="6849993" cy="4773925"/>
          </a:xfrm>
          <a:prstGeom prst="rect">
            <a:avLst/>
          </a:prstGeom>
          <a:noFill/>
          <a:extLst>
            <a:ext uri="{909E8E84-426E-40DD-AFC4-6F175D3DCCD1}">
              <a14:hiddenFill xmlns:a14="http://schemas.microsoft.com/office/drawing/2010/main">
                <a:solidFill>
                  <a:srgbClr val="FFFFFF"/>
                </a:solidFill>
              </a14:hiddenFill>
            </a:ext>
          </a:extLst>
        </p:spPr>
      </p:pic>
      <p:sp>
        <p:nvSpPr>
          <p:cNvPr id="78" name="Google Shape;78;p15"/>
          <p:cNvSpPr txBox="1">
            <a:spLocks noGrp="1"/>
          </p:cNvSpPr>
          <p:nvPr>
            <p:ph type="title"/>
          </p:nvPr>
        </p:nvSpPr>
        <p:spPr>
          <a:xfrm>
            <a:off x="1810173" y="311159"/>
            <a:ext cx="5561298" cy="1023600"/>
          </a:xfrm>
          <a:prstGeom prst="rect">
            <a:avLst/>
          </a:prstGeom>
        </p:spPr>
        <p:txBody>
          <a:bodyPr spcFirstLastPara="1" vert="horz" wrap="square" lIns="121900" tIns="121900" rIns="121900" bIns="121900" rtlCol="0" anchor="b" anchorCtr="0">
            <a:noAutofit/>
          </a:bodyPr>
          <a:lstStyle/>
          <a:p>
            <a:r>
              <a:rPr lang="en" dirty="0">
                <a:solidFill>
                  <a:schemeClr val="bg2"/>
                </a:solidFill>
              </a:rPr>
              <a:t>Dedicación Estudiantil</a:t>
            </a:r>
            <a:endParaRPr dirty="0">
              <a:solidFill>
                <a:schemeClr val="bg2"/>
              </a:solidFill>
            </a:endParaRPr>
          </a:p>
        </p:txBody>
      </p:sp>
      <p:sp>
        <p:nvSpPr>
          <p:cNvPr id="4" name="Rectangle 3">
            <a:extLst>
              <a:ext uri="{FF2B5EF4-FFF2-40B4-BE49-F238E27FC236}">
                <a16:creationId xmlns:a16="http://schemas.microsoft.com/office/drawing/2014/main" id="{BA603F85-1C54-4AF1-B948-987D88B7BAEA}"/>
              </a:ext>
            </a:extLst>
          </p:cNvPr>
          <p:cNvSpPr/>
          <p:nvPr/>
        </p:nvSpPr>
        <p:spPr>
          <a:xfrm>
            <a:off x="76200" y="0"/>
            <a:ext cx="1164771" cy="914400"/>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329248" y="906166"/>
            <a:ext cx="10421958" cy="3662541"/>
          </a:xfrm>
          <a:prstGeom prst="rect">
            <a:avLst/>
          </a:prstGeom>
          <a:noFill/>
        </p:spPr>
        <p:txBody>
          <a:bodyPr wrap="square" rtlCol="0">
            <a:spAutoFit/>
          </a:bodyPr>
          <a:lstStyle/>
          <a:p>
            <a:pPr algn="ctr"/>
            <a:r>
              <a:rPr lang="en-US" sz="4800" dirty="0">
                <a:solidFill>
                  <a:srgbClr val="700000"/>
                </a:solidFill>
                <a:latin typeface="Berlin Sans FB Demi" panose="020E0802020502020306" pitchFamily="34" charset="0"/>
              </a:rPr>
              <a:t>Hazlo Ahora</a:t>
            </a:r>
            <a:r>
              <a:rPr lang="en-US" sz="4800" dirty="0">
                <a:solidFill>
                  <a:srgbClr val="700000"/>
                </a:solidFill>
                <a:latin typeface="Berlin Sans FB" panose="020E0602020502020306" pitchFamily="34" charset="0"/>
              </a:rPr>
              <a:t>: Tú eres el Productor!</a:t>
            </a:r>
          </a:p>
          <a:p>
            <a:pPr>
              <a:spcBef>
                <a:spcPts val="2400"/>
              </a:spcBef>
            </a:pPr>
            <a:endParaRPr lang="en-US" sz="20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algn="ctr"/>
            <a:r>
              <a:rPr lang="en-US" sz="48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¿Qué temas sobre los </a:t>
            </a:r>
            <a:r>
              <a:rPr lang="en-US" sz="4800" dirty="0">
                <a:solidFill>
                  <a:schemeClr val="bg2"/>
                </a:solidFill>
                <a:latin typeface="Berlin Sans FB Demi" panose="020E0802020502020306" pitchFamily="34" charset="0"/>
                <a:ea typeface="Times New Roman" panose="02020603050405020304" pitchFamily="18" charset="0"/>
                <a:cs typeface="Times New Roman" panose="02020603050405020304" pitchFamily="18" charset="0"/>
              </a:rPr>
              <a:t>deportes profesionales </a:t>
            </a:r>
            <a:r>
              <a:rPr lang="en-US" sz="48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se te han ocurrido? ¡Enumera todos los que puedas!</a:t>
            </a:r>
            <a:endParaRPr lang="en-US" sz="4800" dirty="0">
              <a:solidFill>
                <a:schemeClr val="bg2"/>
              </a:solidFill>
              <a:latin typeface="Berlin Sans FB" panose="020E0602020502020306" pitchFamily="34" charset="0"/>
            </a:endParaRPr>
          </a:p>
        </p:txBody>
      </p:sp>
    </p:spTree>
    <p:extLst>
      <p:ext uri="{BB962C8B-B14F-4D97-AF65-F5344CB8AC3E}">
        <p14:creationId xmlns:p14="http://schemas.microsoft.com/office/powerpoint/2010/main" val="2212708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780656" y="312639"/>
            <a:ext cx="9173980" cy="2169825"/>
          </a:xfrm>
          <a:prstGeom prst="rect">
            <a:avLst/>
          </a:prstGeom>
          <a:noFill/>
        </p:spPr>
        <p:txBody>
          <a:bodyPr wrap="square" rtlCol="0">
            <a:spAutoFit/>
          </a:bodyPr>
          <a:lstStyle/>
          <a:p>
            <a:r>
              <a:rPr lang="en-US" sz="4800" dirty="0">
                <a:solidFill>
                  <a:srgbClr val="700000"/>
                </a:solidFill>
                <a:latin typeface="Berlin Sans FB Demi" panose="020E0802020502020306" pitchFamily="34" charset="0"/>
              </a:rPr>
              <a:t>Hazlo Ahora</a:t>
            </a:r>
            <a:r>
              <a:rPr lang="en-US" sz="4800" dirty="0">
                <a:solidFill>
                  <a:srgbClr val="700000"/>
                </a:solidFill>
                <a:latin typeface="Berlin Sans FB" panose="020E0602020502020306" pitchFamily="34" charset="0"/>
              </a:rPr>
              <a:t>: Pensar más…</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a:spcBef>
                <a:spcPts val="1800"/>
              </a:spcBef>
            </a:pPr>
            <a:r>
              <a:rPr lang="en-US" sz="36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¿Qué </a:t>
            </a:r>
            <a:r>
              <a:rPr lang="en-US" sz="3600" dirty="0">
                <a:solidFill>
                  <a:schemeClr val="bg2"/>
                </a:solidFill>
                <a:latin typeface="Berlin Sans FB Demi" panose="020E0802020502020306" pitchFamily="34" charset="0"/>
                <a:ea typeface="Times New Roman" panose="02020603050405020304" pitchFamily="18" charset="0"/>
                <a:cs typeface="Times New Roman" panose="02020603050405020304" pitchFamily="18" charset="0"/>
              </a:rPr>
              <a:t>categorías </a:t>
            </a:r>
            <a:r>
              <a:rPr lang="es-MX" sz="36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podríamos utilizar para organizar estos temas?</a:t>
            </a:r>
            <a:endParaRPr lang="en-US" sz="3600" dirty="0">
              <a:solidFill>
                <a:schemeClr val="bg2"/>
              </a:solidFill>
              <a:latin typeface="Berlin Sans FB" panose="020E0602020502020306" pitchFamily="34" charset="0"/>
            </a:endParaRPr>
          </a:p>
        </p:txBody>
      </p:sp>
      <p:grpSp>
        <p:nvGrpSpPr>
          <p:cNvPr id="3" name="Group 2">
            <a:extLst>
              <a:ext uri="{FF2B5EF4-FFF2-40B4-BE49-F238E27FC236}">
                <a16:creationId xmlns:a16="http://schemas.microsoft.com/office/drawing/2014/main" id="{088828B7-8BC7-48F7-B90F-92719EA5331A}"/>
              </a:ext>
            </a:extLst>
          </p:cNvPr>
          <p:cNvGrpSpPr>
            <a:grpSpLocks/>
          </p:cNvGrpSpPr>
          <p:nvPr/>
        </p:nvGrpSpPr>
        <p:grpSpPr bwMode="auto">
          <a:xfrm rot="10800000">
            <a:off x="4015617" y="2482464"/>
            <a:ext cx="6169447" cy="3397225"/>
            <a:chOff x="621" y="2524"/>
            <a:chExt cx="11160" cy="11700"/>
          </a:xfrm>
        </p:grpSpPr>
        <p:cxnSp>
          <p:nvCxnSpPr>
            <p:cNvPr id="4" name="Line 3">
              <a:extLst>
                <a:ext uri="{FF2B5EF4-FFF2-40B4-BE49-F238E27FC236}">
                  <a16:creationId xmlns:a16="http://schemas.microsoft.com/office/drawing/2014/main" id="{CEB2DFC1-9855-4CB2-9E89-3F7B7CA030D5}"/>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 name="Line 4">
              <a:extLst>
                <a:ext uri="{FF2B5EF4-FFF2-40B4-BE49-F238E27FC236}">
                  <a16:creationId xmlns:a16="http://schemas.microsoft.com/office/drawing/2014/main" id="{3E4F9C79-DD37-4D79-B8EB-37E211862711}"/>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 name="Line 5">
              <a:extLst>
                <a:ext uri="{FF2B5EF4-FFF2-40B4-BE49-F238E27FC236}">
                  <a16:creationId xmlns:a16="http://schemas.microsoft.com/office/drawing/2014/main" id="{65341807-D8A1-4255-A714-7E469481CDCF}"/>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6">
              <a:extLst>
                <a:ext uri="{FF2B5EF4-FFF2-40B4-BE49-F238E27FC236}">
                  <a16:creationId xmlns:a16="http://schemas.microsoft.com/office/drawing/2014/main" id="{E5FC74FD-6BDF-4CDE-A38C-B83AF42CAB22}"/>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7">
              <a:extLst>
                <a:ext uri="{FF2B5EF4-FFF2-40B4-BE49-F238E27FC236}">
                  <a16:creationId xmlns:a16="http://schemas.microsoft.com/office/drawing/2014/main" id="{27CDF688-336B-46D7-BA44-EF3AB9012215}"/>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8">
              <a:extLst>
                <a:ext uri="{FF2B5EF4-FFF2-40B4-BE49-F238E27FC236}">
                  <a16:creationId xmlns:a16="http://schemas.microsoft.com/office/drawing/2014/main" id="{F104DC61-640A-4811-9D36-9A14286B020F}"/>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9">
              <a:extLst>
                <a:ext uri="{FF2B5EF4-FFF2-40B4-BE49-F238E27FC236}">
                  <a16:creationId xmlns:a16="http://schemas.microsoft.com/office/drawing/2014/main" id="{28BF2D79-0670-477F-A4EF-4A74D4C5C115}"/>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10">
              <a:extLst>
                <a:ext uri="{FF2B5EF4-FFF2-40B4-BE49-F238E27FC236}">
                  <a16:creationId xmlns:a16="http://schemas.microsoft.com/office/drawing/2014/main" id="{F07C8EB5-B26E-42BD-A7A2-640AD730FAFF}"/>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11">
              <a:extLst>
                <a:ext uri="{FF2B5EF4-FFF2-40B4-BE49-F238E27FC236}">
                  <a16:creationId xmlns:a16="http://schemas.microsoft.com/office/drawing/2014/main" id="{ADFAA616-15FC-45A7-8CBE-23EF36B0D550}"/>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Oval 12">
              <a:extLst>
                <a:ext uri="{FF2B5EF4-FFF2-40B4-BE49-F238E27FC236}">
                  <a16:creationId xmlns:a16="http://schemas.microsoft.com/office/drawing/2014/main" id="{A15BFCB8-8091-4B00-9D97-0F09A366F7D4}"/>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Rectangle 13">
              <a:extLst>
                <a:ext uri="{FF2B5EF4-FFF2-40B4-BE49-F238E27FC236}">
                  <a16:creationId xmlns:a16="http://schemas.microsoft.com/office/drawing/2014/main" id="{92C5AEDD-4A3F-4713-9FB7-9867752249C0}"/>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5" name="Oval 14">
              <a:extLst>
                <a:ext uri="{FF2B5EF4-FFF2-40B4-BE49-F238E27FC236}">
                  <a16:creationId xmlns:a16="http://schemas.microsoft.com/office/drawing/2014/main" id="{D7EFD156-37FC-42CB-85F4-EAA17A809181}"/>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Oval 15">
              <a:extLst>
                <a:ext uri="{FF2B5EF4-FFF2-40B4-BE49-F238E27FC236}">
                  <a16:creationId xmlns:a16="http://schemas.microsoft.com/office/drawing/2014/main" id="{15C6EB09-0E0D-4367-A06F-F68FD937A58E}"/>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a:extLst>
                <a:ext uri="{FF2B5EF4-FFF2-40B4-BE49-F238E27FC236}">
                  <a16:creationId xmlns:a16="http://schemas.microsoft.com/office/drawing/2014/main" id="{9642BE69-18BD-45C1-B430-48D56B64504A}"/>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D0067BF8-2DB5-4E7A-BA29-3BD892C12307}"/>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9" name="Oval 18">
              <a:extLst>
                <a:ext uri="{FF2B5EF4-FFF2-40B4-BE49-F238E27FC236}">
                  <a16:creationId xmlns:a16="http://schemas.microsoft.com/office/drawing/2014/main" id="{6FDD5C27-1295-4F53-AADE-D51507FBB370}"/>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95D37928-4980-429E-A04E-B0104D01AE92}"/>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a:extLst>
                <a:ext uri="{FF2B5EF4-FFF2-40B4-BE49-F238E27FC236}">
                  <a16:creationId xmlns:a16="http://schemas.microsoft.com/office/drawing/2014/main" id="{EC4BD9B2-D2CC-40E6-80A3-6715710D6331}"/>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667F6F30-085B-4DD1-9CCF-0B098F228A5E}"/>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104653E6-5F0F-461A-BBAE-12886321E6FC}"/>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03F6DC1E-7E93-4648-9663-A73F04264CB9}"/>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E0453161-4914-4E1F-8A0E-DC1E4499D9EC}"/>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CA602374-32C7-421F-ABD2-2E3AEA17B965}"/>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Rectangle 26">
              <a:extLst>
                <a:ext uri="{FF2B5EF4-FFF2-40B4-BE49-F238E27FC236}">
                  <a16:creationId xmlns:a16="http://schemas.microsoft.com/office/drawing/2014/main" id="{FF37EED6-48F1-4E64-98D1-8E672B5079BB}"/>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8" name="Rectangle 27">
              <a:extLst>
                <a:ext uri="{FF2B5EF4-FFF2-40B4-BE49-F238E27FC236}">
                  <a16:creationId xmlns:a16="http://schemas.microsoft.com/office/drawing/2014/main" id="{97941688-F82F-4F2C-AB8C-F253D614866C}"/>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29" name="Line 28">
              <a:extLst>
                <a:ext uri="{FF2B5EF4-FFF2-40B4-BE49-F238E27FC236}">
                  <a16:creationId xmlns:a16="http://schemas.microsoft.com/office/drawing/2014/main" id="{C7AFC0A4-A3D2-422F-A7A5-A58BF5ED7406}"/>
                </a:ext>
              </a:extLst>
            </p:cNvPr>
            <p:cNvCxnSpPr>
              <a:cxnSpLocks noChangeShapeType="1"/>
              <a:endCxn id="17"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Line 29">
              <a:extLst>
                <a:ext uri="{FF2B5EF4-FFF2-40B4-BE49-F238E27FC236}">
                  <a16:creationId xmlns:a16="http://schemas.microsoft.com/office/drawing/2014/main" id="{7F4323FD-F079-4E9D-8776-37C20024B5FA}"/>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Line 30">
              <a:extLst>
                <a:ext uri="{FF2B5EF4-FFF2-40B4-BE49-F238E27FC236}">
                  <a16:creationId xmlns:a16="http://schemas.microsoft.com/office/drawing/2014/main" id="{4984C80A-E0F4-4ADF-AD15-B8CA55933FD7}"/>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Line 31">
              <a:extLst>
                <a:ext uri="{FF2B5EF4-FFF2-40B4-BE49-F238E27FC236}">
                  <a16:creationId xmlns:a16="http://schemas.microsoft.com/office/drawing/2014/main" id="{E0B8B406-9BE1-4579-9408-B2661AD514B6}"/>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32">
              <a:extLst>
                <a:ext uri="{FF2B5EF4-FFF2-40B4-BE49-F238E27FC236}">
                  <a16:creationId xmlns:a16="http://schemas.microsoft.com/office/drawing/2014/main" id="{3F9B0E03-B3A5-47C5-BFB5-2766159D55B7}"/>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33">
              <a:extLst>
                <a:ext uri="{FF2B5EF4-FFF2-40B4-BE49-F238E27FC236}">
                  <a16:creationId xmlns:a16="http://schemas.microsoft.com/office/drawing/2014/main" id="{6A94C550-DD7E-46A4-BF3B-BFFE8E86C6C3}"/>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34">
              <a:extLst>
                <a:ext uri="{FF2B5EF4-FFF2-40B4-BE49-F238E27FC236}">
                  <a16:creationId xmlns:a16="http://schemas.microsoft.com/office/drawing/2014/main" id="{A85619BF-6A82-4E53-801F-EEBF86275B76}"/>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6" name="Text Box 35">
              <a:extLst>
                <a:ext uri="{FF2B5EF4-FFF2-40B4-BE49-F238E27FC236}">
                  <a16:creationId xmlns:a16="http://schemas.microsoft.com/office/drawing/2014/main" id="{3D683515-9183-4A47-B076-0C55438341F9}"/>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spTree>
    <p:extLst>
      <p:ext uri="{BB962C8B-B14F-4D97-AF65-F5344CB8AC3E}">
        <p14:creationId xmlns:p14="http://schemas.microsoft.com/office/powerpoint/2010/main" val="100472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612360" y="318416"/>
            <a:ext cx="10075955" cy="2169825"/>
          </a:xfrm>
          <a:prstGeom prst="rect">
            <a:avLst/>
          </a:prstGeom>
          <a:noFill/>
        </p:spPr>
        <p:txBody>
          <a:bodyPr wrap="square" rtlCol="0">
            <a:spAutoFit/>
          </a:bodyPr>
          <a:lstStyle/>
          <a:p>
            <a:r>
              <a:rPr lang="en-US" sz="4800" dirty="0">
                <a:solidFill>
                  <a:srgbClr val="700000"/>
                </a:solidFill>
                <a:latin typeface="Berlin Sans FB Demi" panose="020E0802020502020306" pitchFamily="34" charset="0"/>
              </a:rPr>
              <a:t>Hazlo Ahora: Pensar más…</a:t>
            </a:r>
          </a:p>
          <a:p>
            <a:pPr>
              <a:spcBef>
                <a:spcPts val="1800"/>
              </a:spcBef>
            </a:pPr>
            <a:r>
              <a:rPr lang="es-MX" sz="36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¿Cómo podría ayudar al equipo de producción televisiva organizar los temas por </a:t>
            </a:r>
            <a:r>
              <a:rPr lang="es-MX" sz="3600" dirty="0">
                <a:solidFill>
                  <a:schemeClr val="bg2"/>
                </a:solidFill>
                <a:latin typeface="Berlin Sans FB Demi" panose="020E0802020502020306" pitchFamily="34" charset="0"/>
                <a:cs typeface="Times New Roman" panose="02020603050405020304" pitchFamily="18" charset="0"/>
              </a:rPr>
              <a:t>categorías</a:t>
            </a:r>
            <a:r>
              <a:rPr lang="es-MX" sz="3600" dirty="0">
                <a:solidFill>
                  <a:schemeClr val="bg2"/>
                </a:solidFill>
                <a:latin typeface="Berlin Sans FB" panose="020E0602020502020306" pitchFamily="34" charset="0"/>
                <a:ea typeface="Times New Roman" panose="02020603050405020304" pitchFamily="18" charset="0"/>
                <a:cs typeface="Times New Roman" panose="02020603050405020304" pitchFamily="18" charset="0"/>
              </a:rPr>
              <a:t>?</a:t>
            </a:r>
            <a:endParaRPr lang="en-US" sz="3600" dirty="0">
              <a:solidFill>
                <a:schemeClr val="bg2"/>
              </a:solidFill>
              <a:latin typeface="Berlin Sans FB" panose="020E0602020502020306" pitchFamily="34" charset="0"/>
            </a:endParaRPr>
          </a:p>
        </p:txBody>
      </p:sp>
      <p:grpSp>
        <p:nvGrpSpPr>
          <p:cNvPr id="3" name="Group 2">
            <a:extLst>
              <a:ext uri="{FF2B5EF4-FFF2-40B4-BE49-F238E27FC236}">
                <a16:creationId xmlns:a16="http://schemas.microsoft.com/office/drawing/2014/main" id="{088828B7-8BC7-48F7-B90F-92719EA5331A}"/>
              </a:ext>
            </a:extLst>
          </p:cNvPr>
          <p:cNvGrpSpPr>
            <a:grpSpLocks/>
          </p:cNvGrpSpPr>
          <p:nvPr/>
        </p:nvGrpSpPr>
        <p:grpSpPr bwMode="auto">
          <a:xfrm rot="10800000">
            <a:off x="4660194" y="2877594"/>
            <a:ext cx="6169447" cy="3397225"/>
            <a:chOff x="621" y="2524"/>
            <a:chExt cx="11160" cy="11700"/>
          </a:xfrm>
        </p:grpSpPr>
        <p:cxnSp>
          <p:nvCxnSpPr>
            <p:cNvPr id="4" name="Line 3">
              <a:extLst>
                <a:ext uri="{FF2B5EF4-FFF2-40B4-BE49-F238E27FC236}">
                  <a16:creationId xmlns:a16="http://schemas.microsoft.com/office/drawing/2014/main" id="{CEB2DFC1-9855-4CB2-9E89-3F7B7CA030D5}"/>
                </a:ext>
              </a:extLst>
            </p:cNvPr>
            <p:cNvCxnSpPr>
              <a:cxnSpLocks noChangeShapeType="1"/>
            </p:cNvCxnSpPr>
            <p:nvPr/>
          </p:nvCxnSpPr>
          <p:spPr bwMode="auto">
            <a:xfrm flipH="1">
              <a:off x="7641" y="12064"/>
              <a:ext cx="36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5" name="Line 4">
              <a:extLst>
                <a:ext uri="{FF2B5EF4-FFF2-40B4-BE49-F238E27FC236}">
                  <a16:creationId xmlns:a16="http://schemas.microsoft.com/office/drawing/2014/main" id="{3E4F9C79-DD37-4D79-B8EB-37E211862711}"/>
                </a:ext>
              </a:extLst>
            </p:cNvPr>
            <p:cNvCxnSpPr>
              <a:cxnSpLocks noChangeShapeType="1"/>
            </p:cNvCxnSpPr>
            <p:nvPr/>
          </p:nvCxnSpPr>
          <p:spPr bwMode="auto">
            <a:xfrm>
              <a:off x="3501" y="12064"/>
              <a:ext cx="54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6" name="Line 5">
              <a:extLst>
                <a:ext uri="{FF2B5EF4-FFF2-40B4-BE49-F238E27FC236}">
                  <a16:creationId xmlns:a16="http://schemas.microsoft.com/office/drawing/2014/main" id="{65341807-D8A1-4255-A714-7E469481CDCF}"/>
                </a:ext>
              </a:extLst>
            </p:cNvPr>
            <p:cNvCxnSpPr>
              <a:cxnSpLocks noChangeShapeType="1"/>
            </p:cNvCxnSpPr>
            <p:nvPr/>
          </p:nvCxnSpPr>
          <p:spPr bwMode="auto">
            <a:xfrm flipH="1">
              <a:off x="2241" y="12064"/>
              <a:ext cx="54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7" name="Line 6">
              <a:extLst>
                <a:ext uri="{FF2B5EF4-FFF2-40B4-BE49-F238E27FC236}">
                  <a16:creationId xmlns:a16="http://schemas.microsoft.com/office/drawing/2014/main" id="{E5FC74FD-6BDF-4CDE-A38C-B83AF42CAB22}"/>
                </a:ext>
              </a:extLst>
            </p:cNvPr>
            <p:cNvCxnSpPr>
              <a:cxnSpLocks noChangeShapeType="1"/>
            </p:cNvCxnSpPr>
            <p:nvPr/>
          </p:nvCxnSpPr>
          <p:spPr bwMode="auto">
            <a:xfrm flipV="1">
              <a:off x="9189" y="9783"/>
              <a:ext cx="72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8" name="Line 7">
              <a:extLst>
                <a:ext uri="{FF2B5EF4-FFF2-40B4-BE49-F238E27FC236}">
                  <a16:creationId xmlns:a16="http://schemas.microsoft.com/office/drawing/2014/main" id="{27CDF688-336B-46D7-BA44-EF3AB9012215}"/>
                </a:ext>
              </a:extLst>
            </p:cNvPr>
            <p:cNvCxnSpPr>
              <a:cxnSpLocks noChangeShapeType="1"/>
            </p:cNvCxnSpPr>
            <p:nvPr/>
          </p:nvCxnSpPr>
          <p:spPr bwMode="auto">
            <a:xfrm>
              <a:off x="8721" y="5944"/>
              <a:ext cx="9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9" name="Line 8">
              <a:extLst>
                <a:ext uri="{FF2B5EF4-FFF2-40B4-BE49-F238E27FC236}">
                  <a16:creationId xmlns:a16="http://schemas.microsoft.com/office/drawing/2014/main" id="{F104DC61-640A-4811-9D36-9A14286B020F}"/>
                </a:ext>
              </a:extLst>
            </p:cNvPr>
            <p:cNvCxnSpPr>
              <a:cxnSpLocks noChangeShapeType="1"/>
            </p:cNvCxnSpPr>
            <p:nvPr/>
          </p:nvCxnSpPr>
          <p:spPr bwMode="auto">
            <a:xfrm flipV="1">
              <a:off x="8829" y="4255"/>
              <a:ext cx="900" cy="72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0" name="Line 9">
              <a:extLst>
                <a:ext uri="{FF2B5EF4-FFF2-40B4-BE49-F238E27FC236}">
                  <a16:creationId xmlns:a16="http://schemas.microsoft.com/office/drawing/2014/main" id="{28BF2D79-0670-477F-A4EF-4A74D4C5C115}"/>
                </a:ext>
              </a:extLst>
            </p:cNvPr>
            <p:cNvCxnSpPr>
              <a:cxnSpLocks noChangeShapeType="1"/>
            </p:cNvCxnSpPr>
            <p:nvPr/>
          </p:nvCxnSpPr>
          <p:spPr bwMode="auto">
            <a:xfrm flipH="1">
              <a:off x="7749" y="4144"/>
              <a:ext cx="72" cy="65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1" name="Line 10">
              <a:extLst>
                <a:ext uri="{FF2B5EF4-FFF2-40B4-BE49-F238E27FC236}">
                  <a16:creationId xmlns:a16="http://schemas.microsoft.com/office/drawing/2014/main" id="{F07C8EB5-B26E-42BD-A7A2-640AD730FAFF}"/>
                </a:ext>
              </a:extLst>
            </p:cNvPr>
            <p:cNvCxnSpPr>
              <a:cxnSpLocks noChangeShapeType="1"/>
            </p:cNvCxnSpPr>
            <p:nvPr/>
          </p:nvCxnSpPr>
          <p:spPr bwMode="auto">
            <a:xfrm flipH="1" flipV="1">
              <a:off x="3789" y="6594"/>
              <a:ext cx="108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12" name="Line 11">
              <a:extLst>
                <a:ext uri="{FF2B5EF4-FFF2-40B4-BE49-F238E27FC236}">
                  <a16:creationId xmlns:a16="http://schemas.microsoft.com/office/drawing/2014/main" id="{ADFAA616-15FC-45A7-8CBE-23EF36B0D550}"/>
                </a:ext>
              </a:extLst>
            </p:cNvPr>
            <p:cNvCxnSpPr>
              <a:cxnSpLocks noChangeShapeType="1"/>
            </p:cNvCxnSpPr>
            <p:nvPr/>
          </p:nvCxnSpPr>
          <p:spPr bwMode="auto">
            <a:xfrm flipV="1">
              <a:off x="2061" y="5764"/>
              <a:ext cx="1080" cy="1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13" name="Oval 12">
              <a:extLst>
                <a:ext uri="{FF2B5EF4-FFF2-40B4-BE49-F238E27FC236}">
                  <a16:creationId xmlns:a16="http://schemas.microsoft.com/office/drawing/2014/main" id="{A15BFCB8-8091-4B00-9D97-0F09A366F7D4}"/>
                </a:ext>
              </a:extLst>
            </p:cNvPr>
            <p:cNvSpPr>
              <a:spLocks noChangeArrowheads="1"/>
            </p:cNvSpPr>
            <p:nvPr/>
          </p:nvSpPr>
          <p:spPr bwMode="auto">
            <a:xfrm>
              <a:off x="4509" y="6954"/>
              <a:ext cx="3060" cy="3240"/>
            </a:xfrm>
            <a:prstGeom prst="ellipse">
              <a:avLst/>
            </a:prstGeom>
            <a:solidFill>
              <a:srgbClr val="FFFFFF"/>
            </a:solidFill>
            <a:ln w="28575">
              <a:solidFill>
                <a:srgbClr val="000000"/>
              </a:solidFill>
              <a:round/>
              <a:headEnd/>
              <a:tailEnd/>
            </a:ln>
          </p:spPr>
          <p:txBody>
            <a:bodyPr rot="0" vert="horz" wrap="square" lIns="91440" tIns="45720" rIns="91440" bIns="45720" anchor="t" anchorCtr="0" upright="1">
              <a:noAutofit/>
            </a:bodyPr>
            <a:lstStyle/>
            <a:p>
              <a:endParaRPr lang="en-US"/>
            </a:p>
          </p:txBody>
        </p:sp>
        <p:sp>
          <p:nvSpPr>
            <p:cNvPr id="14" name="Rectangle 13">
              <a:extLst>
                <a:ext uri="{FF2B5EF4-FFF2-40B4-BE49-F238E27FC236}">
                  <a16:creationId xmlns:a16="http://schemas.microsoft.com/office/drawing/2014/main" id="{92C5AEDD-4A3F-4713-9FB7-9867752249C0}"/>
                </a:ext>
              </a:extLst>
            </p:cNvPr>
            <p:cNvSpPr>
              <a:spLocks noChangeArrowheads="1"/>
            </p:cNvSpPr>
            <p:nvPr/>
          </p:nvSpPr>
          <p:spPr bwMode="auto">
            <a:xfrm>
              <a:off x="66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15" name="Oval 14">
              <a:extLst>
                <a:ext uri="{FF2B5EF4-FFF2-40B4-BE49-F238E27FC236}">
                  <a16:creationId xmlns:a16="http://schemas.microsoft.com/office/drawing/2014/main" id="{D7EFD156-37FC-42CB-85F4-EAA17A809181}"/>
                </a:ext>
              </a:extLst>
            </p:cNvPr>
            <p:cNvSpPr>
              <a:spLocks noChangeArrowheads="1"/>
            </p:cNvSpPr>
            <p:nvPr/>
          </p:nvSpPr>
          <p:spPr bwMode="auto">
            <a:xfrm>
              <a:off x="3681" y="27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6" name="Oval 15">
              <a:extLst>
                <a:ext uri="{FF2B5EF4-FFF2-40B4-BE49-F238E27FC236}">
                  <a16:creationId xmlns:a16="http://schemas.microsoft.com/office/drawing/2014/main" id="{15C6EB09-0E0D-4367-A06F-F68FD937A58E}"/>
                </a:ext>
              </a:extLst>
            </p:cNvPr>
            <p:cNvSpPr>
              <a:spLocks noChangeArrowheads="1"/>
            </p:cNvSpPr>
            <p:nvPr/>
          </p:nvSpPr>
          <p:spPr bwMode="auto">
            <a:xfrm>
              <a:off x="621" y="5764"/>
              <a:ext cx="1827" cy="1515"/>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7" name="Oval 16">
              <a:extLst>
                <a:ext uri="{FF2B5EF4-FFF2-40B4-BE49-F238E27FC236}">
                  <a16:creationId xmlns:a16="http://schemas.microsoft.com/office/drawing/2014/main" id="{9642BE69-18BD-45C1-B430-48D56B64504A}"/>
                </a:ext>
              </a:extLst>
            </p:cNvPr>
            <p:cNvSpPr>
              <a:spLocks noChangeArrowheads="1"/>
            </p:cNvSpPr>
            <p:nvPr/>
          </p:nvSpPr>
          <p:spPr bwMode="auto">
            <a:xfrm>
              <a:off x="955" y="3106"/>
              <a:ext cx="1620" cy="144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8" name="Oval 17">
              <a:extLst>
                <a:ext uri="{FF2B5EF4-FFF2-40B4-BE49-F238E27FC236}">
                  <a16:creationId xmlns:a16="http://schemas.microsoft.com/office/drawing/2014/main" id="{D0067BF8-2DB5-4E7A-BA29-3BD892C12307}"/>
                </a:ext>
              </a:extLst>
            </p:cNvPr>
            <p:cNvSpPr>
              <a:spLocks noChangeArrowheads="1"/>
            </p:cNvSpPr>
            <p:nvPr/>
          </p:nvSpPr>
          <p:spPr bwMode="auto">
            <a:xfrm>
              <a:off x="9549" y="5515"/>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19" name="Oval 18">
              <a:extLst>
                <a:ext uri="{FF2B5EF4-FFF2-40B4-BE49-F238E27FC236}">
                  <a16:creationId xmlns:a16="http://schemas.microsoft.com/office/drawing/2014/main" id="{6FDD5C27-1295-4F53-AADE-D51507FBB370}"/>
                </a:ext>
              </a:extLst>
            </p:cNvPr>
            <p:cNvSpPr>
              <a:spLocks noChangeArrowheads="1"/>
            </p:cNvSpPr>
            <p:nvPr/>
          </p:nvSpPr>
          <p:spPr bwMode="auto">
            <a:xfrm>
              <a:off x="9621" y="3064"/>
              <a:ext cx="2160" cy="180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0" name="Oval 19">
              <a:extLst>
                <a:ext uri="{FF2B5EF4-FFF2-40B4-BE49-F238E27FC236}">
                  <a16:creationId xmlns:a16="http://schemas.microsoft.com/office/drawing/2014/main" id="{95D37928-4980-429E-A04E-B0104D01AE92}"/>
                </a:ext>
              </a:extLst>
            </p:cNvPr>
            <p:cNvSpPr>
              <a:spLocks noChangeArrowheads="1"/>
            </p:cNvSpPr>
            <p:nvPr/>
          </p:nvSpPr>
          <p:spPr bwMode="auto">
            <a:xfrm>
              <a:off x="7029" y="2524"/>
              <a:ext cx="1872" cy="1731"/>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1" name="Oval 20">
              <a:extLst>
                <a:ext uri="{FF2B5EF4-FFF2-40B4-BE49-F238E27FC236}">
                  <a16:creationId xmlns:a16="http://schemas.microsoft.com/office/drawing/2014/main" id="{EC4BD9B2-D2CC-40E6-80A3-6715710D6331}"/>
                </a:ext>
              </a:extLst>
            </p:cNvPr>
            <p:cNvSpPr>
              <a:spLocks noChangeArrowheads="1"/>
            </p:cNvSpPr>
            <p:nvPr/>
          </p:nvSpPr>
          <p:spPr bwMode="auto">
            <a:xfrm>
              <a:off x="801" y="792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2" name="Oval 21">
              <a:extLst>
                <a:ext uri="{FF2B5EF4-FFF2-40B4-BE49-F238E27FC236}">
                  <a16:creationId xmlns:a16="http://schemas.microsoft.com/office/drawing/2014/main" id="{667F6F30-085B-4DD1-9CCF-0B098F228A5E}"/>
                </a:ext>
              </a:extLst>
            </p:cNvPr>
            <p:cNvSpPr>
              <a:spLocks noChangeArrowheads="1"/>
            </p:cNvSpPr>
            <p:nvPr/>
          </p:nvSpPr>
          <p:spPr bwMode="auto">
            <a:xfrm>
              <a:off x="801" y="12604"/>
              <a:ext cx="198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3" name="Oval 22">
              <a:extLst>
                <a:ext uri="{FF2B5EF4-FFF2-40B4-BE49-F238E27FC236}">
                  <a16:creationId xmlns:a16="http://schemas.microsoft.com/office/drawing/2014/main" id="{104653E6-5F0F-461A-BBAE-12886321E6FC}"/>
                </a:ext>
              </a:extLst>
            </p:cNvPr>
            <p:cNvSpPr>
              <a:spLocks noChangeArrowheads="1"/>
            </p:cNvSpPr>
            <p:nvPr/>
          </p:nvSpPr>
          <p:spPr bwMode="auto">
            <a:xfrm>
              <a:off x="3681" y="1242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4" name="Oval 23">
              <a:extLst>
                <a:ext uri="{FF2B5EF4-FFF2-40B4-BE49-F238E27FC236}">
                  <a16:creationId xmlns:a16="http://schemas.microsoft.com/office/drawing/2014/main" id="{03F6DC1E-7E93-4648-9663-A73F04264CB9}"/>
                </a:ext>
              </a:extLst>
            </p:cNvPr>
            <p:cNvSpPr>
              <a:spLocks noChangeArrowheads="1"/>
            </p:cNvSpPr>
            <p:nvPr/>
          </p:nvSpPr>
          <p:spPr bwMode="auto">
            <a:xfrm>
              <a:off x="638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5" name="Oval 24">
              <a:extLst>
                <a:ext uri="{FF2B5EF4-FFF2-40B4-BE49-F238E27FC236}">
                  <a16:creationId xmlns:a16="http://schemas.microsoft.com/office/drawing/2014/main" id="{E0453161-4914-4E1F-8A0E-DC1E4499D9EC}"/>
                </a:ext>
              </a:extLst>
            </p:cNvPr>
            <p:cNvSpPr>
              <a:spLocks noChangeArrowheads="1"/>
            </p:cNvSpPr>
            <p:nvPr/>
          </p:nvSpPr>
          <p:spPr bwMode="auto">
            <a:xfrm>
              <a:off x="8541" y="12604"/>
              <a:ext cx="1800" cy="1620"/>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6" name="Oval 25">
              <a:extLst>
                <a:ext uri="{FF2B5EF4-FFF2-40B4-BE49-F238E27FC236}">
                  <a16:creationId xmlns:a16="http://schemas.microsoft.com/office/drawing/2014/main" id="{CA602374-32C7-421F-ABD2-2E3AEA17B965}"/>
                </a:ext>
              </a:extLst>
            </p:cNvPr>
            <p:cNvSpPr>
              <a:spLocks noChangeArrowheads="1"/>
            </p:cNvSpPr>
            <p:nvPr/>
          </p:nvSpPr>
          <p:spPr bwMode="auto">
            <a:xfrm>
              <a:off x="9828" y="8778"/>
              <a:ext cx="1773" cy="1486"/>
            </a:xfrm>
            <a:prstGeom prst="ellipse">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endParaRPr lang="en-US"/>
            </a:p>
          </p:txBody>
        </p:sp>
        <p:sp>
          <p:nvSpPr>
            <p:cNvPr id="27" name="Rectangle 26">
              <a:extLst>
                <a:ext uri="{FF2B5EF4-FFF2-40B4-BE49-F238E27FC236}">
                  <a16:creationId xmlns:a16="http://schemas.microsoft.com/office/drawing/2014/main" id="{FF37EED6-48F1-4E64-98D1-8E672B5079BB}"/>
                </a:ext>
              </a:extLst>
            </p:cNvPr>
            <p:cNvSpPr>
              <a:spLocks noChangeArrowheads="1"/>
            </p:cNvSpPr>
            <p:nvPr/>
          </p:nvSpPr>
          <p:spPr bwMode="auto">
            <a:xfrm>
              <a:off x="3069" y="4795"/>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sp>
          <p:nvSpPr>
            <p:cNvPr id="28" name="Rectangle 27">
              <a:extLst>
                <a:ext uri="{FF2B5EF4-FFF2-40B4-BE49-F238E27FC236}">
                  <a16:creationId xmlns:a16="http://schemas.microsoft.com/office/drawing/2014/main" id="{97941688-F82F-4F2C-AB8C-F253D614866C}"/>
                </a:ext>
              </a:extLst>
            </p:cNvPr>
            <p:cNvSpPr>
              <a:spLocks noChangeArrowheads="1"/>
            </p:cNvSpPr>
            <p:nvPr/>
          </p:nvSpPr>
          <p:spPr bwMode="auto">
            <a:xfrm>
              <a:off x="7641" y="10264"/>
              <a:ext cx="2160" cy="18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endParaRPr lang="en-US"/>
            </a:p>
          </p:txBody>
        </p:sp>
        <p:cxnSp>
          <p:nvCxnSpPr>
            <p:cNvPr id="29" name="Line 28">
              <a:extLst>
                <a:ext uri="{FF2B5EF4-FFF2-40B4-BE49-F238E27FC236}">
                  <a16:creationId xmlns:a16="http://schemas.microsoft.com/office/drawing/2014/main" id="{C7AFC0A4-A3D2-422F-A7A5-A58BF5ED7406}"/>
                </a:ext>
              </a:extLst>
            </p:cNvPr>
            <p:cNvCxnSpPr>
              <a:cxnSpLocks noChangeShapeType="1"/>
              <a:endCxn id="17" idx="5"/>
            </p:cNvCxnSpPr>
            <p:nvPr/>
          </p:nvCxnSpPr>
          <p:spPr bwMode="auto">
            <a:xfrm rot="10800000">
              <a:off x="2338" y="4335"/>
              <a:ext cx="731" cy="6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0" name="Line 29">
              <a:extLst>
                <a:ext uri="{FF2B5EF4-FFF2-40B4-BE49-F238E27FC236}">
                  <a16:creationId xmlns:a16="http://schemas.microsoft.com/office/drawing/2014/main" id="{7F4323FD-F079-4E9D-8776-37C20024B5FA}"/>
                </a:ext>
              </a:extLst>
            </p:cNvPr>
            <p:cNvCxnSpPr>
              <a:cxnSpLocks noChangeShapeType="1"/>
            </p:cNvCxnSpPr>
            <p:nvPr/>
          </p:nvCxnSpPr>
          <p:spPr bwMode="auto">
            <a:xfrm flipV="1">
              <a:off x="4149" y="4324"/>
              <a:ext cx="252" cy="47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1" name="Line 30">
              <a:extLst>
                <a:ext uri="{FF2B5EF4-FFF2-40B4-BE49-F238E27FC236}">
                  <a16:creationId xmlns:a16="http://schemas.microsoft.com/office/drawing/2014/main" id="{4984C80A-E0F4-4ADF-AD15-B8CA55933FD7}"/>
                </a:ext>
              </a:extLst>
            </p:cNvPr>
            <p:cNvCxnSpPr>
              <a:cxnSpLocks noChangeShapeType="1"/>
            </p:cNvCxnSpPr>
            <p:nvPr/>
          </p:nvCxnSpPr>
          <p:spPr bwMode="auto">
            <a:xfrm flipV="1">
              <a:off x="7389" y="6594"/>
              <a:ext cx="540" cy="108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2" name="Line 31">
              <a:extLst>
                <a:ext uri="{FF2B5EF4-FFF2-40B4-BE49-F238E27FC236}">
                  <a16:creationId xmlns:a16="http://schemas.microsoft.com/office/drawing/2014/main" id="{E0B8B406-9BE1-4579-9408-B2661AD514B6}"/>
                </a:ext>
              </a:extLst>
            </p:cNvPr>
            <p:cNvCxnSpPr>
              <a:cxnSpLocks noChangeShapeType="1"/>
            </p:cNvCxnSpPr>
            <p:nvPr/>
          </p:nvCxnSpPr>
          <p:spPr bwMode="auto">
            <a:xfrm flipH="1">
              <a:off x="3789" y="9184"/>
              <a:ext cx="792" cy="131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3" name="Line 32">
              <a:extLst>
                <a:ext uri="{FF2B5EF4-FFF2-40B4-BE49-F238E27FC236}">
                  <a16:creationId xmlns:a16="http://schemas.microsoft.com/office/drawing/2014/main" id="{3F9B0E03-B3A5-47C5-BFB5-2766159D55B7}"/>
                </a:ext>
              </a:extLst>
            </p:cNvPr>
            <p:cNvCxnSpPr>
              <a:cxnSpLocks noChangeShapeType="1"/>
            </p:cNvCxnSpPr>
            <p:nvPr/>
          </p:nvCxnSpPr>
          <p:spPr bwMode="auto">
            <a:xfrm>
              <a:off x="7569" y="9063"/>
              <a:ext cx="792" cy="120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4" name="Line 33">
              <a:extLst>
                <a:ext uri="{FF2B5EF4-FFF2-40B4-BE49-F238E27FC236}">
                  <a16:creationId xmlns:a16="http://schemas.microsoft.com/office/drawing/2014/main" id="{6A94C550-DD7E-46A4-BF3B-BFFE8E86C6C3}"/>
                </a:ext>
              </a:extLst>
            </p:cNvPr>
            <p:cNvCxnSpPr>
              <a:cxnSpLocks noChangeShapeType="1"/>
            </p:cNvCxnSpPr>
            <p:nvPr/>
          </p:nvCxnSpPr>
          <p:spPr bwMode="auto">
            <a:xfrm>
              <a:off x="9081" y="12064"/>
              <a:ext cx="180" cy="5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cxnSp>
          <p:nvCxnSpPr>
            <p:cNvPr id="35" name="Line 34">
              <a:extLst>
                <a:ext uri="{FF2B5EF4-FFF2-40B4-BE49-F238E27FC236}">
                  <a16:creationId xmlns:a16="http://schemas.microsoft.com/office/drawing/2014/main" id="{A85619BF-6A82-4E53-801F-EEBF86275B76}"/>
                </a:ext>
              </a:extLst>
            </p:cNvPr>
            <p:cNvCxnSpPr>
              <a:cxnSpLocks noChangeShapeType="1"/>
            </p:cNvCxnSpPr>
            <p:nvPr/>
          </p:nvCxnSpPr>
          <p:spPr bwMode="auto">
            <a:xfrm flipH="1" flipV="1">
              <a:off x="2061" y="9544"/>
              <a:ext cx="540" cy="90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36" name="Text Box 35">
              <a:extLst>
                <a:ext uri="{FF2B5EF4-FFF2-40B4-BE49-F238E27FC236}">
                  <a16:creationId xmlns:a16="http://schemas.microsoft.com/office/drawing/2014/main" id="{3D683515-9183-4A47-B076-0C55438341F9}"/>
                </a:ext>
              </a:extLst>
            </p:cNvPr>
            <p:cNvSpPr txBox="1">
              <a:spLocks noChangeArrowheads="1"/>
            </p:cNvSpPr>
            <p:nvPr/>
          </p:nvSpPr>
          <p:spPr bwMode="auto">
            <a:xfrm>
              <a:off x="2241" y="10444"/>
              <a:ext cx="1980" cy="162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a:spcBef>
                  <a:spcPts val="0"/>
                </a:spcBef>
                <a:spcAft>
                  <a:spcPts val="0"/>
                </a:spcAft>
              </a:pPr>
              <a:r>
                <a:rPr lang="en-US" sz="1200">
                  <a:effectLst/>
                  <a:latin typeface="Times New Roman" panose="02020603050405020304" pitchFamily="18" charset="0"/>
                  <a:ea typeface="Times New Roman" panose="02020603050405020304" pitchFamily="18" charset="0"/>
                </a:rPr>
                <a:t> </a:t>
              </a:r>
            </a:p>
          </p:txBody>
        </p:sp>
      </p:grpSp>
    </p:spTree>
    <p:extLst>
      <p:ext uri="{BB962C8B-B14F-4D97-AF65-F5344CB8AC3E}">
        <p14:creationId xmlns:p14="http://schemas.microsoft.com/office/powerpoint/2010/main" val="790525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C9E9FC4-F810-440E-AC15-A67365D0618D}"/>
              </a:ext>
            </a:extLst>
          </p:cNvPr>
          <p:cNvSpPr txBox="1"/>
          <p:nvPr/>
        </p:nvSpPr>
        <p:spPr>
          <a:xfrm>
            <a:off x="1675491" y="526400"/>
            <a:ext cx="9896073" cy="3816429"/>
          </a:xfrm>
          <a:prstGeom prst="rect">
            <a:avLst/>
          </a:prstGeom>
          <a:noFill/>
        </p:spPr>
        <p:txBody>
          <a:bodyPr wrap="square" rtlCol="0">
            <a:spAutoFit/>
          </a:bodyPr>
          <a:lstStyle/>
          <a:p>
            <a:r>
              <a:rPr lang="en-US" sz="4800" dirty="0">
                <a:solidFill>
                  <a:srgbClr val="700000"/>
                </a:solidFill>
                <a:latin typeface="Berlin Sans FB Demi" panose="020E0802020502020306" pitchFamily="34" charset="0"/>
              </a:rPr>
              <a:t>Hazlo Ahora</a:t>
            </a:r>
            <a:r>
              <a:rPr lang="en-US" sz="4800" dirty="0">
                <a:solidFill>
                  <a:srgbClr val="700000"/>
                </a:solidFill>
                <a:latin typeface="Berlin Sans FB" panose="020E0602020502020306" pitchFamily="34" charset="0"/>
              </a:rPr>
              <a:t>: Pensar más…</a:t>
            </a:r>
            <a:endParaRPr lang="en-US"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endParaRPr>
          </a:p>
          <a:p>
            <a:pPr>
              <a:spcBef>
                <a:spcPts val="3000"/>
              </a:spcBef>
            </a:pPr>
            <a:r>
              <a:rPr lang="es-MX"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¿Cómo podría ayudar al equipo de producción televisiva organizar los temas por </a:t>
            </a:r>
            <a:r>
              <a:rPr lang="es-MX" sz="3600" dirty="0">
                <a:solidFill>
                  <a:schemeClr val="bg2"/>
                </a:solidFill>
                <a:latin typeface="Berlin Sans FB Demi" panose="020E0802020502020306" pitchFamily="34" charset="0"/>
                <a:cs typeface="Times New Roman" panose="02020603050405020304" pitchFamily="18" charset="0"/>
              </a:rPr>
              <a:t>categorías</a:t>
            </a:r>
            <a:r>
              <a:rPr lang="es-MX" sz="3600" dirty="0">
                <a:solidFill>
                  <a:schemeClr val="bg2">
                    <a:lumMod val="75000"/>
                  </a:schemeClr>
                </a:solidFill>
                <a:latin typeface="Berlin Sans FB" panose="020E0602020502020306" pitchFamily="34" charset="0"/>
                <a:ea typeface="Times New Roman" panose="02020603050405020304" pitchFamily="18" charset="0"/>
                <a:cs typeface="Times New Roman" panose="02020603050405020304" pitchFamily="18" charset="0"/>
              </a:rPr>
              <a:t>?</a:t>
            </a:r>
          </a:p>
          <a:p>
            <a:pPr>
              <a:spcBef>
                <a:spcPts val="3000"/>
              </a:spcBef>
            </a:pPr>
            <a:r>
              <a:rPr lang="es-MX" sz="3600" dirty="0">
                <a:solidFill>
                  <a:schemeClr val="bg2">
                    <a:lumMod val="75000"/>
                  </a:schemeClr>
                </a:solidFill>
                <a:latin typeface="Berlin Sans FB" panose="020E0602020502020306" pitchFamily="34" charset="0"/>
                <a:cs typeface="Times New Roman" panose="02020603050405020304" pitchFamily="18" charset="0"/>
              </a:rPr>
              <a:t>¿Cómo puede ayudarte la </a:t>
            </a:r>
            <a:r>
              <a:rPr lang="es-MX" sz="3600" dirty="0">
                <a:solidFill>
                  <a:schemeClr val="bg2">
                    <a:lumMod val="75000"/>
                  </a:schemeClr>
                </a:solidFill>
                <a:latin typeface="Berlin Sans FB Demi" panose="020E0802020502020306" pitchFamily="34" charset="0"/>
                <a:cs typeface="Times New Roman" panose="02020603050405020304" pitchFamily="18" charset="0"/>
              </a:rPr>
              <a:t>organización</a:t>
            </a:r>
            <a:r>
              <a:rPr lang="es-MX" sz="3600" dirty="0">
                <a:solidFill>
                  <a:schemeClr val="bg2">
                    <a:lumMod val="75000"/>
                  </a:schemeClr>
                </a:solidFill>
                <a:latin typeface="Berlin Sans FB" panose="020E0602020502020306" pitchFamily="34" charset="0"/>
                <a:cs typeface="Times New Roman" panose="02020603050405020304" pitchFamily="18" charset="0"/>
              </a:rPr>
              <a:t> de la i</a:t>
            </a:r>
            <a:r>
              <a:rPr lang="es-MX" sz="3600" dirty="0">
                <a:solidFill>
                  <a:schemeClr val="bg2">
                    <a:lumMod val="75000"/>
                  </a:schemeClr>
                </a:solidFill>
                <a:latin typeface="Berlin Sans FB Demi" panose="020E0802020502020306" pitchFamily="34" charset="0"/>
                <a:cs typeface="Times New Roman" panose="02020603050405020304" pitchFamily="18" charset="0"/>
              </a:rPr>
              <a:t>nformación</a:t>
            </a:r>
            <a:r>
              <a:rPr lang="es-MX" sz="3600" dirty="0">
                <a:solidFill>
                  <a:schemeClr val="bg2">
                    <a:lumMod val="75000"/>
                  </a:schemeClr>
                </a:solidFill>
                <a:latin typeface="Berlin Sans FB" panose="020E0602020502020306" pitchFamily="34" charset="0"/>
                <a:cs typeface="Times New Roman" panose="02020603050405020304" pitchFamily="18" charset="0"/>
              </a:rPr>
              <a:t> a la hora de estudiar y aprender?</a:t>
            </a:r>
            <a:endParaRPr lang="en-US" sz="3600" dirty="0">
              <a:solidFill>
                <a:schemeClr val="bg2">
                  <a:lumMod val="75000"/>
                </a:schemeClr>
              </a:solidFill>
              <a:latin typeface="Berlin Sans FB" panose="020E0602020502020306" pitchFamily="34" charset="0"/>
            </a:endParaRPr>
          </a:p>
        </p:txBody>
      </p:sp>
    </p:spTree>
    <p:extLst>
      <p:ext uri="{BB962C8B-B14F-4D97-AF65-F5344CB8AC3E}">
        <p14:creationId xmlns:p14="http://schemas.microsoft.com/office/powerpoint/2010/main" val="405052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rrow: Right 10">
            <a:extLst>
              <a:ext uri="{FF2B5EF4-FFF2-40B4-BE49-F238E27FC236}">
                <a16:creationId xmlns:a16="http://schemas.microsoft.com/office/drawing/2014/main" id="{6CD0E3E8-8A77-4224-B4FF-B81E3B864334}"/>
              </a:ext>
            </a:extLst>
          </p:cNvPr>
          <p:cNvSpPr/>
          <p:nvPr/>
        </p:nvSpPr>
        <p:spPr>
          <a:xfrm rot="6726163">
            <a:off x="5311808" y="3582339"/>
            <a:ext cx="960292"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3618801-1207-443C-B2FA-4938AAF0A26F}"/>
              </a:ext>
            </a:extLst>
          </p:cNvPr>
          <p:cNvSpPr/>
          <p:nvPr/>
        </p:nvSpPr>
        <p:spPr>
          <a:xfrm>
            <a:off x="1567822" y="1340210"/>
            <a:ext cx="2754217" cy="2655098"/>
          </a:xfrm>
          <a:prstGeom prst="roundRect">
            <a:avLst>
              <a:gd name="adj" fmla="val 50000"/>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20D5C5-850F-47A5-A621-2C68897493C3}"/>
              </a:ext>
            </a:extLst>
          </p:cNvPr>
          <p:cNvSpPr txBox="1"/>
          <p:nvPr/>
        </p:nvSpPr>
        <p:spPr>
          <a:xfrm>
            <a:off x="1596165" y="1748539"/>
            <a:ext cx="2725874" cy="2246769"/>
          </a:xfrm>
          <a:prstGeom prst="rect">
            <a:avLst/>
          </a:prstGeom>
          <a:noFill/>
        </p:spPr>
        <p:txBody>
          <a:bodyPr wrap="square" rtlCol="0">
            <a:spAutoFit/>
          </a:bodyPr>
          <a:lstStyle/>
          <a:p>
            <a:pPr algn="ctr"/>
            <a:r>
              <a:rPr lang="en-US" sz="2800" b="1" dirty="0"/>
              <a:t>SQ3R</a:t>
            </a:r>
            <a:r>
              <a:rPr lang="en-US" sz="2800" dirty="0"/>
              <a:t>: </a:t>
            </a:r>
          </a:p>
          <a:p>
            <a:pPr algn="ctr"/>
            <a:r>
              <a:rPr lang="en-US" sz="2800" dirty="0"/>
              <a:t>Un Plan para Sacar el Máximo Partido al Texto</a:t>
            </a:r>
          </a:p>
          <a:p>
            <a:pPr marL="457200" indent="-457200">
              <a:buFont typeface="Arial" panose="020B0604020202020204" pitchFamily="34" charset="0"/>
              <a:buChar char="•"/>
            </a:pPr>
            <a:endParaRPr lang="en-US" sz="2800" dirty="0"/>
          </a:p>
        </p:txBody>
      </p:sp>
      <p:sp>
        <p:nvSpPr>
          <p:cNvPr id="4" name="Rectangle: Rounded Corners 3">
            <a:extLst>
              <a:ext uri="{FF2B5EF4-FFF2-40B4-BE49-F238E27FC236}">
                <a16:creationId xmlns:a16="http://schemas.microsoft.com/office/drawing/2014/main" id="{E53E3CD6-60B0-42D3-B352-032E6C9A8BB4}"/>
              </a:ext>
            </a:extLst>
          </p:cNvPr>
          <p:cNvSpPr/>
          <p:nvPr/>
        </p:nvSpPr>
        <p:spPr>
          <a:xfrm>
            <a:off x="5823141" y="1210100"/>
            <a:ext cx="4886555" cy="2369881"/>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69A9FC5-D0B2-4D7E-8FD0-1FC92CF79336}"/>
              </a:ext>
            </a:extLst>
          </p:cNvPr>
          <p:cNvSpPr txBox="1"/>
          <p:nvPr/>
        </p:nvSpPr>
        <p:spPr>
          <a:xfrm>
            <a:off x="5982984" y="1236177"/>
            <a:ext cx="4525443" cy="2431435"/>
          </a:xfrm>
          <a:prstGeom prst="rect">
            <a:avLst/>
          </a:prstGeom>
          <a:noFill/>
        </p:spPr>
        <p:txBody>
          <a:bodyPr wrap="square" rtlCol="0">
            <a:spAutoFit/>
          </a:bodyPr>
          <a:lstStyle/>
          <a:p>
            <a:pPr algn="ctr"/>
            <a:r>
              <a:rPr lang="en-US" sz="2400" dirty="0"/>
              <a:t>Práctica: diferentes tipos de </a:t>
            </a:r>
            <a:r>
              <a:rPr lang="en-US" sz="2800" b="1" dirty="0"/>
              <a:t>Organizadores </a:t>
            </a:r>
            <a:r>
              <a:rPr lang="en-US" sz="2400" b="1" dirty="0"/>
              <a:t>Gráficos</a:t>
            </a:r>
            <a:endParaRPr lang="en-US" sz="2400" dirty="0"/>
          </a:p>
          <a:p>
            <a:pPr marL="457200" indent="-457200">
              <a:buFont typeface="Arial" panose="020B0604020202020204" pitchFamily="34" charset="0"/>
              <a:buChar char="•"/>
            </a:pPr>
            <a:r>
              <a:rPr lang="en-US" sz="2400" dirty="0"/>
              <a:t>Mapa conceptual</a:t>
            </a:r>
          </a:p>
          <a:p>
            <a:pPr marL="457200" indent="-457200">
              <a:buFont typeface="Arial" panose="020B0604020202020204" pitchFamily="34" charset="0"/>
              <a:buChar char="•"/>
            </a:pPr>
            <a:r>
              <a:rPr lang="en-US" sz="2400" dirty="0"/>
              <a:t>Gráfico secuencial</a:t>
            </a:r>
          </a:p>
          <a:p>
            <a:pPr marL="457200" indent="-457200">
              <a:buFont typeface="Arial" panose="020B0604020202020204" pitchFamily="34" charset="0"/>
              <a:buChar char="•"/>
            </a:pPr>
            <a:r>
              <a:rPr lang="en-US" sz="2400" dirty="0"/>
              <a:t>Causa y efecto</a:t>
            </a:r>
          </a:p>
          <a:p>
            <a:pPr marL="457200" indent="-457200">
              <a:buFont typeface="Arial" panose="020B0604020202020204" pitchFamily="34" charset="0"/>
              <a:buChar char="•"/>
            </a:pPr>
            <a:r>
              <a:rPr lang="en-US" sz="2400" dirty="0"/>
              <a:t>imagínatelo</a:t>
            </a:r>
          </a:p>
        </p:txBody>
      </p:sp>
      <p:sp>
        <p:nvSpPr>
          <p:cNvPr id="6" name="Arrow: Right 5">
            <a:extLst>
              <a:ext uri="{FF2B5EF4-FFF2-40B4-BE49-F238E27FC236}">
                <a16:creationId xmlns:a16="http://schemas.microsoft.com/office/drawing/2014/main" id="{F20A6B12-E9E0-4B89-8220-5CAFDE812801}"/>
              </a:ext>
            </a:extLst>
          </p:cNvPr>
          <p:cNvSpPr/>
          <p:nvPr/>
        </p:nvSpPr>
        <p:spPr>
          <a:xfrm>
            <a:off x="4322038" y="2348274"/>
            <a:ext cx="1501101" cy="534666"/>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8F69B9-C851-48BC-8BCC-730F723C9772}"/>
              </a:ext>
            </a:extLst>
          </p:cNvPr>
          <p:cNvSpPr txBox="1"/>
          <p:nvPr/>
        </p:nvSpPr>
        <p:spPr>
          <a:xfrm>
            <a:off x="1596165" y="289978"/>
            <a:ext cx="9573063" cy="646331"/>
          </a:xfrm>
          <a:prstGeom prst="rect">
            <a:avLst/>
          </a:prstGeom>
          <a:noFill/>
        </p:spPr>
        <p:txBody>
          <a:bodyPr wrap="square" rtlCol="0">
            <a:spAutoFit/>
          </a:bodyPr>
          <a:lstStyle/>
          <a:p>
            <a:r>
              <a:rPr lang="en-US" sz="3600" u="sng" dirty="0">
                <a:solidFill>
                  <a:srgbClr val="700000"/>
                </a:solidFill>
                <a:latin typeface="Berlin Sans FB" panose="020E0602020502020306" pitchFamily="34" charset="0"/>
              </a:rPr>
              <a:t>Aprender más sobre cómo aprendemos</a:t>
            </a:r>
          </a:p>
        </p:txBody>
      </p:sp>
      <p:sp>
        <p:nvSpPr>
          <p:cNvPr id="12" name="Rectangle: Rounded Corners 11">
            <a:extLst>
              <a:ext uri="{FF2B5EF4-FFF2-40B4-BE49-F238E27FC236}">
                <a16:creationId xmlns:a16="http://schemas.microsoft.com/office/drawing/2014/main" id="{A0CB8426-91B2-4DBD-8825-D611AAEB2842}"/>
              </a:ext>
            </a:extLst>
          </p:cNvPr>
          <p:cNvSpPr/>
          <p:nvPr/>
        </p:nvSpPr>
        <p:spPr>
          <a:xfrm>
            <a:off x="1640387" y="4332850"/>
            <a:ext cx="4886555" cy="2151934"/>
          </a:xfrm>
          <a:prstGeom prst="roundRect">
            <a:avLst>
              <a:gd name="adj" fmla="val 11441"/>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89F8E9A5-BC98-4318-A9E8-526EE12AC863}"/>
              </a:ext>
            </a:extLst>
          </p:cNvPr>
          <p:cNvSpPr txBox="1"/>
          <p:nvPr/>
        </p:nvSpPr>
        <p:spPr>
          <a:xfrm>
            <a:off x="1670207" y="4425446"/>
            <a:ext cx="4886555" cy="1938992"/>
          </a:xfrm>
          <a:prstGeom prst="rect">
            <a:avLst/>
          </a:prstGeom>
          <a:noFill/>
        </p:spPr>
        <p:txBody>
          <a:bodyPr wrap="square" rtlCol="0">
            <a:spAutoFit/>
          </a:bodyPr>
          <a:lstStyle/>
          <a:p>
            <a:pPr algn="ctr"/>
            <a:r>
              <a:rPr lang="en-US" sz="2400" b="1" dirty="0"/>
              <a:t>Aprender con Todos Tus Sentidos</a:t>
            </a:r>
            <a:endParaRPr lang="en-US" sz="2000" dirty="0"/>
          </a:p>
          <a:p>
            <a:pPr marL="457200" indent="-280988">
              <a:buFont typeface="Arial" panose="020B0604020202020204" pitchFamily="34" charset="0"/>
              <a:buChar char="•"/>
            </a:pPr>
            <a:r>
              <a:rPr lang="en-US" sz="2400" dirty="0"/>
              <a:t>El poder de las imágenes</a:t>
            </a:r>
          </a:p>
          <a:p>
            <a:pPr marL="457200" indent="-280988">
              <a:buFont typeface="Arial" panose="020B0604020202020204" pitchFamily="34" charset="0"/>
              <a:buChar char="•"/>
            </a:pPr>
            <a:r>
              <a:rPr lang="en-US" sz="2400" dirty="0"/>
              <a:t>Decir o cantar</a:t>
            </a:r>
          </a:p>
          <a:p>
            <a:pPr marL="457200" indent="-280988">
              <a:buFont typeface="Arial" panose="020B0604020202020204" pitchFamily="34" charset="0"/>
              <a:buChar char="•"/>
            </a:pPr>
            <a:r>
              <a:rPr lang="en-US" sz="2400" dirty="0"/>
              <a:t>Muévete</a:t>
            </a:r>
          </a:p>
          <a:p>
            <a:pPr marL="457200" indent="-280988">
              <a:buFont typeface="Arial" panose="020B0604020202020204" pitchFamily="34" charset="0"/>
              <a:buChar char="•"/>
            </a:pPr>
            <a:r>
              <a:rPr lang="en-US" sz="2400" dirty="0"/>
              <a:t>Hazlo personal</a:t>
            </a:r>
          </a:p>
        </p:txBody>
      </p:sp>
      <p:sp>
        <p:nvSpPr>
          <p:cNvPr id="14" name="Arrow: Right 13">
            <a:extLst>
              <a:ext uri="{FF2B5EF4-FFF2-40B4-BE49-F238E27FC236}">
                <a16:creationId xmlns:a16="http://schemas.microsoft.com/office/drawing/2014/main" id="{609935E2-1101-47CE-9199-B36D9C07F78F}"/>
              </a:ext>
            </a:extLst>
          </p:cNvPr>
          <p:cNvSpPr/>
          <p:nvPr/>
        </p:nvSpPr>
        <p:spPr>
          <a:xfrm>
            <a:off x="6526941" y="4800637"/>
            <a:ext cx="1812165" cy="57873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39ABFE68-63AC-4BA3-AA33-A226413569B5}"/>
              </a:ext>
            </a:extLst>
          </p:cNvPr>
          <p:cNvSpPr/>
          <p:nvPr/>
        </p:nvSpPr>
        <p:spPr>
          <a:xfrm>
            <a:off x="8310763" y="3791656"/>
            <a:ext cx="2754217" cy="2655098"/>
          </a:xfrm>
          <a:prstGeom prst="roundRect">
            <a:avLst>
              <a:gd name="adj" fmla="val 50000"/>
            </a:avLst>
          </a:prstGeom>
          <a:solidFill>
            <a:srgbClr val="3A66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5F07462-386C-4211-96E3-DF2C803651FA}"/>
              </a:ext>
            </a:extLst>
          </p:cNvPr>
          <p:cNvSpPr txBox="1"/>
          <p:nvPr/>
        </p:nvSpPr>
        <p:spPr>
          <a:xfrm>
            <a:off x="8330280" y="4055646"/>
            <a:ext cx="2725874" cy="1815882"/>
          </a:xfrm>
          <a:prstGeom prst="rect">
            <a:avLst/>
          </a:prstGeom>
          <a:noFill/>
        </p:spPr>
        <p:txBody>
          <a:bodyPr wrap="square" rtlCol="0">
            <a:spAutoFit/>
          </a:bodyPr>
          <a:lstStyle/>
          <a:p>
            <a:pPr algn="ctr"/>
            <a:r>
              <a:rPr lang="en-US" sz="2800" dirty="0"/>
              <a:t> </a:t>
            </a:r>
          </a:p>
          <a:p>
            <a:pPr algn="ctr"/>
            <a:r>
              <a:rPr lang="en-US" sz="2800" b="1" dirty="0"/>
              <a:t>Elige y Practica una Estrategia</a:t>
            </a:r>
          </a:p>
          <a:p>
            <a:pPr marL="457200" indent="-457200">
              <a:buFont typeface="Arial" panose="020B0604020202020204" pitchFamily="34" charset="0"/>
              <a:buChar char="•"/>
            </a:pPr>
            <a:endParaRPr lang="en-US" sz="2800" dirty="0"/>
          </a:p>
        </p:txBody>
      </p:sp>
      <p:grpSp>
        <p:nvGrpSpPr>
          <p:cNvPr id="20" name="Group 19">
            <a:extLst>
              <a:ext uri="{FF2B5EF4-FFF2-40B4-BE49-F238E27FC236}">
                <a16:creationId xmlns:a16="http://schemas.microsoft.com/office/drawing/2014/main" id="{10880A2C-2194-4D1E-97FF-49B6AF12EE5D}"/>
              </a:ext>
            </a:extLst>
          </p:cNvPr>
          <p:cNvGrpSpPr/>
          <p:nvPr/>
        </p:nvGrpSpPr>
        <p:grpSpPr>
          <a:xfrm>
            <a:off x="8802477" y="2112053"/>
            <a:ext cx="1667410" cy="1222127"/>
            <a:chOff x="8802477" y="2112053"/>
            <a:chExt cx="1667410" cy="1222127"/>
          </a:xfrm>
        </p:grpSpPr>
        <p:sp>
          <p:nvSpPr>
            <p:cNvPr id="9" name="Rectangle 8">
              <a:extLst>
                <a:ext uri="{FF2B5EF4-FFF2-40B4-BE49-F238E27FC236}">
                  <a16:creationId xmlns:a16="http://schemas.microsoft.com/office/drawing/2014/main" id="{AFF8D4BC-CB30-4E41-A71C-1675B4CAA700}"/>
                </a:ext>
              </a:extLst>
            </p:cNvPr>
            <p:cNvSpPr/>
            <p:nvPr/>
          </p:nvSpPr>
          <p:spPr>
            <a:xfrm>
              <a:off x="8802477" y="2127936"/>
              <a:ext cx="638978" cy="3398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BA2B5CA-84C5-4D2E-8AEC-D3E19387028F}"/>
                </a:ext>
              </a:extLst>
            </p:cNvPr>
            <p:cNvSpPr/>
            <p:nvPr/>
          </p:nvSpPr>
          <p:spPr>
            <a:xfrm>
              <a:off x="8802477" y="2555073"/>
              <a:ext cx="638978" cy="3398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C1890BD-F53D-4555-930F-45F6CC4BB889}"/>
                </a:ext>
              </a:extLst>
            </p:cNvPr>
            <p:cNvSpPr/>
            <p:nvPr/>
          </p:nvSpPr>
          <p:spPr>
            <a:xfrm>
              <a:off x="8802477" y="2994338"/>
              <a:ext cx="638978" cy="33984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a:extLst>
                <a:ext uri="{FF2B5EF4-FFF2-40B4-BE49-F238E27FC236}">
                  <a16:creationId xmlns:a16="http://schemas.microsoft.com/office/drawing/2014/main" id="{D6481AC0-7C6A-4619-AA5A-9C6A70453B06}"/>
                </a:ext>
              </a:extLst>
            </p:cNvPr>
            <p:cNvSpPr/>
            <p:nvPr/>
          </p:nvSpPr>
          <p:spPr>
            <a:xfrm>
              <a:off x="9865871" y="2112053"/>
              <a:ext cx="604016" cy="33984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a:extLst>
                <a:ext uri="{FF2B5EF4-FFF2-40B4-BE49-F238E27FC236}">
                  <a16:creationId xmlns:a16="http://schemas.microsoft.com/office/drawing/2014/main" id="{56C96C3E-4B02-4390-8720-3BC2A97D0999}"/>
                </a:ext>
              </a:extLst>
            </p:cNvPr>
            <p:cNvSpPr/>
            <p:nvPr/>
          </p:nvSpPr>
          <p:spPr>
            <a:xfrm>
              <a:off x="9865871" y="2543098"/>
              <a:ext cx="604016" cy="33984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Connector 21">
              <a:extLst>
                <a:ext uri="{FF2B5EF4-FFF2-40B4-BE49-F238E27FC236}">
                  <a16:creationId xmlns:a16="http://schemas.microsoft.com/office/drawing/2014/main" id="{8A1FA61C-7423-4792-97CE-FDEBB9A98B55}"/>
                </a:ext>
              </a:extLst>
            </p:cNvPr>
            <p:cNvSpPr/>
            <p:nvPr/>
          </p:nvSpPr>
          <p:spPr>
            <a:xfrm>
              <a:off x="9865871" y="2978123"/>
              <a:ext cx="604016" cy="339842"/>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7A913FBF-85B6-4329-9B6A-FD1C5C309F71}"/>
                </a:ext>
              </a:extLst>
            </p:cNvPr>
            <p:cNvSpPr/>
            <p:nvPr/>
          </p:nvSpPr>
          <p:spPr>
            <a:xfrm>
              <a:off x="9460143" y="2182955"/>
              <a:ext cx="421528" cy="233676"/>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458B0D1F-DCE4-43C9-9678-0787ADC2A4CA}"/>
                </a:ext>
              </a:extLst>
            </p:cNvPr>
            <p:cNvSpPr/>
            <p:nvPr/>
          </p:nvSpPr>
          <p:spPr>
            <a:xfrm>
              <a:off x="9458306" y="3029418"/>
              <a:ext cx="421528" cy="233676"/>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Arrow: Right 24">
              <a:extLst>
                <a:ext uri="{FF2B5EF4-FFF2-40B4-BE49-F238E27FC236}">
                  <a16:creationId xmlns:a16="http://schemas.microsoft.com/office/drawing/2014/main" id="{2CAF9B0C-750F-4B12-A570-9F7933DB7C52}"/>
                </a:ext>
              </a:extLst>
            </p:cNvPr>
            <p:cNvSpPr/>
            <p:nvPr/>
          </p:nvSpPr>
          <p:spPr>
            <a:xfrm>
              <a:off x="9460143" y="2599043"/>
              <a:ext cx="421528" cy="233676"/>
            </a:xfrm>
            <a:prstGeom prst="rightArrow">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descr="Image result for musical notes">
            <a:extLst>
              <a:ext uri="{FF2B5EF4-FFF2-40B4-BE49-F238E27FC236}">
                <a16:creationId xmlns:a16="http://schemas.microsoft.com/office/drawing/2014/main" id="{825C0DF3-46C0-41CE-BA5B-BBC0A247133B}"/>
              </a:ext>
            </a:extLst>
          </p:cNvPr>
          <p:cNvPicPr/>
          <p:nvPr/>
        </p:nvPicPr>
        <p:blipFill>
          <a:blip r:embed="rId3" cstate="print">
            <a:lum bright="70000" contrast="-70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473305">
            <a:off x="5162363" y="4970922"/>
            <a:ext cx="692331" cy="816897"/>
          </a:xfrm>
          <a:prstGeom prst="rect">
            <a:avLst/>
          </a:prstGeom>
          <a:noFill/>
          <a:ln>
            <a:noFill/>
          </a:ln>
        </p:spPr>
      </p:pic>
      <p:pic>
        <p:nvPicPr>
          <p:cNvPr id="27" name="Picture 26" descr="Image result for photo album">
            <a:extLst>
              <a:ext uri="{FF2B5EF4-FFF2-40B4-BE49-F238E27FC236}">
                <a16:creationId xmlns:a16="http://schemas.microsoft.com/office/drawing/2014/main" id="{4AA1EF01-406E-49A8-938B-8FDAFABB69E3}"/>
              </a:ext>
            </a:extLst>
          </p:cNvPr>
          <p:cNvPicPr/>
          <p:nvPr/>
        </p:nvPicPr>
        <p:blipFill>
          <a:blip r:embed="rId5" cstate="print">
            <a:extLst>
              <a:ext uri="{BEBA8EAE-BF5A-486C-A8C5-ECC9F3942E4B}">
                <a14:imgProps xmlns:a14="http://schemas.microsoft.com/office/drawing/2010/main">
                  <a14:imgLayer r:embed="rId6">
                    <a14:imgEffect>
                      <a14:backgroundRemoval t="2703" b="95676" l="2020" r="97980">
                        <a14:foregroundMark x1="16667" y1="16757" x2="16667" y2="16757"/>
                        <a14:foregroundMark x1="11616" y1="12973" x2="11616" y2="12973"/>
                        <a14:foregroundMark x1="33333" y1="8649" x2="33333" y2="8649"/>
                        <a14:foregroundMark x1="40404" y1="7568" x2="40404" y2="7568"/>
                        <a14:foregroundMark x1="38384" y1="3243" x2="38384" y2="3243"/>
                        <a14:foregroundMark x1="55556" y1="14595" x2="55556" y2="14595"/>
                        <a14:foregroundMark x1="7576" y1="30270" x2="7576" y2="30270"/>
                        <a14:foregroundMark x1="4040" y1="32973" x2="4040" y2="32973"/>
                        <a14:foregroundMark x1="6061" y1="34595" x2="6061" y2="34595"/>
                        <a14:foregroundMark x1="6061" y1="32973" x2="6061" y2="32973"/>
                        <a14:foregroundMark x1="6061" y1="33514" x2="4040" y2="32973"/>
                        <a14:foregroundMark x1="14141" y1="21081" x2="14141" y2="21081"/>
                        <a14:foregroundMark x1="16162" y1="18919" x2="16162" y2="18919"/>
                        <a14:foregroundMark x1="21212" y1="20000" x2="21212" y2="20000"/>
                        <a14:foregroundMark x1="21717" y1="20000" x2="26263" y2="12432"/>
                        <a14:foregroundMark x1="8081" y1="37297" x2="8586" y2="30811"/>
                        <a14:foregroundMark x1="39899" y1="17297" x2="42929" y2="24324"/>
                        <a14:foregroundMark x1="42929" y1="23784" x2="44949" y2="16757"/>
                        <a14:foregroundMark x1="41919" y1="16216" x2="41919" y2="16216"/>
                        <a14:foregroundMark x1="49495" y1="15676" x2="49495" y2="15676"/>
                        <a14:foregroundMark x1="51515" y1="19459" x2="57071" y2="22703"/>
                        <a14:foregroundMark x1="67677" y1="11892" x2="71212" y2="22703"/>
                        <a14:foregroundMark x1="45455" y1="9189" x2="83333" y2="7568"/>
                        <a14:foregroundMark x1="70202" y1="15676" x2="87879" y2="9730"/>
                        <a14:foregroundMark x1="88889" y1="69189" x2="89899" y2="38919"/>
                        <a14:foregroundMark x1="91919" y1="42703" x2="93939" y2="48649"/>
                        <a14:foregroundMark x1="33333" y1="81081" x2="45455" y2="75676"/>
                        <a14:foregroundMark x1="56061" y1="87027" x2="67677" y2="96216"/>
                        <a14:foregroundMark x1="92929" y1="47027" x2="93939" y2="47027"/>
                        <a14:foregroundMark x1="95960" y1="52432" x2="97980" y2="39459"/>
                      </a14:backgroundRemoval>
                    </a14:imgEffect>
                  </a14:imgLayer>
                </a14:imgProps>
              </a:ext>
              <a:ext uri="{28A0092B-C50C-407E-A947-70E740481C1C}">
                <a14:useLocalDpi xmlns:a14="http://schemas.microsoft.com/office/drawing/2010/main" val="0"/>
              </a:ext>
            </a:extLst>
          </a:blip>
          <a:srcRect/>
          <a:stretch>
            <a:fillRect/>
          </a:stretch>
        </p:blipFill>
        <p:spPr bwMode="auto">
          <a:xfrm rot="21057804">
            <a:off x="4289725" y="5384909"/>
            <a:ext cx="711835" cy="664210"/>
          </a:xfrm>
          <a:prstGeom prst="rect">
            <a:avLst/>
          </a:prstGeom>
          <a:noFill/>
          <a:ln>
            <a:noFill/>
          </a:ln>
        </p:spPr>
      </p:pic>
      <p:grpSp>
        <p:nvGrpSpPr>
          <p:cNvPr id="28" name="Group 27">
            <a:extLst>
              <a:ext uri="{FF2B5EF4-FFF2-40B4-BE49-F238E27FC236}">
                <a16:creationId xmlns:a16="http://schemas.microsoft.com/office/drawing/2014/main" id="{A1114A39-9079-414E-903C-D7D9FD957A42}"/>
              </a:ext>
            </a:extLst>
          </p:cNvPr>
          <p:cNvGrpSpPr/>
          <p:nvPr/>
        </p:nvGrpSpPr>
        <p:grpSpPr>
          <a:xfrm rot="20629603">
            <a:off x="5216327" y="5774875"/>
            <a:ext cx="824727" cy="549962"/>
            <a:chOff x="0" y="0"/>
            <a:chExt cx="763608" cy="554717"/>
          </a:xfrm>
        </p:grpSpPr>
        <p:sp>
          <p:nvSpPr>
            <p:cNvPr id="29" name="Rectangle 28">
              <a:extLst>
                <a:ext uri="{FF2B5EF4-FFF2-40B4-BE49-F238E27FC236}">
                  <a16:creationId xmlns:a16="http://schemas.microsoft.com/office/drawing/2014/main" id="{CA00EAA5-09EF-458A-9875-F88E50C4BCA9}"/>
                </a:ext>
              </a:extLst>
            </p:cNvPr>
            <p:cNvSpPr/>
            <p:nvPr/>
          </p:nvSpPr>
          <p:spPr>
            <a:xfrm rot="20255510">
              <a:off x="0" y="0"/>
              <a:ext cx="471554" cy="330753"/>
            </a:xfrm>
            <a:prstGeom prst="rect">
              <a:avLst/>
            </a:prstGeom>
            <a:solidFill>
              <a:srgbClr val="FFC000">
                <a:lumMod val="40000"/>
                <a:lumOff val="60000"/>
              </a:srgbClr>
            </a:solidFill>
            <a:ln w="12700"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0" name="Picture 29" descr="Image result for hand writing notes clipart">
              <a:extLst>
                <a:ext uri="{FF2B5EF4-FFF2-40B4-BE49-F238E27FC236}">
                  <a16:creationId xmlns:a16="http://schemas.microsoft.com/office/drawing/2014/main" id="{AAAF6A86-F838-435B-914E-CFA99641DD6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9408" y="28937"/>
              <a:ext cx="584200" cy="525780"/>
            </a:xfrm>
            <a:prstGeom prst="rect">
              <a:avLst/>
            </a:prstGeom>
            <a:noFill/>
            <a:ln>
              <a:noFill/>
            </a:ln>
          </p:spPr>
        </p:pic>
      </p:grpSp>
    </p:spTree>
    <p:extLst>
      <p:ext uri="{BB962C8B-B14F-4D97-AF65-F5344CB8AC3E}">
        <p14:creationId xmlns:p14="http://schemas.microsoft.com/office/powerpoint/2010/main" val="983028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4FBFBE-2BB7-4B4B-88EA-9532DC2D955B}"/>
              </a:ext>
            </a:extLst>
          </p:cNvPr>
          <p:cNvSpPr/>
          <p:nvPr/>
        </p:nvSpPr>
        <p:spPr>
          <a:xfrm>
            <a:off x="1903750" y="907103"/>
            <a:ext cx="9377521" cy="1754326"/>
          </a:xfrm>
          <a:prstGeom prst="rect">
            <a:avLst/>
          </a:prstGeom>
        </p:spPr>
        <p:txBody>
          <a:bodyPr wrap="square">
            <a:spAutoFit/>
          </a:bodyPr>
          <a:lstStyle/>
          <a:p>
            <a:pPr algn="ctr">
              <a:spcAft>
                <a:spcPts val="1200"/>
              </a:spcAft>
            </a:pPr>
            <a:r>
              <a:rPr lang="en-US" sz="6600" u="sng" dirty="0">
                <a:solidFill>
                  <a:schemeClr val="bg2"/>
                </a:solidFill>
                <a:latin typeface="Berlin Sans FB Demi" panose="020E0802020502020306" pitchFamily="34" charset="0"/>
              </a:rPr>
              <a:t>Escuchar y Seguir</a:t>
            </a:r>
          </a:p>
          <a:p>
            <a:pPr marL="457200" lvl="0" algn="ctr">
              <a:spcAft>
                <a:spcPts val="1200"/>
              </a:spcAft>
            </a:pPr>
            <a:r>
              <a:rPr lang="en-US" sz="3200" b="1" dirty="0">
                <a:solidFill>
                  <a:srgbClr val="700000"/>
                </a:solidFill>
                <a:ea typeface="Times New Roman" panose="02020603050405020304" pitchFamily="18" charset="0"/>
                <a:cs typeface="Times New Roman" panose="02020603050405020304" pitchFamily="18" charset="0"/>
              </a:rPr>
              <a:t>“Aprovecha al máximo tu lectura con SQ3R”</a:t>
            </a:r>
          </a:p>
        </p:txBody>
      </p:sp>
      <p:sp>
        <p:nvSpPr>
          <p:cNvPr id="3" name="TextBox 2">
            <a:extLst>
              <a:ext uri="{FF2B5EF4-FFF2-40B4-BE49-F238E27FC236}">
                <a16:creationId xmlns:a16="http://schemas.microsoft.com/office/drawing/2014/main" id="{E46DC14C-91AE-4E0D-88E8-12628AEA1635}"/>
              </a:ext>
            </a:extLst>
          </p:cNvPr>
          <p:cNvSpPr txBox="1"/>
          <p:nvPr/>
        </p:nvSpPr>
        <p:spPr>
          <a:xfrm>
            <a:off x="1903751" y="3224329"/>
            <a:ext cx="9807180" cy="1615827"/>
          </a:xfrm>
          <a:prstGeom prst="rect">
            <a:avLst/>
          </a:prstGeom>
          <a:noFill/>
        </p:spPr>
        <p:txBody>
          <a:bodyPr wrap="square" rtlCol="0">
            <a:spAutoFit/>
          </a:bodyPr>
          <a:lstStyle/>
          <a:p>
            <a:pPr marR="0" algn="ctr">
              <a:spcBef>
                <a:spcPts val="0"/>
              </a:spcBef>
              <a:spcAft>
                <a:spcPts val="1800"/>
              </a:spcAft>
            </a:pPr>
            <a:r>
              <a:rPr lang="es-MX" sz="3200" b="1" dirty="0">
                <a:solidFill>
                  <a:schemeClr val="bg2"/>
                </a:solidFill>
                <a:ea typeface="Times New Roman" panose="02020603050405020304" pitchFamily="18" charset="0"/>
                <a:cs typeface="Times New Roman" panose="02020603050405020304" pitchFamily="18" charset="0"/>
              </a:rPr>
              <a:t>Escuche con atención y ¡siga las instrucciones! Utilizarás esta información en unos minutos.</a:t>
            </a:r>
            <a:endParaRPr lang="en-US" sz="3200" b="1" dirty="0">
              <a:solidFill>
                <a:schemeClr val="bg2"/>
              </a:solidFill>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endParaRPr lang="en-US" sz="2000" dirty="0">
              <a:solidFill>
                <a:schemeClr val="bg2"/>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6" name="Picture 2" descr="100+ Free Open Book &amp; Book Illustrations - Pixabay">
            <a:extLst>
              <a:ext uri="{FF2B5EF4-FFF2-40B4-BE49-F238E27FC236}">
                <a16:creationId xmlns:a16="http://schemas.microsoft.com/office/drawing/2014/main" id="{09F7EBB6-75E7-4E08-A4EC-0F3ED4670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4044" y="5078634"/>
            <a:ext cx="2346593" cy="121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132507"/>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2.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S PPT TEMPLATE [Read-Only]" id="{60A438E0-61AD-4E3E-9C0B-8F4A4E235802}" vid="{9B01FE13-E9A2-4871-AFE6-C39215EF07EE}"/>
    </a:ext>
  </a:extLst>
</a:theme>
</file>

<file path=ppt/theme/theme3.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be940414-f5a2-4509-bc4b-9b97993b9bc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D24056D5EF7449846567EA6E67CD79" ma:contentTypeVersion="17" ma:contentTypeDescription="Create a new document." ma:contentTypeScope="" ma:versionID="4a6bb9d9763d2f63b7759a6e12f2c3f5">
  <xsd:schema xmlns:xsd="http://www.w3.org/2001/XMLSchema" xmlns:xs="http://www.w3.org/2001/XMLSchema" xmlns:p="http://schemas.microsoft.com/office/2006/metadata/properties" xmlns:ns3="d39049c8-5642-4c67-b9b8-6999510f2293" xmlns:ns4="be940414-f5a2-4509-bc4b-9b97993b9bc1" targetNamespace="http://schemas.microsoft.com/office/2006/metadata/properties" ma:root="true" ma:fieldsID="bbd5dc520db418e09c5d0fc7ee324e58" ns3:_="" ns4:_="">
    <xsd:import namespace="d39049c8-5642-4c67-b9b8-6999510f2293"/>
    <xsd:import namespace="be940414-f5a2-4509-bc4b-9b97993b9bc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element ref="ns4:_activity" minOccurs="0"/>
                <xsd:element ref="ns4:MediaServiceObjectDetectorVersion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9049c8-5642-4c67-b9b8-6999510f229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940414-f5a2-4509-bc4b-9b97993b9bc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769BE7C-72A9-4F49-A19F-ED39DE48E209}">
  <ds:schemaRefs>
    <ds:schemaRef ds:uri="http://schemas.microsoft.com/office/2006/metadata/properties"/>
    <ds:schemaRef ds:uri="http://schemas.microsoft.com/office/2006/documentManagement/types"/>
    <ds:schemaRef ds:uri="http://www.w3.org/XML/1998/namespace"/>
    <ds:schemaRef ds:uri="http://purl.org/dc/dcmitype/"/>
    <ds:schemaRef ds:uri="http://purl.org/dc/terms/"/>
    <ds:schemaRef ds:uri="http://schemas.microsoft.com/office/infopath/2007/PartnerControls"/>
    <ds:schemaRef ds:uri="http://purl.org/dc/elements/1.1/"/>
    <ds:schemaRef ds:uri="http://schemas.openxmlformats.org/package/2006/metadata/core-properties"/>
    <ds:schemaRef ds:uri="be940414-f5a2-4509-bc4b-9b97993b9bc1"/>
    <ds:schemaRef ds:uri="d39049c8-5642-4c67-b9b8-6999510f2293"/>
  </ds:schemaRefs>
</ds:datastoreItem>
</file>

<file path=customXml/itemProps2.xml><?xml version="1.0" encoding="utf-8"?>
<ds:datastoreItem xmlns:ds="http://schemas.openxmlformats.org/officeDocument/2006/customXml" ds:itemID="{F0CE8D2B-CD33-48CB-BDA7-075FB37F7070}">
  <ds:schemaRefs>
    <ds:schemaRef ds:uri="http://schemas.microsoft.com/sharepoint/v3/contenttype/forms"/>
  </ds:schemaRefs>
</ds:datastoreItem>
</file>

<file path=customXml/itemProps3.xml><?xml version="1.0" encoding="utf-8"?>
<ds:datastoreItem xmlns:ds="http://schemas.openxmlformats.org/officeDocument/2006/customXml" ds:itemID="{09453222-1FD4-41ED-86F1-086E31C0A6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39049c8-5642-4c67-b9b8-6999510f2293"/>
    <ds:schemaRef ds:uri="be940414-f5a2-4509-bc4b-9b97993b9b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2623</TotalTime>
  <Words>1954</Words>
  <Application>Microsoft Office PowerPoint</Application>
  <PresentationFormat>Widescreen</PresentationFormat>
  <Paragraphs>166</Paragraphs>
  <Slides>22</Slides>
  <Notes>22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Berlin Sans FB</vt:lpstr>
      <vt:lpstr>Berlin Sans FB Demi</vt:lpstr>
      <vt:lpstr>Calibri</vt:lpstr>
      <vt:lpstr>Calibri Light</vt:lpstr>
      <vt:lpstr>Comic Sans MS</vt:lpstr>
      <vt:lpstr>Cooper Black</vt:lpstr>
      <vt:lpstr>Times New Roman</vt:lpstr>
      <vt:lpstr>Wingdings</vt:lpstr>
      <vt:lpstr>1_Office Theme</vt:lpstr>
      <vt:lpstr>Office Theme</vt:lpstr>
      <vt:lpstr>2_Office Theme</vt:lpstr>
      <vt:lpstr>PowerPoint Presentation</vt:lpstr>
      <vt:lpstr>Gestionar Mi Aprendizaje</vt:lpstr>
      <vt:lpstr>Dedicación Estudiantil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My Learning</dc:title>
  <dc:creator>Maria  Waltemeyer</dc:creator>
  <cp:lastModifiedBy>Maria Waltemeyer</cp:lastModifiedBy>
  <cp:revision>162</cp:revision>
  <dcterms:created xsi:type="dcterms:W3CDTF">2021-02-22T16:29:21Z</dcterms:created>
  <dcterms:modified xsi:type="dcterms:W3CDTF">2023-12-08T01:39:40Z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0x0101001FD24056D5EF7449846567EA6E67CD79</vt:lpwstr>
  </property>
</Properties>
</file>