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9" r:id="rId6"/>
  </p:sldMasterIdLst>
  <p:notesMasterIdLst>
    <p:notesMasterId r:id="rId19"/>
  </p:notesMasterIdLst>
  <p:sldIdLst>
    <p:sldId id="257" r:id="rId7"/>
    <p:sldId id="274" r:id="rId8"/>
    <p:sldId id="281" r:id="rId9"/>
    <p:sldId id="258" r:id="rId10"/>
    <p:sldId id="259" r:id="rId11"/>
    <p:sldId id="260" r:id="rId12"/>
    <p:sldId id="261" r:id="rId13"/>
    <p:sldId id="262" r:id="rId14"/>
    <p:sldId id="263" r:id="rId15"/>
    <p:sldId id="264" r:id="rId16"/>
    <p:sldId id="265"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1D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9D83A-2B73-9A4B-6E44-F7C62CA92829}" v="1" dt="2023-06-26T18:34:19.915"/>
    <p1510:client id="{1CA8EF0C-DEFB-4ABA-B55F-6EC6C5B8ACF8}" v="1226" dt="2021-05-27T00:41:48.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82" d="100"/>
          <a:sy n="82" d="100"/>
        </p:scale>
        <p:origin x="4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19A62-2F09-4C5C-9C00-9C3B817B203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CB16EA6-3428-4DDE-95D8-9247DC086288}">
      <dgm:prSet custT="1"/>
      <dgm:spPr/>
      <dgm:t>
        <a:bodyPr/>
        <a:lstStyle/>
        <a:p>
          <a:r>
            <a:rPr lang="es-MX" sz="2800" dirty="0"/>
            <a:t>¿En qué se parece o en qué se diferencia de tu vida?</a:t>
          </a:r>
          <a:endParaRPr lang="en-US" sz="2800" dirty="0"/>
        </a:p>
      </dgm:t>
    </dgm:pt>
    <dgm:pt modelId="{C211F5D5-BD1C-4D5B-ACA7-A70FA03268F2}" type="parTrans" cxnId="{7EA485FB-D8C4-4A37-8471-9197EC9D2F9B}">
      <dgm:prSet/>
      <dgm:spPr/>
      <dgm:t>
        <a:bodyPr/>
        <a:lstStyle/>
        <a:p>
          <a:endParaRPr lang="en-US"/>
        </a:p>
      </dgm:t>
    </dgm:pt>
    <dgm:pt modelId="{59F58196-A0E9-47CE-965F-E40ADBC5AD25}" type="sibTrans" cxnId="{7EA485FB-D8C4-4A37-8471-9197EC9D2F9B}">
      <dgm:prSet/>
      <dgm:spPr/>
      <dgm:t>
        <a:bodyPr/>
        <a:lstStyle/>
        <a:p>
          <a:endParaRPr lang="en-US"/>
        </a:p>
      </dgm:t>
    </dgm:pt>
    <dgm:pt modelId="{CB598B7A-F2D4-449F-8D17-1A844A430327}">
      <dgm:prSet custT="1"/>
      <dgm:spPr/>
      <dgm:t>
        <a:bodyPr/>
        <a:lstStyle/>
        <a:p>
          <a:r>
            <a:rPr lang="es-MX" sz="2800" dirty="0"/>
            <a:t>¿Qué desafíos observas?</a:t>
          </a:r>
          <a:endParaRPr lang="en-US" sz="2800" dirty="0"/>
        </a:p>
      </dgm:t>
    </dgm:pt>
    <dgm:pt modelId="{F7B8D6E3-E911-4F6B-B389-ADEFBC86EBD2}" type="parTrans" cxnId="{D61C92F5-3DCE-4B08-840D-6A2DD3D3E558}">
      <dgm:prSet/>
      <dgm:spPr/>
      <dgm:t>
        <a:bodyPr/>
        <a:lstStyle/>
        <a:p>
          <a:endParaRPr lang="en-US"/>
        </a:p>
      </dgm:t>
    </dgm:pt>
    <dgm:pt modelId="{22B33454-DA65-4D2E-A8B6-320FD404F28F}" type="sibTrans" cxnId="{D61C92F5-3DCE-4B08-840D-6A2DD3D3E558}">
      <dgm:prSet/>
      <dgm:spPr/>
      <dgm:t>
        <a:bodyPr/>
        <a:lstStyle/>
        <a:p>
          <a:endParaRPr lang="en-US"/>
        </a:p>
      </dgm:t>
    </dgm:pt>
    <dgm:pt modelId="{F1881B5D-2BDE-4A00-B0E8-D600B9ED8D97}">
      <dgm:prSet custT="1"/>
      <dgm:spPr/>
      <dgm:t>
        <a:bodyPr/>
        <a:lstStyle/>
        <a:p>
          <a:r>
            <a:rPr lang="es-MX" sz="2800" dirty="0"/>
            <a:t>¿Qué tiene de útil el horario?</a:t>
          </a:r>
          <a:r>
            <a:rPr lang="en-US" sz="2800" dirty="0"/>
            <a:t> </a:t>
          </a:r>
        </a:p>
      </dgm:t>
    </dgm:pt>
    <dgm:pt modelId="{866A9254-F8E9-4203-972C-BF7F5AB5F381}" type="parTrans" cxnId="{B1F688C6-7911-4BF5-B6F3-EF217F7BB970}">
      <dgm:prSet/>
      <dgm:spPr/>
      <dgm:t>
        <a:bodyPr/>
        <a:lstStyle/>
        <a:p>
          <a:endParaRPr lang="en-US"/>
        </a:p>
      </dgm:t>
    </dgm:pt>
    <dgm:pt modelId="{2F00DF74-FD72-4BA7-9A18-4210A56044AF}" type="sibTrans" cxnId="{B1F688C6-7911-4BF5-B6F3-EF217F7BB970}">
      <dgm:prSet/>
      <dgm:spPr/>
      <dgm:t>
        <a:bodyPr/>
        <a:lstStyle/>
        <a:p>
          <a:endParaRPr lang="en-US"/>
        </a:p>
      </dgm:t>
    </dgm:pt>
    <dgm:pt modelId="{247F811B-ECA2-4400-828D-97CCBC30834C}" type="pres">
      <dgm:prSet presAssocID="{B4C19A62-2F09-4C5C-9C00-9C3B817B2037}" presName="hierChild1" presStyleCnt="0">
        <dgm:presLayoutVars>
          <dgm:chPref val="1"/>
          <dgm:dir/>
          <dgm:animOne val="branch"/>
          <dgm:animLvl val="lvl"/>
          <dgm:resizeHandles/>
        </dgm:presLayoutVars>
      </dgm:prSet>
      <dgm:spPr/>
    </dgm:pt>
    <dgm:pt modelId="{B24B0542-5C29-4A01-B588-46759BFE5F1B}" type="pres">
      <dgm:prSet presAssocID="{CCB16EA6-3428-4DDE-95D8-9247DC086288}" presName="hierRoot1" presStyleCnt="0"/>
      <dgm:spPr/>
    </dgm:pt>
    <dgm:pt modelId="{2950AC00-F136-4903-A8C6-61C4A09F624C}" type="pres">
      <dgm:prSet presAssocID="{CCB16EA6-3428-4DDE-95D8-9247DC086288}" presName="composite" presStyleCnt="0"/>
      <dgm:spPr/>
    </dgm:pt>
    <dgm:pt modelId="{9284870D-440A-49BE-B861-CADFD047332C}" type="pres">
      <dgm:prSet presAssocID="{CCB16EA6-3428-4DDE-95D8-9247DC086288}" presName="background" presStyleLbl="node0" presStyleIdx="0" presStyleCnt="3"/>
      <dgm:spPr/>
    </dgm:pt>
    <dgm:pt modelId="{FA5B3B0B-C9A6-4420-9ABA-A1C660500F93}" type="pres">
      <dgm:prSet presAssocID="{CCB16EA6-3428-4DDE-95D8-9247DC086288}" presName="text" presStyleLbl="fgAcc0" presStyleIdx="0" presStyleCnt="3">
        <dgm:presLayoutVars>
          <dgm:chPref val="3"/>
        </dgm:presLayoutVars>
      </dgm:prSet>
      <dgm:spPr/>
    </dgm:pt>
    <dgm:pt modelId="{CC914BD7-81F8-4A0D-B0F2-C2AC5E15F85D}" type="pres">
      <dgm:prSet presAssocID="{CCB16EA6-3428-4DDE-95D8-9247DC086288}" presName="hierChild2" presStyleCnt="0"/>
      <dgm:spPr/>
    </dgm:pt>
    <dgm:pt modelId="{ED99B9AA-04AB-47B8-B6F1-41BC2DC53A98}" type="pres">
      <dgm:prSet presAssocID="{CB598B7A-F2D4-449F-8D17-1A844A430327}" presName="hierRoot1" presStyleCnt="0"/>
      <dgm:spPr/>
    </dgm:pt>
    <dgm:pt modelId="{60C4D6B7-F2A0-4198-B450-5CA998E96E16}" type="pres">
      <dgm:prSet presAssocID="{CB598B7A-F2D4-449F-8D17-1A844A430327}" presName="composite" presStyleCnt="0"/>
      <dgm:spPr/>
    </dgm:pt>
    <dgm:pt modelId="{9C000F92-121B-4F05-9FB1-EF38DA36480D}" type="pres">
      <dgm:prSet presAssocID="{CB598B7A-F2D4-449F-8D17-1A844A430327}" presName="background" presStyleLbl="node0" presStyleIdx="1" presStyleCnt="3"/>
      <dgm:spPr/>
    </dgm:pt>
    <dgm:pt modelId="{AF18670A-99FE-4011-AA80-B957224E6E7A}" type="pres">
      <dgm:prSet presAssocID="{CB598B7A-F2D4-449F-8D17-1A844A430327}" presName="text" presStyleLbl="fgAcc0" presStyleIdx="1" presStyleCnt="3">
        <dgm:presLayoutVars>
          <dgm:chPref val="3"/>
        </dgm:presLayoutVars>
      </dgm:prSet>
      <dgm:spPr/>
    </dgm:pt>
    <dgm:pt modelId="{92B1E718-BB8F-4B3E-B17D-56C6BDBA1406}" type="pres">
      <dgm:prSet presAssocID="{CB598B7A-F2D4-449F-8D17-1A844A430327}" presName="hierChild2" presStyleCnt="0"/>
      <dgm:spPr/>
    </dgm:pt>
    <dgm:pt modelId="{5AA2177C-BA55-45C1-A348-F6084A519694}" type="pres">
      <dgm:prSet presAssocID="{F1881B5D-2BDE-4A00-B0E8-D600B9ED8D97}" presName="hierRoot1" presStyleCnt="0"/>
      <dgm:spPr/>
    </dgm:pt>
    <dgm:pt modelId="{9FBA14A1-1C28-4C5B-9786-FDB04626E8B6}" type="pres">
      <dgm:prSet presAssocID="{F1881B5D-2BDE-4A00-B0E8-D600B9ED8D97}" presName="composite" presStyleCnt="0"/>
      <dgm:spPr/>
    </dgm:pt>
    <dgm:pt modelId="{FD8E4215-7432-4FBD-A0D2-B599694667D6}" type="pres">
      <dgm:prSet presAssocID="{F1881B5D-2BDE-4A00-B0E8-D600B9ED8D97}" presName="background" presStyleLbl="node0" presStyleIdx="2" presStyleCnt="3"/>
      <dgm:spPr/>
    </dgm:pt>
    <dgm:pt modelId="{ADD2CB40-0F81-4DAE-A308-702F2DE3742C}" type="pres">
      <dgm:prSet presAssocID="{F1881B5D-2BDE-4A00-B0E8-D600B9ED8D97}" presName="text" presStyleLbl="fgAcc0" presStyleIdx="2" presStyleCnt="3">
        <dgm:presLayoutVars>
          <dgm:chPref val="3"/>
        </dgm:presLayoutVars>
      </dgm:prSet>
      <dgm:spPr/>
    </dgm:pt>
    <dgm:pt modelId="{387B4BB5-B304-44B8-942F-B79210761BC4}" type="pres">
      <dgm:prSet presAssocID="{F1881B5D-2BDE-4A00-B0E8-D600B9ED8D97}" presName="hierChild2" presStyleCnt="0"/>
      <dgm:spPr/>
    </dgm:pt>
  </dgm:ptLst>
  <dgm:cxnLst>
    <dgm:cxn modelId="{7E466FB1-1069-4552-A54D-268E9F7A94AD}" type="presOf" srcId="{F1881B5D-2BDE-4A00-B0E8-D600B9ED8D97}" destId="{ADD2CB40-0F81-4DAE-A308-702F2DE3742C}" srcOrd="0" destOrd="0" presId="urn:microsoft.com/office/officeart/2005/8/layout/hierarchy1"/>
    <dgm:cxn modelId="{D9A692C5-CD14-48FF-B7EB-982CB9D2081A}" type="presOf" srcId="{B4C19A62-2F09-4C5C-9C00-9C3B817B2037}" destId="{247F811B-ECA2-4400-828D-97CCBC30834C}" srcOrd="0" destOrd="0" presId="urn:microsoft.com/office/officeart/2005/8/layout/hierarchy1"/>
    <dgm:cxn modelId="{B1F688C6-7911-4BF5-B6F3-EF217F7BB970}" srcId="{B4C19A62-2F09-4C5C-9C00-9C3B817B2037}" destId="{F1881B5D-2BDE-4A00-B0E8-D600B9ED8D97}" srcOrd="2" destOrd="0" parTransId="{866A9254-F8E9-4203-972C-BF7F5AB5F381}" sibTransId="{2F00DF74-FD72-4BA7-9A18-4210A56044AF}"/>
    <dgm:cxn modelId="{BAA1BDD7-1A47-4339-A557-F33DDADFD37C}" type="presOf" srcId="{CCB16EA6-3428-4DDE-95D8-9247DC086288}" destId="{FA5B3B0B-C9A6-4420-9ABA-A1C660500F93}" srcOrd="0" destOrd="0" presId="urn:microsoft.com/office/officeart/2005/8/layout/hierarchy1"/>
    <dgm:cxn modelId="{129327E6-FA2D-4A7B-B038-E3FF71F91EE4}" type="presOf" srcId="{CB598B7A-F2D4-449F-8D17-1A844A430327}" destId="{AF18670A-99FE-4011-AA80-B957224E6E7A}" srcOrd="0" destOrd="0" presId="urn:microsoft.com/office/officeart/2005/8/layout/hierarchy1"/>
    <dgm:cxn modelId="{D61C92F5-3DCE-4B08-840D-6A2DD3D3E558}" srcId="{B4C19A62-2F09-4C5C-9C00-9C3B817B2037}" destId="{CB598B7A-F2D4-449F-8D17-1A844A430327}" srcOrd="1" destOrd="0" parTransId="{F7B8D6E3-E911-4F6B-B389-ADEFBC86EBD2}" sibTransId="{22B33454-DA65-4D2E-A8B6-320FD404F28F}"/>
    <dgm:cxn modelId="{7EA485FB-D8C4-4A37-8471-9197EC9D2F9B}" srcId="{B4C19A62-2F09-4C5C-9C00-9C3B817B2037}" destId="{CCB16EA6-3428-4DDE-95D8-9247DC086288}" srcOrd="0" destOrd="0" parTransId="{C211F5D5-BD1C-4D5B-ACA7-A70FA03268F2}" sibTransId="{59F58196-A0E9-47CE-965F-E40ADBC5AD25}"/>
    <dgm:cxn modelId="{A8A20B14-8752-45E8-93DE-04E1BFFDEDC8}" type="presParOf" srcId="{247F811B-ECA2-4400-828D-97CCBC30834C}" destId="{B24B0542-5C29-4A01-B588-46759BFE5F1B}" srcOrd="0" destOrd="0" presId="urn:microsoft.com/office/officeart/2005/8/layout/hierarchy1"/>
    <dgm:cxn modelId="{8E3D015E-E709-4775-A1BA-FA7BE100828B}" type="presParOf" srcId="{B24B0542-5C29-4A01-B588-46759BFE5F1B}" destId="{2950AC00-F136-4903-A8C6-61C4A09F624C}" srcOrd="0" destOrd="0" presId="urn:microsoft.com/office/officeart/2005/8/layout/hierarchy1"/>
    <dgm:cxn modelId="{B77A1063-4026-4994-A4DC-E3BE85CC3CF0}" type="presParOf" srcId="{2950AC00-F136-4903-A8C6-61C4A09F624C}" destId="{9284870D-440A-49BE-B861-CADFD047332C}" srcOrd="0" destOrd="0" presId="urn:microsoft.com/office/officeart/2005/8/layout/hierarchy1"/>
    <dgm:cxn modelId="{5BE4B25F-BD81-444C-B5C2-4B299CBCB228}" type="presParOf" srcId="{2950AC00-F136-4903-A8C6-61C4A09F624C}" destId="{FA5B3B0B-C9A6-4420-9ABA-A1C660500F93}" srcOrd="1" destOrd="0" presId="urn:microsoft.com/office/officeart/2005/8/layout/hierarchy1"/>
    <dgm:cxn modelId="{6C3E5B38-ABDF-46ED-B3C1-E2B8C93E24D0}" type="presParOf" srcId="{B24B0542-5C29-4A01-B588-46759BFE5F1B}" destId="{CC914BD7-81F8-4A0D-B0F2-C2AC5E15F85D}" srcOrd="1" destOrd="0" presId="urn:microsoft.com/office/officeart/2005/8/layout/hierarchy1"/>
    <dgm:cxn modelId="{5BA7B4D6-F5F0-4992-8470-BA35A97C3CF3}" type="presParOf" srcId="{247F811B-ECA2-4400-828D-97CCBC30834C}" destId="{ED99B9AA-04AB-47B8-B6F1-41BC2DC53A98}" srcOrd="1" destOrd="0" presId="urn:microsoft.com/office/officeart/2005/8/layout/hierarchy1"/>
    <dgm:cxn modelId="{86742F31-31D7-4BCA-9505-FD09E924637E}" type="presParOf" srcId="{ED99B9AA-04AB-47B8-B6F1-41BC2DC53A98}" destId="{60C4D6B7-F2A0-4198-B450-5CA998E96E16}" srcOrd="0" destOrd="0" presId="urn:microsoft.com/office/officeart/2005/8/layout/hierarchy1"/>
    <dgm:cxn modelId="{E81E6619-009A-462E-A015-63B1AEB55E4B}" type="presParOf" srcId="{60C4D6B7-F2A0-4198-B450-5CA998E96E16}" destId="{9C000F92-121B-4F05-9FB1-EF38DA36480D}" srcOrd="0" destOrd="0" presId="urn:microsoft.com/office/officeart/2005/8/layout/hierarchy1"/>
    <dgm:cxn modelId="{D58658A3-1ABB-4C2D-9C76-95A6499394E5}" type="presParOf" srcId="{60C4D6B7-F2A0-4198-B450-5CA998E96E16}" destId="{AF18670A-99FE-4011-AA80-B957224E6E7A}" srcOrd="1" destOrd="0" presId="urn:microsoft.com/office/officeart/2005/8/layout/hierarchy1"/>
    <dgm:cxn modelId="{0DFFF835-17FA-4D6F-9D30-54966196551E}" type="presParOf" srcId="{ED99B9AA-04AB-47B8-B6F1-41BC2DC53A98}" destId="{92B1E718-BB8F-4B3E-B17D-56C6BDBA1406}" srcOrd="1" destOrd="0" presId="urn:microsoft.com/office/officeart/2005/8/layout/hierarchy1"/>
    <dgm:cxn modelId="{E5316F18-BB68-4091-9C2A-1179ECA7DE3B}" type="presParOf" srcId="{247F811B-ECA2-4400-828D-97CCBC30834C}" destId="{5AA2177C-BA55-45C1-A348-F6084A519694}" srcOrd="2" destOrd="0" presId="urn:microsoft.com/office/officeart/2005/8/layout/hierarchy1"/>
    <dgm:cxn modelId="{806FA27D-912D-4BA5-A949-D083E5E1B0FE}" type="presParOf" srcId="{5AA2177C-BA55-45C1-A348-F6084A519694}" destId="{9FBA14A1-1C28-4C5B-9786-FDB04626E8B6}" srcOrd="0" destOrd="0" presId="urn:microsoft.com/office/officeart/2005/8/layout/hierarchy1"/>
    <dgm:cxn modelId="{DBC63AA8-D5BD-45EB-89F5-B318B23D5191}" type="presParOf" srcId="{9FBA14A1-1C28-4C5B-9786-FDB04626E8B6}" destId="{FD8E4215-7432-4FBD-A0D2-B599694667D6}" srcOrd="0" destOrd="0" presId="urn:microsoft.com/office/officeart/2005/8/layout/hierarchy1"/>
    <dgm:cxn modelId="{08644F92-DE7B-416B-ACC8-15BD2C2CC5B1}" type="presParOf" srcId="{9FBA14A1-1C28-4C5B-9786-FDB04626E8B6}" destId="{ADD2CB40-0F81-4DAE-A308-702F2DE3742C}" srcOrd="1" destOrd="0" presId="urn:microsoft.com/office/officeart/2005/8/layout/hierarchy1"/>
    <dgm:cxn modelId="{9D7DB1D1-4DA3-45BD-BC21-24C2D57549A5}" type="presParOf" srcId="{5AA2177C-BA55-45C1-A348-F6084A519694}" destId="{387B4BB5-B304-44B8-942F-B79210761BC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4870D-440A-49BE-B861-CADFD047332C}">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B3B0B-C9A6-4420-9ABA-A1C660500F93}">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¿En qué se parece o en qué se diferencia de tu vida?</a:t>
          </a:r>
          <a:endParaRPr lang="en-US" sz="2800" kern="1200" dirty="0"/>
        </a:p>
      </dsp:txBody>
      <dsp:txXfrm>
        <a:off x="378614" y="886531"/>
        <a:ext cx="2810360" cy="1744948"/>
      </dsp:txXfrm>
    </dsp:sp>
    <dsp:sp modelId="{9C000F92-121B-4F05-9FB1-EF38DA36480D}">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8670A-99FE-4011-AA80-B957224E6E7A}">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¿Qué desafíos observas?</a:t>
          </a:r>
          <a:endParaRPr lang="en-US" sz="2800" kern="1200" dirty="0"/>
        </a:p>
      </dsp:txBody>
      <dsp:txXfrm>
        <a:off x="3946203" y="886531"/>
        <a:ext cx="2810360" cy="1744948"/>
      </dsp:txXfrm>
    </dsp:sp>
    <dsp:sp modelId="{FD8E4215-7432-4FBD-A0D2-B599694667D6}">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2CB40-0F81-4DAE-A308-702F2DE3742C}">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¿Qué tiene de útil el horario?</a:t>
          </a:r>
          <a:r>
            <a:rPr lang="en-US" sz="2800" kern="1200" dirty="0"/>
            <a:t> </a:t>
          </a:r>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CC74C-3619-4382-A194-7D0478DB5CBF}"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89E73-D313-4504-BB38-8768B3B262EE}" type="slidenum">
              <a:rPr lang="en-US" smtClean="0"/>
              <a:t>‹#›</a:t>
            </a:fld>
            <a:endParaRPr lang="en-US"/>
          </a:p>
        </p:txBody>
      </p:sp>
    </p:spTree>
    <p:extLst>
      <p:ext uri="{BB962C8B-B14F-4D97-AF65-F5344CB8AC3E}">
        <p14:creationId xmlns:p14="http://schemas.microsoft.com/office/powerpoint/2010/main" val="240467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complete the sentences above on a piece of paper. After they finish, click to give them 30 seconds to share answers with a partner. Then, ask one to three volunteers to share their answers with the class.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C989E73-D313-4504-BB38-8768B3B262EE}" type="slidenum">
              <a:rPr lang="en-US" smtClean="0"/>
              <a:t>1</a:t>
            </a:fld>
            <a:endParaRPr lang="en-US"/>
          </a:p>
        </p:txBody>
      </p:sp>
    </p:spTree>
    <p:extLst>
      <p:ext uri="{BB962C8B-B14F-4D97-AF65-F5344CB8AC3E}">
        <p14:creationId xmlns:p14="http://schemas.microsoft.com/office/powerpoint/2010/main" val="107037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https://www.flickr.com/photos/_sk/4276400278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Student Dedication</a:t>
            </a:r>
          </a:p>
          <a:p>
            <a:pPr marL="0" lvl="0" indent="0" algn="l">
              <a:spcBef>
                <a:spcPts val="0"/>
              </a:spcBef>
              <a:spcAft>
                <a:spcPts val="0"/>
              </a:spcAft>
              <a:buNone/>
            </a:pPr>
            <a:r>
              <a:rPr lang="en-US" dirty="0"/>
              <a:t>https://pixabay.com/id/illustrations/akses-banyak-tangan-933142/</a:t>
            </a:r>
            <a:endParaRPr lang="en-US"/>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to students that as they prepare for high school, they will have more and more responsibilities. These will include increased schoolwork and academic obligations but perhaps also clubs, sports, extracurricular activities, greater family responsibilities, and a social life. To manage all of these they will need to identify tasks, complete them in an orderly manner, and keep them organized in a planner. This lesson will help them develop these skills and organize a planner that they can begin to use today.</a:t>
            </a:r>
          </a:p>
        </p:txBody>
      </p:sp>
      <p:sp>
        <p:nvSpPr>
          <p:cNvPr id="4" name="Slide Number Placeholder 3"/>
          <p:cNvSpPr>
            <a:spLocks noGrp="1"/>
          </p:cNvSpPr>
          <p:nvPr>
            <p:ph type="sldNum" sz="quarter" idx="5"/>
          </p:nvPr>
        </p:nvSpPr>
        <p:spPr/>
        <p:txBody>
          <a:bodyPr/>
          <a:lstStyle/>
          <a:p>
            <a:fld id="{6C989E73-D313-4504-BB38-8768B3B262EE}" type="slidenum">
              <a:rPr lang="en-US" smtClean="0"/>
              <a:t>4</a:t>
            </a:fld>
            <a:endParaRPr lang="en-US"/>
          </a:p>
        </p:txBody>
      </p:sp>
    </p:spTree>
    <p:extLst>
      <p:ext uri="{BB962C8B-B14F-4D97-AF65-F5344CB8AC3E}">
        <p14:creationId xmlns:p14="http://schemas.microsoft.com/office/powerpoint/2010/main" val="14996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turn to the activity “Organizing Two Student Schedules.” Each pair of students should pick one of the student schedules. They will read through the paragraph and plan the student’s week out, using the schedule provided. If some students finish quickly, encourage them to read the paragraph they did not choose and try the activity for that student for extra practice. After students have finished, lead a class discussion addressing the questions on this slide.</a:t>
            </a:r>
          </a:p>
        </p:txBody>
      </p:sp>
      <p:sp>
        <p:nvSpPr>
          <p:cNvPr id="4" name="Slide Number Placeholder 3"/>
          <p:cNvSpPr>
            <a:spLocks noGrp="1"/>
          </p:cNvSpPr>
          <p:nvPr>
            <p:ph type="sldNum" sz="quarter" idx="5"/>
          </p:nvPr>
        </p:nvSpPr>
        <p:spPr/>
        <p:txBody>
          <a:bodyPr/>
          <a:lstStyle/>
          <a:p>
            <a:fld id="{6C989E73-D313-4504-BB38-8768B3B262EE}" type="slidenum">
              <a:rPr lang="en-US" smtClean="0"/>
              <a:t>5</a:t>
            </a:fld>
            <a:endParaRPr lang="en-US"/>
          </a:p>
        </p:txBody>
      </p:sp>
    </p:spTree>
    <p:extLst>
      <p:ext uri="{BB962C8B-B14F-4D97-AF65-F5344CB8AC3E}">
        <p14:creationId xmlns:p14="http://schemas.microsoft.com/office/powerpoint/2010/main" val="118475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next step is understanding what time management looks like for oneself. Have students take the next 3 minutes to fill out the “Daily Log” handout entering yesterday’s activities. Have them do their best to fill out what they were doing during each hour of your day. If they do not remember perfectly that is okay, but the purpose is for them to see how they are spending their time. </a:t>
            </a:r>
          </a:p>
          <a:p>
            <a:r>
              <a:rPr lang="en-US" dirty="0"/>
              <a:t>When all students have filled out their schedules, ask them to turn and discuss their schedule with their neighbor. Click twice to display the  guide questions: </a:t>
            </a:r>
            <a:endParaRPr lang="en-US" dirty="0">
              <a:ea typeface="Calibri" panose="020F0502020204030204"/>
              <a:cs typeface="Calibri" panose="020F0502020204030204"/>
            </a:endParaRPr>
          </a:p>
          <a:p>
            <a:pPr marL="171450" indent="-171450">
              <a:buFont typeface="Symbol"/>
              <a:buChar char="•"/>
            </a:pPr>
            <a:r>
              <a:rPr lang="en-US" dirty="0"/>
              <a:t>Did anything surprise you?                  </a:t>
            </a:r>
            <a:endParaRPr lang="en-US" dirty="0">
              <a:ea typeface="Calibri"/>
              <a:cs typeface="Calibri"/>
            </a:endParaRPr>
          </a:p>
          <a:p>
            <a:pPr marL="171450" indent="-171450">
              <a:buFont typeface="Symbol"/>
              <a:buChar char="•"/>
            </a:pPr>
            <a:r>
              <a:rPr lang="en-US" dirty="0"/>
              <a:t>How much of your schedule can you control? How much of it is already set for you? </a:t>
            </a:r>
            <a:endParaRPr lang="en-US" dirty="0">
              <a:ea typeface="Calibri"/>
              <a:cs typeface="Calibri"/>
            </a:endParaRPr>
          </a:p>
          <a:p>
            <a:pPr marL="171450" indent="-171450">
              <a:buFont typeface="Symbol"/>
              <a:buChar char="•"/>
            </a:pPr>
            <a:r>
              <a:rPr lang="en-US" dirty="0"/>
              <a:t>Are there things that you would like to make changes to?</a:t>
            </a:r>
            <a:endParaRPr lang="en-US" dirty="0">
              <a:ea typeface="Calibri"/>
              <a:cs typeface="Calibri"/>
            </a:endParaRPr>
          </a:p>
          <a:p>
            <a:r>
              <a:rPr lang="en-US" dirty="0"/>
              <a:t>Then discuss these questions as a class. Highlight for students that there are only so many hours in a day; no one can do everything, and some things are more important than others. </a:t>
            </a:r>
            <a:endParaRPr lang="en-US" dirty="0">
              <a:ea typeface="Calibri" panose="020F0502020204030204"/>
              <a:cs typeface="Calibri" panose="020F0502020204030204"/>
            </a:endParaRPr>
          </a:p>
          <a:p>
            <a:r>
              <a:rPr lang="en-US" dirty="0"/>
              <a:t>Ask students, “What are some strategies that you already use to organize your time?”</a:t>
            </a:r>
            <a:endParaRPr lang="en-US" dirty="0">
              <a:ea typeface="Calibri"/>
              <a:cs typeface="Calibri"/>
            </a:endParaRPr>
          </a:p>
          <a:p>
            <a:r>
              <a:rPr lang="en-US" dirty="0"/>
              <a:t>Image: https://commons.wikimedia.org/wiki/File:Agenda.jpg</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C989E73-D313-4504-BB38-8768B3B262EE}" type="slidenum">
              <a:rPr lang="en-US" smtClean="0"/>
              <a:t>6</a:t>
            </a:fld>
            <a:endParaRPr lang="en-US"/>
          </a:p>
        </p:txBody>
      </p:sp>
    </p:spTree>
    <p:extLst>
      <p:ext uri="{BB962C8B-B14F-4D97-AF65-F5344CB8AC3E}">
        <p14:creationId xmlns:p14="http://schemas.microsoft.com/office/powerpoint/2010/main" val="3195349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now that you’ve discussed some of the many activities and challenges that they as students must manage, you will take some time to discuss strong organizational habits. Display these using the slideshow, or a white board, poster, or similar large format</a:t>
            </a:r>
          </a:p>
        </p:txBody>
      </p:sp>
      <p:sp>
        <p:nvSpPr>
          <p:cNvPr id="4" name="Slide Number Placeholder 3"/>
          <p:cNvSpPr>
            <a:spLocks noGrp="1"/>
          </p:cNvSpPr>
          <p:nvPr>
            <p:ph type="sldNum" sz="quarter" idx="5"/>
          </p:nvPr>
        </p:nvSpPr>
        <p:spPr/>
        <p:txBody>
          <a:bodyPr/>
          <a:lstStyle/>
          <a:p>
            <a:fld id="{6C989E73-D313-4504-BB38-8768B3B262EE}" type="slidenum">
              <a:rPr lang="en-US" smtClean="0"/>
              <a:t>7</a:t>
            </a:fld>
            <a:endParaRPr lang="en-US"/>
          </a:p>
        </p:txBody>
      </p:sp>
    </p:spTree>
    <p:extLst>
      <p:ext uri="{BB962C8B-B14F-4D97-AF65-F5344CB8AC3E}">
        <p14:creationId xmlns:p14="http://schemas.microsoft.com/office/powerpoint/2010/main" val="394459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ask students to complete a daily, weekly, and monthly schedule. </a:t>
            </a:r>
          </a:p>
          <a:p>
            <a:r>
              <a:rPr lang="en-US" dirty="0"/>
              <a:t>If students already have a planner, encourage them to use it for this  exercise. If they do not have a planner, encourage them to dedicate a notebook to it, or provide them with scheduling worksheets. Walk around and answer questions students may have. Encourage students to work together to discuss coming assignments to help build a sense of community. </a:t>
            </a:r>
            <a:endParaRPr lang="en-US" dirty="0">
              <a:ea typeface="Calibri"/>
              <a:cs typeface="Calibri"/>
            </a:endParaRPr>
          </a:p>
          <a:p>
            <a:r>
              <a:rPr lang="en-US" dirty="0"/>
              <a:t>Image: http://clipart-library.com/clipart/1871800.htm</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C989E73-D313-4504-BB38-8768B3B262EE}" type="slidenum">
              <a:rPr lang="en-US" smtClean="0"/>
              <a:t>10</a:t>
            </a:fld>
            <a:endParaRPr lang="en-US"/>
          </a:p>
        </p:txBody>
      </p:sp>
    </p:spTree>
    <p:extLst>
      <p:ext uri="{BB962C8B-B14F-4D97-AF65-F5344CB8AC3E}">
        <p14:creationId xmlns:p14="http://schemas.microsoft.com/office/powerpoint/2010/main" val="242008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For today's exit ticket, have students complete the sentences on the slide.</a:t>
            </a:r>
          </a:p>
        </p:txBody>
      </p:sp>
      <p:sp>
        <p:nvSpPr>
          <p:cNvPr id="4" name="Slide Number Placeholder 3"/>
          <p:cNvSpPr>
            <a:spLocks noGrp="1"/>
          </p:cNvSpPr>
          <p:nvPr>
            <p:ph type="sldNum" sz="quarter" idx="5"/>
          </p:nvPr>
        </p:nvSpPr>
        <p:spPr/>
        <p:txBody>
          <a:bodyPr/>
          <a:lstStyle/>
          <a:p>
            <a:fld id="{6C989E73-D313-4504-BB38-8768B3B262EE}" type="slidenum">
              <a:rPr lang="en-US" smtClean="0"/>
              <a:t>11</a:t>
            </a:fld>
            <a:endParaRPr lang="en-US"/>
          </a:p>
        </p:txBody>
      </p:sp>
    </p:spTree>
    <p:extLst>
      <p:ext uri="{BB962C8B-B14F-4D97-AF65-F5344CB8AC3E}">
        <p14:creationId xmlns:p14="http://schemas.microsoft.com/office/powerpoint/2010/main" val="415685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6856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3537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451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8486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85808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71280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01871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8352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0901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27199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88724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0564" y="365124"/>
            <a:ext cx="9973235" cy="1344168"/>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7" name="Rectangle 6">
            <a:extLst>
              <a:ext uri="{FF2B5EF4-FFF2-40B4-BE49-F238E27FC236}">
                <a16:creationId xmlns:a16="http://schemas.microsoft.com/office/drawing/2014/main" id="{A4BFE2C5-78FE-4B86-B6A4-9E2AB36B6FDF}"/>
              </a:ext>
            </a:extLst>
          </p:cNvPr>
          <p:cNvSpPr/>
          <p:nvPr userDrawn="1"/>
        </p:nvSpPr>
        <p:spPr>
          <a:xfrm>
            <a:off x="76202" y="21772"/>
            <a:ext cx="1188720" cy="93268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424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10376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829517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87355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01305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64287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38024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96595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85760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56001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50846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19648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91347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195399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90320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73037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9480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2293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936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4775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6784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8860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70272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4"/>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205552025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5"/>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344109823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spTree>
    <p:extLst>
      <p:ext uri="{BB962C8B-B14F-4D97-AF65-F5344CB8AC3E}">
        <p14:creationId xmlns:p14="http://schemas.microsoft.com/office/powerpoint/2010/main" val="3601500863"/>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Agenda.jpg"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1A05-DEA6-44EF-8BE3-F0FABFEBDCD3}"/>
              </a:ext>
            </a:extLst>
          </p:cNvPr>
          <p:cNvSpPr>
            <a:spLocks noGrp="1"/>
          </p:cNvSpPr>
          <p:nvPr>
            <p:ph type="title"/>
          </p:nvPr>
        </p:nvSpPr>
        <p:spPr>
          <a:xfrm>
            <a:off x="1578165" y="278891"/>
            <a:ext cx="8074815" cy="1618489"/>
          </a:xfrm>
        </p:spPr>
        <p:txBody>
          <a:bodyPr anchor="ctr">
            <a:normAutofit/>
          </a:bodyPr>
          <a:lstStyle/>
          <a:p>
            <a:r>
              <a:rPr lang="en-US" sz="7200" dirty="0">
                <a:solidFill>
                  <a:schemeClr val="bg2"/>
                </a:solidFill>
                <a:cs typeface="Calibri Light"/>
              </a:rPr>
              <a:t>Hazlo Ahora</a:t>
            </a:r>
          </a:p>
        </p:txBody>
      </p:sp>
      <p:sp>
        <p:nvSpPr>
          <p:cNvPr id="3" name="Content Placeholder 2">
            <a:extLst>
              <a:ext uri="{FF2B5EF4-FFF2-40B4-BE49-F238E27FC236}">
                <a16:creationId xmlns:a16="http://schemas.microsoft.com/office/drawing/2014/main" id="{5956F16F-DC1A-404C-ABDD-83F8521CDB15}"/>
              </a:ext>
            </a:extLst>
          </p:cNvPr>
          <p:cNvSpPr>
            <a:spLocks noGrp="1"/>
          </p:cNvSpPr>
          <p:nvPr>
            <p:ph idx="1"/>
          </p:nvPr>
        </p:nvSpPr>
        <p:spPr>
          <a:xfrm>
            <a:off x="1785984" y="1897380"/>
            <a:ext cx="9812250" cy="4115493"/>
          </a:xfrm>
        </p:spPr>
        <p:txBody>
          <a:bodyPr vert="horz" lIns="91440" tIns="45720" rIns="91440" bIns="45720" rtlCol="0" anchor="t">
            <a:normAutofit/>
          </a:bodyPr>
          <a:lstStyle/>
          <a:p>
            <a:pPr marL="0" indent="0">
              <a:lnSpc>
                <a:spcPct val="100000"/>
              </a:lnSpc>
              <a:spcBef>
                <a:spcPts val="0"/>
              </a:spcBef>
              <a:spcAft>
                <a:spcPts val="1200"/>
              </a:spcAft>
              <a:buNone/>
            </a:pPr>
            <a:r>
              <a:rPr lang="en-US" sz="3200" dirty="0">
                <a:solidFill>
                  <a:schemeClr val="bg2"/>
                </a:solidFill>
                <a:cs typeface="Calibri"/>
              </a:rPr>
              <a:t>Completa las siguientes frases:</a:t>
            </a:r>
          </a:p>
          <a:p>
            <a:pPr lvl="1">
              <a:lnSpc>
                <a:spcPct val="100000"/>
              </a:lnSpc>
              <a:spcBef>
                <a:spcPts val="0"/>
              </a:spcBef>
              <a:spcAft>
                <a:spcPts val="1200"/>
              </a:spcAft>
            </a:pPr>
            <a:r>
              <a:rPr lang="es-MX" sz="3200" dirty="0">
                <a:solidFill>
                  <a:schemeClr val="bg2"/>
                </a:solidFill>
                <a:cs typeface="Calibri"/>
              </a:rPr>
              <a:t>Tres cosas a las que quiero dedicar más tiempo son</a:t>
            </a:r>
            <a:r>
              <a:rPr lang="en-US" sz="3200" dirty="0">
                <a:solidFill>
                  <a:schemeClr val="bg2"/>
                </a:solidFill>
                <a:cs typeface="Calibri"/>
              </a:rPr>
              <a:t>_________________________________.</a:t>
            </a:r>
          </a:p>
          <a:p>
            <a:pPr lvl="1">
              <a:lnSpc>
                <a:spcPct val="100000"/>
              </a:lnSpc>
              <a:spcBef>
                <a:spcPts val="0"/>
              </a:spcBef>
              <a:spcAft>
                <a:spcPts val="1200"/>
              </a:spcAft>
            </a:pPr>
            <a:r>
              <a:rPr lang="es-MX" sz="3200" dirty="0">
                <a:solidFill>
                  <a:schemeClr val="bg2"/>
                </a:solidFill>
                <a:cs typeface="Calibri"/>
              </a:rPr>
              <a:t>Dos cosas a las que quiero dedicar menos tiempo son</a:t>
            </a:r>
            <a:r>
              <a:rPr lang="en-US" sz="3200" dirty="0">
                <a:solidFill>
                  <a:schemeClr val="bg2"/>
                </a:solidFill>
                <a:cs typeface="Calibri"/>
              </a:rPr>
              <a:t> _________________________________. </a:t>
            </a:r>
          </a:p>
          <a:p>
            <a:pPr marL="0" lvl="1" indent="0">
              <a:lnSpc>
                <a:spcPct val="100000"/>
              </a:lnSpc>
              <a:spcBef>
                <a:spcPts val="0"/>
              </a:spcBef>
              <a:spcAft>
                <a:spcPts val="1200"/>
              </a:spcAft>
              <a:buNone/>
            </a:pPr>
            <a:r>
              <a:rPr lang="en-US" sz="3200" dirty="0">
                <a:solidFill>
                  <a:schemeClr val="bg2"/>
                </a:solidFill>
                <a:cs typeface="Calibri"/>
              </a:rPr>
              <a:t>Comparte tus respuestas con un compañero.</a:t>
            </a:r>
          </a:p>
        </p:txBody>
      </p:sp>
    </p:spTree>
    <p:extLst>
      <p:ext uri="{BB962C8B-B14F-4D97-AF65-F5344CB8AC3E}">
        <p14:creationId xmlns:p14="http://schemas.microsoft.com/office/powerpoint/2010/main" val="337142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D295-1344-4280-BA15-BCB8D726A8DB}"/>
              </a:ext>
            </a:extLst>
          </p:cNvPr>
          <p:cNvSpPr>
            <a:spLocks noGrp="1"/>
          </p:cNvSpPr>
          <p:nvPr>
            <p:ph type="title"/>
          </p:nvPr>
        </p:nvSpPr>
        <p:spPr>
          <a:xfrm>
            <a:off x="1621971" y="568151"/>
            <a:ext cx="9486000" cy="1597228"/>
          </a:xfrm>
        </p:spPr>
        <p:txBody>
          <a:bodyPr>
            <a:normAutofit/>
          </a:bodyPr>
          <a:lstStyle/>
          <a:p>
            <a:r>
              <a:rPr lang="en-US" sz="6000" dirty="0">
                <a:solidFill>
                  <a:schemeClr val="bg2"/>
                </a:solidFill>
                <a:cs typeface="Calibri Light"/>
              </a:rPr>
              <a:t>¡Ahora inténtalo tú!</a:t>
            </a:r>
            <a:endParaRPr lang="en-US" sz="6000" dirty="0">
              <a:solidFill>
                <a:schemeClr val="bg2"/>
              </a:solidFill>
            </a:endParaRPr>
          </a:p>
        </p:txBody>
      </p:sp>
      <p:sp>
        <p:nvSpPr>
          <p:cNvPr id="3" name="Content Placeholder 2">
            <a:extLst>
              <a:ext uri="{FF2B5EF4-FFF2-40B4-BE49-F238E27FC236}">
                <a16:creationId xmlns:a16="http://schemas.microsoft.com/office/drawing/2014/main" id="{9DDA2E86-84B3-4F2C-BA2C-95725E8AB189}"/>
              </a:ext>
            </a:extLst>
          </p:cNvPr>
          <p:cNvSpPr>
            <a:spLocks noGrp="1"/>
          </p:cNvSpPr>
          <p:nvPr>
            <p:ph idx="1"/>
          </p:nvPr>
        </p:nvSpPr>
        <p:spPr>
          <a:xfrm>
            <a:off x="5128644" y="2282067"/>
            <a:ext cx="5635934" cy="4007782"/>
          </a:xfrm>
        </p:spPr>
        <p:txBody>
          <a:bodyPr vert="horz" lIns="91440" tIns="45720" rIns="91440" bIns="45720" rtlCol="0" anchor="t">
            <a:noAutofit/>
          </a:bodyPr>
          <a:lstStyle/>
          <a:p>
            <a:r>
              <a:rPr lang="es-MX" sz="3600" dirty="0">
                <a:solidFill>
                  <a:schemeClr val="bg2"/>
                </a:solidFill>
                <a:cs typeface="Calibri"/>
              </a:rPr>
              <a:t>Dedica los próximos diez minutos a organizar tu agenda siguiendo los consejos que te ofrecemos. ¡Haz que este tiempo te sea útil!</a:t>
            </a:r>
            <a:endParaRPr lang="en-US" sz="3600" dirty="0">
              <a:solidFill>
                <a:schemeClr val="bg2"/>
              </a:solidFill>
            </a:endParaRPr>
          </a:p>
        </p:txBody>
      </p:sp>
      <p:pic>
        <p:nvPicPr>
          <p:cNvPr id="4" name="Picture 4" descr="A picture containing calendar&#10;&#10;Description automatically generated">
            <a:extLst>
              <a:ext uri="{FF2B5EF4-FFF2-40B4-BE49-F238E27FC236}">
                <a16:creationId xmlns:a16="http://schemas.microsoft.com/office/drawing/2014/main" id="{21E73439-536B-49E5-82EA-69BA96A8748B}"/>
              </a:ext>
            </a:extLst>
          </p:cNvPr>
          <p:cNvPicPr>
            <a:picLocks noChangeAspect="1"/>
          </p:cNvPicPr>
          <p:nvPr/>
        </p:nvPicPr>
        <p:blipFill rotWithShape="1">
          <a:blip r:embed="rId3"/>
          <a:srcRect t="103" r="-2" b="26328"/>
          <a:stretch/>
        </p:blipFill>
        <p:spPr>
          <a:xfrm>
            <a:off x="1401448" y="2165379"/>
            <a:ext cx="3533985" cy="2728198"/>
          </a:xfrm>
          <a:prstGeom prst="rect">
            <a:avLst/>
          </a:prstGeom>
        </p:spPr>
      </p:pic>
    </p:spTree>
    <p:extLst>
      <p:ext uri="{BB962C8B-B14F-4D97-AF65-F5344CB8AC3E}">
        <p14:creationId xmlns:p14="http://schemas.microsoft.com/office/powerpoint/2010/main" val="85520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B8D6E-8B88-42A6-B919-5C7DEAADB30F}"/>
              </a:ext>
            </a:extLst>
          </p:cNvPr>
          <p:cNvSpPr>
            <a:spLocks noGrp="1"/>
          </p:cNvSpPr>
          <p:nvPr>
            <p:ph type="title"/>
          </p:nvPr>
        </p:nvSpPr>
        <p:spPr>
          <a:xfrm>
            <a:off x="1698169" y="1084907"/>
            <a:ext cx="5455662" cy="661934"/>
          </a:xfrm>
        </p:spPr>
        <p:txBody>
          <a:bodyPr>
            <a:normAutofit fontScale="90000"/>
          </a:bodyPr>
          <a:lstStyle/>
          <a:p>
            <a:r>
              <a:rPr lang="en-US" sz="6600" dirty="0">
                <a:solidFill>
                  <a:schemeClr val="bg2"/>
                </a:solidFill>
                <a:cs typeface="Calibri Light"/>
              </a:rPr>
              <a:t>Boleto de Salida</a:t>
            </a:r>
            <a:endParaRPr lang="en-US" sz="6600" dirty="0">
              <a:solidFill>
                <a:schemeClr val="bg2"/>
              </a:solidFill>
            </a:endParaRPr>
          </a:p>
        </p:txBody>
      </p:sp>
      <p:sp>
        <p:nvSpPr>
          <p:cNvPr id="3" name="Content Placeholder 2">
            <a:extLst>
              <a:ext uri="{FF2B5EF4-FFF2-40B4-BE49-F238E27FC236}">
                <a16:creationId xmlns:a16="http://schemas.microsoft.com/office/drawing/2014/main" id="{E019D445-F440-482E-A77F-26252E3D7DE6}"/>
              </a:ext>
            </a:extLst>
          </p:cNvPr>
          <p:cNvSpPr>
            <a:spLocks noGrp="1"/>
          </p:cNvSpPr>
          <p:nvPr>
            <p:ph idx="1"/>
          </p:nvPr>
        </p:nvSpPr>
        <p:spPr>
          <a:xfrm>
            <a:off x="1698169" y="1605328"/>
            <a:ext cx="9865474" cy="4167765"/>
          </a:xfrm>
        </p:spPr>
        <p:txBody>
          <a:bodyPr vert="horz" lIns="91440" tIns="45720" rIns="91440" bIns="45720" rtlCol="0" anchor="ctr">
            <a:normAutofit/>
          </a:bodyPr>
          <a:lstStyle/>
          <a:p>
            <a:pPr marL="0" indent="0">
              <a:lnSpc>
                <a:spcPct val="100000"/>
              </a:lnSpc>
              <a:spcBef>
                <a:spcPts val="0"/>
              </a:spcBef>
              <a:spcAft>
                <a:spcPts val="1800"/>
              </a:spcAft>
              <a:buNone/>
            </a:pPr>
            <a:r>
              <a:rPr lang="en-US" sz="3200" dirty="0">
                <a:solidFill>
                  <a:schemeClr val="bg2"/>
                </a:solidFill>
                <a:cs typeface="Calibri"/>
              </a:rPr>
              <a:t>Completa las siguientes frases:</a:t>
            </a:r>
          </a:p>
          <a:p>
            <a:pPr lvl="1">
              <a:lnSpc>
                <a:spcPct val="100000"/>
              </a:lnSpc>
              <a:spcBef>
                <a:spcPts val="0"/>
              </a:spcBef>
              <a:spcAft>
                <a:spcPts val="1800"/>
              </a:spcAft>
            </a:pPr>
            <a:r>
              <a:rPr lang="en-US" sz="3200" dirty="0">
                <a:solidFill>
                  <a:schemeClr val="bg2"/>
                </a:solidFill>
                <a:cs typeface="Calibri"/>
              </a:rPr>
              <a:t>Utilizar una agenda puede ayudarme a _________________.</a:t>
            </a:r>
          </a:p>
          <a:p>
            <a:pPr lvl="1">
              <a:lnSpc>
                <a:spcPct val="100000"/>
              </a:lnSpc>
              <a:spcBef>
                <a:spcPts val="0"/>
              </a:spcBef>
              <a:spcAft>
                <a:spcPts val="1800"/>
              </a:spcAft>
            </a:pPr>
            <a:r>
              <a:rPr lang="es-MX" sz="3200" dirty="0">
                <a:solidFill>
                  <a:schemeClr val="bg2"/>
                </a:solidFill>
                <a:cs typeface="Calibri"/>
              </a:rPr>
              <a:t>Una cosa que espero cambiar como resultado de la lección de hoy es</a:t>
            </a:r>
            <a:r>
              <a:rPr lang="en-US" sz="3200" dirty="0">
                <a:solidFill>
                  <a:schemeClr val="bg2"/>
                </a:solidFill>
                <a:cs typeface="Calibri"/>
              </a:rPr>
              <a:t>___________________.</a:t>
            </a:r>
          </a:p>
        </p:txBody>
      </p:sp>
    </p:spTree>
    <p:extLst>
      <p:ext uri="{BB962C8B-B14F-4D97-AF65-F5344CB8AC3E}">
        <p14:creationId xmlns:p14="http://schemas.microsoft.com/office/powerpoint/2010/main" val="98256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653" y="606100"/>
            <a:ext cx="11620323" cy="184665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lvl="0" defTabSz="914400">
              <a:defRPr/>
            </a:pPr>
            <a:r>
              <a:rPr kumimoji="0" lang="en-US" sz="1400" b="0" i="0" u="none" strike="noStrike" kern="0" cap="none" spc="0" normalizeH="0" baseline="0" noProof="0" dirty="0">
                <a:ln>
                  <a:noFill/>
                </a:ln>
                <a:solidFill>
                  <a:srgbClr val="000000"/>
                </a:solidFill>
                <a:effectLst/>
                <a:uLnTx/>
                <a:uFillTx/>
                <a:ea typeface="+mn-ea"/>
                <a:cs typeface="Arial"/>
                <a:sym typeface="Arial"/>
              </a:rPr>
              <a:t>Slide 2 and </a:t>
            </a:r>
            <a:r>
              <a:rPr lang="en-US" sz="1400" kern="0" dirty="0">
                <a:solidFill>
                  <a:srgbClr val="000000"/>
                </a:solidFill>
                <a:cs typeface="Arial"/>
                <a:sym typeface="Arial"/>
              </a:rPr>
              <a:t>unit thumbnail: https://www.flickr.com/photos/_sk/4276400278</a:t>
            </a:r>
            <a:endParaRPr kumimoji="0" lang="en-US" sz="1400" b="0" i="0" u="none" strike="noStrike" kern="0" cap="none" spc="0" normalizeH="0" baseline="0" noProof="0" dirty="0">
              <a:ln>
                <a:noFill/>
              </a:ln>
              <a:solidFill>
                <a:srgbClr val="000000"/>
              </a:solidFill>
              <a:effectLst/>
              <a:uLnTx/>
              <a:uFillTx/>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ea typeface="+mn-ea"/>
                <a:cs typeface="Arial"/>
                <a:sym typeface="Arial"/>
              </a:rPr>
              <a:t>Slide 3: https://pixabay.com/id/illustrations/akses-banyak-tangan-933142</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6: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https://commons.wikimedia.org/wiki/File:Agenda.jpg</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10</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http</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://clipart-library.com/clipart/1871800.htm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138548" y="642937"/>
            <a:ext cx="9144000" cy="920193"/>
          </a:xfrm>
        </p:spPr>
        <p:txBody>
          <a:bodyPr anchor="t"/>
          <a:lstStyle/>
          <a:p>
            <a:r>
              <a:rPr lang="en-US" dirty="0">
                <a:latin typeface="Berlin Sans FB" panose="020E0602020502020306" pitchFamily="34" charset="0"/>
              </a:rPr>
              <a:t>Gestionar mi aprendizaje</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1597191" y="1750931"/>
            <a:ext cx="10373136" cy="920193"/>
          </a:xfrm>
        </p:spPr>
        <p:txBody>
          <a:bodyPr>
            <a:normAutofit fontScale="92500"/>
          </a:bodyPr>
          <a:lstStyle/>
          <a:p>
            <a:r>
              <a:rPr lang="en-US" sz="4000" dirty="0">
                <a:latin typeface="Berlin Sans FB" panose="020E0602020502020306" pitchFamily="34" charset="0"/>
              </a:rPr>
              <a:t>Día 2: Gestionar el Tiempo y Establecer Prioridades</a:t>
            </a:r>
          </a:p>
        </p:txBody>
      </p:sp>
      <p:sp>
        <p:nvSpPr>
          <p:cNvPr id="4" name="Rectangle 3">
            <a:extLst>
              <a:ext uri="{FF2B5EF4-FFF2-40B4-BE49-F238E27FC236}">
                <a16:creationId xmlns:a16="http://schemas.microsoft.com/office/drawing/2014/main" id="{0EA555EC-BAC4-4B61-BAA9-A65E0B27F234}"/>
              </a:ext>
            </a:extLst>
          </p:cNvPr>
          <p:cNvSpPr/>
          <p:nvPr/>
        </p:nvSpPr>
        <p:spPr>
          <a:xfrm>
            <a:off x="3785815" y="2956955"/>
            <a:ext cx="6035040" cy="33832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560B149-DF5D-4E41-9537-99F8316D230A}"/>
              </a:ext>
            </a:extLst>
          </p:cNvPr>
          <p:cNvSpPr/>
          <p:nvPr/>
        </p:nvSpPr>
        <p:spPr>
          <a:xfrm>
            <a:off x="65315" y="32657"/>
            <a:ext cx="1188720" cy="914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2" y="311159"/>
            <a:ext cx="5758245"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Dedicación Estudiantil</a:t>
            </a:r>
            <a:endParaRPr dirty="0">
              <a:solidFill>
                <a:schemeClr val="bg2"/>
              </a:solidFill>
            </a:endParaRPr>
          </a:p>
        </p:txBody>
      </p:sp>
      <p:sp>
        <p:nvSpPr>
          <p:cNvPr id="4" name="Rectangle 3">
            <a:extLst>
              <a:ext uri="{FF2B5EF4-FFF2-40B4-BE49-F238E27FC236}">
                <a16:creationId xmlns:a16="http://schemas.microsoft.com/office/drawing/2014/main" id="{2C8BC407-230B-48F6-917C-D2531F3E82D3}"/>
              </a:ext>
            </a:extLst>
          </p:cNvPr>
          <p:cNvSpPr/>
          <p:nvPr/>
        </p:nvSpPr>
        <p:spPr>
          <a:xfrm>
            <a:off x="65315" y="20782"/>
            <a:ext cx="1188720" cy="93268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6AEB-4CA7-420A-8E0F-776F2D17D496}"/>
              </a:ext>
            </a:extLst>
          </p:cNvPr>
          <p:cNvSpPr>
            <a:spLocks noGrp="1"/>
          </p:cNvSpPr>
          <p:nvPr>
            <p:ph type="title"/>
          </p:nvPr>
        </p:nvSpPr>
        <p:spPr>
          <a:xfrm>
            <a:off x="1038160" y="420700"/>
            <a:ext cx="5422015" cy="1416018"/>
          </a:xfrm>
        </p:spPr>
        <p:txBody>
          <a:bodyPr>
            <a:normAutofit/>
          </a:bodyPr>
          <a:lstStyle/>
          <a:p>
            <a:pPr algn="r"/>
            <a:r>
              <a:rPr lang="en-US" sz="4600" dirty="0">
                <a:solidFill>
                  <a:schemeClr val="bg2"/>
                </a:solidFill>
                <a:cs typeface="Calibri Light"/>
              </a:rPr>
              <a:t>Objetivos de Hoy</a:t>
            </a:r>
            <a:endParaRPr lang="en-US" sz="4600" dirty="0">
              <a:solidFill>
                <a:schemeClr val="bg2"/>
              </a:solidFill>
            </a:endParaRPr>
          </a:p>
        </p:txBody>
      </p:sp>
      <p:sp>
        <p:nvSpPr>
          <p:cNvPr id="3" name="Content Placeholder 2">
            <a:extLst>
              <a:ext uri="{FF2B5EF4-FFF2-40B4-BE49-F238E27FC236}">
                <a16:creationId xmlns:a16="http://schemas.microsoft.com/office/drawing/2014/main" id="{58505F7B-BDDB-4734-A7A9-DBDB17DE360B}"/>
              </a:ext>
            </a:extLst>
          </p:cNvPr>
          <p:cNvSpPr>
            <a:spLocks noGrp="1"/>
          </p:cNvSpPr>
          <p:nvPr>
            <p:ph idx="1"/>
          </p:nvPr>
        </p:nvSpPr>
        <p:spPr>
          <a:xfrm>
            <a:off x="1953491" y="2133600"/>
            <a:ext cx="9545782" cy="3962399"/>
          </a:xfrm>
        </p:spPr>
        <p:txBody>
          <a:bodyPr vert="horz" lIns="91440" tIns="45720" rIns="91440" bIns="45720" rtlCol="0" anchor="t">
            <a:normAutofit/>
          </a:bodyPr>
          <a:lstStyle/>
          <a:p>
            <a:pPr marL="0" indent="0">
              <a:lnSpc>
                <a:spcPct val="100000"/>
              </a:lnSpc>
              <a:spcBef>
                <a:spcPts val="0"/>
              </a:spcBef>
              <a:spcAft>
                <a:spcPts val="2400"/>
              </a:spcAft>
              <a:buNone/>
            </a:pPr>
            <a:r>
              <a:rPr lang="en-US" sz="4000" dirty="0">
                <a:solidFill>
                  <a:schemeClr val="bg2"/>
                </a:solidFill>
                <a:cs typeface="Calibri"/>
              </a:rPr>
              <a:t>Al final del día de hoy serás capaz de...</a:t>
            </a:r>
          </a:p>
          <a:p>
            <a:pPr lvl="1">
              <a:lnSpc>
                <a:spcPct val="100000"/>
              </a:lnSpc>
              <a:spcBef>
                <a:spcPts val="0"/>
              </a:spcBef>
              <a:spcAft>
                <a:spcPts val="2400"/>
              </a:spcAft>
            </a:pPr>
            <a:r>
              <a:rPr lang="es-MX" sz="4000" dirty="0">
                <a:solidFill>
                  <a:schemeClr val="bg2"/>
                </a:solidFill>
                <a:cs typeface="Calibri"/>
              </a:rPr>
              <a:t>Organizar y mantener una agenda diaria</a:t>
            </a:r>
          </a:p>
          <a:p>
            <a:pPr lvl="1">
              <a:lnSpc>
                <a:spcPct val="100000"/>
              </a:lnSpc>
              <a:spcBef>
                <a:spcPts val="0"/>
              </a:spcBef>
              <a:spcAft>
                <a:spcPts val="2400"/>
              </a:spcAft>
            </a:pPr>
            <a:r>
              <a:rPr lang="es-MX" sz="4000" dirty="0">
                <a:solidFill>
                  <a:schemeClr val="bg2"/>
                </a:solidFill>
                <a:cs typeface="Calibri"/>
              </a:rPr>
              <a:t>Priorizar y ordenar las tareas a realizar</a:t>
            </a:r>
            <a:endParaRPr lang="en-US" sz="4000" dirty="0">
              <a:solidFill>
                <a:schemeClr val="bg2"/>
              </a:solidFill>
              <a:cs typeface="Calibri"/>
            </a:endParaRPr>
          </a:p>
        </p:txBody>
      </p:sp>
    </p:spTree>
    <p:extLst>
      <p:ext uri="{BB962C8B-B14F-4D97-AF65-F5344CB8AC3E}">
        <p14:creationId xmlns:p14="http://schemas.microsoft.com/office/powerpoint/2010/main" val="141642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5C1-0217-4E42-B56B-28656B1766BE}"/>
              </a:ext>
            </a:extLst>
          </p:cNvPr>
          <p:cNvSpPr>
            <a:spLocks noGrp="1"/>
          </p:cNvSpPr>
          <p:nvPr>
            <p:ph type="title"/>
          </p:nvPr>
        </p:nvSpPr>
        <p:spPr>
          <a:xfrm>
            <a:off x="1620981" y="809898"/>
            <a:ext cx="10257807" cy="1554480"/>
          </a:xfrm>
        </p:spPr>
        <p:txBody>
          <a:bodyPr anchor="ctr">
            <a:normAutofit/>
          </a:bodyPr>
          <a:lstStyle/>
          <a:p>
            <a:r>
              <a:rPr lang="es-MX" sz="4800" dirty="0">
                <a:solidFill>
                  <a:schemeClr val="bg2"/>
                </a:solidFill>
                <a:cs typeface="Calibri Light"/>
              </a:rPr>
              <a:t>Organizar los horarios de dos alumnos</a:t>
            </a:r>
            <a:endParaRPr lang="en-US" sz="4800" dirty="0">
              <a:solidFill>
                <a:schemeClr val="bg2"/>
              </a:solidFill>
            </a:endParaRPr>
          </a:p>
        </p:txBody>
      </p:sp>
      <p:graphicFrame>
        <p:nvGraphicFramePr>
          <p:cNvPr id="5" name="Content Placeholder 2">
            <a:extLst>
              <a:ext uri="{FF2B5EF4-FFF2-40B4-BE49-F238E27FC236}">
                <a16:creationId xmlns:a16="http://schemas.microsoft.com/office/drawing/2014/main" id="{3710AE3A-2590-4F32-A085-5FAA91141359}"/>
              </a:ext>
            </a:extLst>
          </p:cNvPr>
          <p:cNvGraphicFramePr>
            <a:graphicFrameLocks noGrp="1"/>
          </p:cNvGraphicFramePr>
          <p:nvPr>
            <p:ph idx="1"/>
            <p:extLst>
              <p:ext uri="{D42A27DB-BD31-4B8C-83A1-F6EECF244321}">
                <p14:modId xmlns:p14="http://schemas.microsoft.com/office/powerpoint/2010/main" val="1723663309"/>
              </p:ext>
            </p:extLst>
          </p:nvPr>
        </p:nvGraphicFramePr>
        <p:xfrm>
          <a:off x="1500348" y="1978428"/>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410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C451-DBB5-4189-84DB-379C2CDE65FC}"/>
              </a:ext>
            </a:extLst>
          </p:cNvPr>
          <p:cNvSpPr>
            <a:spLocks noGrp="1"/>
          </p:cNvSpPr>
          <p:nvPr>
            <p:ph type="title"/>
          </p:nvPr>
        </p:nvSpPr>
        <p:spPr>
          <a:xfrm>
            <a:off x="1499276" y="312861"/>
            <a:ext cx="9984615" cy="1099379"/>
          </a:xfrm>
        </p:spPr>
        <p:txBody>
          <a:bodyPr>
            <a:normAutofit/>
          </a:bodyPr>
          <a:lstStyle/>
          <a:p>
            <a:r>
              <a:rPr lang="es-MX" sz="6000" dirty="0">
                <a:solidFill>
                  <a:schemeClr val="bg2"/>
                </a:solidFill>
                <a:cs typeface="Calibri Light"/>
              </a:rPr>
              <a:t>¿Qué haces todo el día?</a:t>
            </a:r>
            <a:endParaRPr lang="en-US" sz="6000" dirty="0">
              <a:solidFill>
                <a:schemeClr val="bg2"/>
              </a:solidFill>
            </a:endParaRPr>
          </a:p>
        </p:txBody>
      </p:sp>
      <p:sp>
        <p:nvSpPr>
          <p:cNvPr id="3" name="Content Placeholder 2">
            <a:extLst>
              <a:ext uri="{FF2B5EF4-FFF2-40B4-BE49-F238E27FC236}">
                <a16:creationId xmlns:a16="http://schemas.microsoft.com/office/drawing/2014/main" id="{7F6841CA-B58E-46B7-8C17-C40D7F2699BC}"/>
              </a:ext>
            </a:extLst>
          </p:cNvPr>
          <p:cNvSpPr>
            <a:spLocks noGrp="1"/>
          </p:cNvSpPr>
          <p:nvPr>
            <p:ph idx="1"/>
          </p:nvPr>
        </p:nvSpPr>
        <p:spPr>
          <a:xfrm>
            <a:off x="5171440" y="2997201"/>
            <a:ext cx="7020560" cy="3352800"/>
          </a:xfrm>
        </p:spPr>
        <p:txBody>
          <a:bodyPr vert="horz" lIns="91440" tIns="45720" rIns="91440" bIns="45720" rtlCol="0" anchor="t">
            <a:normAutofit/>
          </a:bodyPr>
          <a:lstStyle/>
          <a:p>
            <a:pPr marL="803275" lvl="1" indent="-457200">
              <a:lnSpc>
                <a:spcPct val="100000"/>
              </a:lnSpc>
              <a:buFont typeface="Wingdings" panose="05000000000000000000" pitchFamily="2" charset="2"/>
              <a:buChar char="Ø"/>
            </a:pPr>
            <a:r>
              <a:rPr lang="en-US" sz="2800" dirty="0">
                <a:solidFill>
                  <a:srgbClr val="501D1C"/>
                </a:solidFill>
                <a:cs typeface="Calibri"/>
              </a:rPr>
              <a:t>¿Te sorprendió algo?</a:t>
            </a:r>
          </a:p>
          <a:p>
            <a:pPr marL="803275" lvl="1" indent="-457200">
              <a:lnSpc>
                <a:spcPct val="100000"/>
              </a:lnSpc>
              <a:buFont typeface="Wingdings" panose="05000000000000000000" pitchFamily="2" charset="2"/>
              <a:buChar char="Ø"/>
            </a:pPr>
            <a:r>
              <a:rPr lang="es-MX" sz="2800" dirty="0">
                <a:solidFill>
                  <a:srgbClr val="501D1C"/>
                </a:solidFill>
                <a:cs typeface="Calibri"/>
              </a:rPr>
              <a:t>¿Qué parte de tu horario puede controlar/cambiar?</a:t>
            </a:r>
            <a:endParaRPr lang="en-US" sz="2800" dirty="0">
              <a:solidFill>
                <a:srgbClr val="501D1C"/>
              </a:solidFill>
              <a:cs typeface="Calibri"/>
            </a:endParaRPr>
          </a:p>
          <a:p>
            <a:pPr marL="803275" lvl="1" indent="-457200">
              <a:lnSpc>
                <a:spcPct val="100000"/>
              </a:lnSpc>
              <a:buFont typeface="Wingdings" panose="05000000000000000000" pitchFamily="2" charset="2"/>
              <a:buChar char="Ø"/>
            </a:pPr>
            <a:r>
              <a:rPr lang="es-MX" sz="2800" dirty="0">
                <a:solidFill>
                  <a:srgbClr val="501D1C"/>
                </a:solidFill>
                <a:cs typeface="Calibri"/>
              </a:rPr>
              <a:t>¿Qué parte de tu horario ya está fijada?</a:t>
            </a:r>
            <a:endParaRPr lang="en-US" sz="2800" dirty="0">
              <a:solidFill>
                <a:srgbClr val="501D1C"/>
              </a:solidFill>
              <a:cs typeface="Calibri"/>
            </a:endParaRPr>
          </a:p>
          <a:p>
            <a:pPr marL="803275" lvl="1" indent="-457200">
              <a:lnSpc>
                <a:spcPct val="100000"/>
              </a:lnSpc>
              <a:buFont typeface="Wingdings" panose="05000000000000000000" pitchFamily="2" charset="2"/>
              <a:buChar char="Ø"/>
            </a:pPr>
            <a:r>
              <a:rPr lang="es-MX" sz="2800" dirty="0">
                <a:solidFill>
                  <a:srgbClr val="501D1C"/>
                </a:solidFill>
                <a:cs typeface="Calibri"/>
              </a:rPr>
              <a:t>¿Qué cambios te gustaría hacer en tu horario/rutina personal?</a:t>
            </a:r>
            <a:endParaRPr lang="en-US" sz="2800" dirty="0">
              <a:solidFill>
                <a:srgbClr val="501D1C"/>
              </a:solidFill>
              <a:cs typeface="Calibri"/>
            </a:endParaRPr>
          </a:p>
        </p:txBody>
      </p:sp>
      <p:sp>
        <p:nvSpPr>
          <p:cNvPr id="4" name="TextBox 3">
            <a:extLst>
              <a:ext uri="{FF2B5EF4-FFF2-40B4-BE49-F238E27FC236}">
                <a16:creationId xmlns:a16="http://schemas.microsoft.com/office/drawing/2014/main" id="{F1D7A679-D1F0-4B10-8875-2CDD88658DBB}"/>
              </a:ext>
            </a:extLst>
          </p:cNvPr>
          <p:cNvSpPr txBox="1"/>
          <p:nvPr/>
        </p:nvSpPr>
        <p:spPr>
          <a:xfrm>
            <a:off x="1482047" y="1331595"/>
            <a:ext cx="10001844" cy="196977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s-MX" sz="2800" dirty="0">
                <a:solidFill>
                  <a:schemeClr val="bg2"/>
                </a:solidFill>
              </a:rPr>
              <a:t>Completa la hoja de registro diario enumerando las cosas que hiciste ayer en cada franja horaria.</a:t>
            </a:r>
            <a:endParaRPr lang="en-US" sz="2800" dirty="0">
              <a:solidFill>
                <a:schemeClr val="bg2"/>
              </a:solidFill>
            </a:endParaRPr>
          </a:p>
          <a:p>
            <a:pPr marL="285750" indent="-285750">
              <a:spcAft>
                <a:spcPts val="1200"/>
              </a:spcAft>
              <a:buFont typeface="Arial" panose="020B0604020202020204" pitchFamily="34" charset="0"/>
              <a:buChar char="•"/>
            </a:pPr>
            <a:r>
              <a:rPr lang="es-MX" sz="2800" dirty="0">
                <a:solidFill>
                  <a:schemeClr val="bg2"/>
                </a:solidFill>
              </a:rPr>
              <a:t>Comenta tu horario diario con tu compañero utilizando las preguntas que se ofrecen a continuación</a:t>
            </a:r>
            <a:r>
              <a:rPr lang="en-US" sz="2800" dirty="0">
                <a:solidFill>
                  <a:schemeClr val="bg2"/>
                </a:solidFill>
              </a:rPr>
              <a:t>.</a:t>
            </a:r>
          </a:p>
        </p:txBody>
      </p:sp>
      <p:pic>
        <p:nvPicPr>
          <p:cNvPr id="1026" name="Picture 2" descr="File:Agenda.jpg">
            <a:extLst>
              <a:ext uri="{FF2B5EF4-FFF2-40B4-BE49-F238E27FC236}">
                <a16:creationId xmlns:a16="http://schemas.microsoft.com/office/drawing/2014/main" id="{E6501C87-D0B0-41B5-B786-E288B487F4A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23059" b="29412"/>
          <a:stretch/>
        </p:blipFill>
        <p:spPr bwMode="auto">
          <a:xfrm>
            <a:off x="1849120" y="3530601"/>
            <a:ext cx="3322320" cy="2286000"/>
          </a:xfrm>
          <a:prstGeom prst="rect">
            <a:avLst/>
          </a:prstGeom>
          <a:noFill/>
          <a:ln w="19050">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09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01E2-B3BB-48C8-AECE-B9BB9E594FE5}"/>
              </a:ext>
            </a:extLst>
          </p:cNvPr>
          <p:cNvSpPr>
            <a:spLocks noGrp="1"/>
          </p:cNvSpPr>
          <p:nvPr>
            <p:ph type="title"/>
          </p:nvPr>
        </p:nvSpPr>
        <p:spPr>
          <a:xfrm>
            <a:off x="1761566" y="728404"/>
            <a:ext cx="3274667" cy="4870538"/>
          </a:xfrm>
        </p:spPr>
        <p:txBody>
          <a:bodyPr>
            <a:normAutofit/>
          </a:bodyPr>
          <a:lstStyle/>
          <a:p>
            <a:pPr algn="r"/>
            <a:r>
              <a:rPr lang="en-US" sz="6600" dirty="0">
                <a:solidFill>
                  <a:schemeClr val="bg2"/>
                </a:solidFill>
                <a:cs typeface="Calibri Light"/>
              </a:rPr>
              <a:t>Cómo construir tu agenda</a:t>
            </a:r>
            <a:endParaRPr lang="en-US" sz="6600" dirty="0">
              <a:solidFill>
                <a:schemeClr val="bg2"/>
              </a:solidFill>
            </a:endParaRPr>
          </a:p>
        </p:txBody>
      </p:sp>
      <p:sp>
        <p:nvSpPr>
          <p:cNvPr id="3" name="Content Placeholder 2">
            <a:extLst>
              <a:ext uri="{FF2B5EF4-FFF2-40B4-BE49-F238E27FC236}">
                <a16:creationId xmlns:a16="http://schemas.microsoft.com/office/drawing/2014/main" id="{5CB04CB7-0B6A-40C0-8BC4-36DCB684CF34}"/>
              </a:ext>
            </a:extLst>
          </p:cNvPr>
          <p:cNvSpPr>
            <a:spLocks noGrp="1"/>
          </p:cNvSpPr>
          <p:nvPr>
            <p:ph idx="1"/>
          </p:nvPr>
        </p:nvSpPr>
        <p:spPr>
          <a:xfrm>
            <a:off x="5266145" y="1080249"/>
            <a:ext cx="6305369" cy="4697501"/>
          </a:xfrm>
        </p:spPr>
        <p:txBody>
          <a:bodyPr vert="horz" lIns="91440" tIns="45720" rIns="91440" bIns="45720" rtlCol="0" anchor="t">
            <a:normAutofit lnSpcReduction="10000"/>
          </a:bodyPr>
          <a:lstStyle/>
          <a:p>
            <a:pPr>
              <a:lnSpc>
                <a:spcPct val="100000"/>
              </a:lnSpc>
            </a:pPr>
            <a:r>
              <a:rPr lang="es-MX" sz="3200" dirty="0">
                <a:solidFill>
                  <a:schemeClr val="bg2"/>
                </a:solidFill>
                <a:ea typeface="+mn-lt"/>
                <a:cs typeface="+mn-lt"/>
              </a:rPr>
              <a:t>Ten UN lugar designado para escribir/registrar TODOS los elementos de programación.</a:t>
            </a:r>
            <a:r>
              <a:rPr lang="en-US" sz="3200" dirty="0">
                <a:solidFill>
                  <a:schemeClr val="bg2"/>
                </a:solidFill>
                <a:ea typeface="+mn-lt"/>
                <a:cs typeface="+mn-lt"/>
              </a:rPr>
              <a:t> Por ejemplo…</a:t>
            </a:r>
          </a:p>
          <a:p>
            <a:pPr lvl="1" indent="-457200">
              <a:lnSpc>
                <a:spcPct val="100000"/>
              </a:lnSpc>
              <a:spcBef>
                <a:spcPts val="1800"/>
              </a:spcBef>
              <a:buFont typeface="Courier New" panose="02070309020205020404" pitchFamily="49" charset="0"/>
              <a:buChar char="o"/>
            </a:pPr>
            <a:r>
              <a:rPr lang="en-US" sz="3200" dirty="0">
                <a:solidFill>
                  <a:schemeClr val="bg2"/>
                </a:solidFill>
                <a:ea typeface="+mn-lt"/>
                <a:cs typeface="+mn-lt"/>
              </a:rPr>
              <a:t>Cuaderno</a:t>
            </a:r>
          </a:p>
          <a:p>
            <a:pPr lvl="1" indent="-457200">
              <a:lnSpc>
                <a:spcPct val="100000"/>
              </a:lnSpc>
              <a:spcBef>
                <a:spcPts val="1800"/>
              </a:spcBef>
              <a:buFont typeface="Courier New" panose="02070309020205020404" pitchFamily="49" charset="0"/>
              <a:buChar char="o"/>
            </a:pPr>
            <a:r>
              <a:rPr lang="en-US" sz="3200" dirty="0">
                <a:solidFill>
                  <a:schemeClr val="bg2"/>
                </a:solidFill>
                <a:ea typeface="+mn-lt"/>
                <a:cs typeface="+mn-lt"/>
              </a:rPr>
              <a:t>Planificador</a:t>
            </a:r>
          </a:p>
          <a:p>
            <a:pPr lvl="1" indent="-457200">
              <a:lnSpc>
                <a:spcPct val="100000"/>
              </a:lnSpc>
              <a:spcBef>
                <a:spcPts val="1800"/>
              </a:spcBef>
              <a:buFont typeface="Courier New" panose="02070309020205020404" pitchFamily="49" charset="0"/>
              <a:buChar char="o"/>
            </a:pPr>
            <a:r>
              <a:rPr lang="en-US" sz="3200" dirty="0">
                <a:solidFill>
                  <a:schemeClr val="bg2"/>
                </a:solidFill>
                <a:ea typeface="+mn-lt"/>
                <a:cs typeface="+mn-lt"/>
              </a:rPr>
              <a:t>Google doc/ calendario</a:t>
            </a:r>
          </a:p>
          <a:p>
            <a:pPr lvl="1" indent="-457200">
              <a:lnSpc>
                <a:spcPct val="100000"/>
              </a:lnSpc>
              <a:spcBef>
                <a:spcPts val="1800"/>
              </a:spcBef>
              <a:buFont typeface="Courier New" panose="02070309020205020404" pitchFamily="49" charset="0"/>
              <a:buChar char="o"/>
            </a:pPr>
            <a:r>
              <a:rPr lang="en-US" sz="3200" dirty="0">
                <a:solidFill>
                  <a:schemeClr val="bg2"/>
                </a:solidFill>
                <a:ea typeface="+mn-lt"/>
                <a:cs typeface="+mn-lt"/>
              </a:rPr>
              <a:t>Aplicación de teléfono</a:t>
            </a:r>
          </a:p>
          <a:p>
            <a:endParaRPr lang="en-US" sz="3200" dirty="0">
              <a:solidFill>
                <a:schemeClr val="bg2"/>
              </a:solidFill>
              <a:cs typeface="Calibri"/>
            </a:endParaRPr>
          </a:p>
        </p:txBody>
      </p:sp>
    </p:spTree>
    <p:extLst>
      <p:ext uri="{BB962C8B-B14F-4D97-AF65-F5344CB8AC3E}">
        <p14:creationId xmlns:p14="http://schemas.microsoft.com/office/powerpoint/2010/main" val="213334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4B78-9EA9-4F75-AB6A-FC88271DA61B}"/>
              </a:ext>
            </a:extLst>
          </p:cNvPr>
          <p:cNvSpPr>
            <a:spLocks noGrp="1"/>
          </p:cNvSpPr>
          <p:nvPr>
            <p:ph type="title"/>
          </p:nvPr>
        </p:nvSpPr>
        <p:spPr>
          <a:xfrm>
            <a:off x="1750682" y="728403"/>
            <a:ext cx="3173010" cy="4814267"/>
          </a:xfrm>
        </p:spPr>
        <p:txBody>
          <a:bodyPr>
            <a:normAutofit/>
          </a:bodyPr>
          <a:lstStyle/>
          <a:p>
            <a:pPr algn="r"/>
            <a:r>
              <a:rPr lang="en-US" sz="6600" dirty="0">
                <a:solidFill>
                  <a:schemeClr val="bg2"/>
                </a:solidFill>
                <a:cs typeface="Calibri Light"/>
              </a:rPr>
              <a:t>Cómo construir tu agenda</a:t>
            </a:r>
            <a:endParaRPr lang="en-US" sz="6600" dirty="0">
              <a:solidFill>
                <a:schemeClr val="bg2"/>
              </a:solidFill>
            </a:endParaRPr>
          </a:p>
        </p:txBody>
      </p:sp>
      <p:sp>
        <p:nvSpPr>
          <p:cNvPr id="3" name="Content Placeholder 2">
            <a:extLst>
              <a:ext uri="{FF2B5EF4-FFF2-40B4-BE49-F238E27FC236}">
                <a16:creationId xmlns:a16="http://schemas.microsoft.com/office/drawing/2014/main" id="{327B481E-526A-4985-A391-E4B3DE25DB93}"/>
              </a:ext>
            </a:extLst>
          </p:cNvPr>
          <p:cNvSpPr>
            <a:spLocks noGrp="1"/>
          </p:cNvSpPr>
          <p:nvPr>
            <p:ph idx="1"/>
          </p:nvPr>
        </p:nvSpPr>
        <p:spPr>
          <a:xfrm>
            <a:off x="5320573" y="941298"/>
            <a:ext cx="6250941" cy="5285331"/>
          </a:xfrm>
        </p:spPr>
        <p:txBody>
          <a:bodyPr vert="horz" lIns="91440" tIns="45720" rIns="91440" bIns="45720" rtlCol="0" anchor="t">
            <a:noAutofit/>
          </a:bodyPr>
          <a:lstStyle/>
          <a:p>
            <a:pPr>
              <a:lnSpc>
                <a:spcPct val="100000"/>
              </a:lnSpc>
            </a:pPr>
            <a:r>
              <a:rPr lang="es-MX" sz="3200" dirty="0">
                <a:solidFill>
                  <a:schemeClr val="bg2"/>
                </a:solidFill>
                <a:ea typeface="+mn-lt"/>
                <a:cs typeface="+mn-lt"/>
              </a:rPr>
              <a:t>Clasifica las actividades en tareas diarias, semanales y mensuales</a:t>
            </a:r>
            <a:endParaRPr lang="en-US" sz="3200" dirty="0">
              <a:solidFill>
                <a:schemeClr val="bg2"/>
              </a:solidFill>
              <a:ea typeface="+mn-lt"/>
              <a:cs typeface="+mn-lt"/>
            </a:endParaRPr>
          </a:p>
          <a:p>
            <a:pPr>
              <a:lnSpc>
                <a:spcPct val="100000"/>
              </a:lnSpc>
            </a:pPr>
            <a:r>
              <a:rPr lang="es-MX" sz="3200" dirty="0">
                <a:solidFill>
                  <a:schemeClr val="bg2"/>
                </a:solidFill>
                <a:ea typeface="+mn-lt"/>
                <a:cs typeface="+mn-lt"/>
              </a:rPr>
              <a:t>Incluye fechas personales importantes como:</a:t>
            </a:r>
            <a:endParaRPr lang="en-US" sz="3200" dirty="0">
              <a:solidFill>
                <a:schemeClr val="bg2"/>
              </a:solidFill>
              <a:ea typeface="+mn-lt"/>
              <a:cs typeface="+mn-lt"/>
            </a:endParaRPr>
          </a:p>
          <a:p>
            <a:pPr lvl="1" indent="-457200">
              <a:lnSpc>
                <a:spcPct val="100000"/>
              </a:lnSpc>
              <a:buFont typeface="Courier New" panose="02070309020205020404" pitchFamily="49" charset="0"/>
              <a:buChar char="o"/>
            </a:pPr>
            <a:r>
              <a:rPr lang="es-MX" sz="3200" dirty="0">
                <a:solidFill>
                  <a:schemeClr val="bg2"/>
                </a:solidFill>
                <a:ea typeface="+mn-lt"/>
                <a:cs typeface="+mn-lt"/>
              </a:rPr>
              <a:t>Cumpleaños de amigos y familiares</a:t>
            </a:r>
          </a:p>
          <a:p>
            <a:pPr lvl="1" indent="-457200">
              <a:lnSpc>
                <a:spcPct val="100000"/>
              </a:lnSpc>
              <a:buFont typeface="Courier New" panose="02070309020205020404" pitchFamily="49" charset="0"/>
              <a:buChar char="o"/>
            </a:pPr>
            <a:r>
              <a:rPr lang="en-US" sz="3200" dirty="0">
                <a:solidFill>
                  <a:schemeClr val="bg2"/>
                </a:solidFill>
                <a:ea typeface="+mn-lt"/>
                <a:cs typeface="+mn-lt"/>
              </a:rPr>
              <a:t>Vacaciones</a:t>
            </a:r>
          </a:p>
          <a:p>
            <a:pPr lvl="1" indent="-457200">
              <a:lnSpc>
                <a:spcPct val="100000"/>
              </a:lnSpc>
              <a:buFont typeface="Courier New" panose="02070309020205020404" pitchFamily="49" charset="0"/>
              <a:buChar char="o"/>
            </a:pPr>
            <a:r>
              <a:rPr lang="en-US" sz="3200" dirty="0">
                <a:solidFill>
                  <a:schemeClr val="bg2"/>
                </a:solidFill>
                <a:ea typeface="+mn-lt"/>
                <a:cs typeface="+mn-lt"/>
              </a:rPr>
              <a:t>Actividades escolares</a:t>
            </a:r>
          </a:p>
          <a:p>
            <a:pPr lvl="1" indent="-457200">
              <a:lnSpc>
                <a:spcPct val="100000"/>
              </a:lnSpc>
              <a:buFont typeface="Courier New" panose="02070309020205020404" pitchFamily="49" charset="0"/>
              <a:buChar char="o"/>
            </a:pPr>
            <a:r>
              <a:rPr lang="en-US" sz="3200" dirty="0">
                <a:solidFill>
                  <a:schemeClr val="bg2"/>
                </a:solidFill>
                <a:ea typeface="+mn-lt"/>
                <a:cs typeface="+mn-lt"/>
              </a:rPr>
              <a:t>Eventos deportivos, conciertos, reuniones de clubes, etc.</a:t>
            </a:r>
            <a:endParaRPr lang="en-US" sz="3200" dirty="0">
              <a:solidFill>
                <a:schemeClr val="bg2"/>
              </a:solidFill>
              <a:cs typeface="Calibri"/>
            </a:endParaRPr>
          </a:p>
          <a:p>
            <a:pPr marL="457200" lvl="1" indent="0">
              <a:lnSpc>
                <a:spcPct val="100000"/>
              </a:lnSpc>
              <a:buNone/>
            </a:pPr>
            <a:endParaRPr lang="en-US" sz="3200" dirty="0">
              <a:solidFill>
                <a:schemeClr val="bg2"/>
              </a:solidFill>
              <a:cs typeface="Calibri"/>
            </a:endParaRPr>
          </a:p>
          <a:p>
            <a:pPr>
              <a:lnSpc>
                <a:spcPct val="100000"/>
              </a:lnSpc>
            </a:pPr>
            <a:endParaRPr lang="en-US" sz="3200" dirty="0">
              <a:solidFill>
                <a:schemeClr val="bg2"/>
              </a:solidFill>
              <a:cs typeface="Calibri"/>
            </a:endParaRPr>
          </a:p>
        </p:txBody>
      </p:sp>
    </p:spTree>
    <p:extLst>
      <p:ext uri="{BB962C8B-B14F-4D97-AF65-F5344CB8AC3E}">
        <p14:creationId xmlns:p14="http://schemas.microsoft.com/office/powerpoint/2010/main" val="2275874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F960-4879-42E2-8B95-3F105F137EE1}"/>
              </a:ext>
            </a:extLst>
          </p:cNvPr>
          <p:cNvSpPr>
            <a:spLocks noGrp="1"/>
          </p:cNvSpPr>
          <p:nvPr>
            <p:ph type="title"/>
          </p:nvPr>
        </p:nvSpPr>
        <p:spPr>
          <a:xfrm>
            <a:off x="1750681" y="728403"/>
            <a:ext cx="3144875" cy="4800199"/>
          </a:xfrm>
        </p:spPr>
        <p:txBody>
          <a:bodyPr>
            <a:normAutofit/>
          </a:bodyPr>
          <a:lstStyle/>
          <a:p>
            <a:pPr algn="r"/>
            <a:r>
              <a:rPr lang="en-US" sz="6600" dirty="0">
                <a:solidFill>
                  <a:schemeClr val="bg2"/>
                </a:solidFill>
                <a:cs typeface="Calibri Light"/>
              </a:rPr>
              <a:t>Cómo construir tu agenda</a:t>
            </a:r>
            <a:endParaRPr lang="en-US" sz="6600" dirty="0">
              <a:solidFill>
                <a:schemeClr val="bg2"/>
              </a:solidFill>
            </a:endParaRPr>
          </a:p>
        </p:txBody>
      </p:sp>
      <p:sp>
        <p:nvSpPr>
          <p:cNvPr id="3" name="Content Placeholder 2">
            <a:extLst>
              <a:ext uri="{FF2B5EF4-FFF2-40B4-BE49-F238E27FC236}">
                <a16:creationId xmlns:a16="http://schemas.microsoft.com/office/drawing/2014/main" id="{A98E3112-F6BC-47E7-AF55-A65352AB04E9}"/>
              </a:ext>
            </a:extLst>
          </p:cNvPr>
          <p:cNvSpPr>
            <a:spLocks noGrp="1"/>
          </p:cNvSpPr>
          <p:nvPr>
            <p:ph idx="1"/>
          </p:nvPr>
        </p:nvSpPr>
        <p:spPr>
          <a:xfrm>
            <a:off x="5233489" y="832441"/>
            <a:ext cx="6621054" cy="3560260"/>
          </a:xfrm>
        </p:spPr>
        <p:txBody>
          <a:bodyPr vert="horz" lIns="91440" tIns="45720" rIns="91440" bIns="45720" rtlCol="0" anchor="t">
            <a:noAutofit/>
          </a:bodyPr>
          <a:lstStyle/>
          <a:p>
            <a:pPr>
              <a:lnSpc>
                <a:spcPct val="100000"/>
              </a:lnSpc>
            </a:pPr>
            <a:r>
              <a:rPr lang="es-MX" sz="3200" dirty="0">
                <a:solidFill>
                  <a:schemeClr val="bg2"/>
                </a:solidFill>
                <a:ea typeface="+mn-lt"/>
                <a:cs typeface="+mn-lt"/>
              </a:rPr>
              <a:t>Anota los deberes en cuanto te los asignen</a:t>
            </a:r>
            <a:r>
              <a:rPr lang="en-US" sz="3200" dirty="0">
                <a:solidFill>
                  <a:schemeClr val="bg2"/>
                </a:solidFill>
                <a:ea typeface="+mn-lt"/>
                <a:cs typeface="+mn-lt"/>
              </a:rPr>
              <a:t>.</a:t>
            </a:r>
          </a:p>
          <a:p>
            <a:pPr>
              <a:lnSpc>
                <a:spcPct val="100000"/>
              </a:lnSpc>
            </a:pPr>
            <a:r>
              <a:rPr lang="en-US" sz="3200" dirty="0">
                <a:solidFill>
                  <a:schemeClr val="bg2"/>
                </a:solidFill>
                <a:ea typeface="+mn-lt"/>
                <a:cs typeface="+mn-lt"/>
              </a:rPr>
              <a:t>Comprueba tu horario:</a:t>
            </a:r>
          </a:p>
          <a:p>
            <a:pPr lvl="1" indent="-403225">
              <a:lnSpc>
                <a:spcPct val="100000"/>
              </a:lnSpc>
              <a:buFont typeface="Courier New" panose="02070309020205020404" pitchFamily="49" charset="0"/>
              <a:buChar char="o"/>
            </a:pPr>
            <a:r>
              <a:rPr lang="es-MX" sz="3200" dirty="0">
                <a:solidFill>
                  <a:schemeClr val="bg2"/>
                </a:solidFill>
                <a:ea typeface="+mn-lt"/>
                <a:cs typeface="+mn-lt"/>
              </a:rPr>
              <a:t>Cada día antes de ir a casa (para asegurarte de que tienes todos los materiales necesarios para los deberes)</a:t>
            </a:r>
          </a:p>
          <a:p>
            <a:pPr lvl="1" indent="-403225">
              <a:lnSpc>
                <a:spcPct val="100000"/>
              </a:lnSpc>
              <a:buFont typeface="Courier New" panose="02070309020205020404" pitchFamily="49" charset="0"/>
              <a:buChar char="o"/>
            </a:pPr>
            <a:r>
              <a:rPr lang="es-MX" sz="3200" dirty="0">
                <a:solidFill>
                  <a:schemeClr val="bg2"/>
                </a:solidFill>
                <a:ea typeface="+mn-lt"/>
                <a:cs typeface="+mn-lt"/>
              </a:rPr>
              <a:t>Cada noche antes de irte a la cama (para asegurarte de que has completado todos los deberes para el día siguiente)</a:t>
            </a:r>
            <a:endParaRPr lang="en-US" sz="3200" dirty="0">
              <a:solidFill>
                <a:schemeClr val="bg2"/>
              </a:solidFill>
              <a:cs typeface="Calibri"/>
            </a:endParaRPr>
          </a:p>
        </p:txBody>
      </p:sp>
    </p:spTree>
    <p:extLst>
      <p:ext uri="{BB962C8B-B14F-4D97-AF65-F5344CB8AC3E}">
        <p14:creationId xmlns:p14="http://schemas.microsoft.com/office/powerpoint/2010/main" val="1391659488"/>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7" ma:contentTypeDescription="Create a new document." ma:contentTypeScope="" ma:versionID="4a6bb9d9763d2f63b7759a6e12f2c3f5">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bbd5dc520db418e09c5d0fc7ee324e58"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Props1.xml><?xml version="1.0" encoding="utf-8"?>
<ds:datastoreItem xmlns:ds="http://schemas.openxmlformats.org/officeDocument/2006/customXml" ds:itemID="{E791EB59-F07E-4B44-8089-5C7CA49F58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874E2C-B824-4579-97BE-4C0DBBB47638}">
  <ds:schemaRefs>
    <ds:schemaRef ds:uri="http://schemas.microsoft.com/sharepoint/v3/contenttype/forms"/>
  </ds:schemaRefs>
</ds:datastoreItem>
</file>

<file path=customXml/itemProps3.xml><?xml version="1.0" encoding="utf-8"?>
<ds:datastoreItem xmlns:ds="http://schemas.openxmlformats.org/officeDocument/2006/customXml" ds:itemID="{4D289538-24E2-45C3-919B-B95F5ED8BCBF}">
  <ds:schemaRefs>
    <ds:schemaRef ds:uri="d39049c8-5642-4c67-b9b8-6999510f2293"/>
    <ds:schemaRef ds:uri="http://www.w3.org/XML/1998/namespace"/>
    <ds:schemaRef ds:uri="http://purl.org/dc/terms/"/>
    <ds:schemaRef ds:uri="be940414-f5a2-4509-bc4b-9b97993b9bc1"/>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432</TotalTime>
  <Words>1122</Words>
  <Application>Microsoft Office PowerPoint</Application>
  <PresentationFormat>Widescreen</PresentationFormat>
  <Paragraphs>83</Paragraphs>
  <Slides>12</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Arial</vt:lpstr>
      <vt:lpstr>Berlin Sans FB</vt:lpstr>
      <vt:lpstr>Berlin Sans FB Demi</vt:lpstr>
      <vt:lpstr>Calibri</vt:lpstr>
      <vt:lpstr>Calibri Light</vt:lpstr>
      <vt:lpstr>Courier New</vt:lpstr>
      <vt:lpstr>Symbol</vt:lpstr>
      <vt:lpstr>Wingdings</vt:lpstr>
      <vt:lpstr>1_Office Theme</vt:lpstr>
      <vt:lpstr>Office Theme</vt:lpstr>
      <vt:lpstr>2_Office Theme</vt:lpstr>
      <vt:lpstr>Hazlo Ahora</vt:lpstr>
      <vt:lpstr>Gestionar mi aprendizaje</vt:lpstr>
      <vt:lpstr>Dedicación Estudiantil</vt:lpstr>
      <vt:lpstr>Objetivos de Hoy</vt:lpstr>
      <vt:lpstr>Organizar los horarios de dos alumnos</vt:lpstr>
      <vt:lpstr>¿Qué haces todo el día?</vt:lpstr>
      <vt:lpstr>Cómo construir tu agenda</vt:lpstr>
      <vt:lpstr>Cómo construir tu agenda</vt:lpstr>
      <vt:lpstr>Cómo construir tu agenda</vt:lpstr>
      <vt:lpstr>¡Ahora inténtalo tú!</vt:lpstr>
      <vt:lpstr>Boleto de Salida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Maouyo</dc:creator>
  <cp:lastModifiedBy>Martha Mac Iver</cp:lastModifiedBy>
  <cp:revision>154</cp:revision>
  <dcterms:created xsi:type="dcterms:W3CDTF">2021-05-27T00:26:21Z</dcterms:created>
  <dcterms:modified xsi:type="dcterms:W3CDTF">2023-11-16T14:53:10Z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