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  <p:sldMasterId id="2147483690" r:id="rId5"/>
  </p:sldMasterIdLst>
  <p:notesMasterIdLst>
    <p:notesMasterId r:id="rId15"/>
  </p:notesMasterIdLst>
  <p:sldIdLst>
    <p:sldId id="274" r:id="rId6"/>
    <p:sldId id="256" r:id="rId7"/>
    <p:sldId id="264" r:id="rId8"/>
    <p:sldId id="257" r:id="rId9"/>
    <p:sldId id="259" r:id="rId10"/>
    <p:sldId id="261" r:id="rId11"/>
    <p:sldId id="262" r:id="rId12"/>
    <p:sldId id="263" r:id="rId13"/>
    <p:sldId id="273" r:id="rId14"/>
  </p:sldIdLst>
  <p:sldSz cx="9144000" cy="5143500" type="screen16x9"/>
  <p:notesSz cx="6858000" cy="9144000"/>
  <p:embeddedFontLst>
    <p:embeddedFont>
      <p:font typeface="Berlin Sans FB" panose="020E0602020502020306" pitchFamily="34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erlin Sans FB Demi" panose="020E0802020502020306" pitchFamily="34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71" autoAdjust="0"/>
  </p:normalViewPr>
  <p:slideViewPr>
    <p:cSldViewPr snapToGrid="0">
      <p:cViewPr varScale="1">
        <p:scale>
          <a:sx n="81" d="100"/>
          <a:sy n="81" d="100"/>
        </p:scale>
        <p:origin x="100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9024e3b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9024e3b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 </a:t>
            </a:r>
            <a:r>
              <a:rPr lang="pl-PL" dirty="0"/>
              <a:t>https://www.flickr.com/photos/ronsombilongallery/3240111905/in/photostream/ CC BY-ND 2.0</a:t>
            </a:r>
          </a:p>
        </p:txBody>
      </p:sp>
    </p:spTree>
    <p:extLst>
      <p:ext uri="{BB962C8B-B14F-4D97-AF65-F5344CB8AC3E}">
        <p14:creationId xmlns:p14="http://schemas.microsoft.com/office/powerpoint/2010/main" val="325258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mage licensed from iStock https://www.istockphoto.com/photo/young-boy-dressed-as-superhero-at-beach-during-sunset-gm510397386-86226803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https://pixabay.com/id/illustrations/akses-banyak-tangan-933142/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You can add the student’s picture to the slide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8fe1d44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8fe1d44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91993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91993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complete their Life’s Blueprint Think Sheet to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helpguide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creation of their Life’s Blueprint boards and projects.(Students complete the sheet individually, but can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discussideas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partners or teams.)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b.Students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decide what kind of vision board or project they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willmake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choose a basic structure, drawing on examples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fromyesterday’s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lesson.c.Students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place goals and ideas (words, symbols, etc.) on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theirboard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project.d.Students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find images, words, and/or quotes (from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personalphotos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magazines, and/or the internet) for their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visionboard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/products. Students can also add doodles or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sketches.Encourage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them to be as creative as they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like.e.Students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sort and arrange the images and words on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theirboards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digital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spaces.f.Students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edit their boards and (for physical boards) glue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theimages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words, etc., in place.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3 actions a.-d. From lesson plan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8fe1d44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8fe1d449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share their boards with their team or a partner.5.Students identify a place to display their boards where they will see them, use them, and be motivated by them on a regular basis.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Image: https://pixabay.com/id/photos/papan-visi-manifestasi-lembar-memo-520757/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8fe1d449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8fe1d449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3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8870" y="273844"/>
            <a:ext cx="538050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1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87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E8DF9-FAD8-4B2F-8554-E2563BF9CC1F}"/>
              </a:ext>
            </a:extLst>
          </p:cNvPr>
          <p:cNvSpPr/>
          <p:nvPr userDrawn="1"/>
        </p:nvSpPr>
        <p:spPr>
          <a:xfrm>
            <a:off x="58373" y="-2505"/>
            <a:ext cx="892366" cy="68304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733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8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60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77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2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65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39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87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79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84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4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6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94" y="919233"/>
            <a:ext cx="7340693" cy="2139553"/>
          </a:xfrm>
        </p:spPr>
        <p:txBody>
          <a:bodyPr anchor="b"/>
          <a:lstStyle>
            <a:lvl1pPr>
              <a:defRPr sz="45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94" y="3079027"/>
            <a:ext cx="734069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553" y="1369219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053" y="1369219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7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253" y="273844"/>
            <a:ext cx="7501288" cy="994172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253" y="1260872"/>
            <a:ext cx="348292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5253" y="1878806"/>
            <a:ext cx="3482929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460" y="1260872"/>
            <a:ext cx="350008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460" y="1878806"/>
            <a:ext cx="3500081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5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0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9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36" y="342900"/>
            <a:ext cx="2949178" cy="120015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485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936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594" y="342900"/>
            <a:ext cx="2949178" cy="120015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31144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594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5424" y="273844"/>
            <a:ext cx="747992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423" y="1369219"/>
            <a:ext cx="747992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638" y="692524"/>
            <a:ext cx="951169" cy="4450976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52488" y="0"/>
            <a:ext cx="898571" cy="6925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87" y="4692830"/>
            <a:ext cx="1364096" cy="40200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33818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87" y="4692830"/>
            <a:ext cx="1364096" cy="40200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91004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illustrations/akses-banyak-tangan-933142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060104" y="474858"/>
            <a:ext cx="7633896" cy="11278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Hazlo Ahora: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" dirty="0">
                <a:solidFill>
                  <a:schemeClr val="bg2"/>
                </a:solidFill>
              </a:rPr>
              <a:t>Inspiración para el Plano</a:t>
            </a:r>
            <a:br>
              <a:rPr lang="en" dirty="0">
                <a:solidFill>
                  <a:schemeClr val="bg2"/>
                </a:solidFill>
              </a:rPr>
            </a:br>
            <a:r>
              <a:rPr lang="en" dirty="0">
                <a:solidFill>
                  <a:schemeClr val="bg2"/>
                </a:solidFill>
              </a:rPr>
              <a:t>de Vida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060104" y="1774061"/>
            <a:ext cx="7556894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Comparte con tu compañero lo que has aprendido o te ha inspirado al ver el </a:t>
            </a:r>
            <a:r>
              <a:rPr lang="en" sz="24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video(s) y previsualizar los tableros de visión. </a:t>
            </a:r>
            <a:endParaRPr sz="24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¿Qué notaste?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¿</a:t>
            </a:r>
            <a:r>
              <a:rPr lang="es-MX" sz="24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Hay ideas que quieras incorporar a tu propio tablero o proyecto</a:t>
            </a:r>
            <a:r>
              <a:rPr lang="en" sz="24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?</a:t>
            </a:r>
            <a:endParaRPr sz="24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1667" y="173462"/>
            <a:ext cx="2572333" cy="152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93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426992"/>
            <a:ext cx="6858000" cy="949321"/>
          </a:xfrm>
        </p:spPr>
        <p:txBody>
          <a:bodyPr anchor="t">
            <a:normAutofit fontScale="90000"/>
          </a:bodyPr>
          <a:lstStyle/>
          <a:p>
            <a:r>
              <a:rPr lang="en-US" sz="4400" dirty="0">
                <a:latin typeface="Berlin Sans FB" panose="020E0602020502020306" pitchFamily="34" charset="0"/>
              </a:rPr>
              <a:t>Aprendiendo con un Propósito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7A6B0-D030-425A-A67B-31A8E5C83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249800"/>
            <a:ext cx="6858000" cy="673268"/>
          </a:xfrm>
        </p:spPr>
        <p:txBody>
          <a:bodyPr>
            <a:normAutofit/>
          </a:bodyPr>
          <a:lstStyle/>
          <a:p>
            <a:r>
              <a:rPr lang="en-US" sz="3200" dirty="0"/>
              <a:t>Día 7: Mi Yo del Futuro (</a:t>
            </a:r>
            <a:r>
              <a:rPr lang="en-US" sz="3200" dirty="0" err="1"/>
              <a:t>parte</a:t>
            </a:r>
            <a:r>
              <a:rPr lang="en-US" sz="3200" dirty="0"/>
              <a:t> 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FE8DF9-FAD8-4B2F-8554-E2563BF9CC1F}"/>
              </a:ext>
            </a:extLst>
          </p:cNvPr>
          <p:cNvSpPr/>
          <p:nvPr/>
        </p:nvSpPr>
        <p:spPr>
          <a:xfrm>
            <a:off x="65988" y="9427"/>
            <a:ext cx="892366" cy="6830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7046E-CAEC-4DA5-9C50-256FBD25FF13}"/>
              </a:ext>
            </a:extLst>
          </p:cNvPr>
          <p:cNvSpPr/>
          <p:nvPr/>
        </p:nvSpPr>
        <p:spPr>
          <a:xfrm>
            <a:off x="2753455" y="2075548"/>
            <a:ext cx="4722001" cy="26409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get/g2e6581f5b9baa1a15ee0b0433714cb4b1123c5e541e79e4bd9dfad859111018a8c0ee98e2ed51b1a8490a37b47d03278_1920.jpg">
            <a:extLst>
              <a:ext uri="{FF2B5EF4-FFF2-40B4-BE49-F238E27FC236}">
                <a16:creationId xmlns:a16="http://schemas.microsoft.com/office/drawing/2014/main" id="{5F238448-7F17-4332-BDB6-C987AD8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85" y="1094125"/>
            <a:ext cx="5137495" cy="35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357630" y="233369"/>
            <a:ext cx="4275526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Dedicación Estudiantil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782737" y="724200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Nuestra Agenda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800"/>
              <a:buChar char="●"/>
            </a:pPr>
            <a:r>
              <a:rPr lang="en" sz="2800" dirty="0">
                <a:solidFill>
                  <a:schemeClr val="bg2"/>
                </a:solidFill>
              </a:rPr>
              <a:t>Dedicación</a:t>
            </a:r>
            <a:endParaRPr sz="2800" dirty="0">
              <a:solidFill>
                <a:schemeClr val="bg2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800"/>
              <a:buChar char="●"/>
            </a:pPr>
            <a:r>
              <a:rPr lang="es-MX" sz="2800" dirty="0">
                <a:solidFill>
                  <a:schemeClr val="bg2"/>
                </a:solidFill>
              </a:rPr>
              <a:t>El Plano de Mi Vida Hoja de Reflexión</a:t>
            </a:r>
            <a:endParaRPr lang="en" sz="2800" dirty="0">
              <a:solidFill>
                <a:schemeClr val="bg2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800"/>
              <a:buChar char="●"/>
            </a:pPr>
            <a:r>
              <a:rPr lang="en-US" sz="2800" dirty="0">
                <a:solidFill>
                  <a:schemeClr val="bg2"/>
                </a:solidFill>
              </a:rPr>
              <a:t>Crear Tableros de Visión </a:t>
            </a:r>
            <a:endParaRPr sz="2800" dirty="0">
              <a:solidFill>
                <a:schemeClr val="bg2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Clr>
                <a:schemeClr val="bg2">
                  <a:lumMod val="50000"/>
                </a:schemeClr>
              </a:buClr>
              <a:buSzPts val="1800"/>
              <a:buChar char="●"/>
            </a:pPr>
            <a:r>
              <a:rPr lang="en" sz="2800" dirty="0">
                <a:solidFill>
                  <a:schemeClr val="bg2"/>
                </a:solidFill>
              </a:rPr>
              <a:t>Boleto de Salida</a:t>
            </a:r>
            <a:endParaRPr sz="2800"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F6FA9B-9172-4FFC-A5E8-BB7D17BB54A2}"/>
              </a:ext>
            </a:extLst>
          </p:cNvPr>
          <p:cNvSpPr/>
          <p:nvPr/>
        </p:nvSpPr>
        <p:spPr>
          <a:xfrm>
            <a:off x="65988" y="9427"/>
            <a:ext cx="892366" cy="6830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193532" y="738725"/>
            <a:ext cx="7500468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Objetivo de la Lección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1193532" y="1919075"/>
            <a:ext cx="7500467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Los estudiantes crearán Tableros de  Visión u otros productos de visualización que expresen su </a:t>
            </a:r>
            <a:r>
              <a:rPr lang="en-US" sz="2400" b="1" dirty="0">
                <a:solidFill>
                  <a:schemeClr val="bg2"/>
                </a:solidFill>
              </a:rPr>
              <a:t>Plano de Vida (</a:t>
            </a:r>
            <a:r>
              <a:rPr lang="en-US" sz="2400" b="1" dirty="0">
                <a:solidFill>
                  <a:srgbClr val="C00000"/>
                </a:solidFill>
              </a:rPr>
              <a:t>Visión</a:t>
            </a:r>
            <a:r>
              <a:rPr lang="en-US" sz="2400" b="1" dirty="0">
                <a:solidFill>
                  <a:schemeClr val="bg2"/>
                </a:solidFill>
              </a:rPr>
              <a:t>) </a:t>
            </a:r>
            <a:r>
              <a:rPr lang="en-US" sz="2400" dirty="0">
                <a:solidFill>
                  <a:schemeClr val="bg2"/>
                </a:solidFill>
              </a:rPr>
              <a:t>para su futuro.</a:t>
            </a:r>
            <a:endParaRPr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093270" y="839229"/>
            <a:ext cx="3478730" cy="18574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Creación de su Tablero u Objeto de Visión</a:t>
            </a:r>
            <a:endParaRPr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4572000" y="537300"/>
            <a:ext cx="4556353" cy="40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6195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  <a:buSzPts val="2100"/>
            </a:pPr>
            <a:r>
              <a:rPr lang="es-MX" sz="180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Llena </a:t>
            </a:r>
            <a:r>
              <a:rPr lang="es-MX" sz="1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la Hoja de Reflexión del Plano de Vida</a:t>
            </a:r>
            <a:r>
              <a:rPr lang="en" sz="1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indent="-36195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  <a:buSzPts val="2100"/>
            </a:pPr>
            <a:r>
              <a:rPr lang="es-MX" sz="1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Identifica qué tipo de Tablero de visión vas a crear y decide su estructura básica</a:t>
            </a:r>
            <a:r>
              <a:rPr lang="en-US" sz="1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ts val="2100"/>
              <a:buChar char="●"/>
            </a:pPr>
            <a:r>
              <a:rPr lang="es-MX" sz="1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Coloca tus objetivos e ideas (palabras, símbolos, etc.) en tu tablero/proyecto</a:t>
            </a:r>
            <a:r>
              <a:rPr lang="en" sz="1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ts val="2100"/>
              <a:buChar char="●"/>
            </a:pPr>
            <a:r>
              <a:rPr lang="es-MX" sz="1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Selecciona imágenes, palabras y citas (utiliza revistas, Internet y tus fotos)</a:t>
            </a:r>
            <a:r>
              <a:rPr lang="en-US" sz="1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.</a:t>
            </a:r>
            <a:endParaRPr lang="en" sz="18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ts val="2100"/>
              <a:buChar char="●"/>
            </a:pPr>
            <a:r>
              <a:rPr lang="en-US" sz="1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Añade garabatos o bocetos si quieres!</a:t>
            </a:r>
            <a:endParaRPr sz="18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ts val="2100"/>
              <a:buChar char="●"/>
            </a:pPr>
            <a:r>
              <a:rPr lang="es-MX" sz="1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Ordena los elementos en tu espacio.</a:t>
            </a:r>
            <a:endParaRPr sz="18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ts val="2100"/>
              <a:buChar char="●"/>
            </a:pPr>
            <a:r>
              <a:rPr lang="es-MX" sz="1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Edita el tablero. Para los tableros físicos, pega los elementos en su sitio.</a:t>
            </a:r>
            <a:endParaRPr sz="2800"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EE0A2-118D-4F4F-9D87-473505ECF6AD}"/>
              </a:ext>
            </a:extLst>
          </p:cNvPr>
          <p:cNvSpPr/>
          <p:nvPr/>
        </p:nvSpPr>
        <p:spPr>
          <a:xfrm>
            <a:off x="56561" y="9427"/>
            <a:ext cx="892366" cy="6830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1126156" y="738725"/>
            <a:ext cx="7567844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chemeClr val="bg2"/>
                </a:solidFill>
              </a:rPr>
              <a:t>Comparte tu Tablero/Objeto de Visión</a:t>
            </a:r>
            <a:endParaRPr sz="3800" dirty="0">
              <a:solidFill>
                <a:schemeClr val="bg2"/>
              </a:solidFill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038820" y="1684577"/>
            <a:ext cx="4283952" cy="2720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Comparte tu tablero con un compañero o grupo pequeño.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Decide dónde colocarás tu </a:t>
            </a:r>
            <a:r>
              <a:rPr lang="en-US" sz="2800" dirty="0" err="1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tablero</a:t>
            </a:r>
            <a:r>
              <a:rPr lang="en-US" sz="2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 para que te motive cada día!</a:t>
            </a:r>
            <a:endParaRPr sz="28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2" descr="Papan Visi, Manifestasi, Lembar Memo, Scrapbooking">
            <a:extLst>
              <a:ext uri="{FF2B5EF4-FFF2-40B4-BE49-F238E27FC236}">
                <a16:creationId xmlns:a16="http://schemas.microsoft.com/office/drawing/2014/main" id="{D51172FA-C5DF-4EA3-9338-CE5C1EE34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71" y="1684577"/>
            <a:ext cx="3850639" cy="28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1366786" y="738725"/>
            <a:ext cx="7327213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50000"/>
                  </a:schemeClr>
                </a:solidFill>
              </a:rPr>
              <a:t>Boleto de Salida</a:t>
            </a:r>
            <a:endParaRPr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1626670" y="2138613"/>
            <a:ext cx="6881886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36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Tu boleto de salida es tu Tablero u Objeto de Visión completado.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D2A1FF-C4C9-4EDE-BC8F-FF7A13B25E2F}"/>
              </a:ext>
            </a:extLst>
          </p:cNvPr>
          <p:cNvSpPr/>
          <p:nvPr/>
        </p:nvSpPr>
        <p:spPr>
          <a:xfrm>
            <a:off x="56561" y="9427"/>
            <a:ext cx="892366" cy="6830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5" y="454576"/>
            <a:ext cx="8772525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1500" u="sng" dirty="0">
                <a:solidFill>
                  <a:srgbClr val="700000"/>
                </a:solidFill>
                <a:latin typeface="Berlin Sans FB Demi" panose="020E0802020502020306" pitchFamily="34" charset="0"/>
              </a:rPr>
              <a:t>References &amp; Resources</a:t>
            </a:r>
          </a:p>
          <a:p>
            <a:pPr defTabSz="342900"/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/>
            <a:r>
              <a:rPr lang="en-US" sz="1050" b="1" u="sng" dirty="0">
                <a:solidFill>
                  <a:prstClr val="black"/>
                </a:solidFill>
                <a:latin typeface="Calibri" panose="020F0502020204030204"/>
              </a:rPr>
              <a:t>Photos &amp; Images</a:t>
            </a:r>
          </a:p>
          <a:p>
            <a:pPr defTabSz="685800"/>
            <a:r>
              <a:rPr lang="en-US" sz="1050" dirty="0">
                <a:solidFill>
                  <a:schemeClr val="bg1"/>
                </a:solidFill>
              </a:rPr>
              <a:t>Slide 2 and unit thumbnails image licensed from iStock https://www.istockphoto.com/photo/young-boy-dressed-as-superhero-at-beach-during-sunset-gm510397386-86226803</a:t>
            </a:r>
            <a:endParaRPr lang="en-US" sz="1050" dirty="0">
              <a:solidFill>
                <a:prstClr val="black"/>
              </a:solidFill>
            </a:endParaRP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Slide 3: </a:t>
            </a:r>
            <a:r>
              <a:rPr lang="en-US" sz="825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https://pixabay.com/id/illustrations/akses-banyak-tangan-933142/</a:t>
            </a:r>
            <a:endParaRPr lang="en-US" sz="825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85800"/>
            <a:r>
              <a:rPr lang="en-US" sz="82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Slide 5: </a:t>
            </a:r>
            <a:r>
              <a:rPr lang="pl-PL" sz="82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https://www.flickr.com/photos/ronsombilongallery/3240111905/in/photostream/ CC BY-ND 2.0</a:t>
            </a:r>
            <a:r>
              <a:rPr lang="en-US" sz="82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Slide 7:  https://pixabay.com/id/photos/papan-visi-manifestasi-lembar-memo-520757/</a:t>
            </a:r>
          </a:p>
          <a:p>
            <a:pPr defTabSz="685800"/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24056D5EF7449846567EA6E67CD79" ma:contentTypeVersion="16" ma:contentTypeDescription="Create a new document." ma:contentTypeScope="" ma:versionID="926f83e3d803f46bad251d3ec7fcaea2">
  <xsd:schema xmlns:xsd="http://www.w3.org/2001/XMLSchema" xmlns:xs="http://www.w3.org/2001/XMLSchema" xmlns:p="http://schemas.microsoft.com/office/2006/metadata/properties" xmlns:ns3="d39049c8-5642-4c67-b9b8-6999510f2293" xmlns:ns4="be940414-f5a2-4509-bc4b-9b97993b9bc1" targetNamespace="http://schemas.microsoft.com/office/2006/metadata/properties" ma:root="true" ma:fieldsID="96a7d57f1747b8cd329b0ab2758fb7b6" ns3:_="" ns4:_="">
    <xsd:import namespace="d39049c8-5642-4c67-b9b8-6999510f2293"/>
    <xsd:import namespace="be940414-f5a2-4509-bc4b-9b97993b9b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049c8-5642-4c67-b9b8-6999510f2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40414-f5a2-4509-bc4b-9b97993b9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940414-f5a2-4509-bc4b-9b97993b9bc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8F650B-6276-4DC4-BF7B-C5FA683E0A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049c8-5642-4c67-b9b8-6999510f2293"/>
    <ds:schemaRef ds:uri="be940414-f5a2-4509-bc4b-9b97993b9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D5349B-9C5E-44AF-8EED-B7D8D2FF5719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d39049c8-5642-4c67-b9b8-6999510f2293"/>
    <ds:schemaRef ds:uri="http://schemas.openxmlformats.org/package/2006/metadata/core-properties"/>
    <ds:schemaRef ds:uri="be940414-f5a2-4509-bc4b-9b97993b9bc1"/>
  </ds:schemaRefs>
</ds:datastoreItem>
</file>

<file path=customXml/itemProps3.xml><?xml version="1.0" encoding="utf-8"?>
<ds:datastoreItem xmlns:ds="http://schemas.openxmlformats.org/officeDocument/2006/customXml" ds:itemID="{D065181D-141A-4BBC-801E-F01B4E9A76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507</Words>
  <Application>Microsoft Office PowerPoint</Application>
  <PresentationFormat>On-screen Show (16:9)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Times New Roman</vt:lpstr>
      <vt:lpstr>Arial</vt:lpstr>
      <vt:lpstr>Berlin Sans FB</vt:lpstr>
      <vt:lpstr>Calibri Light</vt:lpstr>
      <vt:lpstr>Calibri</vt:lpstr>
      <vt:lpstr>Berlin Sans FB Demi</vt:lpstr>
      <vt:lpstr>1_Office Theme</vt:lpstr>
      <vt:lpstr>Office Theme</vt:lpstr>
      <vt:lpstr>Hazlo Ahora: Inspiración para el Plano de Vida</vt:lpstr>
      <vt:lpstr>Aprendiendo con un Propósito</vt:lpstr>
      <vt:lpstr>Dedicación Estudiantil</vt:lpstr>
      <vt:lpstr>Nuestra Agenda</vt:lpstr>
      <vt:lpstr>Objetivo de la Lección</vt:lpstr>
      <vt:lpstr>Creación de su Tablero u Objeto de Visión</vt:lpstr>
      <vt:lpstr>Comparte tu Tablero/Objeto de Visión</vt:lpstr>
      <vt:lpstr>Boleto de Salida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Lesson: My Future Self 1.7</dc:title>
  <dc:creator>Maria  Waltemeyer</dc:creator>
  <cp:lastModifiedBy>Gregg</cp:lastModifiedBy>
  <cp:revision>30</cp:revision>
  <dcterms:modified xsi:type="dcterms:W3CDTF">2025-05-29T13:42:03Z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0x0101001FD24056D5EF7449846567EA6E67CD79</vt:lpwstr>
  </property>
</Properties>
</file>