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694" r:id="rId5"/>
    <p:sldMasterId id="2147483706" r:id="rId6"/>
  </p:sldMasterIdLst>
  <p:notesMasterIdLst>
    <p:notesMasterId r:id="rId20"/>
  </p:notesMasterIdLst>
  <p:sldIdLst>
    <p:sldId id="275" r:id="rId7"/>
    <p:sldId id="279" r:id="rId8"/>
    <p:sldId id="257" r:id="rId9"/>
    <p:sldId id="258" r:id="rId10"/>
    <p:sldId id="259" r:id="rId11"/>
    <p:sldId id="260" r:id="rId12"/>
    <p:sldId id="266" r:id="rId13"/>
    <p:sldId id="261" r:id="rId14"/>
    <p:sldId id="262" r:id="rId15"/>
    <p:sldId id="263" r:id="rId16"/>
    <p:sldId id="264" r:id="rId17"/>
    <p:sldId id="265" r:id="rId18"/>
    <p:sldId id="273" r:id="rId19"/>
  </p:sldIdLst>
  <p:sldSz cx="9144000" cy="5143500" type="screen16x9"/>
  <p:notesSz cx="6858000" cy="9144000"/>
  <p:embeddedFontLst>
    <p:embeddedFont>
      <p:font typeface="Berlin Sans FB" panose="020E0602020502020306" pitchFamily="34" charset="0"/>
      <p:regular r:id="rId21"/>
      <p:bold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
      <p:font typeface="Berlin Sans FB Demi" panose="020E0802020502020306" pitchFamily="34" charset="0"/>
      <p:bold r:id="rId29"/>
    </p:embeddedFont>
  </p:embeddedFontLst>
  <p:defaultTex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265" autoAdjust="0"/>
  </p:normalViewPr>
  <p:slideViewPr>
    <p:cSldViewPr snapToGrid="0">
      <p:cViewPr varScale="1">
        <p:scale>
          <a:sx n="86" d="100"/>
          <a:sy n="86" d="100"/>
        </p:scale>
        <p:origin x="85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6f91993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To introduce the concept of students creating or designing </a:t>
            </a:r>
            <a:r>
              <a:rPr lang="en-US" sz="1100" b="0" i="0" u="none" strike="noStrike" cap="none" baseline="0" dirty="0" err="1">
                <a:solidFill>
                  <a:srgbClr val="000000"/>
                </a:solidFill>
                <a:latin typeface="Arial"/>
                <a:ea typeface="Arial"/>
                <a:cs typeface="Arial"/>
                <a:sym typeface="Arial"/>
              </a:rPr>
              <a:t>theirown</a:t>
            </a:r>
            <a:r>
              <a:rPr lang="en-US" sz="1100" b="0" i="0" u="none" strike="noStrike" cap="none" baseline="0" dirty="0">
                <a:solidFill>
                  <a:srgbClr val="000000"/>
                </a:solidFill>
                <a:latin typeface="Arial"/>
                <a:ea typeface="Arial"/>
                <a:cs typeface="Arial"/>
                <a:sym typeface="Arial"/>
              </a:rPr>
              <a:t> “Life’s Blueprints” by constructing visualization boards </a:t>
            </a:r>
            <a:r>
              <a:rPr lang="en-US" sz="1100" b="0" i="0" u="none" strike="noStrike" cap="none" baseline="0" dirty="0" err="1">
                <a:solidFill>
                  <a:srgbClr val="000000"/>
                </a:solidFill>
                <a:latin typeface="Arial"/>
                <a:ea typeface="Arial"/>
                <a:cs typeface="Arial"/>
                <a:sym typeface="Arial"/>
              </a:rPr>
              <a:t>orproducts</a:t>
            </a:r>
            <a:r>
              <a:rPr lang="en-US" sz="1100" b="0" i="0" u="none" strike="noStrike" cap="none" baseline="0" dirty="0">
                <a:solidFill>
                  <a:srgbClr val="000000"/>
                </a:solidFill>
                <a:latin typeface="Arial"/>
                <a:ea typeface="Arial"/>
                <a:cs typeface="Arial"/>
                <a:sym typeface="Arial"/>
              </a:rPr>
              <a:t> that represent how they see their future selves, </a:t>
            </a:r>
            <a:r>
              <a:rPr lang="en-US" sz="1100" b="0" i="0" u="none" strike="noStrike" cap="none" baseline="0" dirty="0" err="1">
                <a:solidFill>
                  <a:srgbClr val="000000"/>
                </a:solidFill>
                <a:latin typeface="Arial"/>
                <a:ea typeface="Arial"/>
                <a:cs typeface="Arial"/>
                <a:sym typeface="Arial"/>
              </a:rPr>
              <a:t>havestudents</a:t>
            </a:r>
            <a:r>
              <a:rPr lang="en-US" sz="1100" b="0" i="0" u="none" strike="noStrike" cap="none" baseline="0" dirty="0">
                <a:solidFill>
                  <a:srgbClr val="000000"/>
                </a:solidFill>
                <a:latin typeface="Arial"/>
                <a:ea typeface="Arial"/>
                <a:cs typeface="Arial"/>
                <a:sym typeface="Arial"/>
              </a:rPr>
              <a:t> explore examples of vision boards. (Two examples </a:t>
            </a:r>
            <a:r>
              <a:rPr lang="en-US" sz="1100" b="0" i="0" u="none" strike="noStrike" cap="none" baseline="0" dirty="0" err="1">
                <a:solidFill>
                  <a:srgbClr val="000000"/>
                </a:solidFill>
                <a:latin typeface="Arial"/>
                <a:ea typeface="Arial"/>
                <a:cs typeface="Arial"/>
                <a:sym typeface="Arial"/>
              </a:rPr>
              <a:t>areprovided</a:t>
            </a:r>
            <a:r>
              <a:rPr lang="en-US" sz="1100" b="0" i="0" u="none" strike="noStrike" cap="none" baseline="0" dirty="0">
                <a:solidFill>
                  <a:srgbClr val="000000"/>
                </a:solidFill>
                <a:latin typeface="Arial"/>
                <a:ea typeface="Arial"/>
                <a:cs typeface="Arial"/>
                <a:sym typeface="Arial"/>
              </a:rPr>
              <a:t> on slide 10. To find more examples, enter the </a:t>
            </a:r>
            <a:r>
              <a:rPr lang="en-US" sz="1100" b="0" i="0" u="none" strike="noStrike" cap="none" baseline="0" dirty="0" err="1">
                <a:solidFill>
                  <a:srgbClr val="000000"/>
                </a:solidFill>
                <a:latin typeface="Arial"/>
                <a:ea typeface="Arial"/>
                <a:cs typeface="Arial"/>
                <a:sym typeface="Arial"/>
              </a:rPr>
              <a:t>term“middle</a:t>
            </a:r>
            <a:r>
              <a:rPr lang="en-US" sz="1100" b="0" i="0" u="none" strike="noStrike" cap="none" baseline="0" dirty="0">
                <a:solidFill>
                  <a:srgbClr val="000000"/>
                </a:solidFill>
                <a:latin typeface="Arial"/>
                <a:ea typeface="Arial"/>
                <a:cs typeface="Arial"/>
                <a:sym typeface="Arial"/>
              </a:rPr>
              <a:t> school vision boards” in a search engine.) If you </a:t>
            </a:r>
            <a:r>
              <a:rPr lang="en-US" sz="1100" b="0" i="0" u="none" strike="noStrike" cap="none" baseline="0" dirty="0" err="1">
                <a:solidFill>
                  <a:srgbClr val="000000"/>
                </a:solidFill>
                <a:latin typeface="Arial"/>
                <a:ea typeface="Arial"/>
                <a:cs typeface="Arial"/>
                <a:sym typeface="Arial"/>
              </a:rPr>
              <a:t>createdyour</a:t>
            </a:r>
            <a:r>
              <a:rPr lang="en-US" sz="1100" b="0" i="0" u="none" strike="noStrike" cap="none" baseline="0" dirty="0">
                <a:solidFill>
                  <a:srgbClr val="000000"/>
                </a:solidFill>
                <a:latin typeface="Arial"/>
                <a:ea typeface="Arial"/>
                <a:cs typeface="Arial"/>
                <a:sym typeface="Arial"/>
              </a:rPr>
              <a:t> own Vision Board as an example, you can share it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 more slides as necessary to accommodate examples that you want to share with students.</a:t>
            </a:r>
          </a:p>
          <a:p>
            <a:pPr marL="0" lvl="0" indent="0" algn="l" rtl="0">
              <a:spcBef>
                <a:spcPts val="0"/>
              </a:spcBef>
              <a:spcAft>
                <a:spcPts val="0"/>
              </a:spcAft>
              <a:buNone/>
            </a:pPr>
            <a:r>
              <a:rPr lang="en-US" dirty="0"/>
              <a:t>Images: https://pixabay.com/id/photos/papan-visi-manifestasi-lembar-memo-520757/</a:t>
            </a:r>
          </a:p>
          <a:p>
            <a:pPr marL="0" lvl="0" indent="0" algn="l" rtl="0">
              <a:spcBef>
                <a:spcPts val="0"/>
              </a:spcBef>
              <a:spcAft>
                <a:spcPts val="0"/>
              </a:spcAft>
              <a:buNone/>
            </a:pPr>
            <a:r>
              <a:rPr lang="en-US" dirty="0"/>
              <a:t>https://www.flickr.com/photos/ronsombilongallery/3240111905/in/photostream/ CC BY-ND 2.0</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8fe1d449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8fe1d449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Show one of the following videos, or another of your choosing (slide11). If students have Internet access on their devices, you can </a:t>
            </a:r>
            <a:r>
              <a:rPr lang="en-US" sz="1100" b="0" i="0" u="none" strike="noStrike" cap="none" baseline="0" dirty="0" err="1">
                <a:solidFill>
                  <a:srgbClr val="000000"/>
                </a:solidFill>
                <a:latin typeface="Arial"/>
                <a:ea typeface="Arial"/>
                <a:cs typeface="Arial"/>
                <a:sym typeface="Arial"/>
              </a:rPr>
              <a:t>givethem</a:t>
            </a:r>
            <a:r>
              <a:rPr lang="en-US" sz="1100" b="0" i="0" u="none" strike="noStrike" cap="none" baseline="0" dirty="0">
                <a:solidFill>
                  <a:srgbClr val="000000"/>
                </a:solidFill>
                <a:latin typeface="Arial"/>
                <a:ea typeface="Arial"/>
                <a:cs typeface="Arial"/>
                <a:sym typeface="Arial"/>
              </a:rPr>
              <a:t> the choice (depending on whether they prefer to create their vision boards manually or electronically).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8fe1d449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8fe1d44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The exit ticket is students’ completed Vocabulary Exploration and Idea </a:t>
            </a:r>
            <a:r>
              <a:rPr lang="en-US" sz="1100" b="0" i="0" u="none" strike="noStrike" cap="none" baseline="0" dirty="0" err="1">
                <a:solidFill>
                  <a:srgbClr val="000000"/>
                </a:solidFill>
                <a:latin typeface="Arial"/>
                <a:ea typeface="Arial"/>
                <a:cs typeface="Arial"/>
                <a:sym typeface="Arial"/>
              </a:rPr>
              <a:t>ActivitySheet</a:t>
            </a:r>
            <a:r>
              <a:rPr lang="en-US" sz="1100" b="0" i="0" u="none" strike="noStrike" cap="none" baseline="0" dirty="0">
                <a:solidFill>
                  <a:srgbClr val="000000"/>
                </a:solidFill>
                <a:latin typeface="Arial"/>
                <a:ea typeface="Arial"/>
                <a:cs typeface="Arial"/>
                <a:sym typeface="Arial"/>
              </a:rPr>
              <a:t>. Remind those who plan to create digital Vision Boards on personal devices(e.g. cell phones) to bring these devices to class tomorrow. Students may wish </a:t>
            </a:r>
            <a:r>
              <a:rPr lang="en-US" sz="1100" b="0" i="0" u="none" strike="noStrike" cap="none" baseline="0" dirty="0" err="1">
                <a:solidFill>
                  <a:srgbClr val="000000"/>
                </a:solidFill>
                <a:latin typeface="Arial"/>
                <a:ea typeface="Arial"/>
                <a:cs typeface="Arial"/>
                <a:sym typeface="Arial"/>
              </a:rPr>
              <a:t>tobring</a:t>
            </a:r>
            <a:r>
              <a:rPr lang="en-US" sz="1100" b="0" i="0" u="none" strike="noStrike" cap="none" baseline="0">
                <a:solidFill>
                  <a:srgbClr val="000000"/>
                </a:solidFill>
                <a:latin typeface="Arial"/>
                <a:ea typeface="Arial"/>
                <a:cs typeface="Arial"/>
                <a:sym typeface="Arial"/>
              </a:rPr>
              <a:t> personal photos to include on their vision boards.</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0" i="0" u="none" strike="noStrike" kern="1200" cap="none" spc="0" normalizeH="0" baseline="0" noProof="0" dirty="0">
                <a:ln>
                  <a:noFill/>
                </a:ln>
                <a:solidFill>
                  <a:schemeClr val="bg1"/>
                </a:solidFill>
                <a:effectLst/>
                <a:uLnTx/>
                <a:uFillTx/>
                <a:latin typeface="Calibri" panose="020F0502020204030204"/>
                <a:ea typeface="Arial"/>
                <a:cs typeface="Arial"/>
                <a:sym typeface="Arial"/>
              </a:rPr>
              <a:t>I</a:t>
            </a:r>
            <a:r>
              <a:rPr lang="en-US" sz="1100" dirty="0">
                <a:solidFill>
                  <a:schemeClr val="bg1"/>
                </a:solidFill>
              </a:rPr>
              <a:t>mage licensed from iStock https://www.istockphoto.com/photo/young-boy-dressed-as-superhero-at-beach-during-sunset-gm510397386-86226803</a:t>
            </a:r>
            <a:endPar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endParaRPr>
          </a:p>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8fe1d44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8fe1d44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Explain to students that during the next two days, they will build out a Life’s Blueprint (vision) for their future selves.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Distribute the student activity sheet “Your Life’s Blueprint Vocabulary Exploration.” Introduce new vocabulary words (slide 5) by asking the students whether they know what each word means or what they think it might mean. (If you choose to use the longer version of the video, Dr. King explains what a blueprint is and how it is used.) Have students copy the words in the first column.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baseline="0" dirty="0">
                <a:solidFill>
                  <a:srgbClr val="000000"/>
                </a:solidFill>
                <a:latin typeface="Arial"/>
                <a:ea typeface="Arial"/>
                <a:cs typeface="Arial"/>
                <a:sym typeface="Arial"/>
              </a:rPr>
              <a:t>After students have offered their suggestions, review accurate definitions of the words (slide 6). Use each word in a sample sentence that showcases its meaning. Students take notes in center column. b. Have students discuss words with a partner by restating or explaining each one in their own words, or by using words in original sentences. c. Explain to the students they are going to encounter these words in Dr. King’s speech, so they should look or listen for how these words are used in the context of the speech and note this on the Vocabulary Exploration sheet (right hand column). </a:t>
            </a:r>
          </a:p>
          <a:p>
            <a:endParaRPr lang="en-US" dirty="0"/>
          </a:p>
        </p:txBody>
      </p:sp>
    </p:spTree>
    <p:extLst>
      <p:ext uri="{BB962C8B-B14F-4D97-AF65-F5344CB8AC3E}">
        <p14:creationId xmlns:p14="http://schemas.microsoft.com/office/powerpoint/2010/main" val="374377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048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baseline="0" dirty="0">
                <a:solidFill>
                  <a:srgbClr val="000000"/>
                </a:solidFill>
                <a:latin typeface="Arial"/>
                <a:ea typeface="Arial"/>
                <a:cs typeface="Arial"/>
                <a:sym typeface="Arial"/>
              </a:rPr>
              <a:t>Explain to students that Dr. Martin Luther King Jr. gave his “Life’s Blueprint” speech to a group of Philadelphia junior high students about their age. </a:t>
            </a:r>
          </a:p>
          <a:p>
            <a:pPr marL="3048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baseline="0" dirty="0">
                <a:solidFill>
                  <a:srgbClr val="000000"/>
                </a:solidFill>
                <a:latin typeface="+mn-lt"/>
                <a:ea typeface="Arial"/>
                <a:cs typeface="Arial"/>
                <a:sym typeface="Arial"/>
              </a:rPr>
              <a:t>After reading or watching the speech, further discuss the use of the word </a:t>
            </a:r>
            <a:r>
              <a:rPr lang="en-US" sz="1100" b="1" i="0" u="none" strike="noStrike" cap="none" baseline="0" dirty="0">
                <a:solidFill>
                  <a:srgbClr val="000000"/>
                </a:solidFill>
                <a:latin typeface="+mn-lt"/>
                <a:ea typeface="Arial"/>
                <a:cs typeface="Arial"/>
                <a:sym typeface="Arial"/>
              </a:rPr>
              <a:t>blueprint </a:t>
            </a:r>
            <a:r>
              <a:rPr lang="en-US" sz="1100" b="0" i="0" u="none" strike="noStrike" cap="none" baseline="0" dirty="0">
                <a:solidFill>
                  <a:srgbClr val="000000"/>
                </a:solidFill>
                <a:latin typeface="+mn-lt"/>
                <a:ea typeface="Arial"/>
                <a:cs typeface="Arial"/>
                <a:sym typeface="Arial"/>
              </a:rPr>
              <a:t>as a metaphor. (This metaphor represents having a life goal and developing a clear plan for reaching that goal.)  Have students work with their partners to identify the three things that Dr. King shares that should be part of their life’s blueprint, and record these on their activity sheets.</a:t>
            </a:r>
          </a:p>
          <a:p>
            <a:pPr marL="304800" lvl="0" indent="0" algn="l" rtl="0">
              <a:lnSpc>
                <a:spcPct val="115000"/>
              </a:lnSpc>
              <a:spcBef>
                <a:spcPts val="0"/>
              </a:spcBef>
              <a:spcAft>
                <a:spcPts val="0"/>
              </a:spcAft>
              <a:buClr>
                <a:schemeClr val="dk1"/>
              </a:buClr>
              <a:buSzPts val="1100"/>
              <a:buFont typeface="Arial"/>
              <a:buNone/>
            </a:pPr>
            <a:endParaRPr lang="en" sz="1300" b="0" dirty="0">
              <a:solidFill>
                <a:schemeClr val="dk1"/>
              </a:solidFill>
              <a:latin typeface="+mn-lt"/>
              <a:ea typeface="Times New Roman"/>
              <a:cs typeface="Times New Roman"/>
              <a:sym typeface="Times New Roman"/>
            </a:endParaRPr>
          </a:p>
          <a:p>
            <a:pPr marL="304800" lvl="0" indent="0" algn="l" rtl="0">
              <a:lnSpc>
                <a:spcPct val="115000"/>
              </a:lnSpc>
              <a:spcBef>
                <a:spcPts val="0"/>
              </a:spcBef>
              <a:spcAft>
                <a:spcPts val="0"/>
              </a:spcAft>
              <a:buClr>
                <a:schemeClr val="dk1"/>
              </a:buClr>
              <a:buSzPts val="1100"/>
              <a:buFont typeface="Arial"/>
              <a:buNone/>
            </a:pPr>
            <a:endParaRPr lang="en" sz="1300" b="0" dirty="0">
              <a:solidFill>
                <a:schemeClr val="dk1"/>
              </a:solidFill>
              <a:latin typeface="+mn-lt"/>
              <a:ea typeface="Times New Roman"/>
              <a:cs typeface="Times New Roman"/>
              <a:sym typeface="Times New Roman"/>
            </a:endParaRPr>
          </a:p>
          <a:p>
            <a:pPr marL="304800" lvl="0" indent="0" algn="l" rtl="0">
              <a:lnSpc>
                <a:spcPct val="115000"/>
              </a:lnSpc>
              <a:spcBef>
                <a:spcPts val="0"/>
              </a:spcBef>
              <a:spcAft>
                <a:spcPts val="0"/>
              </a:spcAft>
              <a:buClr>
                <a:schemeClr val="dk1"/>
              </a:buClr>
              <a:buSzPts val="1100"/>
              <a:buFont typeface="Arial"/>
              <a:buNone/>
            </a:pPr>
            <a:endParaRPr lang="en" sz="1300" b="0" dirty="0">
              <a:solidFill>
                <a:schemeClr val="dk1"/>
              </a:solidFill>
              <a:latin typeface="+mn-lt"/>
              <a:ea typeface="Times New Roman"/>
              <a:cs typeface="Times New Roman"/>
              <a:sym typeface="Times New Roman"/>
            </a:endParaRPr>
          </a:p>
          <a:p>
            <a:pPr marL="304800" lvl="0" indent="0" algn="l" rtl="0">
              <a:lnSpc>
                <a:spcPct val="115000"/>
              </a:lnSpc>
              <a:spcBef>
                <a:spcPts val="0"/>
              </a:spcBef>
              <a:spcAft>
                <a:spcPts val="0"/>
              </a:spcAft>
              <a:buClr>
                <a:schemeClr val="dk1"/>
              </a:buClr>
              <a:buSzPts val="1100"/>
              <a:buFont typeface="Arial"/>
              <a:buNone/>
            </a:pPr>
            <a:r>
              <a:rPr lang="en" sz="1300" b="0" dirty="0">
                <a:solidFill>
                  <a:schemeClr val="dk1"/>
                </a:solidFill>
                <a:latin typeface="+mn-lt"/>
                <a:ea typeface="Times New Roman"/>
                <a:cs typeface="Times New Roman"/>
                <a:sym typeface="Times New Roman"/>
              </a:rPr>
              <a:t>Have paper copies of the speech available if </a:t>
            </a:r>
            <a:r>
              <a:rPr lang="en" sz="1400" b="0" dirty="0">
                <a:solidFill>
                  <a:schemeClr val="dk1"/>
                </a:solidFill>
                <a:latin typeface="+mn-lt"/>
                <a:ea typeface="Times New Roman"/>
                <a:cs typeface="Times New Roman"/>
                <a:sym typeface="Times New Roman"/>
              </a:rPr>
              <a:t>preferred.</a:t>
            </a:r>
          </a:p>
          <a:p>
            <a:pPr marL="304800" lvl="0" indent="0" algn="l" rtl="0">
              <a:lnSpc>
                <a:spcPct val="115000"/>
              </a:lnSpc>
              <a:spcBef>
                <a:spcPts val="0"/>
              </a:spcBef>
              <a:spcAft>
                <a:spcPts val="0"/>
              </a:spcAft>
              <a:buClr>
                <a:schemeClr val="dk1"/>
              </a:buClr>
              <a:buSzPts val="1100"/>
              <a:buFont typeface="Arial"/>
              <a:buNone/>
            </a:pPr>
            <a:r>
              <a:rPr lang="en" sz="1400" b="0" dirty="0">
                <a:solidFill>
                  <a:schemeClr val="dk1"/>
                </a:solidFill>
                <a:latin typeface="+mn-lt"/>
                <a:cs typeface="Times New Roman"/>
                <a:sym typeface="Times New Roman"/>
              </a:rPr>
              <a:t>Image: </a:t>
            </a:r>
            <a:r>
              <a:rPr lang="en-US" sz="1400" b="0" dirty="0">
                <a:solidFill>
                  <a:schemeClr val="dk1"/>
                </a:solidFill>
                <a:latin typeface="+mn-lt"/>
                <a:cs typeface="Times New Roman"/>
                <a:sym typeface="Times New Roman"/>
              </a:rPr>
              <a:t>https://snappygoat.com/s/?q=martin+luther+king+jr#b5cde5da494cc916858783164fc880e0a193834d,0,1.</a:t>
            </a:r>
            <a:endParaRPr b="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8fe1d44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8fe1d44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baseline="0" dirty="0">
                <a:solidFill>
                  <a:srgbClr val="000000"/>
                </a:solidFill>
                <a:latin typeface="Arial"/>
                <a:ea typeface="Arial"/>
                <a:cs typeface="Arial"/>
                <a:sym typeface="Arial"/>
              </a:rPr>
              <a:t>Ask students to list the three things a life’s blueprint should include. As they share, click through the slide to confirm answers.</a:t>
            </a:r>
          </a:p>
          <a:p>
            <a:pPr marL="0" indent="0">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6858000" cy="17907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57350" y="2701528"/>
            <a:ext cx="6858000" cy="1241822"/>
          </a:xfrm>
        </p:spPr>
        <p:txBody>
          <a:bodyPr/>
          <a:lstStyle>
            <a:lvl1pPr marL="0" indent="0" algn="ctr">
              <a:buNone/>
              <a:defRPr sz="1800">
                <a:solidFill>
                  <a:schemeClr val="tx1"/>
                </a:solidFill>
                <a:latin typeface="Berlin Sans FB" panose="020E0602020502020306"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902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2139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48870" y="273845"/>
            <a:ext cx="538050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0630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4356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515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105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048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575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9771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941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0638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8836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5223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5569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8883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4268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47296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5748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9999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9968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6858000" cy="1790700"/>
          </a:xfrm>
        </p:spPr>
        <p:txBody>
          <a:bodyPr anchor="b"/>
          <a:lstStyle>
            <a:lvl1pPr algn="ctr">
              <a:defRPr sz="45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1657350" y="2701528"/>
            <a:ext cx="6858000" cy="1241822"/>
          </a:xfrm>
        </p:spPr>
        <p:txBody>
          <a:bodyPr/>
          <a:lstStyle>
            <a:lvl1pPr marL="0" indent="0" algn="ctr">
              <a:buNone/>
              <a:defRPr sz="1800">
                <a:solidFill>
                  <a:schemeClr val="tx1"/>
                </a:solidFill>
                <a:latin typeface="Berlin Sans FB" panose="020E0602020502020306"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9386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5973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894" y="919234"/>
            <a:ext cx="7340693" cy="2139553"/>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69894" y="3079027"/>
            <a:ext cx="73406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61593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894" y="919234"/>
            <a:ext cx="7340693" cy="2139553"/>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69894" y="3079027"/>
            <a:ext cx="73406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3369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129553" y="1369220"/>
            <a:ext cx="3385297" cy="29943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30053" y="1369220"/>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8383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253" y="273844"/>
            <a:ext cx="7501288" cy="994172"/>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015254" y="1260872"/>
            <a:ext cx="348292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015254" y="1878807"/>
            <a:ext cx="3482929" cy="27066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6461" y="1260872"/>
            <a:ext cx="350008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016461" y="1878807"/>
            <a:ext cx="3500081"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6124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71780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34359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936" y="342900"/>
            <a:ext cx="2949178" cy="1200150"/>
          </a:xfrm>
        </p:spPr>
        <p:txBody>
          <a:bodyPr anchor="b"/>
          <a:lstStyle>
            <a:lvl1pPr>
              <a:defRPr sz="24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4371486"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936"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09234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594" y="342900"/>
            <a:ext cx="2949178" cy="1200150"/>
          </a:xfrm>
        </p:spPr>
        <p:txBody>
          <a:bodyPr anchor="b"/>
          <a:lstStyle>
            <a:lvl1pPr>
              <a:defRPr sz="24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331145"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73594"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51700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4846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48870" y="273845"/>
            <a:ext cx="538050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81630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707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129553" y="1369220"/>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0053" y="1369220"/>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0672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253" y="273844"/>
            <a:ext cx="7501288" cy="994172"/>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15254" y="1260872"/>
            <a:ext cx="348292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15254" y="1878807"/>
            <a:ext cx="3482929"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6461" y="1260872"/>
            <a:ext cx="350008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016461" y="1878807"/>
            <a:ext cx="3500081"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5770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370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6" name="Rectangle 5">
            <a:extLst>
              <a:ext uri="{FF2B5EF4-FFF2-40B4-BE49-F238E27FC236}">
                <a16:creationId xmlns:a16="http://schemas.microsoft.com/office/drawing/2014/main" id="{D4E7359A-F358-43E6-BB9A-C41B9AE15375}"/>
              </a:ext>
            </a:extLst>
          </p:cNvPr>
          <p:cNvSpPr/>
          <p:nvPr userDrawn="1"/>
        </p:nvSpPr>
        <p:spPr>
          <a:xfrm>
            <a:off x="57149" y="16327"/>
            <a:ext cx="889907" cy="73152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861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936" y="342900"/>
            <a:ext cx="2949178" cy="120015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371486"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936"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4070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594" y="342900"/>
            <a:ext cx="2949178" cy="120015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31145"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73594"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7959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424" y="273844"/>
            <a:ext cx="747992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5424" y="1369219"/>
            <a:ext cx="7479927"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5/29/2025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4639" y="692524"/>
            <a:ext cx="951169" cy="4450976"/>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TextBox 15"/>
          <p:cNvSpPr txBox="1"/>
          <p:nvPr userDrawn="1"/>
        </p:nvSpPr>
        <p:spPr>
          <a:xfrm>
            <a:off x="52489" y="1"/>
            <a:ext cx="898571" cy="692523"/>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pic>
        <p:nvPicPr>
          <p:cNvPr id="15" name="Picture 1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66887" y="4692830"/>
            <a:ext cx="1364096" cy="402005"/>
          </a:xfrm>
          <a:prstGeom prst="rect">
            <a:avLst/>
          </a:prstGeom>
          <a:solidFill>
            <a:schemeClr val="tx1"/>
          </a:solidFill>
        </p:spPr>
      </p:pic>
    </p:spTree>
    <p:extLst>
      <p:ext uri="{BB962C8B-B14F-4D97-AF65-F5344CB8AC3E}">
        <p14:creationId xmlns:p14="http://schemas.microsoft.com/office/powerpoint/2010/main" val="1508580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685800"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5/29/2025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66887" y="4692830"/>
            <a:ext cx="1364096" cy="402005"/>
          </a:xfrm>
          <a:prstGeom prst="rect">
            <a:avLst/>
          </a:prstGeom>
          <a:solidFill>
            <a:schemeClr val="tx1"/>
          </a:solidFill>
        </p:spPr>
      </p:pic>
    </p:spTree>
    <p:extLst>
      <p:ext uri="{BB962C8B-B14F-4D97-AF65-F5344CB8AC3E}">
        <p14:creationId xmlns:p14="http://schemas.microsoft.com/office/powerpoint/2010/main" val="2121352726"/>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424" y="273844"/>
            <a:ext cx="7479926"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35424" y="1369219"/>
            <a:ext cx="7479927"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5/29/2025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4639" y="692524"/>
            <a:ext cx="951169" cy="4450976"/>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TextBox 15"/>
          <p:cNvSpPr txBox="1"/>
          <p:nvPr userDrawn="1"/>
        </p:nvSpPr>
        <p:spPr>
          <a:xfrm>
            <a:off x="52489" y="1"/>
            <a:ext cx="898571" cy="692523"/>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66887" y="4692830"/>
            <a:ext cx="1364096" cy="402005"/>
          </a:xfrm>
          <a:prstGeom prst="rect">
            <a:avLst/>
          </a:prstGeom>
          <a:solidFill>
            <a:schemeClr val="tx1"/>
          </a:solidFill>
        </p:spPr>
      </p:pic>
    </p:spTree>
    <p:extLst>
      <p:ext uri="{BB962C8B-B14F-4D97-AF65-F5344CB8AC3E}">
        <p14:creationId xmlns:p14="http://schemas.microsoft.com/office/powerpoint/2010/main" val="145963526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685800"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wjy_nT0yT18" TargetMode="Externa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hyperlink" Target="https://www.lifehack.org/articles/productivity/8-ideas-create-your-own-vision-board.html" TargetMode="External"/><Relationship Id="rId4" Type="http://schemas.openxmlformats.org/officeDocument/2006/relationships/hyperlink" Target="https://www.youtube.com/watch?v=kTYE3ZvXfXU" TargetMode="Externa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id/illustrations/akses-banyak-tangan-933142/"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https://www.youtube.com/watch?v=852_SQ1EK98" TargetMode="External"/><Relationship Id="rId5" Type="http://schemas.openxmlformats.org/officeDocument/2006/relationships/hyperlink" Target="https://www.youtube.com/watch?v=aDaGhmaWmo4" TargetMode="External"/><Relationship Id="rId4" Type="http://schemas.openxmlformats.org/officeDocument/2006/relationships/hyperlink" Target="https://snappygoat.com/s/?q=martin+luther+king+jr#b5cde5da494cc916858783164fc880e0a193834d,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aDaGhmaWmo4" TargetMode="External"/><Relationship Id="rId7" Type="http://schemas.openxmlformats.org/officeDocument/2006/relationships/hyperlink" Target="https://voiceofoc.org/wp-content/uploads/2017/01/MLK-Lifes-Blueprint.pdf"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www.youtube.com/watch?v=852_SQ1EK98" TargetMode="Externa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2031126" y="629907"/>
            <a:ext cx="5970022" cy="584775"/>
          </a:xfrm>
          <a:prstGeom prst="rect">
            <a:avLst/>
          </a:prstGeom>
          <a:noFill/>
        </p:spPr>
        <p:txBody>
          <a:bodyPr wrap="square" rtlCol="0">
            <a:spAutoFit/>
          </a:bodyPr>
          <a:lstStyle/>
          <a:p>
            <a:pPr algn="ctr">
              <a:spcAft>
                <a:spcPts val="2250"/>
              </a:spcAft>
            </a:pPr>
            <a:r>
              <a:rPr lang="en-US" sz="3200" dirty="0">
                <a:solidFill>
                  <a:schemeClr val="bg2"/>
                </a:solidFill>
                <a:latin typeface="Berlin Sans FB Demi" panose="020E0802020502020306" pitchFamily="34" charset="0"/>
              </a:rPr>
              <a:t>Hazlo Ahora</a:t>
            </a:r>
            <a:r>
              <a:rPr lang="en-US" sz="3200" dirty="0">
                <a:solidFill>
                  <a:schemeClr val="bg2"/>
                </a:solidFill>
                <a:latin typeface="Berlin Sans FB" panose="020E0602020502020306" pitchFamily="34" charset="0"/>
              </a:rPr>
              <a:t>: Imagina Esto</a:t>
            </a:r>
          </a:p>
        </p:txBody>
      </p:sp>
      <p:sp>
        <p:nvSpPr>
          <p:cNvPr id="3" name="TextBox 2">
            <a:extLst>
              <a:ext uri="{FF2B5EF4-FFF2-40B4-BE49-F238E27FC236}">
                <a16:creationId xmlns:a16="http://schemas.microsoft.com/office/drawing/2014/main" id="{89E2EDFE-78FB-49D4-B1D7-ADB9DC780A33}"/>
              </a:ext>
            </a:extLst>
          </p:cNvPr>
          <p:cNvSpPr txBox="1"/>
          <p:nvPr/>
        </p:nvSpPr>
        <p:spPr>
          <a:xfrm>
            <a:off x="1587137" y="1479823"/>
            <a:ext cx="6858000" cy="2862322"/>
          </a:xfrm>
          <a:prstGeom prst="rect">
            <a:avLst/>
          </a:prstGeom>
          <a:noFill/>
        </p:spPr>
        <p:txBody>
          <a:bodyPr wrap="square" rtlCol="0">
            <a:spAutoFit/>
          </a:bodyPr>
          <a:lstStyle/>
          <a:p>
            <a:pPr algn="ctr"/>
            <a:r>
              <a:rPr lang="en-US" sz="3600" b="1" dirty="0">
                <a:solidFill>
                  <a:schemeClr val="bg2"/>
                </a:solidFill>
                <a:latin typeface="Calibri" panose="020F0502020204030204" pitchFamily="34" charset="0"/>
                <a:cs typeface="Calibri" panose="020F0502020204030204" pitchFamily="34" charset="0"/>
              </a:rPr>
              <a:t>Piensa en cómo quieres que sea tu vida dentro de diez años. ¿Qué aspecto tiene? ¿Cómo suena? Gírate y compártelo con un compañero. </a:t>
            </a:r>
          </a:p>
        </p:txBody>
      </p:sp>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1348740" y="336445"/>
            <a:ext cx="7345260" cy="1169980"/>
          </a:xfrm>
          <a:prstGeom prst="rect">
            <a:avLst/>
          </a:prstGeom>
        </p:spPr>
        <p:txBody>
          <a:bodyPr spcFirstLastPara="1" vert="horz" wrap="square" lIns="91425" tIns="91425" rIns="91425" bIns="91425" rtlCol="0" anchor="b" anchorCtr="0">
            <a:noAutofit/>
          </a:bodyPr>
          <a:lstStyle/>
          <a:p>
            <a:r>
              <a:rPr lang="en" sz="2900" dirty="0">
                <a:solidFill>
                  <a:schemeClr val="bg2"/>
                </a:solidFill>
              </a:rPr>
              <a:t>Diseñar Tu </a:t>
            </a:r>
            <a:r>
              <a:rPr lang="es-MX" sz="2900" dirty="0">
                <a:solidFill>
                  <a:schemeClr val="bg2"/>
                </a:solidFill>
              </a:rPr>
              <a:t>Propio Plano de Vida</a:t>
            </a:r>
            <a:r>
              <a:rPr lang="en" sz="2900" dirty="0">
                <a:solidFill>
                  <a:schemeClr val="bg2"/>
                </a:solidFill>
              </a:rPr>
              <a:t>:</a:t>
            </a:r>
            <a:br>
              <a:rPr lang="en" sz="2900" dirty="0">
                <a:solidFill>
                  <a:schemeClr val="bg2"/>
                </a:solidFill>
              </a:rPr>
            </a:br>
            <a:r>
              <a:rPr lang="en" sz="2900" dirty="0">
                <a:solidFill>
                  <a:schemeClr val="bg2"/>
                </a:solidFill>
              </a:rPr>
              <a:t>Ejemplos de Tableros de Visión</a:t>
            </a:r>
            <a:endParaRPr sz="2900" dirty="0">
              <a:solidFill>
                <a:schemeClr val="bg2"/>
              </a:solidFill>
            </a:endParaRPr>
          </a:p>
        </p:txBody>
      </p:sp>
      <p:sp>
        <p:nvSpPr>
          <p:cNvPr id="109" name="Google Shape;109;p20"/>
          <p:cNvSpPr txBox="1">
            <a:spLocks noGrp="1"/>
          </p:cNvSpPr>
          <p:nvPr>
            <p:ph type="body" idx="1"/>
          </p:nvPr>
        </p:nvSpPr>
        <p:spPr>
          <a:xfrm>
            <a:off x="1" y="2808202"/>
            <a:ext cx="4383215" cy="1312066"/>
          </a:xfrm>
          <a:prstGeom prst="rect">
            <a:avLst/>
          </a:prstGeom>
        </p:spPr>
        <p:txBody>
          <a:bodyPr spcFirstLastPara="1" vert="horz" wrap="square" lIns="91425" tIns="91425" rIns="91425" bIns="91425" rtlCol="0" anchor="t" anchorCtr="0">
            <a:noAutofit/>
          </a:bodyPr>
          <a:lstStyle/>
          <a:p>
            <a:pPr marL="0" indent="0">
              <a:buNone/>
            </a:pPr>
            <a:endParaRPr dirty="0"/>
          </a:p>
          <a:p>
            <a:pPr marL="0" indent="0">
              <a:spcBef>
                <a:spcPts val="1600"/>
              </a:spcBef>
              <a:spcAft>
                <a:spcPts val="1600"/>
              </a:spcAft>
              <a:buNone/>
            </a:pPr>
            <a:endParaRPr dirty="0"/>
          </a:p>
        </p:txBody>
      </p:sp>
      <p:pic>
        <p:nvPicPr>
          <p:cNvPr id="2" name="Picture 1">
            <a:extLst>
              <a:ext uri="{FF2B5EF4-FFF2-40B4-BE49-F238E27FC236}">
                <a16:creationId xmlns:a16="http://schemas.microsoft.com/office/drawing/2014/main" id="{DF2E2696-C8BA-4572-8F7C-6D05213F58CE}"/>
              </a:ext>
            </a:extLst>
          </p:cNvPr>
          <p:cNvPicPr>
            <a:picLocks noChangeAspect="1"/>
          </p:cNvPicPr>
          <p:nvPr/>
        </p:nvPicPr>
        <p:blipFill>
          <a:blip r:embed="rId3"/>
          <a:stretch>
            <a:fillRect/>
          </a:stretch>
        </p:blipFill>
        <p:spPr>
          <a:xfrm>
            <a:off x="5309838" y="1844302"/>
            <a:ext cx="3285095" cy="2624599"/>
          </a:xfrm>
          <a:prstGeom prst="rect">
            <a:avLst/>
          </a:prstGeom>
        </p:spPr>
      </p:pic>
      <p:pic>
        <p:nvPicPr>
          <p:cNvPr id="1026" name="Picture 2" descr="Papan Visi, Manifestasi, Lembar Memo, Scrapbooking">
            <a:extLst>
              <a:ext uri="{FF2B5EF4-FFF2-40B4-BE49-F238E27FC236}">
                <a16:creationId xmlns:a16="http://schemas.microsoft.com/office/drawing/2014/main" id="{80D2A69D-17D8-43F7-8EC5-3D083ABFD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740" y="1844300"/>
            <a:ext cx="3499464" cy="2624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3BB13A2-1762-4E74-A45F-F7EB539D3953}"/>
              </a:ext>
            </a:extLst>
          </p:cNvPr>
          <p:cNvSpPr/>
          <p:nvPr/>
        </p:nvSpPr>
        <p:spPr>
          <a:xfrm>
            <a:off x="56704" y="0"/>
            <a:ext cx="892366" cy="683046"/>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085850" y="738725"/>
            <a:ext cx="4981463" cy="767700"/>
          </a:xfrm>
          <a:prstGeom prst="rect">
            <a:avLst/>
          </a:prstGeom>
        </p:spPr>
        <p:txBody>
          <a:bodyPr spcFirstLastPara="1" vert="horz" wrap="square" lIns="91425" tIns="91425" rIns="91425" bIns="91425" rtlCol="0" anchor="b" anchorCtr="0">
            <a:noAutofit/>
          </a:bodyPr>
          <a:lstStyle/>
          <a:p>
            <a:r>
              <a:rPr lang="en" sz="3900" dirty="0">
                <a:solidFill>
                  <a:schemeClr val="bg2"/>
                </a:solidFill>
              </a:rPr>
              <a:t>Cómo Crear un Tablero de Visión</a:t>
            </a:r>
            <a:endParaRPr sz="4000" dirty="0">
              <a:solidFill>
                <a:schemeClr val="bg2"/>
              </a:solidFill>
            </a:endParaRPr>
          </a:p>
        </p:txBody>
      </p:sp>
      <p:sp>
        <p:nvSpPr>
          <p:cNvPr id="116" name="Google Shape;116;p21"/>
          <p:cNvSpPr txBox="1">
            <a:spLocks noGrp="1"/>
          </p:cNvSpPr>
          <p:nvPr>
            <p:ph type="body" idx="1"/>
          </p:nvPr>
        </p:nvSpPr>
        <p:spPr>
          <a:xfrm>
            <a:off x="1085850" y="1506425"/>
            <a:ext cx="7877810" cy="2976880"/>
          </a:xfrm>
          <a:prstGeom prst="rect">
            <a:avLst/>
          </a:prstGeom>
        </p:spPr>
        <p:txBody>
          <a:bodyPr spcFirstLastPara="1" vert="horz" wrap="square" lIns="91425" tIns="91425" rIns="91425" bIns="91425" rtlCol="0" anchor="t" anchorCtr="0">
            <a:noAutofit/>
          </a:bodyPr>
          <a:lstStyle/>
          <a:p>
            <a:pPr marL="0" indent="0">
              <a:lnSpc>
                <a:spcPct val="100000"/>
              </a:lnSpc>
              <a:spcAft>
                <a:spcPts val="600"/>
              </a:spcAft>
              <a:buNone/>
            </a:pPr>
            <a:r>
              <a:rPr lang="en" sz="2000" b="1" dirty="0">
                <a:solidFill>
                  <a:schemeClr val="bg2"/>
                </a:solidFill>
                <a:ea typeface="Times New Roman"/>
                <a:cs typeface="Times New Roman"/>
                <a:sym typeface="Times New Roman"/>
              </a:rPr>
              <a:t>Mira uno de estos videos sobre cómo crear Tableros de Visión.</a:t>
            </a:r>
            <a:endParaRPr sz="2000" b="1" dirty="0">
              <a:solidFill>
                <a:schemeClr val="bg2"/>
              </a:solidFill>
              <a:ea typeface="Times New Roman"/>
              <a:cs typeface="Times New Roman"/>
              <a:sym typeface="Times New Roman"/>
            </a:endParaRPr>
          </a:p>
          <a:p>
            <a:pPr marL="0" indent="0">
              <a:lnSpc>
                <a:spcPct val="100000"/>
              </a:lnSpc>
              <a:spcAft>
                <a:spcPts val="600"/>
              </a:spcAft>
              <a:buNone/>
            </a:pPr>
            <a:r>
              <a:rPr lang="en" sz="2000" b="1" dirty="0">
                <a:solidFill>
                  <a:schemeClr val="bg2"/>
                </a:solidFill>
                <a:ea typeface="Courier New"/>
                <a:cs typeface="Courier New"/>
                <a:sym typeface="Courier New"/>
              </a:rPr>
              <a:t>o</a:t>
            </a:r>
            <a:r>
              <a:rPr lang="en" sz="2000" b="1" dirty="0">
                <a:solidFill>
                  <a:schemeClr val="bg2"/>
                </a:solidFill>
                <a:ea typeface="Times New Roman"/>
                <a:cs typeface="Times New Roman"/>
                <a:sym typeface="Times New Roman"/>
              </a:rPr>
              <a:t>  </a:t>
            </a:r>
            <a:r>
              <a:rPr lang="en-US" sz="2000" b="1" dirty="0">
                <a:solidFill>
                  <a:schemeClr val="bg2"/>
                </a:solidFill>
                <a:uFill>
                  <a:noFill/>
                </a:uFill>
                <a:ea typeface="Times New Roman"/>
                <a:cs typeface="Times New Roman"/>
                <a:sym typeface="Times New Roman"/>
                <a:hlinkClick r:id="rId3">
                  <a:extLst>
                    <a:ext uri="{A12FA001-AC4F-418D-AE19-62706E023703}">
                      <ahyp:hlinkClr xmlns:ahyp="http://schemas.microsoft.com/office/drawing/2018/hyperlinkcolor" xmlns="" val="tx"/>
                    </a:ext>
                  </a:extLst>
                </a:hlinkClick>
              </a:rPr>
              <a:t> </a:t>
            </a:r>
            <a:r>
              <a:rPr lang="en-US" sz="2000" b="1" dirty="0">
                <a:solidFill>
                  <a:schemeClr val="bg2"/>
                </a:solidFill>
                <a:uFill>
                  <a:noFill/>
                </a:uFill>
                <a:ea typeface="Times New Roman"/>
                <a:cs typeface="Times New Roman"/>
                <a:sym typeface="Times New Roman"/>
              </a:rPr>
              <a:t>Cómo Crear un Tablero de Visión</a:t>
            </a:r>
          </a:p>
          <a:p>
            <a:pPr marL="457200" lvl="1" indent="0">
              <a:lnSpc>
                <a:spcPct val="100000"/>
              </a:lnSpc>
              <a:spcBef>
                <a:spcPts val="0"/>
              </a:spcBef>
              <a:spcAft>
                <a:spcPts val="600"/>
              </a:spcAft>
              <a:buNone/>
            </a:pPr>
            <a:r>
              <a:rPr lang="en-US" sz="2000" b="1" u="sng" dirty="0">
                <a:solidFill>
                  <a:schemeClr val="bg2"/>
                </a:solidFill>
                <a:uFill>
                  <a:noFill/>
                </a:uFill>
                <a:ea typeface="Times New Roman"/>
                <a:cs typeface="Times New Roman"/>
                <a:sym typeface="Times New Roman"/>
                <a:hlinkClick r:id="rId3">
                  <a:extLst>
                    <a:ext uri="{A12FA001-AC4F-418D-AE19-62706E023703}">
                      <ahyp:hlinkClr xmlns:ahyp="http://schemas.microsoft.com/office/drawing/2018/hyperlinkcolor" xmlns="" val="tx"/>
                    </a:ext>
                  </a:extLst>
                </a:hlinkClick>
              </a:rPr>
              <a:t>https://www.youtube.com/watch?v=wjy_nT0yT18</a:t>
            </a:r>
            <a:r>
              <a:rPr lang="en-US" sz="2000" b="1" u="sng" dirty="0">
                <a:solidFill>
                  <a:schemeClr val="bg2"/>
                </a:solidFill>
                <a:uFill>
                  <a:noFill/>
                </a:uFill>
                <a:ea typeface="Times New Roman"/>
                <a:cs typeface="Times New Roman"/>
                <a:sym typeface="Times New Roman"/>
              </a:rPr>
              <a:t>     </a:t>
            </a:r>
            <a:endParaRPr sz="2000" b="1" u="sng" dirty="0">
              <a:solidFill>
                <a:schemeClr val="bg2"/>
              </a:solidFill>
              <a:ea typeface="Times New Roman"/>
              <a:cs typeface="Times New Roman"/>
              <a:sym typeface="Times New Roman"/>
            </a:endParaRPr>
          </a:p>
          <a:p>
            <a:pPr marL="0" indent="0">
              <a:lnSpc>
                <a:spcPct val="100000"/>
              </a:lnSpc>
              <a:spcAft>
                <a:spcPts val="600"/>
              </a:spcAft>
              <a:buNone/>
            </a:pPr>
            <a:r>
              <a:rPr lang="en" sz="2000" b="1" dirty="0">
                <a:solidFill>
                  <a:schemeClr val="bg2"/>
                </a:solidFill>
                <a:ea typeface="Courier New"/>
                <a:cs typeface="Courier New"/>
                <a:sym typeface="Courier New"/>
              </a:rPr>
              <a:t>o</a:t>
            </a:r>
            <a:r>
              <a:rPr lang="en" sz="2000" b="1" dirty="0">
                <a:solidFill>
                  <a:schemeClr val="bg2"/>
                </a:solidFill>
                <a:ea typeface="Times New Roman"/>
                <a:cs typeface="Times New Roman"/>
                <a:sym typeface="Times New Roman"/>
              </a:rPr>
              <a:t> </a:t>
            </a:r>
            <a:r>
              <a:rPr lang="en-US" sz="2000" b="1" dirty="0">
                <a:solidFill>
                  <a:schemeClr val="bg2"/>
                </a:solidFill>
                <a:uFill>
                  <a:noFill/>
                </a:uFill>
                <a:ea typeface="Times New Roman"/>
                <a:cs typeface="Times New Roman"/>
                <a:sym typeface="Times New Roman"/>
              </a:rPr>
              <a:t>Cómo Crear un Tablero de Visión </a:t>
            </a:r>
            <a:r>
              <a:rPr lang="en-US" sz="2000" b="1" dirty="0">
                <a:solidFill>
                  <a:schemeClr val="bg2"/>
                </a:solidFill>
                <a:ea typeface="Times New Roman"/>
                <a:cs typeface="Times New Roman"/>
                <a:sym typeface="Times New Roman"/>
              </a:rPr>
              <a:t>Digital</a:t>
            </a:r>
            <a:endParaRPr lang="en" sz="2000" b="1" dirty="0">
              <a:solidFill>
                <a:schemeClr val="bg2"/>
              </a:solidFill>
              <a:uFill>
                <a:noFill/>
              </a:uFill>
              <a:ea typeface="Times New Roman"/>
              <a:cs typeface="Times New Roman"/>
              <a:sym typeface="Times New Roman"/>
            </a:endParaRPr>
          </a:p>
          <a:p>
            <a:pPr marL="457200" lvl="1" indent="0">
              <a:lnSpc>
                <a:spcPct val="100000"/>
              </a:lnSpc>
              <a:spcBef>
                <a:spcPts val="0"/>
              </a:spcBef>
              <a:spcAft>
                <a:spcPts val="600"/>
              </a:spcAft>
              <a:buNone/>
            </a:pPr>
            <a:r>
              <a:rPr lang="en-US" sz="2000" b="1" u="sng" dirty="0">
                <a:solidFill>
                  <a:schemeClr val="bg2"/>
                </a:solidFill>
                <a:ea typeface="Times New Roman"/>
                <a:cs typeface="Times New Roman"/>
                <a:sym typeface="Times New Roman"/>
                <a:hlinkClick r:id="rId4">
                  <a:extLst>
                    <a:ext uri="{A12FA001-AC4F-418D-AE19-62706E023703}">
                      <ahyp:hlinkClr xmlns:ahyp="http://schemas.microsoft.com/office/drawing/2018/hyperlinkcolor" xmlns="" val="tx"/>
                    </a:ext>
                  </a:extLst>
                </a:hlinkClick>
              </a:rPr>
              <a:t>https://www.youtube.com/watch?v=kTYE3ZvXfXU</a:t>
            </a:r>
            <a:endParaRPr lang="en" sz="2000" b="1" u="sng" dirty="0">
              <a:solidFill>
                <a:schemeClr val="bg2"/>
              </a:solidFill>
              <a:ea typeface="Courier New"/>
              <a:cs typeface="Times New Roman"/>
              <a:sym typeface="Times New Roman"/>
            </a:endParaRPr>
          </a:p>
          <a:p>
            <a:pPr marL="0" indent="0">
              <a:lnSpc>
                <a:spcPct val="100000"/>
              </a:lnSpc>
              <a:spcAft>
                <a:spcPts val="600"/>
              </a:spcAft>
              <a:buNone/>
            </a:pPr>
            <a:r>
              <a:rPr lang="es-MX" sz="2000" b="1" dirty="0" smtClean="0">
                <a:solidFill>
                  <a:schemeClr val="bg2"/>
                </a:solidFill>
                <a:ea typeface="Times New Roman"/>
                <a:cs typeface="Times New Roman" panose="02020603050405020304" pitchFamily="18" charset="0"/>
                <a:sym typeface="Courier New"/>
              </a:rPr>
              <a:t>o  </a:t>
            </a:r>
            <a:r>
              <a:rPr lang="es-MX" sz="2000" b="1" dirty="0">
                <a:solidFill>
                  <a:schemeClr val="bg2"/>
                </a:solidFill>
                <a:ea typeface="Times New Roman"/>
                <a:cs typeface="Times New Roman" panose="02020603050405020304" pitchFamily="18" charset="0"/>
                <a:sym typeface="Courier New"/>
              </a:rPr>
              <a:t>lee este blog para obtener ideas prácticas sobre cómo crear tu tablero de visión</a:t>
            </a:r>
            <a:r>
              <a:rPr lang="en-US" sz="2000" b="1" dirty="0">
                <a:solidFill>
                  <a:schemeClr val="bg2"/>
                </a:solidFill>
                <a:ea typeface="Times New Roman"/>
                <a:cs typeface="Times New Roman" panose="02020603050405020304" pitchFamily="18" charset="0"/>
                <a:sym typeface="Courier New"/>
              </a:rPr>
              <a:t>:</a:t>
            </a:r>
            <a:r>
              <a:rPr lang="en" sz="2000" b="1" dirty="0">
                <a:solidFill>
                  <a:schemeClr val="bg2"/>
                </a:solidFill>
                <a:ea typeface="Times New Roman"/>
                <a:cs typeface="Times New Roman" panose="02020603050405020304" pitchFamily="18" charset="0"/>
                <a:sym typeface="Courier New"/>
              </a:rPr>
              <a:t> </a:t>
            </a:r>
            <a:r>
              <a:rPr lang="en-US" sz="2000" b="1" u="sng" dirty="0">
                <a:solidFill>
                  <a:schemeClr val="bg2"/>
                </a:solidFill>
                <a:ea typeface="Times New Roman"/>
                <a:cs typeface="Times New Roman" panose="02020603050405020304" pitchFamily="18" charset="0"/>
                <a:sym typeface="Times New Roman"/>
                <a:hlinkClick r:id="rId5">
                  <a:extLst>
                    <a:ext uri="{A12FA001-AC4F-418D-AE19-62706E023703}">
                      <ahyp:hlinkClr xmlns:ahyp="http://schemas.microsoft.com/office/drawing/2018/hyperlinkcolor" xmlns="" val="tx"/>
                    </a:ext>
                  </a:extLst>
                </a:hlinkClick>
              </a:rPr>
              <a:t>https://www.lifehack.org/articles/productivity/8-ideas-create-your-own-vision-board.html</a:t>
            </a:r>
            <a:endParaRPr sz="2000" b="1" u="sng" dirty="0">
              <a:solidFill>
                <a:schemeClr val="bg2"/>
              </a:solidFill>
              <a:ea typeface="Times New Roman"/>
              <a:cs typeface="Times New Roman" panose="02020603050405020304" pitchFamily="18" charset="0"/>
              <a:sym typeface="Times New Roman"/>
            </a:endParaRPr>
          </a:p>
        </p:txBody>
      </p:sp>
      <p:pic>
        <p:nvPicPr>
          <p:cNvPr id="2050" name="Picture 2" descr="business, coffee cup, connection, copy space, create, creative, design space, desk, desktop, device, digital, empty, ideas, laptop, networking, new business, nobody, notebook, notepad, office, papers, planning, project, screen, small business, space, startup, table, techie, technology, view, work, working, workplace, workspace, product, website, netbook, personal computer, multimedia, communication, gadget, display device, electronic device, brand">
            <a:extLst>
              <a:ext uri="{FF2B5EF4-FFF2-40B4-BE49-F238E27FC236}">
                <a16:creationId xmlns:a16="http://schemas.microsoft.com/office/drawing/2014/main" id="{5F1034ED-3659-4149-B0D8-BB78BB4E5D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736" t="33185" r="22544" b="1704"/>
          <a:stretch/>
        </p:blipFill>
        <p:spPr bwMode="auto">
          <a:xfrm>
            <a:off x="6240780" y="126123"/>
            <a:ext cx="1817370" cy="1380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extLst>
              <a:ext uri="{FF2B5EF4-FFF2-40B4-BE49-F238E27FC236}">
                <a16:creationId xmlns:a16="http://schemas.microsoft.com/office/drawing/2014/main" id="{356A4B9C-81D9-4940-8835-8C5278753E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58150" y="2274125"/>
            <a:ext cx="719599" cy="304031"/>
          </a:xfrm>
          <a:prstGeom prst="rect">
            <a:avLst/>
          </a:prstGeom>
        </p:spPr>
      </p:pic>
      <p:pic>
        <p:nvPicPr>
          <p:cNvPr id="6" name="Picture 5">
            <a:hlinkClick r:id="rId5"/>
            <a:extLst>
              <a:ext uri="{FF2B5EF4-FFF2-40B4-BE49-F238E27FC236}">
                <a16:creationId xmlns:a16="http://schemas.microsoft.com/office/drawing/2014/main" id="{9193A150-6ABA-4C7B-8C18-6501A6B6E7E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92405" y="2769321"/>
            <a:ext cx="451088" cy="451088"/>
          </a:xfrm>
          <a:prstGeom prst="rect">
            <a:avLst/>
          </a:prstGeom>
        </p:spPr>
      </p:pic>
      <p:sp>
        <p:nvSpPr>
          <p:cNvPr id="7" name="Rectangle 6">
            <a:extLst>
              <a:ext uri="{FF2B5EF4-FFF2-40B4-BE49-F238E27FC236}">
                <a16:creationId xmlns:a16="http://schemas.microsoft.com/office/drawing/2014/main" id="{91D8F083-0C30-4AE3-934D-AA48D1D8056D}"/>
              </a:ext>
            </a:extLst>
          </p:cNvPr>
          <p:cNvSpPr/>
          <p:nvPr/>
        </p:nvSpPr>
        <p:spPr>
          <a:xfrm>
            <a:off x="56704" y="0"/>
            <a:ext cx="892366" cy="683046"/>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054830" y="738725"/>
            <a:ext cx="7639170" cy="767700"/>
          </a:xfrm>
          <a:prstGeom prst="rect">
            <a:avLst/>
          </a:prstGeom>
        </p:spPr>
        <p:txBody>
          <a:bodyPr spcFirstLastPara="1" vert="horz" wrap="square" lIns="91425" tIns="91425" rIns="91425" bIns="91425" rtlCol="0" anchor="b" anchorCtr="0">
            <a:noAutofit/>
          </a:bodyPr>
          <a:lstStyle/>
          <a:p>
            <a:r>
              <a:rPr lang="en" dirty="0"/>
              <a:t>Boleto de Salida</a:t>
            </a:r>
            <a:endParaRPr dirty="0"/>
          </a:p>
        </p:txBody>
      </p:sp>
      <p:sp>
        <p:nvSpPr>
          <p:cNvPr id="123" name="Google Shape;123;p22"/>
          <p:cNvSpPr txBox="1">
            <a:spLocks noGrp="1"/>
          </p:cNvSpPr>
          <p:nvPr>
            <p:ph type="body" idx="1"/>
          </p:nvPr>
        </p:nvSpPr>
        <p:spPr>
          <a:xfrm>
            <a:off x="1054830" y="1668781"/>
            <a:ext cx="7952010" cy="2473105"/>
          </a:xfrm>
          <a:prstGeom prst="rect">
            <a:avLst/>
          </a:prstGeom>
        </p:spPr>
        <p:txBody>
          <a:bodyPr spcFirstLastPara="1" vert="horz" wrap="square" lIns="91425" tIns="91425" rIns="91425" bIns="91425" rtlCol="0" anchor="t" anchorCtr="0">
            <a:noAutofit/>
          </a:bodyPr>
          <a:lstStyle/>
          <a:p>
            <a:pPr marL="0" indent="0">
              <a:lnSpc>
                <a:spcPct val="100000"/>
              </a:lnSpc>
              <a:buNone/>
            </a:pPr>
            <a:r>
              <a:rPr lang="es-MX" sz="2400" dirty="0">
                <a:solidFill>
                  <a:srgbClr val="000000"/>
                </a:solidFill>
                <a:ea typeface="Times New Roman"/>
                <a:cs typeface="Times New Roman"/>
                <a:sym typeface="Times New Roman"/>
              </a:rPr>
              <a:t>Tu Boleto de salida es tu Hoja de Exploración de Vocabulario y Tablero de Ideas de Visión completada</a:t>
            </a:r>
            <a:r>
              <a:rPr lang="en" sz="2400" dirty="0">
                <a:solidFill>
                  <a:srgbClr val="000000"/>
                </a:solidFill>
                <a:ea typeface="Times New Roman"/>
                <a:cs typeface="Times New Roman"/>
                <a:sym typeface="Times New Roman"/>
              </a:rPr>
              <a:t>.</a:t>
            </a:r>
          </a:p>
          <a:p>
            <a:pPr marL="0" indent="0">
              <a:lnSpc>
                <a:spcPct val="100000"/>
              </a:lnSpc>
              <a:spcBef>
                <a:spcPts val="600"/>
              </a:spcBef>
              <a:buNone/>
            </a:pPr>
            <a:r>
              <a:rPr lang="en-US" sz="2400" dirty="0">
                <a:solidFill>
                  <a:srgbClr val="000000"/>
                </a:solidFill>
                <a:ea typeface="Times New Roman"/>
                <a:cs typeface="Times New Roman"/>
                <a:sym typeface="Times New Roman"/>
              </a:rPr>
              <a:t>Si deseas utilizar un dispositivo electrónico (por ejemplo, teléfono celular o  tableta) para crear tu Tablero de Ideas tráelo a clase mañana. </a:t>
            </a:r>
          </a:p>
          <a:p>
            <a:pPr marL="0" indent="0">
              <a:lnSpc>
                <a:spcPct val="100000"/>
              </a:lnSpc>
              <a:spcBef>
                <a:spcPts val="600"/>
              </a:spcBef>
              <a:buNone/>
            </a:pPr>
            <a:r>
              <a:rPr lang="en-US" sz="2400" dirty="0">
                <a:solidFill>
                  <a:srgbClr val="000000"/>
                </a:solidFill>
                <a:ea typeface="Times New Roman"/>
                <a:cs typeface="Times New Roman"/>
                <a:sym typeface="Times New Roman"/>
              </a:rPr>
              <a:t>Si quieres incluir fotos personales, asegúrate de traerlas también.</a:t>
            </a:r>
            <a:endParaRPr lang="en" sz="2400" dirty="0">
              <a:solidFill>
                <a:srgbClr val="000000"/>
              </a:solidFill>
              <a:ea typeface="Times New Roman"/>
              <a:cs typeface="Times New Roman"/>
              <a:sym typeface="Times New Roman"/>
            </a:endParaRPr>
          </a:p>
        </p:txBody>
      </p:sp>
      <p:sp>
        <p:nvSpPr>
          <p:cNvPr id="4" name="Rectangle 3">
            <a:extLst>
              <a:ext uri="{FF2B5EF4-FFF2-40B4-BE49-F238E27FC236}">
                <a16:creationId xmlns:a16="http://schemas.microsoft.com/office/drawing/2014/main" id="{86DDDFAC-F799-478C-AFFB-6FC3B7A4530C}"/>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10" y="454576"/>
            <a:ext cx="8772525" cy="2077492"/>
          </a:xfrm>
          <a:prstGeom prst="rect">
            <a:avLst/>
          </a:prstGeom>
        </p:spPr>
        <p:txBody>
          <a:bodyPr wrap="square">
            <a:spAutoFit/>
          </a:bodyPr>
          <a:lstStyle/>
          <a:p>
            <a:pPr defTabSz="342900"/>
            <a:r>
              <a:rPr lang="en-US" sz="1500" u="sng" dirty="0">
                <a:solidFill>
                  <a:srgbClr val="700000"/>
                </a:solidFill>
                <a:latin typeface="Berlin Sans FB Demi" panose="020E0802020502020306" pitchFamily="34" charset="0"/>
              </a:rPr>
              <a:t>References &amp; Resources</a:t>
            </a:r>
          </a:p>
          <a:p>
            <a:pPr defTabSz="342900"/>
            <a:endParaRPr lang="en-US" sz="900" dirty="0">
              <a:solidFill>
                <a:prstClr val="black"/>
              </a:solidFill>
              <a:latin typeface="Calibri" panose="020F0502020204030204"/>
            </a:endParaRPr>
          </a:p>
          <a:p>
            <a:pPr defTabSz="342900"/>
            <a:r>
              <a:rPr lang="en-US" sz="1050" b="1" u="sng" dirty="0">
                <a:solidFill>
                  <a:prstClr val="black"/>
                </a:solidFill>
                <a:latin typeface="Calibri" panose="020F0502020204030204"/>
              </a:rPr>
              <a:t>Photos &amp; Images</a:t>
            </a:r>
          </a:p>
          <a:p>
            <a:pPr defTabSz="685800"/>
            <a:r>
              <a:rPr lang="en-US" sz="1050">
                <a:solidFill>
                  <a:schemeClr val="bg1"/>
                </a:solidFill>
              </a:rPr>
              <a:t>Slide 2 and unit thumbnails image licensed from iStock https://www.istockphoto.com/photo/young-boy-dressed-as-superhero-at-beach-during-sunset-gm510397386-86226803</a:t>
            </a:r>
            <a:endParaRPr lang="en-US" sz="1050">
              <a:solidFill>
                <a:prstClr val="black"/>
              </a:solidFill>
            </a:endParaRPr>
          </a:p>
          <a:p>
            <a:pPr defTabSz="685800"/>
            <a:r>
              <a:rPr lang="en-US" sz="1050">
                <a:solidFill>
                  <a:prstClr val="black"/>
                </a:solidFill>
                <a:latin typeface="Calibri" panose="020F0502020204030204"/>
              </a:rPr>
              <a:t>Slide </a:t>
            </a:r>
            <a:r>
              <a:rPr lang="en-US" sz="1050" dirty="0">
                <a:solidFill>
                  <a:prstClr val="black"/>
                </a:solidFill>
                <a:latin typeface="Calibri" panose="020F0502020204030204"/>
              </a:rPr>
              <a:t>3: </a:t>
            </a:r>
            <a:r>
              <a:rPr lang="en-US" sz="825" kern="0" dirty="0">
                <a:solidFill>
                  <a:srgbClr val="000000"/>
                </a:solidFill>
                <a:latin typeface="Arial"/>
                <a:cs typeface="Arial"/>
                <a:sym typeface="Arial"/>
                <a:hlinkClick r:id="rId3"/>
              </a:rPr>
              <a:t>https://pixabay.com/id/illustrations/akses-banyak-tangan-933142/</a:t>
            </a:r>
            <a:endParaRPr lang="en-US" sz="825" kern="0" dirty="0">
              <a:solidFill>
                <a:srgbClr val="000000"/>
              </a:solidFill>
              <a:latin typeface="Arial"/>
              <a:cs typeface="Arial"/>
              <a:sym typeface="Arial"/>
            </a:endParaRPr>
          </a:p>
          <a:p>
            <a:pPr defTabSz="685800"/>
            <a:r>
              <a:rPr lang="en-US" sz="825" kern="0" dirty="0">
                <a:solidFill>
                  <a:srgbClr val="000000"/>
                </a:solidFill>
                <a:latin typeface="Arial"/>
                <a:cs typeface="Arial"/>
                <a:sym typeface="Arial"/>
              </a:rPr>
              <a:t>Slide 7: </a:t>
            </a:r>
            <a:r>
              <a:rPr lang="en-US" sz="900" dirty="0">
                <a:solidFill>
                  <a:prstClr val="black"/>
                </a:solidFill>
                <a:latin typeface="Calibri" panose="020F0502020204030204"/>
                <a:hlinkClick r:id="rId4"/>
              </a:rPr>
              <a:t>https://snappygoat.com/s/?q=martin+luther+king+jr#b5cde5da494cc916858783164fc880e0a193834d,0,1</a:t>
            </a:r>
            <a:r>
              <a:rPr lang="en-US" sz="900" dirty="0">
                <a:solidFill>
                  <a:prstClr val="black"/>
                </a:solidFill>
                <a:latin typeface="Calibri" panose="020F0502020204030204"/>
              </a:rPr>
              <a:t> ; </a:t>
            </a:r>
            <a:r>
              <a:rPr lang="en-US" sz="900" dirty="0">
                <a:solidFill>
                  <a:prstClr val="black"/>
                </a:solidFill>
                <a:latin typeface="Calibri" panose="020F0502020204030204"/>
                <a:cs typeface="Times New Roman" panose="02020603050405020304" pitchFamily="18" charset="0"/>
                <a:hlinkClick r:id="rId5">
                  <a:extLst>
                    <a:ext uri="{A12FA001-AC4F-418D-AE19-62706E023703}">
                      <ahyp:hlinkClr xmlns:ahyp="http://schemas.microsoft.com/office/drawing/2018/hyperlinkcolor" xmlns="" val="tx"/>
                    </a:ext>
                  </a:extLst>
                </a:hlinkClick>
              </a:rPr>
              <a:t>https://www.youtube.com/watch?v=aDaGhmaWmo4</a:t>
            </a:r>
            <a:r>
              <a:rPr lang="en" sz="900" b="1" dirty="0">
                <a:solidFill>
                  <a:prstClr val="black"/>
                </a:solidFill>
                <a:latin typeface="Calibri" panose="020F0502020204030204"/>
                <a:cs typeface="Times New Roman" panose="02020603050405020304" pitchFamily="18" charset="0"/>
                <a:sym typeface="Times New Roman"/>
              </a:rPr>
              <a:t> </a:t>
            </a:r>
            <a:r>
              <a:rPr lang="en" sz="900" b="1" dirty="0">
                <a:solidFill>
                  <a:prstClr val="black"/>
                </a:solidFill>
                <a:latin typeface="Calibri" panose="020F0502020204030204"/>
                <a:ea typeface="Times New Roman"/>
                <a:cs typeface="Times New Roman" panose="02020603050405020304" pitchFamily="18" charset="0"/>
                <a:sym typeface="Times New Roman"/>
              </a:rPr>
              <a:t>; </a:t>
            </a:r>
            <a:r>
              <a:rPr lang="en-US" sz="900" dirty="0">
                <a:solidFill>
                  <a:prstClr val="black"/>
                </a:solidFill>
                <a:latin typeface="Calibri" panose="020F0502020204030204"/>
                <a:cs typeface="Times New Roman" panose="02020603050405020304" pitchFamily="18" charset="0"/>
                <a:hlinkClick r:id="rId6">
                  <a:extLst>
                    <a:ext uri="{A12FA001-AC4F-418D-AE19-62706E023703}">
                      <ahyp:hlinkClr xmlns:ahyp="http://schemas.microsoft.com/office/drawing/2018/hyperlinkcolor" xmlns="" val="tx"/>
                    </a:ext>
                  </a:extLst>
                </a:hlinkClick>
              </a:rPr>
              <a:t>https://www.youtube.com/watch?v=852_SQ1EK98</a:t>
            </a:r>
            <a:r>
              <a:rPr lang="en-US" sz="900" dirty="0">
                <a:solidFill>
                  <a:prstClr val="black"/>
                </a:solidFill>
                <a:cs typeface="Times New Roman" panose="02020603050405020304" pitchFamily="18" charset="0"/>
                <a:hlinkClick r:id="rId6">
                  <a:extLst>
                    <a:ext uri="{A12FA001-AC4F-418D-AE19-62706E023703}">
                      <ahyp:hlinkClr xmlns:ahyp="http://schemas.microsoft.com/office/drawing/2018/hyperlinkcolor" xmlns="" val="tx"/>
                    </a:ext>
                  </a:extLst>
                </a:hlinkClick>
              </a:rPr>
              <a:t>; https://voiceofoc.org/wp-content/uploads/2017/01/MLK-Lifes-Blueprint.pdf </a:t>
            </a:r>
            <a:endParaRPr lang="en-US" sz="900" dirty="0">
              <a:solidFill>
                <a:prstClr val="black"/>
              </a:solidFill>
              <a:latin typeface="Calibri" panose="020F0502020204030204"/>
              <a:cs typeface="Times New Roman" panose="02020603050405020304" pitchFamily="18" charset="0"/>
              <a:hlinkClick r:id="rId6">
                <a:extLst>
                  <a:ext uri="{A12FA001-AC4F-418D-AE19-62706E023703}">
                    <ahyp:hlinkClr xmlns:ahyp="http://schemas.microsoft.com/office/drawing/2018/hyperlinkcolor" xmlns="" val="tx"/>
                  </a:ext>
                </a:extLst>
              </a:hlinkClick>
            </a:endParaRPr>
          </a:p>
          <a:p>
            <a:pPr defTabSz="685800"/>
            <a:r>
              <a:rPr lang="en-US" sz="900" dirty="0">
                <a:solidFill>
                  <a:prstClr val="black"/>
                </a:solidFill>
                <a:uFill>
                  <a:noFill/>
                </a:uFill>
                <a:latin typeface="Calibri" panose="020F0502020204030204"/>
                <a:ea typeface="Times New Roman"/>
                <a:cs typeface="Times New Roman" panose="02020603050405020304" pitchFamily="18" charset="0"/>
                <a:sym typeface="Times New Roman"/>
                <a:hlinkClick r:id="rId6">
                  <a:extLst>
                    <a:ext uri="{A12FA001-AC4F-418D-AE19-62706E023703}">
                      <ahyp:hlinkClr xmlns:ahyp="http://schemas.microsoft.com/office/drawing/2018/hyperlinkcolor" xmlns="" val="tx"/>
                    </a:ext>
                  </a:extLst>
                </a:hlinkClick>
              </a:rPr>
              <a:t>Slide 9: </a:t>
            </a:r>
            <a:r>
              <a:rPr lang="en" sz="900" dirty="0">
                <a:solidFill>
                  <a:prstClr val="black"/>
                </a:solidFill>
                <a:uFill>
                  <a:noFill/>
                </a:uFill>
                <a:latin typeface="Calibri" panose="020F0502020204030204"/>
                <a:ea typeface="Times New Roman"/>
                <a:cs typeface="Times New Roman" panose="02020603050405020304" pitchFamily="18" charset="0"/>
                <a:sym typeface="Times New Roman"/>
                <a:hlinkClick r:id="rId6">
                  <a:extLst>
                    <a:ext uri="{A12FA001-AC4F-418D-AE19-62706E023703}">
                      <ahyp:hlinkClr xmlns:ahyp="http://schemas.microsoft.com/office/drawing/2018/hyperlinkcolor" xmlns="" val="tx"/>
                    </a:ext>
                  </a:extLst>
                </a:hlinkClick>
              </a:rPr>
              <a:t> </a:t>
            </a:r>
            <a:r>
              <a:rPr lang="pl-PL" sz="900" dirty="0">
                <a:solidFill>
                  <a:prstClr val="black"/>
                </a:solidFill>
                <a:uFill>
                  <a:noFill/>
                </a:uFill>
                <a:latin typeface="Calibri" panose="020F0502020204030204"/>
                <a:ea typeface="Times New Roman"/>
                <a:cs typeface="Times New Roman" panose="02020603050405020304" pitchFamily="18" charset="0"/>
                <a:sym typeface="Times New Roman"/>
              </a:rPr>
              <a:t>https://pixabay.com/id/photos/papan-visi-manifestasi-lembar-memo-520757/</a:t>
            </a:r>
          </a:p>
          <a:p>
            <a:pPr defTabSz="685800"/>
            <a:r>
              <a:rPr lang="pl-PL" sz="900" dirty="0">
                <a:solidFill>
                  <a:prstClr val="black"/>
                </a:solidFill>
                <a:uFill>
                  <a:noFill/>
                </a:uFill>
                <a:latin typeface="Calibri" panose="020F0502020204030204"/>
                <a:ea typeface="Times New Roman"/>
                <a:cs typeface="Times New Roman" panose="02020603050405020304" pitchFamily="18" charset="0"/>
                <a:sym typeface="Times New Roman"/>
              </a:rPr>
              <a:t>https://www.flickr.com/photos/ronsombilongallery/3240111905/in/photostream/ CC BY-ND 2.0</a:t>
            </a:r>
            <a:endParaRPr lang="en-US" sz="900" dirty="0">
              <a:solidFill>
                <a:prstClr val="black"/>
              </a:solidFill>
              <a:uFill>
                <a:noFill/>
              </a:uFill>
              <a:latin typeface="Calibri" panose="020F0502020204030204"/>
              <a:ea typeface="Times New Roman"/>
              <a:cs typeface="Times New Roman" panose="02020603050405020304" pitchFamily="18" charset="0"/>
              <a:sym typeface="Times New Roman"/>
            </a:endParaRPr>
          </a:p>
          <a:p>
            <a:pPr defTabSz="685800"/>
            <a:r>
              <a:rPr lang="en-US" sz="900" dirty="0">
                <a:solidFill>
                  <a:prstClr val="black"/>
                </a:solidFill>
                <a:uFill>
                  <a:noFill/>
                </a:uFill>
                <a:latin typeface="Calibri" panose="020F0502020204030204"/>
                <a:ea typeface="Times New Roman"/>
                <a:cs typeface="Times New Roman" panose="02020603050405020304" pitchFamily="18" charset="0"/>
                <a:sym typeface="Times New Roman"/>
              </a:rPr>
              <a:t>Slide 10: </a:t>
            </a:r>
            <a:r>
              <a:rPr lang="en-US" sz="900" dirty="0">
                <a:solidFill>
                  <a:prstClr val="black"/>
                </a:solidFill>
                <a:latin typeface="Calibri" panose="020F0502020204030204"/>
              </a:rPr>
              <a:t>https://pxhere.com/en/photo/1434695 https://www.youtube.com/watch?v=wjy_nT0yT18   </a:t>
            </a:r>
          </a:p>
          <a:p>
            <a:pPr defTabSz="685800"/>
            <a:r>
              <a:rPr lang="en-US" sz="900" dirty="0">
                <a:solidFill>
                  <a:prstClr val="black"/>
                </a:solidFill>
                <a:latin typeface="Calibri" panose="020F0502020204030204"/>
              </a:rPr>
              <a:t>https://www.youtube.com/watch?v=kTYE3ZvXfXU</a:t>
            </a:r>
          </a:p>
          <a:p>
            <a:pPr defTabSz="685800"/>
            <a:r>
              <a:rPr lang="en-US" sz="900" dirty="0">
                <a:solidFill>
                  <a:prstClr val="black"/>
                </a:solidFill>
                <a:latin typeface="Calibri" panose="020F0502020204030204"/>
              </a:rPr>
              <a:t>https://www.lifehack.org/articles/productivity/8-ideas-create-your-own-vision-board.htm</a:t>
            </a: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208228-8AA6-42E7-9397-BB2A619DCE5E}"/>
              </a:ext>
            </a:extLst>
          </p:cNvPr>
          <p:cNvSpPr>
            <a:spLocks noGrp="1"/>
          </p:cNvSpPr>
          <p:nvPr>
            <p:ph type="ctrTitle"/>
          </p:nvPr>
        </p:nvSpPr>
        <p:spPr>
          <a:xfrm>
            <a:off x="1573658" y="276918"/>
            <a:ext cx="6858000" cy="793751"/>
          </a:xfrm>
        </p:spPr>
        <p:txBody>
          <a:bodyPr>
            <a:normAutofit/>
          </a:bodyPr>
          <a:lstStyle/>
          <a:p>
            <a:r>
              <a:rPr lang="en-US" sz="4000" dirty="0">
                <a:latin typeface="Berlin Sans FB" panose="020E0602020502020306" pitchFamily="34" charset="0"/>
              </a:rPr>
              <a:t>Aprendiendo con un Propósito</a:t>
            </a:r>
          </a:p>
        </p:txBody>
      </p:sp>
      <p:sp>
        <p:nvSpPr>
          <p:cNvPr id="11" name="Subtitle 2">
            <a:extLst>
              <a:ext uri="{FF2B5EF4-FFF2-40B4-BE49-F238E27FC236}">
                <a16:creationId xmlns:a16="http://schemas.microsoft.com/office/drawing/2014/main" id="{D89E912B-52EE-4E2C-B9FB-757D565713C4}"/>
              </a:ext>
            </a:extLst>
          </p:cNvPr>
          <p:cNvSpPr>
            <a:spLocks noGrp="1"/>
          </p:cNvSpPr>
          <p:nvPr>
            <p:ph type="subTitle" idx="1"/>
          </p:nvPr>
        </p:nvSpPr>
        <p:spPr>
          <a:xfrm>
            <a:off x="1573658" y="1070669"/>
            <a:ext cx="6858000" cy="673331"/>
          </a:xfrm>
        </p:spPr>
        <p:txBody>
          <a:bodyPr>
            <a:normAutofit/>
          </a:bodyPr>
          <a:lstStyle/>
          <a:p>
            <a:r>
              <a:rPr lang="en-US" sz="2800" dirty="0"/>
              <a:t>Día 6: Mi Yo del Futuro</a:t>
            </a:r>
          </a:p>
        </p:txBody>
      </p:sp>
      <p:sp>
        <p:nvSpPr>
          <p:cNvPr id="2" name="Rectangle 1">
            <a:extLst>
              <a:ext uri="{FF2B5EF4-FFF2-40B4-BE49-F238E27FC236}">
                <a16:creationId xmlns:a16="http://schemas.microsoft.com/office/drawing/2014/main" id="{55FE8DF9-FAD8-4B2F-8554-E2563BF9CC1F}"/>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BA8538-854C-4171-9666-0AA7B4B97392}"/>
              </a:ext>
            </a:extLst>
          </p:cNvPr>
          <p:cNvSpPr/>
          <p:nvPr/>
        </p:nvSpPr>
        <p:spPr>
          <a:xfrm>
            <a:off x="2459115" y="1864420"/>
            <a:ext cx="4998128" cy="284962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952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951300" y="498990"/>
            <a:ext cx="4045200" cy="1707000"/>
          </a:xfrm>
          <a:prstGeom prst="rect">
            <a:avLst/>
          </a:prstGeom>
        </p:spPr>
        <p:txBody>
          <a:bodyPr spcFirstLastPara="1" vert="horz" wrap="square" lIns="91425" tIns="91425" rIns="91425" bIns="91425" rtlCol="0" anchor="ctr" anchorCtr="0">
            <a:noAutofit/>
          </a:bodyPr>
          <a:lstStyle/>
          <a:p>
            <a:r>
              <a:rPr lang="en" dirty="0"/>
              <a:t>Nuestra Agenda</a:t>
            </a:r>
            <a:endParaRPr dirty="0"/>
          </a:p>
        </p:txBody>
      </p:sp>
      <p:sp>
        <p:nvSpPr>
          <p:cNvPr id="73" name="Google Shape;73;p14"/>
          <p:cNvSpPr txBox="1">
            <a:spLocks noGrp="1"/>
          </p:cNvSpPr>
          <p:nvPr>
            <p:ph type="body" idx="2"/>
          </p:nvPr>
        </p:nvSpPr>
        <p:spPr>
          <a:xfrm>
            <a:off x="4731300" y="724200"/>
            <a:ext cx="4045200" cy="3695100"/>
          </a:xfrm>
          <a:prstGeom prst="rect">
            <a:avLst/>
          </a:prstGeom>
        </p:spPr>
        <p:txBody>
          <a:bodyPr spcFirstLastPara="1" vert="horz" wrap="square" lIns="91425" tIns="91425" rIns="91425" bIns="91425" rtlCol="0" anchor="ctr" anchorCtr="0">
            <a:noAutofit/>
          </a:bodyPr>
          <a:lstStyle/>
          <a:p>
            <a:pPr>
              <a:buClr>
                <a:schemeClr val="bg2">
                  <a:lumMod val="75000"/>
                </a:schemeClr>
              </a:buClr>
            </a:pPr>
            <a:r>
              <a:rPr lang="en" sz="2600" b="1" dirty="0">
                <a:solidFill>
                  <a:schemeClr val="bg2"/>
                </a:solidFill>
              </a:rPr>
              <a:t>Dedicación</a:t>
            </a:r>
            <a:endParaRPr sz="2600" b="1" dirty="0">
              <a:solidFill>
                <a:schemeClr val="bg2"/>
              </a:solidFill>
            </a:endParaRPr>
          </a:p>
          <a:p>
            <a:pPr>
              <a:spcBef>
                <a:spcPts val="1600"/>
              </a:spcBef>
              <a:buClr>
                <a:schemeClr val="bg2">
                  <a:lumMod val="75000"/>
                </a:schemeClr>
              </a:buClr>
            </a:pPr>
            <a:r>
              <a:rPr lang="en" sz="2600" b="1" dirty="0">
                <a:solidFill>
                  <a:schemeClr val="bg2"/>
                </a:solidFill>
              </a:rPr>
              <a:t>Discurso del Plano de Vida </a:t>
            </a:r>
            <a:endParaRPr sz="2600" b="1" dirty="0">
              <a:solidFill>
                <a:schemeClr val="bg2"/>
              </a:solidFill>
            </a:endParaRPr>
          </a:p>
          <a:p>
            <a:pPr>
              <a:spcBef>
                <a:spcPts val="1600"/>
              </a:spcBef>
              <a:buClr>
                <a:schemeClr val="bg2">
                  <a:lumMod val="75000"/>
                </a:schemeClr>
              </a:buClr>
            </a:pPr>
            <a:r>
              <a:rPr lang="es-MX" sz="2600" b="1" dirty="0">
                <a:solidFill>
                  <a:schemeClr val="bg2"/>
                </a:solidFill>
              </a:rPr>
              <a:t>Ejercicio de Vocabulario</a:t>
            </a:r>
            <a:endParaRPr sz="2600" b="1" dirty="0">
              <a:solidFill>
                <a:schemeClr val="bg2"/>
              </a:solidFill>
            </a:endParaRPr>
          </a:p>
          <a:p>
            <a:pPr>
              <a:spcBef>
                <a:spcPts val="1600"/>
              </a:spcBef>
              <a:buClr>
                <a:schemeClr val="bg2">
                  <a:lumMod val="75000"/>
                </a:schemeClr>
              </a:buClr>
            </a:pPr>
            <a:r>
              <a:rPr lang="en-US" sz="2600" b="1" dirty="0">
                <a:solidFill>
                  <a:schemeClr val="bg2"/>
                </a:solidFill>
              </a:rPr>
              <a:t>T</a:t>
            </a:r>
            <a:r>
              <a:rPr lang="en" sz="2600" b="1" dirty="0">
                <a:solidFill>
                  <a:schemeClr val="bg2"/>
                </a:solidFill>
              </a:rPr>
              <a:t>ableros de Visualización</a:t>
            </a:r>
            <a:endParaRPr sz="2600" b="1" dirty="0">
              <a:solidFill>
                <a:schemeClr val="bg2"/>
              </a:solidFill>
            </a:endParaRPr>
          </a:p>
          <a:p>
            <a:pPr>
              <a:spcBef>
                <a:spcPts val="1600"/>
              </a:spcBef>
              <a:spcAft>
                <a:spcPts val="1600"/>
              </a:spcAft>
              <a:buClr>
                <a:schemeClr val="bg2">
                  <a:lumMod val="75000"/>
                </a:schemeClr>
              </a:buClr>
            </a:pPr>
            <a:r>
              <a:rPr lang="en" sz="2600" b="1" dirty="0">
                <a:solidFill>
                  <a:schemeClr val="bg2"/>
                </a:solidFill>
              </a:rPr>
              <a:t>Boleto de Salida</a:t>
            </a:r>
            <a:endParaRPr sz="2600" b="1" dirty="0">
              <a:solidFill>
                <a:schemeClr val="bg2"/>
              </a:solidFill>
            </a:endParaRPr>
          </a:p>
        </p:txBody>
      </p:sp>
      <p:sp>
        <p:nvSpPr>
          <p:cNvPr id="4" name="Rectangle 3">
            <a:extLst>
              <a:ext uri="{FF2B5EF4-FFF2-40B4-BE49-F238E27FC236}">
                <a16:creationId xmlns:a16="http://schemas.microsoft.com/office/drawing/2014/main" id="{B1073F9D-5BAF-4758-8A06-858685591B22}"/>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400" y="1098470"/>
            <a:ext cx="5137495" cy="3580444"/>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357630" y="233369"/>
            <a:ext cx="4257862" cy="767700"/>
          </a:xfrm>
          <a:prstGeom prst="rect">
            <a:avLst/>
          </a:prstGeom>
        </p:spPr>
        <p:txBody>
          <a:bodyPr spcFirstLastPara="1" vert="horz" wrap="square" lIns="91425" tIns="91425" rIns="91425" bIns="91425" rtlCol="0" anchor="b" anchorCtr="0">
            <a:noAutofit/>
          </a:bodyPr>
          <a:lstStyle/>
          <a:p>
            <a:r>
              <a:rPr lang="en" dirty="0"/>
              <a:t>Dedicación Estudiantil</a:t>
            </a:r>
            <a:endParaRPr dirty="0"/>
          </a:p>
        </p:txBody>
      </p:sp>
      <p:sp>
        <p:nvSpPr>
          <p:cNvPr id="4" name="Rectangle 3">
            <a:extLst>
              <a:ext uri="{FF2B5EF4-FFF2-40B4-BE49-F238E27FC236}">
                <a16:creationId xmlns:a16="http://schemas.microsoft.com/office/drawing/2014/main" id="{38B2D45D-16C0-4366-8E73-E9997FD3BCA8}"/>
              </a:ext>
            </a:extLst>
          </p:cNvPr>
          <p:cNvSpPr/>
          <p:nvPr/>
        </p:nvSpPr>
        <p:spPr>
          <a:xfrm>
            <a:off x="56704" y="0"/>
            <a:ext cx="892366" cy="683046"/>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1428750" y="738725"/>
            <a:ext cx="7265250" cy="767700"/>
          </a:xfrm>
          <a:prstGeom prst="rect">
            <a:avLst/>
          </a:prstGeom>
        </p:spPr>
        <p:txBody>
          <a:bodyPr spcFirstLastPara="1" vert="horz" wrap="square" lIns="91425" tIns="91425" rIns="91425" bIns="91425" rtlCol="0" anchor="b" anchorCtr="0">
            <a:noAutofit/>
          </a:bodyPr>
          <a:lstStyle/>
          <a:p>
            <a:r>
              <a:rPr lang="en" dirty="0">
                <a:solidFill>
                  <a:schemeClr val="bg2"/>
                </a:solidFill>
              </a:rPr>
              <a:t>Objetivo de la Lección</a:t>
            </a:r>
            <a:endParaRPr dirty="0">
              <a:solidFill>
                <a:schemeClr val="bg2"/>
              </a:solidFill>
            </a:endParaRPr>
          </a:p>
        </p:txBody>
      </p:sp>
      <p:sp>
        <p:nvSpPr>
          <p:cNvPr id="85" name="Google Shape;85;p16"/>
          <p:cNvSpPr txBox="1">
            <a:spLocks noGrp="1"/>
          </p:cNvSpPr>
          <p:nvPr>
            <p:ph type="body" idx="1"/>
          </p:nvPr>
        </p:nvSpPr>
        <p:spPr>
          <a:xfrm>
            <a:off x="1428750" y="1828802"/>
            <a:ext cx="7265250" cy="2800475"/>
          </a:xfrm>
          <a:prstGeom prst="rect">
            <a:avLst/>
          </a:prstGeom>
        </p:spPr>
        <p:txBody>
          <a:bodyPr spcFirstLastPara="1" vert="horz" wrap="square" lIns="91425" tIns="91425" rIns="91425" bIns="91425" rtlCol="0" anchor="t" anchorCtr="0">
            <a:noAutofit/>
          </a:bodyPr>
          <a:lstStyle/>
          <a:p>
            <a:pPr marL="0" indent="0">
              <a:lnSpc>
                <a:spcPct val="100000"/>
              </a:lnSpc>
              <a:spcAft>
                <a:spcPts val="1600"/>
              </a:spcAft>
              <a:buNone/>
            </a:pPr>
            <a:r>
              <a:rPr lang="es-MX" sz="2400" dirty="0">
                <a:solidFill>
                  <a:schemeClr val="bg2"/>
                </a:solidFill>
              </a:rPr>
              <a:t>Los estudiantes comprenderán la importancia de tener una dirección clara y un plano de vida</a:t>
            </a:r>
            <a:r>
              <a:rPr lang="en" sz="2400" dirty="0">
                <a:solidFill>
                  <a:schemeClr val="bg2"/>
                </a:solidFill>
              </a:rPr>
              <a:t> (</a:t>
            </a:r>
            <a:r>
              <a:rPr lang="en" sz="2400" b="1" dirty="0">
                <a:solidFill>
                  <a:schemeClr val="bg2"/>
                </a:solidFill>
              </a:rPr>
              <a:t>Visión</a:t>
            </a:r>
            <a:r>
              <a:rPr lang="en" sz="2400" dirty="0">
                <a:solidFill>
                  <a:schemeClr val="bg2"/>
                </a:solidFill>
              </a:rPr>
              <a:t>) para su futuro.</a:t>
            </a:r>
            <a:endParaRPr sz="2400" dirty="0">
              <a:solidFill>
                <a:schemeClr val="bg2"/>
              </a:solidFill>
            </a:endParaRPr>
          </a:p>
        </p:txBody>
      </p:sp>
      <p:sp>
        <p:nvSpPr>
          <p:cNvPr id="4" name="Rectangle 3">
            <a:extLst>
              <a:ext uri="{FF2B5EF4-FFF2-40B4-BE49-F238E27FC236}">
                <a16:creationId xmlns:a16="http://schemas.microsoft.com/office/drawing/2014/main" id="{256F3600-DA05-4889-9B6A-4D5F4C72A3EE}"/>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275300" y="395127"/>
            <a:ext cx="3664200" cy="1615500"/>
          </a:xfrm>
          <a:prstGeom prst="rect">
            <a:avLst/>
          </a:prstGeom>
        </p:spPr>
        <p:txBody>
          <a:bodyPr spcFirstLastPara="1" vert="horz" wrap="square" lIns="91425" tIns="91425" rIns="91425" bIns="91425" rtlCol="0" anchor="ctr" anchorCtr="0">
            <a:noAutofit/>
          </a:bodyPr>
          <a:lstStyle/>
          <a:p>
            <a:r>
              <a:rPr lang="en-US" dirty="0"/>
              <a:t>Palabras a Conocer</a:t>
            </a:r>
            <a:endParaRPr dirty="0"/>
          </a:p>
        </p:txBody>
      </p:sp>
      <p:sp>
        <p:nvSpPr>
          <p:cNvPr id="91" name="Google Shape;91;p17"/>
          <p:cNvSpPr txBox="1">
            <a:spLocks noGrp="1"/>
          </p:cNvSpPr>
          <p:nvPr>
            <p:ph type="body" idx="2"/>
          </p:nvPr>
        </p:nvSpPr>
        <p:spPr>
          <a:xfrm>
            <a:off x="5099520" y="552750"/>
            <a:ext cx="3837000" cy="3695100"/>
          </a:xfrm>
          <a:prstGeom prst="rect">
            <a:avLst/>
          </a:prstGeom>
        </p:spPr>
        <p:txBody>
          <a:bodyPr spcFirstLastPara="1" vert="horz" wrap="square" lIns="91425" tIns="91425" rIns="91425" bIns="91425" rtlCol="0" anchor="ctr" anchorCtr="0">
            <a:noAutofit/>
          </a:bodyPr>
          <a:lstStyle/>
          <a:p>
            <a:pPr>
              <a:buClr>
                <a:schemeClr val="bg2">
                  <a:lumMod val="50000"/>
                </a:schemeClr>
              </a:buClr>
            </a:pPr>
            <a:r>
              <a:rPr lang="en" sz="2400" b="1" dirty="0">
                <a:solidFill>
                  <a:schemeClr val="bg2"/>
                </a:solidFill>
              </a:rPr>
              <a:t>Dignidad</a:t>
            </a:r>
            <a:endParaRPr sz="2400" b="1" dirty="0">
              <a:solidFill>
                <a:schemeClr val="bg2"/>
              </a:solidFill>
            </a:endParaRPr>
          </a:p>
          <a:p>
            <a:pPr>
              <a:spcBef>
                <a:spcPts val="1200"/>
              </a:spcBef>
              <a:buClr>
                <a:schemeClr val="bg2">
                  <a:lumMod val="50000"/>
                </a:schemeClr>
              </a:buClr>
            </a:pPr>
            <a:r>
              <a:rPr lang="en" sz="2400" b="1" dirty="0">
                <a:solidFill>
                  <a:schemeClr val="bg2"/>
                </a:solidFill>
              </a:rPr>
              <a:t>Crucial</a:t>
            </a:r>
            <a:endParaRPr sz="2400" b="1" dirty="0">
              <a:solidFill>
                <a:schemeClr val="bg2"/>
              </a:solidFill>
            </a:endParaRPr>
          </a:p>
          <a:p>
            <a:pPr>
              <a:spcBef>
                <a:spcPts val="1200"/>
              </a:spcBef>
              <a:buClr>
                <a:schemeClr val="bg2">
                  <a:lumMod val="50000"/>
                </a:schemeClr>
              </a:buClr>
            </a:pPr>
            <a:r>
              <a:rPr lang="es-MX" sz="2400" b="1" dirty="0">
                <a:solidFill>
                  <a:schemeClr val="bg2"/>
                </a:solidFill>
              </a:rPr>
              <a:t>Empeño</a:t>
            </a:r>
            <a:endParaRPr sz="2400" b="1" dirty="0">
              <a:solidFill>
                <a:schemeClr val="bg2"/>
              </a:solidFill>
            </a:endParaRPr>
          </a:p>
          <a:p>
            <a:pPr>
              <a:spcBef>
                <a:spcPts val="1200"/>
              </a:spcBef>
              <a:buClr>
                <a:schemeClr val="bg2">
                  <a:lumMod val="50000"/>
                </a:schemeClr>
              </a:buClr>
            </a:pPr>
            <a:r>
              <a:rPr lang="en" sz="2400" b="1" dirty="0">
                <a:solidFill>
                  <a:schemeClr val="bg2"/>
                </a:solidFill>
              </a:rPr>
              <a:t>Justicia</a:t>
            </a:r>
            <a:endParaRPr sz="2400" b="1" dirty="0">
              <a:solidFill>
                <a:schemeClr val="bg2"/>
              </a:solidFill>
            </a:endParaRPr>
          </a:p>
          <a:p>
            <a:pPr>
              <a:spcBef>
                <a:spcPts val="1200"/>
              </a:spcBef>
              <a:buClr>
                <a:schemeClr val="bg2">
                  <a:lumMod val="50000"/>
                </a:schemeClr>
              </a:buClr>
            </a:pPr>
            <a:r>
              <a:rPr lang="en" sz="2400" b="1" dirty="0">
                <a:solidFill>
                  <a:schemeClr val="bg2"/>
                </a:solidFill>
              </a:rPr>
              <a:t>Visualización</a:t>
            </a:r>
            <a:endParaRPr sz="2400" b="1" dirty="0">
              <a:solidFill>
                <a:schemeClr val="bg2"/>
              </a:solidFill>
            </a:endParaRPr>
          </a:p>
          <a:p>
            <a:pPr>
              <a:spcBef>
                <a:spcPts val="1200"/>
              </a:spcBef>
              <a:buClr>
                <a:schemeClr val="bg2">
                  <a:lumMod val="50000"/>
                </a:schemeClr>
              </a:buClr>
            </a:pPr>
            <a:r>
              <a:rPr lang="en" sz="2400" b="1" dirty="0">
                <a:solidFill>
                  <a:schemeClr val="bg2"/>
                </a:solidFill>
              </a:rPr>
              <a:t>Plano</a:t>
            </a:r>
            <a:endParaRPr sz="2400" b="1" dirty="0">
              <a:solidFill>
                <a:schemeClr val="bg2"/>
              </a:solidFill>
            </a:endParaRPr>
          </a:p>
        </p:txBody>
      </p:sp>
      <p:sp>
        <p:nvSpPr>
          <p:cNvPr id="4" name="Rectangle 3">
            <a:extLst>
              <a:ext uri="{FF2B5EF4-FFF2-40B4-BE49-F238E27FC236}">
                <a16:creationId xmlns:a16="http://schemas.microsoft.com/office/drawing/2014/main" id="{4FA071AC-2937-43FB-BD33-70800A09E169}"/>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D390B8-1888-42D3-8D7A-4813E5ACE369}"/>
              </a:ext>
            </a:extLst>
          </p:cNvPr>
          <p:cNvSpPr/>
          <p:nvPr/>
        </p:nvSpPr>
        <p:spPr>
          <a:xfrm>
            <a:off x="880885" y="592497"/>
            <a:ext cx="7994667" cy="3015505"/>
          </a:xfrm>
          <a:prstGeom prst="rect">
            <a:avLst/>
          </a:prstGeom>
        </p:spPr>
        <p:txBody>
          <a:bodyPr wrap="square">
            <a:spAutoFit/>
          </a:bodyPr>
          <a:lstStyle/>
          <a:p>
            <a:pPr marL="342900" indent="-223838">
              <a:buClr>
                <a:schemeClr val="bg1"/>
              </a:buClr>
              <a:buSzPts val="1800"/>
              <a:buFont typeface="Arial" panose="020B0604020202020204" pitchFamily="34" charset="0"/>
              <a:buChar char="•"/>
            </a:pPr>
            <a:r>
              <a:rPr lang="en-US" b="1" dirty="0">
                <a:solidFill>
                  <a:schemeClr val="bg2"/>
                </a:solidFill>
              </a:rPr>
              <a:t>Dignidad</a:t>
            </a:r>
            <a:r>
              <a:rPr lang="en-US" dirty="0">
                <a:solidFill>
                  <a:schemeClr val="bg2"/>
                </a:solidFill>
              </a:rPr>
              <a:t> – valor; valía; amor propio</a:t>
            </a: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Crucial</a:t>
            </a:r>
            <a:r>
              <a:rPr lang="en-US" dirty="0">
                <a:solidFill>
                  <a:schemeClr val="bg2"/>
                </a:solidFill>
              </a:rPr>
              <a:t> – muy importante; esencial; clave</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Empeño</a:t>
            </a:r>
            <a:r>
              <a:rPr lang="en-US" dirty="0">
                <a:solidFill>
                  <a:schemeClr val="bg2"/>
                </a:solidFill>
              </a:rPr>
              <a:t> – una empresa; algo en lo que pones esfuerzo</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Justicia</a:t>
            </a:r>
            <a:r>
              <a:rPr lang="en-US" dirty="0">
                <a:solidFill>
                  <a:schemeClr val="bg2"/>
                </a:solidFill>
              </a:rPr>
              <a:t> – equidad; lo que es justo para todos</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Visualización</a:t>
            </a:r>
            <a:r>
              <a:rPr lang="en-US" dirty="0">
                <a:solidFill>
                  <a:schemeClr val="bg2"/>
                </a:solidFill>
              </a:rPr>
              <a:t> –</a:t>
            </a:r>
            <a:r>
              <a:rPr lang="es-MX" dirty="0">
                <a:solidFill>
                  <a:schemeClr val="bg2"/>
                </a:solidFill>
              </a:rPr>
              <a:t>una imagen que creas en tu mente para ayudarte a imaginar cómo es algo</a:t>
            </a:r>
            <a:endParaRPr lang="en-US" b="1" dirty="0">
              <a:solidFill>
                <a:schemeClr val="bg2"/>
              </a:solidFill>
            </a:endParaRPr>
          </a:p>
          <a:p>
            <a:pPr marL="342900" indent="-223838">
              <a:lnSpc>
                <a:spcPct val="114000"/>
              </a:lnSpc>
              <a:spcBef>
                <a:spcPts val="1200"/>
              </a:spcBef>
              <a:buClr>
                <a:schemeClr val="bg1"/>
              </a:buClr>
              <a:buSzPts val="1800"/>
              <a:buFont typeface="Arial" panose="020B0604020202020204" pitchFamily="34" charset="0"/>
              <a:buChar char="•"/>
            </a:pPr>
            <a:r>
              <a:rPr lang="en-US" b="1" dirty="0">
                <a:solidFill>
                  <a:schemeClr val="bg2"/>
                </a:solidFill>
              </a:rPr>
              <a:t>Plano</a:t>
            </a:r>
            <a:r>
              <a:rPr lang="en-US" dirty="0">
                <a:solidFill>
                  <a:schemeClr val="bg2"/>
                </a:solidFill>
              </a:rPr>
              <a:t> – </a:t>
            </a:r>
            <a:r>
              <a:rPr lang="es-MX" dirty="0">
                <a:solidFill>
                  <a:schemeClr val="bg2"/>
                </a:solidFill>
              </a:rPr>
              <a:t>un dibujo técnico de cómo se construirá un edificio</a:t>
            </a:r>
            <a:endParaRPr lang="en-US" b="1" dirty="0">
              <a:solidFill>
                <a:schemeClr val="bg2"/>
              </a:solidFill>
            </a:endParaRPr>
          </a:p>
        </p:txBody>
      </p:sp>
      <p:sp>
        <p:nvSpPr>
          <p:cNvPr id="4" name="Rectangle 3">
            <a:extLst>
              <a:ext uri="{FF2B5EF4-FFF2-40B4-BE49-F238E27FC236}">
                <a16:creationId xmlns:a16="http://schemas.microsoft.com/office/drawing/2014/main" id="{1920216E-2794-48AD-AC59-A5F54303733B}"/>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086357" y="1194720"/>
            <a:ext cx="6013690" cy="971400"/>
          </a:xfrm>
          <a:prstGeom prst="rect">
            <a:avLst/>
          </a:prstGeom>
        </p:spPr>
        <p:txBody>
          <a:bodyPr spcFirstLastPara="1" vert="horz" wrap="square" lIns="91425" tIns="91425" rIns="91425" bIns="91425" rtlCol="0" anchor="ctr" anchorCtr="0">
            <a:noAutofit/>
          </a:bodyPr>
          <a:lstStyle/>
          <a:p>
            <a:pPr>
              <a:spcBef>
                <a:spcPts val="1200"/>
              </a:spcBef>
            </a:pPr>
            <a:r>
              <a:rPr lang="en" dirty="0">
                <a:solidFill>
                  <a:schemeClr val="bg2"/>
                </a:solidFill>
              </a:rPr>
              <a:t>“El Plano de Vida”</a:t>
            </a:r>
            <a:br>
              <a:rPr lang="en" dirty="0">
                <a:solidFill>
                  <a:schemeClr val="bg2"/>
                </a:solidFill>
              </a:rPr>
            </a:br>
            <a:r>
              <a:rPr lang="en" sz="2800" dirty="0">
                <a:solidFill>
                  <a:schemeClr val="bg2"/>
                </a:solidFill>
              </a:rPr>
              <a:t>(discurso del Dr. Martin Luther King, Jr.)</a:t>
            </a:r>
            <a:endParaRPr dirty="0">
              <a:solidFill>
                <a:schemeClr val="bg2"/>
              </a:solidFill>
            </a:endParaRPr>
          </a:p>
        </p:txBody>
      </p:sp>
      <p:sp>
        <p:nvSpPr>
          <p:cNvPr id="97" name="Google Shape;97;p18"/>
          <p:cNvSpPr txBox="1"/>
          <p:nvPr/>
        </p:nvSpPr>
        <p:spPr>
          <a:xfrm>
            <a:off x="760602" y="2311684"/>
            <a:ext cx="7729057" cy="1777379"/>
          </a:xfrm>
          <a:prstGeom prst="rect">
            <a:avLst/>
          </a:prstGeom>
          <a:noFill/>
          <a:ln>
            <a:noFill/>
          </a:ln>
        </p:spPr>
        <p:txBody>
          <a:bodyPr spcFirstLastPara="1" wrap="square" lIns="91425" tIns="91425" rIns="91425" bIns="91425" anchor="t" anchorCtr="0">
            <a:spAutoFit/>
          </a:bodyPr>
          <a:lstStyle/>
          <a:p>
            <a:pPr marL="304800">
              <a:lnSpc>
                <a:spcPct val="115000"/>
              </a:lnSpc>
            </a:pPr>
            <a:r>
              <a:rPr lang="es-MX" b="1" dirty="0">
                <a:solidFill>
                  <a:schemeClr val="accent6">
                    <a:lumMod val="50000"/>
                  </a:schemeClr>
                </a:solidFill>
                <a:ea typeface="Times New Roman"/>
                <a:cs typeface="Times New Roman"/>
                <a:sym typeface="Times New Roman"/>
              </a:rPr>
              <a:t>Mira uno de los siguientes</a:t>
            </a:r>
            <a:r>
              <a:rPr lang="en-US" b="1" dirty="0">
                <a:solidFill>
                  <a:schemeClr val="accent6">
                    <a:lumMod val="50000"/>
                  </a:schemeClr>
                </a:solidFill>
                <a:ea typeface="Times New Roman"/>
                <a:cs typeface="Times New Roman"/>
                <a:sym typeface="Times New Roman"/>
              </a:rPr>
              <a:t> videos:</a:t>
            </a:r>
          </a:p>
          <a:p>
            <a:pPr marL="304800">
              <a:lnSpc>
                <a:spcPct val="115000"/>
              </a:lnSpc>
            </a:pPr>
            <a:r>
              <a:rPr lang="en-US" dirty="0">
                <a:solidFill>
                  <a:schemeClr val="bg1"/>
                </a:solidFill>
                <a:cs typeface="Times New Roman" panose="02020603050405020304" pitchFamily="18" charset="0"/>
                <a:hlinkClick r:id="rId3">
                  <a:extLst>
                    <a:ext uri="{A12FA001-AC4F-418D-AE19-62706E023703}">
                      <ahyp:hlinkClr xmlns:ahyp="http://schemas.microsoft.com/office/drawing/2018/hyperlinkcolor" xmlns="" val="tx"/>
                    </a:ext>
                  </a:extLst>
                </a:hlinkClick>
              </a:rPr>
              <a:t>https://www.youtube.com/watch?v=aDaGhmaWmo4</a:t>
            </a:r>
            <a:r>
              <a:rPr lang="en" b="1" dirty="0">
                <a:solidFill>
                  <a:schemeClr val="bg1"/>
                </a:solidFill>
                <a:ea typeface="Times New Roman"/>
                <a:cs typeface="Times New Roman" panose="02020603050405020304" pitchFamily="18" charset="0"/>
                <a:sym typeface="Times New Roman"/>
              </a:rPr>
              <a:t> (7:43 min.) or </a:t>
            </a:r>
            <a:r>
              <a:rPr lang="en-US" dirty="0">
                <a:solidFill>
                  <a:schemeClr val="bg1"/>
                </a:solidFill>
                <a:cs typeface="Times New Roman" panose="02020603050405020304" pitchFamily="18" charset="0"/>
                <a:hlinkClick r:id="rId4">
                  <a:extLst>
                    <a:ext uri="{A12FA001-AC4F-418D-AE19-62706E023703}">
                      <ahyp:hlinkClr xmlns:ahyp="http://schemas.microsoft.com/office/drawing/2018/hyperlinkcolor" xmlns="" val="tx"/>
                    </a:ext>
                  </a:extLst>
                </a:hlinkClick>
              </a:rPr>
              <a:t>https://www.youtube.com/watch?v=852_SQ1EK98</a:t>
            </a:r>
            <a:r>
              <a:rPr lang="en" b="1" dirty="0">
                <a:solidFill>
                  <a:schemeClr val="bg1"/>
                </a:solidFill>
                <a:uFill>
                  <a:noFill/>
                </a:uFill>
                <a:ea typeface="Times New Roman"/>
                <a:cs typeface="Times New Roman" panose="02020603050405020304" pitchFamily="18" charset="0"/>
                <a:sym typeface="Times New Roman"/>
                <a:hlinkClick r:id="rId4">
                  <a:extLst>
                    <a:ext uri="{A12FA001-AC4F-418D-AE19-62706E023703}">
                      <ahyp:hlinkClr xmlns:ahyp="http://schemas.microsoft.com/office/drawing/2018/hyperlinkcolor" xmlns="" val="tx"/>
                    </a:ext>
                  </a:extLst>
                </a:hlinkClick>
              </a:rPr>
              <a:t> </a:t>
            </a:r>
            <a:r>
              <a:rPr lang="en" b="1" dirty="0">
                <a:solidFill>
                  <a:srgbClr val="FFFFFF"/>
                </a:solidFill>
                <a:ea typeface="Times New Roman"/>
                <a:cs typeface="Times New Roman"/>
                <a:sym typeface="Times New Roman"/>
              </a:rPr>
              <a:t>(3:33 min.) </a:t>
            </a:r>
            <a:endParaRPr b="1" dirty="0">
              <a:solidFill>
                <a:srgbClr val="FFFFFF"/>
              </a:solidFill>
              <a:ea typeface="Times New Roman"/>
              <a:cs typeface="Times New Roman"/>
              <a:sym typeface="Times New Roman"/>
            </a:endParaRPr>
          </a:p>
          <a:p>
            <a:pPr marL="304800">
              <a:lnSpc>
                <a:spcPct val="115000"/>
              </a:lnSpc>
            </a:pPr>
            <a:r>
              <a:rPr lang="en" b="1" dirty="0">
                <a:solidFill>
                  <a:schemeClr val="accent6">
                    <a:lumMod val="50000"/>
                  </a:schemeClr>
                </a:solidFill>
                <a:ea typeface="Times New Roman"/>
                <a:cs typeface="Times New Roman"/>
                <a:sym typeface="Times New Roman"/>
              </a:rPr>
              <a:t>				o</a:t>
            </a:r>
            <a:endParaRPr b="1" dirty="0">
              <a:solidFill>
                <a:schemeClr val="accent6">
                  <a:lumMod val="50000"/>
                </a:schemeClr>
              </a:solidFill>
              <a:ea typeface="Times New Roman"/>
              <a:cs typeface="Times New Roman"/>
              <a:sym typeface="Times New Roman"/>
            </a:endParaRPr>
          </a:p>
          <a:p>
            <a:pPr marL="304800">
              <a:lnSpc>
                <a:spcPct val="115000"/>
              </a:lnSpc>
            </a:pPr>
            <a:r>
              <a:rPr lang="en-US" b="1" dirty="0">
                <a:solidFill>
                  <a:schemeClr val="accent6">
                    <a:lumMod val="50000"/>
                  </a:schemeClr>
                </a:solidFill>
                <a:ea typeface="Times New Roman"/>
                <a:cs typeface="Times New Roman"/>
                <a:sym typeface="Times New Roman"/>
              </a:rPr>
              <a:t>Lee </a:t>
            </a:r>
            <a:r>
              <a:rPr lang="en-US" dirty="0">
                <a:solidFill>
                  <a:schemeClr val="accent6">
                    <a:lumMod val="50000"/>
                  </a:schemeClr>
                </a:solidFill>
                <a:ea typeface="Times New Roman"/>
                <a:cs typeface="Times New Roman"/>
                <a:sym typeface="Times New Roman"/>
              </a:rPr>
              <a:t>el discurso usando el material proporcionado.</a:t>
            </a:r>
            <a:endParaRPr sz="1600" dirty="0">
              <a:solidFill>
                <a:schemeClr val="accent6">
                  <a:lumMod val="50000"/>
                </a:schemeClr>
              </a:solidFill>
              <a:ea typeface="Roboto"/>
              <a:cs typeface="Roboto"/>
              <a:sym typeface="Roboto"/>
            </a:endParaRPr>
          </a:p>
        </p:txBody>
      </p:sp>
      <p:pic>
        <p:nvPicPr>
          <p:cNvPr id="3" name="Picture 2">
            <a:extLst>
              <a:ext uri="{FF2B5EF4-FFF2-40B4-BE49-F238E27FC236}">
                <a16:creationId xmlns:a16="http://schemas.microsoft.com/office/drawing/2014/main" id="{D1D49229-EE55-4386-92CD-1651CE266299}"/>
              </a:ext>
            </a:extLst>
          </p:cNvPr>
          <p:cNvPicPr>
            <a:picLocks noChangeAspect="1"/>
          </p:cNvPicPr>
          <p:nvPr/>
        </p:nvPicPr>
        <p:blipFill rotWithShape="1">
          <a:blip r:embed="rId5"/>
          <a:srcRect l="34662" t="4740" r="22679" b="50000"/>
          <a:stretch/>
        </p:blipFill>
        <p:spPr>
          <a:xfrm>
            <a:off x="7216140" y="250027"/>
            <a:ext cx="1595120" cy="2053269"/>
          </a:xfrm>
          <a:prstGeom prst="rect">
            <a:avLst/>
          </a:prstGeom>
        </p:spPr>
      </p:pic>
      <p:pic>
        <p:nvPicPr>
          <p:cNvPr id="5" name="Picture 4">
            <a:hlinkClick r:id="rId4"/>
            <a:extLst>
              <a:ext uri="{FF2B5EF4-FFF2-40B4-BE49-F238E27FC236}">
                <a16:creationId xmlns:a16="http://schemas.microsoft.com/office/drawing/2014/main" id="{131CF136-34EC-4445-8701-EBB194C9FFC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07618" y="3931934"/>
            <a:ext cx="964082" cy="407325"/>
          </a:xfrm>
          <a:prstGeom prst="rect">
            <a:avLst/>
          </a:prstGeom>
        </p:spPr>
      </p:pic>
      <p:pic>
        <p:nvPicPr>
          <p:cNvPr id="6" name="Picture 5">
            <a:hlinkClick r:id="rId7"/>
            <a:extLst>
              <a:ext uri="{FF2B5EF4-FFF2-40B4-BE49-F238E27FC236}">
                <a16:creationId xmlns:a16="http://schemas.microsoft.com/office/drawing/2014/main" id="{381E9F80-83C8-4829-BB67-724272FFC5F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92698" y="3833423"/>
            <a:ext cx="604345" cy="604345"/>
          </a:xfrm>
          <a:prstGeom prst="rect">
            <a:avLst/>
          </a:prstGeom>
        </p:spPr>
      </p:pic>
      <p:sp>
        <p:nvSpPr>
          <p:cNvPr id="7" name="Rectangle 6">
            <a:extLst>
              <a:ext uri="{FF2B5EF4-FFF2-40B4-BE49-F238E27FC236}">
                <a16:creationId xmlns:a16="http://schemas.microsoft.com/office/drawing/2014/main" id="{AC8B08D7-542E-461F-BE94-5424B5204D60}"/>
              </a:ext>
            </a:extLst>
          </p:cNvPr>
          <p:cNvSpPr/>
          <p:nvPr/>
        </p:nvSpPr>
        <p:spPr>
          <a:xfrm>
            <a:off x="56704" y="0"/>
            <a:ext cx="892366" cy="683046"/>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154430" y="738727"/>
            <a:ext cx="6515100" cy="907195"/>
          </a:xfrm>
          <a:prstGeom prst="rect">
            <a:avLst/>
          </a:prstGeom>
        </p:spPr>
        <p:txBody>
          <a:bodyPr spcFirstLastPara="1" vert="horz" wrap="square" lIns="91425" tIns="91425" rIns="91425" bIns="91425" rtlCol="0" anchor="b" anchorCtr="0">
            <a:noAutofit/>
          </a:bodyPr>
          <a:lstStyle/>
          <a:p>
            <a:pPr>
              <a:lnSpc>
                <a:spcPct val="100000"/>
              </a:lnSpc>
            </a:pPr>
            <a:r>
              <a:rPr lang="en" sz="3200" dirty="0">
                <a:solidFill>
                  <a:schemeClr val="bg2"/>
                </a:solidFill>
              </a:rPr>
              <a:t>¿Qué tres cosas deberían formar parte del Plano de tu Vida?</a:t>
            </a:r>
            <a:endParaRPr sz="3200" dirty="0">
              <a:solidFill>
                <a:schemeClr val="bg2"/>
              </a:solidFill>
            </a:endParaRPr>
          </a:p>
        </p:txBody>
      </p:sp>
      <p:sp>
        <p:nvSpPr>
          <p:cNvPr id="103" name="Google Shape;103;p19"/>
          <p:cNvSpPr txBox="1">
            <a:spLocks noGrp="1"/>
          </p:cNvSpPr>
          <p:nvPr>
            <p:ph type="body" idx="1"/>
          </p:nvPr>
        </p:nvSpPr>
        <p:spPr>
          <a:xfrm>
            <a:off x="1154430" y="1807521"/>
            <a:ext cx="8222100" cy="2710200"/>
          </a:xfrm>
          <a:prstGeom prst="rect">
            <a:avLst/>
          </a:prstGeom>
        </p:spPr>
        <p:txBody>
          <a:bodyPr spcFirstLastPara="1" vert="horz" wrap="square" lIns="91425" tIns="91425" rIns="91425" bIns="91425" rtlCol="0" anchor="t" anchorCtr="0">
            <a:noAutofit/>
          </a:bodyPr>
          <a:lstStyle/>
          <a:p>
            <a:pPr marL="0" indent="0">
              <a:lnSpc>
                <a:spcPct val="100000"/>
              </a:lnSpc>
              <a:spcBef>
                <a:spcPts val="1200"/>
              </a:spcBef>
              <a:buNone/>
            </a:pPr>
            <a:r>
              <a:rPr lang="en" sz="2700" dirty="0">
                <a:ea typeface="Times New Roman"/>
                <a:cs typeface="Times New Roman"/>
                <a:sym typeface="Times New Roman"/>
              </a:rPr>
              <a:t>1.</a:t>
            </a:r>
            <a:endParaRPr sz="2700" dirty="0">
              <a:ea typeface="Times New Roman"/>
              <a:cs typeface="Times New Roman"/>
              <a:sym typeface="Times New Roman"/>
            </a:endParaRPr>
          </a:p>
          <a:p>
            <a:pPr marL="0" indent="0">
              <a:lnSpc>
                <a:spcPct val="100000"/>
              </a:lnSpc>
              <a:spcBef>
                <a:spcPts val="1200"/>
              </a:spcBef>
              <a:buNone/>
            </a:pPr>
            <a:r>
              <a:rPr lang="en" sz="2700" dirty="0">
                <a:ea typeface="Times New Roman"/>
                <a:cs typeface="Times New Roman"/>
                <a:sym typeface="Times New Roman"/>
              </a:rPr>
              <a:t>2.</a:t>
            </a:r>
            <a:endParaRPr sz="2700" dirty="0">
              <a:ea typeface="Times New Roman"/>
              <a:cs typeface="Times New Roman"/>
              <a:sym typeface="Times New Roman"/>
            </a:endParaRPr>
          </a:p>
          <a:p>
            <a:pPr marL="0" indent="0">
              <a:lnSpc>
                <a:spcPct val="100000"/>
              </a:lnSpc>
              <a:spcBef>
                <a:spcPts val="1200"/>
              </a:spcBef>
              <a:buNone/>
            </a:pPr>
            <a:r>
              <a:rPr lang="en" sz="2700" dirty="0">
                <a:ea typeface="Times New Roman"/>
                <a:cs typeface="Times New Roman"/>
                <a:sym typeface="Times New Roman"/>
              </a:rPr>
              <a:t>3.</a:t>
            </a:r>
            <a:endParaRPr sz="2700" dirty="0">
              <a:ea typeface="Times New Roman"/>
              <a:cs typeface="Times New Roman"/>
              <a:sym typeface="Times New Roman"/>
            </a:endParaRPr>
          </a:p>
          <a:p>
            <a:pPr marL="0" indent="0">
              <a:spcBef>
                <a:spcPts val="1600"/>
              </a:spcBef>
              <a:spcAft>
                <a:spcPts val="1600"/>
              </a:spcAft>
              <a:buNone/>
            </a:pPr>
            <a:endParaRPr sz="1200" dirty="0">
              <a:ea typeface="Times New Roman"/>
              <a:cs typeface="Times New Roman"/>
              <a:sym typeface="Times New Roman"/>
            </a:endParaRPr>
          </a:p>
        </p:txBody>
      </p:sp>
      <p:sp>
        <p:nvSpPr>
          <p:cNvPr id="2" name="TextBox 1">
            <a:extLst>
              <a:ext uri="{FF2B5EF4-FFF2-40B4-BE49-F238E27FC236}">
                <a16:creationId xmlns:a16="http://schemas.microsoft.com/office/drawing/2014/main" id="{CE457453-A2F2-49D0-9424-3255CD4C9ACB}"/>
              </a:ext>
            </a:extLst>
          </p:cNvPr>
          <p:cNvSpPr txBox="1"/>
          <p:nvPr/>
        </p:nvSpPr>
        <p:spPr>
          <a:xfrm>
            <a:off x="1634490" y="1964795"/>
            <a:ext cx="6355080" cy="2123658"/>
          </a:xfrm>
          <a:prstGeom prst="rect">
            <a:avLst/>
          </a:prstGeom>
          <a:noFill/>
        </p:spPr>
        <p:txBody>
          <a:bodyPr wrap="square" rtlCol="0">
            <a:spAutoFit/>
          </a:bodyPr>
          <a:lstStyle/>
          <a:p>
            <a:pPr>
              <a:spcBef>
                <a:spcPts val="600"/>
              </a:spcBef>
            </a:pPr>
            <a:r>
              <a:rPr lang="en-US" sz="2800" dirty="0">
                <a:solidFill>
                  <a:schemeClr val="accent6">
                    <a:lumMod val="50000"/>
                  </a:schemeClr>
                </a:solidFill>
              </a:rPr>
              <a:t>Creer en tu propio “alguien”</a:t>
            </a:r>
          </a:p>
          <a:p>
            <a:pPr>
              <a:spcBef>
                <a:spcPts val="1200"/>
              </a:spcBef>
            </a:pPr>
            <a:r>
              <a:rPr lang="es-MX" sz="2800" dirty="0">
                <a:solidFill>
                  <a:schemeClr val="accent6">
                    <a:lumMod val="50000"/>
                  </a:schemeClr>
                </a:solidFill>
              </a:rPr>
              <a:t>Determinación para alcanzar la excelencia</a:t>
            </a:r>
          </a:p>
          <a:p>
            <a:pPr>
              <a:spcBef>
                <a:spcPts val="1200"/>
              </a:spcBef>
            </a:pPr>
            <a:r>
              <a:rPr lang="es-MX" sz="2800" dirty="0">
                <a:solidFill>
                  <a:schemeClr val="accent6">
                    <a:lumMod val="50000"/>
                  </a:schemeClr>
                </a:solidFill>
              </a:rPr>
              <a:t>Compromiso con los principios de belleza, verdad y justicia</a:t>
            </a:r>
            <a:endParaRPr lang="en-US" sz="2800" dirty="0">
              <a:solidFill>
                <a:schemeClr val="accent6">
                  <a:lumMod val="50000"/>
                </a:schemeClr>
              </a:solidFill>
            </a:endParaRPr>
          </a:p>
        </p:txBody>
      </p:sp>
      <p:sp>
        <p:nvSpPr>
          <p:cNvPr id="5" name="Rectangle 4">
            <a:extLst>
              <a:ext uri="{FF2B5EF4-FFF2-40B4-BE49-F238E27FC236}">
                <a16:creationId xmlns:a16="http://schemas.microsoft.com/office/drawing/2014/main" id="{C6057CCA-763C-47A3-B4A4-C6B52746A0C4}"/>
              </a:ext>
            </a:extLst>
          </p:cNvPr>
          <p:cNvSpPr/>
          <p:nvPr/>
        </p:nvSpPr>
        <p:spPr>
          <a:xfrm>
            <a:off x="56704" y="0"/>
            <a:ext cx="892366" cy="68304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926f83e3d803f46bad251d3ec7fcaea2">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96a7d57f1747b8cd329b0ab2758fb7b6"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514C7-061C-4D8D-94FC-1F4BDC6D9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4D4D7A-2D04-467B-B7B9-02C1229BA08C}">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d39049c8-5642-4c67-b9b8-6999510f2293"/>
    <ds:schemaRef ds:uri="be940414-f5a2-4509-bc4b-9b97993b9bc1"/>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0AA1132D-0788-4F4A-B315-B8E6A18418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1819</TotalTime>
  <Words>1013</Words>
  <Application>Microsoft Office PowerPoint</Application>
  <PresentationFormat>On-screen Show (16:9)</PresentationFormat>
  <Paragraphs>92</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Courier New</vt:lpstr>
      <vt:lpstr>Times New Roman</vt:lpstr>
      <vt:lpstr>Berlin Sans FB</vt:lpstr>
      <vt:lpstr>Calibri Light</vt:lpstr>
      <vt:lpstr>Calibri</vt:lpstr>
      <vt:lpstr>Berlin Sans FB Demi</vt:lpstr>
      <vt:lpstr>Roboto</vt:lpstr>
      <vt:lpstr>1_Office Theme</vt:lpstr>
      <vt:lpstr>Office Theme</vt:lpstr>
      <vt:lpstr>2_Office Theme</vt:lpstr>
      <vt:lpstr>PowerPoint Presentation</vt:lpstr>
      <vt:lpstr>Aprendiendo con un Propósito</vt:lpstr>
      <vt:lpstr>Nuestra Agenda</vt:lpstr>
      <vt:lpstr>Dedicación Estudiantil</vt:lpstr>
      <vt:lpstr>Objetivo de la Lección</vt:lpstr>
      <vt:lpstr>Palabras a Conocer</vt:lpstr>
      <vt:lpstr>PowerPoint Presentation</vt:lpstr>
      <vt:lpstr>“El Plano de Vida” (discurso del Dr. Martin Luther King, Jr.)</vt:lpstr>
      <vt:lpstr>¿Qué tres cosas deberían formar parte del Plano de tu Vida?</vt:lpstr>
      <vt:lpstr>Diseñar Tu Propio Plano de Vida: Ejemplos de Tableros de Visión</vt:lpstr>
      <vt:lpstr>Cómo Crear un Tablero de Visión</vt:lpstr>
      <vt:lpstr>Boleto de Salida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My Future Self 1.6</dc:title>
  <dc:creator>Maria  Waltemeyer</dc:creator>
  <cp:lastModifiedBy>Gregg</cp:lastModifiedBy>
  <cp:revision>54</cp:revision>
  <dcterms:modified xsi:type="dcterms:W3CDTF">2025-05-29T13:41:05Z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