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6"/>
  </p:notesMasterIdLst>
  <p:sldIdLst>
    <p:sldId id="258" r:id="rId6"/>
    <p:sldId id="256" r:id="rId7"/>
    <p:sldId id="326" r:id="rId8"/>
    <p:sldId id="305" r:id="rId9"/>
    <p:sldId id="316" r:id="rId10"/>
    <p:sldId id="257" r:id="rId11"/>
    <p:sldId id="317" r:id="rId12"/>
    <p:sldId id="302" r:id="rId13"/>
    <p:sldId id="318" r:id="rId14"/>
    <p:sldId id="310" r:id="rId15"/>
    <p:sldId id="319" r:id="rId16"/>
    <p:sldId id="320" r:id="rId17"/>
    <p:sldId id="321" r:id="rId18"/>
    <p:sldId id="322" r:id="rId19"/>
    <p:sldId id="325" r:id="rId20"/>
    <p:sldId id="323" r:id="rId21"/>
    <p:sldId id="324" r:id="rId22"/>
    <p:sldId id="284" r:id="rId23"/>
    <p:sldId id="271"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0066CC"/>
    <a:srgbClr val="33CC33"/>
    <a:srgbClr val="00863D"/>
    <a:srgbClr val="2F5597"/>
    <a:srgbClr val="D1B2E8"/>
    <a:srgbClr val="F1A16B"/>
    <a:srgbClr val="A81818"/>
    <a:srgbClr val="BF95DF"/>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5" autoAdjust="0"/>
    <p:restoredTop sz="85106" autoAdjust="0"/>
  </p:normalViewPr>
  <p:slideViewPr>
    <p:cSldViewPr snapToGrid="0">
      <p:cViewPr varScale="1">
        <p:scale>
          <a:sx n="59" d="100"/>
          <a:sy n="59" d="100"/>
        </p:scale>
        <p:origin x="972" y="66"/>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the “Career Profile Notes” sheet (at least three per student; tell students that if they complete three profiles and need more, you can supply them). Have students take out their Career Investigation Planners from the previous lesson. 7. Display slide 10, “Learning More About the Careers You Selected” (</a:t>
            </a:r>
            <a:r>
              <a:rPr lang="en-US" sz="1200" b="1" i="1" u="none" strike="noStrike" kern="1200" baseline="0" dirty="0">
                <a:solidFill>
                  <a:schemeClr val="tx1"/>
                </a:solidFill>
                <a:latin typeface="+mn-lt"/>
                <a:ea typeface="+mn-ea"/>
                <a:cs typeface="+mn-cs"/>
              </a:rPr>
              <a:t>Note</a:t>
            </a:r>
            <a:r>
              <a:rPr lang="en-US" sz="1200" b="0" i="1" u="none" strike="noStrike" kern="1200" baseline="0" dirty="0">
                <a:solidFill>
                  <a:schemeClr val="tx1"/>
                </a:solidFill>
                <a:latin typeface="+mn-lt"/>
                <a:ea typeface="+mn-ea"/>
                <a:cs typeface="+mn-cs"/>
              </a:rPr>
              <a:t>: If you prefer, project your computer screen and walk students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through the process of exploring a career, as follows, using the actual Occupational Outlook Handbook website. The screenshot slides are provided in case you are unable, or prefer not, to project the website from your computer</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342669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Have students open the OOH website on their devices (slide 11). 8. Direct students to enter the name of one selected career (from their Career Investigation Planner) in the search bar (upper right of the website), and click “Go.” Before moving on, make sure all students have done so successfully. (</a:t>
            </a:r>
            <a:r>
              <a:rPr lang="en-US" sz="1200" b="0" i="1" u="none" strike="noStrike" kern="1200" baseline="0" dirty="0">
                <a:solidFill>
                  <a:schemeClr val="tx1"/>
                </a:solidFill>
                <a:latin typeface="+mn-lt"/>
                <a:ea typeface="+mn-ea"/>
                <a:cs typeface="+mn-cs"/>
              </a:rPr>
              <a:t>Note: the exact job title entered may not come up, but a list will show similar titles; students should choose one of these. Make sure students are spelling the job titles correctly.)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12081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Guide students to review the “Summary” section that comes up when they entered a job title (slide 12). Ask them:  What information does the summary provide?  Does the summary use any terms that are unfamiliar? </a:t>
            </a:r>
            <a:r>
              <a:rPr lang="en-US" sz="1200" b="0" i="1" u="none" strike="noStrike" kern="1200" baseline="0" dirty="0">
                <a:solidFill>
                  <a:schemeClr val="tx1"/>
                </a:solidFill>
                <a:latin typeface="+mn-lt"/>
                <a:ea typeface="+mn-ea"/>
                <a:cs typeface="+mn-cs"/>
              </a:rPr>
              <a:t>Point out the small blue circles with question marks beside each term. Clicking on these circles will open a pop-up window with an explanation of the term. For example, “median pay” is like an average—it means that half of people in that occupation earn more than this number, and half earn less. </a:t>
            </a:r>
            <a:r>
              <a:rPr lang="en-US" sz="1200" b="0" i="0" u="none" strike="noStrike" kern="1200" baseline="0" dirty="0">
                <a:solidFill>
                  <a:schemeClr val="tx1"/>
                </a:solidFill>
                <a:latin typeface="+mn-lt"/>
                <a:ea typeface="+mn-ea"/>
                <a:cs typeface="+mn-cs"/>
              </a:rPr>
              <a:t>Give students time to take notes on the information provided in the summary about the career they are investigating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115311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Ask students to comment on the topics listed below the summary (and in the tabs, slide 13). Why would these topics be important for someone to consider when choosing a career?  Tell students they can explore all of the tab topics or only a few; however, they should make sure to open enough topics to fill in </a:t>
            </a:r>
            <a:r>
              <a:rPr lang="en-US" sz="1200" b="1" i="0" u="none" strike="noStrike" kern="1200" baseline="0" dirty="0">
                <a:solidFill>
                  <a:schemeClr val="tx1"/>
                </a:solidFill>
                <a:latin typeface="+mn-lt"/>
                <a:ea typeface="+mn-ea"/>
                <a:cs typeface="+mn-cs"/>
              </a:rPr>
              <a:t>all </a:t>
            </a:r>
            <a:r>
              <a:rPr lang="en-US" sz="1200" b="0" i="0" u="none" strike="noStrike" kern="1200" baseline="0" dirty="0">
                <a:solidFill>
                  <a:schemeClr val="tx1"/>
                </a:solidFill>
                <a:latin typeface="+mn-lt"/>
                <a:ea typeface="+mn-ea"/>
                <a:cs typeface="+mn-cs"/>
              </a:rPr>
              <a:t>of the spaces in the Career Profile Notes page.  Advise students that when they are satisfied with the information they have collected on their first selected career, they should take a second Career Profile Notes sheet and repeat the process with a different career (slide 14). In all, they should complete at least three Notes sheets; they may do more if they have time.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332264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baseline="0" dirty="0">
                <a:solidFill>
                  <a:schemeClr val="tx1"/>
                </a:solidFill>
                <a:latin typeface="+mn-lt"/>
                <a:ea typeface="+mn-ea"/>
                <a:cs typeface="+mn-cs"/>
              </a:rPr>
              <a:t>Point out that the section “Similar Occupations” lists related careers that may be of interest, especially if some of the things they learn about the careers they previously identified sound less than appealing. </a:t>
            </a:r>
            <a:r>
              <a:rPr lang="en-US" sz="1200" b="0" i="1" u="none" strike="noStrike" kern="1200" baseline="0" dirty="0">
                <a:solidFill>
                  <a:schemeClr val="tx1"/>
                </a:solidFill>
                <a:latin typeface="+mn-lt"/>
                <a:ea typeface="+mn-ea"/>
                <a:cs typeface="+mn-cs"/>
              </a:rPr>
              <a:t>For example, the job “Assemblers and Fabricators” (= factory workers) has a declining Job Outlook. However, the similar occupation “Industrial Machinery Mechanics…” has a bright future, with projected 13% growth! A student who likes to work with his or her hands and does not want to sit in a classroom after high school might want to explore an Industrial Machinery Mechanic apprenticeship, as explained in “How to Become One.” </a:t>
            </a:r>
            <a:r>
              <a:rPr lang="en-US" sz="1200" b="0" i="0" u="none" strike="noStrike" kern="1200" baseline="0" dirty="0">
                <a:solidFill>
                  <a:schemeClr val="tx1"/>
                </a:solidFill>
                <a:latin typeface="+mn-lt"/>
                <a:ea typeface="+mn-ea"/>
                <a:cs typeface="+mn-cs"/>
              </a:rPr>
              <a:t>11. Give students time to explore the site on their devices. Circulate in </a:t>
            </a:r>
            <a:r>
              <a:rPr lang="en-US" dirty="0"/>
              <a:t>the classroom</a:t>
            </a:r>
            <a:r>
              <a:rPr lang="en-US" sz="1200" b="0" i="0" u="none" strike="noStrike" kern="1200" baseline="0" dirty="0">
                <a:solidFill>
                  <a:schemeClr val="tx1"/>
                </a:solidFill>
                <a:latin typeface="+mn-lt"/>
                <a:ea typeface="+mn-ea"/>
                <a:cs typeface="+mn-cs"/>
              </a:rPr>
              <a:t> to assist students as needed, to make sure students stay </a:t>
            </a:r>
            <a:r>
              <a:rPr lang="en-US" dirty="0"/>
              <a:t>on task</a:t>
            </a:r>
            <a:r>
              <a:rPr lang="en-US" sz="1200" b="0" i="0" u="none" strike="noStrike" kern="1200" baseline="0" dirty="0">
                <a:solidFill>
                  <a:schemeClr val="tx1"/>
                </a:solidFill>
                <a:latin typeface="+mn-lt"/>
                <a:ea typeface="+mn-ea"/>
                <a:cs typeface="+mn-cs"/>
              </a:rPr>
              <a:t>, and to provide additional Notes sheets to students who finish the first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96244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Ask students to comment on what they learned about the career options they identified based on their Holland codes (slide 15). Ask:Who learned something interesting about the job outlook for one of your career options?Who explored at least one other “similar occupation” to one of the career choices you listed yesterday?</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114555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Tell students (slide 16) they will now have an opportunity to explore </a:t>
            </a:r>
            <a:r>
              <a:rPr lang="en-US" sz="1200" b="0" i="0" u="none" strike="noStrike" kern="1200" baseline="0" dirty="0" err="1">
                <a:solidFill>
                  <a:schemeClr val="tx1"/>
                </a:solidFill>
                <a:latin typeface="+mn-lt"/>
                <a:ea typeface="+mn-ea"/>
                <a:cs typeface="+mn-cs"/>
              </a:rPr>
              <a:t>afew</a:t>
            </a:r>
            <a:r>
              <a:rPr lang="en-US" sz="1200" b="0" i="0" u="none" strike="noStrike" kern="1200" baseline="0" dirty="0">
                <a:solidFill>
                  <a:schemeClr val="tx1"/>
                </a:solidFill>
                <a:latin typeface="+mn-lt"/>
                <a:ea typeface="+mn-ea"/>
                <a:cs typeface="+mn-cs"/>
              </a:rPr>
              <a:t> of the college and training opportunities available locally. (</a:t>
            </a:r>
            <a:r>
              <a:rPr lang="en-US" sz="1200" b="0" i="0" u="none" strike="noStrike" kern="1200" baseline="0" dirty="0" err="1">
                <a:solidFill>
                  <a:schemeClr val="tx1"/>
                </a:solidFill>
                <a:latin typeface="+mn-lt"/>
                <a:ea typeface="+mn-ea"/>
                <a:cs typeface="+mn-cs"/>
              </a:rPr>
              <a:t>Ofcourse</a:t>
            </a:r>
            <a:r>
              <a:rPr lang="en-US" sz="1200" b="0" i="0" u="none" strike="noStrike" kern="1200" baseline="0" dirty="0">
                <a:solidFill>
                  <a:schemeClr val="tx1"/>
                </a:solidFill>
                <a:latin typeface="+mn-lt"/>
                <a:ea typeface="+mn-ea"/>
                <a:cs typeface="+mn-cs"/>
              </a:rPr>
              <a:t>, as students continue in high school they will want to </a:t>
            </a:r>
            <a:r>
              <a:rPr lang="en-US" sz="1200" b="0" i="0" u="none" strike="noStrike" kern="1200" baseline="0" dirty="0" err="1">
                <a:solidFill>
                  <a:schemeClr val="tx1"/>
                </a:solidFill>
                <a:latin typeface="+mn-lt"/>
                <a:ea typeface="+mn-ea"/>
                <a:cs typeface="+mn-cs"/>
              </a:rPr>
              <a:t>exploremany</a:t>
            </a:r>
            <a:r>
              <a:rPr lang="en-US" sz="1200" b="0" i="0" u="none" strike="noStrike" kern="1200" baseline="0" dirty="0">
                <a:solidFill>
                  <a:schemeClr val="tx1"/>
                </a:solidFill>
                <a:latin typeface="+mn-lt"/>
                <a:ea typeface="+mn-ea"/>
                <a:cs typeface="+mn-cs"/>
              </a:rPr>
              <a:t> other options! This is just a chance for them to begin to </a:t>
            </a:r>
            <a:r>
              <a:rPr lang="en-US" sz="1200" b="0" i="0" u="none" strike="noStrike" kern="1200" baseline="0" dirty="0" err="1">
                <a:solidFill>
                  <a:schemeClr val="tx1"/>
                </a:solidFill>
                <a:latin typeface="+mn-lt"/>
                <a:ea typeface="+mn-ea"/>
                <a:cs typeface="+mn-cs"/>
              </a:rPr>
              <a:t>discoversome</a:t>
            </a:r>
            <a:r>
              <a:rPr lang="en-US" sz="1200" b="0" i="0" u="none" strike="noStrike" kern="1200" baseline="0" dirty="0">
                <a:solidFill>
                  <a:schemeClr val="tx1"/>
                </a:solidFill>
                <a:latin typeface="+mn-lt"/>
                <a:ea typeface="+mn-ea"/>
                <a:cs typeface="+mn-cs"/>
              </a:rPr>
              <a:t> of the possibilities.)</a:t>
            </a:r>
          </a:p>
          <a:p>
            <a:endParaRPr lang="en-US" dirty="0"/>
          </a:p>
          <a:p>
            <a:endParaRPr lang="en-US" dirty="0"/>
          </a:p>
          <a:p>
            <a:endParaRPr lang="en-US" dirty="0"/>
          </a:p>
          <a:p>
            <a:endParaRPr lang="en-US" dirty="0"/>
          </a:p>
          <a:p>
            <a:r>
              <a:rPr lang="en-US" dirty="0"/>
              <a:t>https://pixabay.com/id/vectors/mouse-komputer-blogging-6072594/</a:t>
            </a:r>
          </a:p>
          <a:p>
            <a:r>
              <a:rPr lang="en-US" dirty="0"/>
              <a:t>https://pixabay.com/id/vectors/pendidikan-perguruan-tinggi-lembaga-295185/</a:t>
            </a:r>
          </a:p>
          <a:p>
            <a:r>
              <a:rPr lang="en-US" dirty="0"/>
              <a:t>https://pixabay.com/vectors/graduation-silhouette-boy-cap-1345123/</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222788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Then choose one of the following options (slide 17): Option A: </a:t>
            </a:r>
            <a:r>
              <a:rPr lang="en-US" sz="1200" b="0" i="0" u="none" strike="noStrike" kern="1200" baseline="0" dirty="0">
                <a:solidFill>
                  <a:schemeClr val="tx1"/>
                </a:solidFill>
                <a:latin typeface="+mn-lt"/>
                <a:ea typeface="+mn-ea"/>
                <a:cs typeface="+mn-cs"/>
              </a:rPr>
              <a:t>If students have access to the Internet on </a:t>
            </a:r>
            <a:r>
              <a:rPr lang="en-US" sz="1200" b="0" i="0" u="none" strike="noStrike" kern="1200" baseline="0" dirty="0" err="1">
                <a:solidFill>
                  <a:schemeClr val="tx1"/>
                </a:solidFill>
                <a:latin typeface="+mn-lt"/>
                <a:ea typeface="+mn-ea"/>
                <a:cs typeface="+mn-cs"/>
              </a:rPr>
              <a:t>individualdevices</a:t>
            </a:r>
            <a:r>
              <a:rPr lang="en-US" sz="1200" b="0" i="0" u="none" strike="noStrike" kern="1200" baseline="0" dirty="0">
                <a:solidFill>
                  <a:schemeClr val="tx1"/>
                </a:solidFill>
                <a:latin typeface="+mn-lt"/>
                <a:ea typeface="+mn-ea"/>
                <a:cs typeface="+mn-cs"/>
              </a:rPr>
              <a:t>, provide a list of several (3-5) local colleges, </a:t>
            </a:r>
            <a:r>
              <a:rPr lang="en-US" sz="1200" b="0" i="0" u="none" strike="noStrike" kern="1200" baseline="0" dirty="0" err="1">
                <a:solidFill>
                  <a:schemeClr val="tx1"/>
                </a:solidFill>
                <a:latin typeface="+mn-lt"/>
                <a:ea typeface="+mn-ea"/>
                <a:cs typeface="+mn-cs"/>
              </a:rPr>
              <a:t>universities,and</a:t>
            </a:r>
            <a:r>
              <a:rPr lang="en-US" sz="1200" b="0" i="0" u="none" strike="noStrike" kern="1200" baseline="0" dirty="0">
                <a:solidFill>
                  <a:schemeClr val="tx1"/>
                </a:solidFill>
                <a:latin typeface="+mn-lt"/>
                <a:ea typeface="+mn-ea"/>
                <a:cs typeface="+mn-cs"/>
              </a:rPr>
              <a:t>/or training institutions of interest. Your list should include </a:t>
            </a:r>
            <a:r>
              <a:rPr lang="en-US" sz="1200" b="0" i="0" u="none" strike="noStrike" kern="1200" baseline="0" dirty="0" err="1">
                <a:solidFill>
                  <a:schemeClr val="tx1"/>
                </a:solidFill>
                <a:latin typeface="+mn-lt"/>
                <a:ea typeface="+mn-ea"/>
                <a:cs typeface="+mn-cs"/>
              </a:rPr>
              <a:t>atleast</a:t>
            </a:r>
            <a:r>
              <a:rPr lang="en-US" sz="1200" b="0" i="0" u="none" strike="noStrike" kern="1200" baseline="0" dirty="0">
                <a:solidFill>
                  <a:schemeClr val="tx1"/>
                </a:solidFill>
                <a:latin typeface="+mn-lt"/>
                <a:ea typeface="+mn-ea"/>
                <a:cs typeface="+mn-cs"/>
              </a:rPr>
              <a:t> one public 2-year college and one public 4-year college. We </a:t>
            </a:r>
            <a:r>
              <a:rPr lang="en-US" sz="1200" b="0" i="0" u="none" strike="noStrike" kern="1200" baseline="0" dirty="0" err="1">
                <a:solidFill>
                  <a:schemeClr val="tx1"/>
                </a:solidFill>
                <a:latin typeface="+mn-lt"/>
                <a:ea typeface="+mn-ea"/>
                <a:cs typeface="+mn-cs"/>
              </a:rPr>
              <a:t>alsorecommend</a:t>
            </a:r>
            <a:r>
              <a:rPr lang="en-US" sz="1200" b="0" i="0" u="none" strike="noStrike" kern="1200" baseline="0" dirty="0">
                <a:solidFill>
                  <a:schemeClr val="tx1"/>
                </a:solidFill>
                <a:latin typeface="+mn-lt"/>
                <a:ea typeface="+mn-ea"/>
                <a:cs typeface="+mn-cs"/>
              </a:rPr>
              <a:t> including a private 4-year college and a reputable </a:t>
            </a:r>
            <a:r>
              <a:rPr lang="en-US" sz="1200" b="0" i="0" u="none" strike="noStrike" kern="1200" baseline="0" dirty="0" err="1">
                <a:solidFill>
                  <a:schemeClr val="tx1"/>
                </a:solidFill>
                <a:latin typeface="+mn-lt"/>
                <a:ea typeface="+mn-ea"/>
                <a:cs typeface="+mn-cs"/>
              </a:rPr>
              <a:t>localtrade</a:t>
            </a:r>
            <a:r>
              <a:rPr lang="en-US" sz="1200" b="0" i="0" u="none" strike="noStrike" kern="1200" baseline="0" dirty="0">
                <a:solidFill>
                  <a:schemeClr val="tx1"/>
                </a:solidFill>
                <a:latin typeface="+mn-lt"/>
                <a:ea typeface="+mn-ea"/>
                <a:cs typeface="+mn-cs"/>
              </a:rPr>
              <a:t> school. Give students time to visit the websites of one or </a:t>
            </a:r>
            <a:r>
              <a:rPr lang="en-US" sz="1200" b="0" i="0" u="none" strike="noStrike" kern="1200" baseline="0" dirty="0" err="1">
                <a:solidFill>
                  <a:schemeClr val="tx1"/>
                </a:solidFill>
                <a:latin typeface="+mn-lt"/>
                <a:ea typeface="+mn-ea"/>
                <a:cs typeface="+mn-cs"/>
              </a:rPr>
              <a:t>moreinstitutions</a:t>
            </a:r>
            <a:r>
              <a:rPr lang="en-US" sz="1200" b="0" i="0" u="none" strike="noStrike" kern="1200" baseline="0" dirty="0">
                <a:solidFill>
                  <a:schemeClr val="tx1"/>
                </a:solidFill>
                <a:latin typeface="+mn-lt"/>
                <a:ea typeface="+mn-ea"/>
                <a:cs typeface="+mn-cs"/>
              </a:rPr>
              <a:t>. In particular, they should visit the list of programs </a:t>
            </a:r>
            <a:r>
              <a:rPr lang="en-US" sz="1200" b="0" i="0" u="none" strike="noStrike" kern="1200" baseline="0" dirty="0" err="1">
                <a:solidFill>
                  <a:schemeClr val="tx1"/>
                </a:solidFill>
                <a:latin typeface="+mn-lt"/>
                <a:ea typeface="+mn-ea"/>
                <a:cs typeface="+mn-cs"/>
              </a:rPr>
              <a:t>ormajors</a:t>
            </a:r>
            <a:r>
              <a:rPr lang="en-US" sz="1200" b="0" i="0" u="none" strike="noStrike" kern="1200" baseline="0" dirty="0">
                <a:solidFill>
                  <a:schemeClr val="tx1"/>
                </a:solidFill>
                <a:latin typeface="+mn-lt"/>
                <a:ea typeface="+mn-ea"/>
                <a:cs typeface="+mn-cs"/>
              </a:rPr>
              <a:t> (usually found in the “Academics” section of the website) and see whether the institution offers a program corresponding to the career interests that they have identified. They should also visit the “Admissions” section to learn more about the steps to apply and the support the institution provides applying students. Please note:  College websites vary in their presentation and structure. As a teacher, please explore the website of each institution listed </a:t>
            </a:r>
            <a:r>
              <a:rPr lang="en-US" sz="1200" b="1" i="0" u="none" strike="noStrike" kern="1200" baseline="0" dirty="0">
                <a:solidFill>
                  <a:schemeClr val="tx1"/>
                </a:solidFill>
                <a:latin typeface="+mn-lt"/>
                <a:ea typeface="+mn-ea"/>
                <a:cs typeface="+mn-cs"/>
              </a:rPr>
              <a:t>in advance</a:t>
            </a:r>
            <a:r>
              <a:rPr lang="en-US" sz="1200" b="0" i="0" u="none" strike="noStrike" kern="1200" baseline="0" dirty="0">
                <a:solidFill>
                  <a:schemeClr val="tx1"/>
                </a:solidFill>
                <a:latin typeface="+mn-lt"/>
                <a:ea typeface="+mn-ea"/>
                <a:cs typeface="+mn-cs"/>
              </a:rPr>
              <a:t>, so you can help students find the relevant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Students should have some freedom to explore. While the “Academics” and “Admissions” sections should be their main focus, they should be allowed to visit anything on the institutional website that interests them. For example, many students may want to find out what their options for financial aid would be. Encourage students to take notes on whatever they find useful and interesting (“My Postsecondary Education Notes” page). Circulate as students investigate to help students as necessary and make sure they are on task and taking notes.  Another area in many institutions that students may wish to explore is dual enrollment (the opportunity to enroll in classes and earn college credit while they are still in high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1521505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Have students share with a partner one or two career, education, and/ or training opportunities they would like to explore further (slide 18). 17. Close by reminding students that their schoolwork now is what prepares them for the exciting future opportunities they’ve been exploring.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18</a:t>
            </a:fld>
            <a:endParaRPr lang="en-US"/>
          </a:p>
        </p:txBody>
      </p:sp>
    </p:spTree>
    <p:extLst>
      <p:ext uri="{BB962C8B-B14F-4D97-AF65-F5344CB8AC3E}">
        <p14:creationId xmlns:p14="http://schemas.microsoft.com/office/powerpoint/2010/main" val="341006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Exit ticket: students’ Career Profile Notes serve as an exit ticket (slide 19). </a:t>
            </a:r>
          </a:p>
          <a:p>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19</a:t>
            </a:fld>
            <a:endParaRPr lang="en-US"/>
          </a:p>
        </p:txBody>
      </p:sp>
    </p:spTree>
    <p:extLst>
      <p:ext uri="{BB962C8B-B14F-4D97-AF65-F5344CB8AC3E}">
        <p14:creationId xmlns:p14="http://schemas.microsoft.com/office/powerpoint/2010/main" val="163817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I</a:t>
            </a:r>
            <a:r>
              <a:rPr lang="en-US" sz="1200" dirty="0">
                <a:solidFill>
                  <a:schemeClr val="bg1"/>
                </a:solidFill>
              </a:rPr>
              <a:t>mage licensed from iStock https://www.istockphoto.com/photo/young-boy-dressed-as-superhero-at-beach-during-sunset-gm510397386-86226803</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2</a:t>
            </a:fld>
            <a:endParaRPr lang="en-US"/>
          </a:p>
        </p:txBody>
      </p:sp>
    </p:spTree>
    <p:extLst>
      <p:ext uri="{BB962C8B-B14F-4D97-AF65-F5344CB8AC3E}">
        <p14:creationId xmlns:p14="http://schemas.microsoft.com/office/powerpoint/2010/main" val="78344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205309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sz="1200" b="0" i="0" u="none" strike="noStrike" kern="1200" baseline="0" dirty="0">
                <a:solidFill>
                  <a:schemeClr val="tx1"/>
                </a:solidFill>
                <a:latin typeface="+mn-lt"/>
                <a:ea typeface="+mn-ea"/>
                <a:cs typeface="+mn-cs"/>
              </a:rPr>
              <a:t>After students have offered suggestions, show slide 5, “Career Choice Lifestyle Trade-offs,” and ask students to comment on the graphic.</a:t>
            </a:r>
          </a:p>
          <a:p>
            <a:r>
              <a:rPr lang="en-US" sz="1200" b="0" i="0" u="none" strike="noStrike" kern="1200" baseline="0" dirty="0">
                <a:solidFill>
                  <a:schemeClr val="tx1"/>
                </a:solidFill>
                <a:latin typeface="+mn-lt"/>
                <a:ea typeface="+mn-ea"/>
                <a:cs typeface="+mn-cs"/>
              </a:rPr>
              <a:t>You do not need to discuss each area in depth, but be sure to make the following points.</a:t>
            </a:r>
          </a:p>
          <a:p>
            <a:r>
              <a:rPr lang="en-US" sz="1200" b="0" i="0" u="none" strike="noStrike" kern="1200" baseline="0" dirty="0">
                <a:solidFill>
                  <a:schemeClr val="tx1"/>
                </a:solidFill>
                <a:latin typeface="+mn-lt"/>
                <a:ea typeface="+mn-ea"/>
                <a:cs typeface="+mn-cs"/>
              </a:rPr>
              <a:t>The graphic does not represent “either/or” choices, but sliding scales—for example, income can fall anywhere in between “little money” and “lots of money.”</a:t>
            </a:r>
          </a:p>
          <a:p>
            <a:r>
              <a:rPr lang="en-US" sz="1200" b="0" i="0" u="none" strike="noStrike" kern="1200" baseline="0" dirty="0">
                <a:solidFill>
                  <a:schemeClr val="tx1"/>
                </a:solidFill>
                <a:latin typeface="+mn-lt"/>
                <a:ea typeface="+mn-ea"/>
                <a:cs typeface="+mn-cs"/>
              </a:rPr>
              <a:t>Most of these variables are not “good” or “bad,” but represent choices where individual preferences will vary. Some people would rather live and work in a big city while others prefer the country; for some people, lots of travel is exciting, while others are happy to just stay home.</a:t>
            </a:r>
          </a:p>
          <a:p>
            <a:r>
              <a:rPr lang="en-US" sz="1200" b="0" i="0" u="none" strike="noStrike" kern="1200" baseline="0" dirty="0">
                <a:solidFill>
                  <a:schemeClr val="tx1"/>
                </a:solidFill>
                <a:latin typeface="+mn-lt"/>
                <a:ea typeface="+mn-ea"/>
                <a:cs typeface="+mn-cs"/>
              </a:rPr>
              <a:t>There are some real trade-offs, where an advantage in one category may mean a sacrifice in another. For example, people with very well-paid jobs often work many more hours each week, so they may have less time for their families or leisure pursuits; however, those whose jobs entail fewer responsibilities are often not well-paid, so they have less money for basic necessities as well as “extras” like travel, vacations, or luxury items.</a:t>
            </a:r>
          </a:p>
          <a:p>
            <a:endParaRPr lang="en-US" dirty="0"/>
          </a:p>
          <a:p>
            <a:endParaRPr lang="en-US" dirty="0"/>
          </a:p>
          <a:p>
            <a:endParaRPr lang="en-US" dirty="0"/>
          </a:p>
          <a:p>
            <a:endParaRPr lang="en-US" dirty="0"/>
          </a:p>
          <a:p>
            <a:r>
              <a:rPr lang="en-US" dirty="0"/>
              <a:t>https://pixy.org/4371546/</a:t>
            </a:r>
          </a:p>
          <a:p>
            <a:r>
              <a:rPr lang="en-US" dirty="0"/>
              <a:t>https://gallery.yopriceville.com/Free-Clipart-Pictures/Summer-Vacation-PNG/Summer_Hammock_Clip_Art_PNG_Image#.YF4wtK9Kg2w</a:t>
            </a:r>
          </a:p>
          <a:p>
            <a:r>
              <a:rPr lang="en-US" dirty="0"/>
              <a:t>https://pixabay.com/id/vectors/search/stopwatch/</a:t>
            </a:r>
          </a:p>
          <a:p>
            <a:r>
              <a:rPr lang="en-US" dirty="0"/>
              <a:t>https://pixabay.com/id/illustrations/search/summer%20house/</a:t>
            </a:r>
          </a:p>
          <a:p>
            <a:r>
              <a:rPr lang="en-US" dirty="0"/>
              <a:t>https://pixabay.com/id/vectors/kota-bangunan-pencakar-langit-48851/</a:t>
            </a:r>
          </a:p>
          <a:p>
            <a:r>
              <a:rPr lang="en-US" dirty="0"/>
              <a:t>https://snappygoat.com/free-public-domain-images-nurse_woman_person_nursing/WwFDPzRvYn0nQMSqAxZ4VP_g921D42DZ5cLoz3L5-Lc.html#,0,0.0c536854a768f6fc0b373d71f1899d0eeb8fc45f</a:t>
            </a:r>
          </a:p>
          <a:p>
            <a:r>
              <a:rPr lang="en-US" dirty="0"/>
              <a:t>http://clipart-library.com/clipart/223346.htm</a:t>
            </a:r>
          </a:p>
          <a:p>
            <a:r>
              <a:rPr lang="en-US" dirty="0"/>
              <a:t>https://commons.wikimedia.org/wiki/File:Black_Man_Working_at_his_Desk_Cartoon_Vector.svg</a:t>
            </a:r>
          </a:p>
          <a:p>
            <a:r>
              <a:rPr lang="en-US" dirty="0"/>
              <a:t>https://pixabay.com/id/vectors/pesawat-terbang-pesawat-jumbo-303639/</a:t>
            </a:r>
          </a:p>
          <a:p>
            <a:r>
              <a:rPr lang="en-US" dirty="0"/>
              <a:t>https://pixabay.com/id/vectors/kursi-mebel-2022418/</a:t>
            </a:r>
          </a:p>
          <a:p>
            <a:r>
              <a:rPr lang="en-US" dirty="0"/>
              <a:t>https://pixy.org/5779445/</a:t>
            </a: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238100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Display the concept map for the lesson (slide 6). Tell students that during this lesson, they will use the internet to learn more about the career choices they identified in the previous lesson. Also, they will have an opportunity to learn more about some local colleges or institutions that offer postsecondary degrees or professional training that could prepare them for the careers they are investigating.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93929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Show slide 8, “Useful Terms to Know.” Ask students what they think “job security” means. Show the definition and explain to students in your own words. Ask students to give examples of jobs they think might offer high job security. (</a:t>
            </a:r>
            <a:r>
              <a:rPr lang="en-US" sz="1200" b="0" i="1" u="none" strike="noStrike" kern="1200" baseline="0" dirty="0">
                <a:solidFill>
                  <a:schemeClr val="tx1"/>
                </a:solidFill>
                <a:latin typeface="+mn-lt"/>
                <a:ea typeface="+mn-ea"/>
                <a:cs typeface="+mn-cs"/>
              </a:rPr>
              <a:t>For example, nurses and health care workers are in demand all over the country. If a nurse moves to a new location, he or she can usually find a new job fairly quickly</a:t>
            </a:r>
            <a:r>
              <a:rPr lang="en-US" sz="1200" b="0" i="0" u="none" strike="noStrike" kern="1200" baseline="0" dirty="0">
                <a:solidFill>
                  <a:schemeClr val="tx1"/>
                </a:solidFill>
                <a:latin typeface="+mn-lt"/>
                <a:ea typeface="+mn-ea"/>
                <a:cs typeface="+mn-cs"/>
              </a:rPr>
              <a:t>.) Ask students to name jobs that might offer less job security. (</a:t>
            </a:r>
            <a:r>
              <a:rPr lang="en-US" sz="1200" b="0" i="1" u="none" strike="noStrike" kern="1200" baseline="0" dirty="0">
                <a:solidFill>
                  <a:schemeClr val="tx1"/>
                </a:solidFill>
                <a:latin typeface="+mn-lt"/>
                <a:ea typeface="+mn-ea"/>
                <a:cs typeface="+mn-cs"/>
              </a:rPr>
              <a:t>People in the entertainment field are usually on short contracts. It can take a long time to get a job, and when it is over, they must find another one. As another example, professional athletes are at constant risk of career-ending injuries</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268301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Then click to show the definition of “job outlook.” Explain to students that changes in society and technology mean that some jobs become more important, while others decline. For example, there were no careers in web design before the internet became widespread! On the other hand, as more and more robots are used in manufacturing plants, the need for human workers in those plants is declining. Ask students to suggest other examples of jobs that are increasing or declining.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143786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Finally (slide 9), remind students of the need to plan ahead, keeping in mind the preparation required for various careers. Doctors and lawyers, for example, invest in at least three to five years of professional training beyond a four-year college degree. </a:t>
            </a:r>
          </a:p>
          <a:p>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21918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914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4549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0316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147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2294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7648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58777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6864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9467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85986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3281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1799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3290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81268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6117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371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3342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1516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3032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0907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7B788229-91FB-4A56-AA74-2CB8E3DD1829}"/>
              </a:ext>
            </a:extLst>
          </p:cNvPr>
          <p:cNvSpPr/>
          <p:nvPr userDrawn="1"/>
        </p:nvSpPr>
        <p:spPr>
          <a:xfrm>
            <a:off x="65316" y="0"/>
            <a:ext cx="1196819" cy="927100"/>
          </a:xfrm>
          <a:prstGeom prst="rect">
            <a:avLst/>
          </a:prstGeom>
          <a:blipFill dpi="0" rotWithShape="1">
            <a:blip r:embed="rId2"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4006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0416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8581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7" name="Picture 6"/>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282517" y="6313686"/>
            <a:ext cx="1528483" cy="450451"/>
          </a:xfrm>
          <a:prstGeom prst="rect">
            <a:avLst/>
          </a:prstGeom>
          <a:solidFill>
            <a:schemeClr val="tx1"/>
          </a:solidFill>
        </p:spPr>
      </p:pic>
    </p:spTree>
    <p:extLst>
      <p:ext uri="{BB962C8B-B14F-4D97-AF65-F5344CB8AC3E}">
        <p14:creationId xmlns:p14="http://schemas.microsoft.com/office/powerpoint/2010/main" val="26216948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282517" y="6313686"/>
            <a:ext cx="1528483" cy="450451"/>
          </a:xfrm>
          <a:prstGeom prst="rect">
            <a:avLst/>
          </a:prstGeom>
          <a:solidFill>
            <a:schemeClr val="tx1"/>
          </a:solidFill>
        </p:spPr>
      </p:pic>
    </p:spTree>
    <p:extLst>
      <p:ext uri="{BB962C8B-B14F-4D97-AF65-F5344CB8AC3E}">
        <p14:creationId xmlns:p14="http://schemas.microsoft.com/office/powerpoint/2010/main" val="3432356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bls.gov/ooh/"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http://www.bls.gov/oo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http://www.bls.gov/oo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bls.gov/ooh/"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405718" y="456301"/>
            <a:ext cx="10569087" cy="4093428"/>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Hazlo Ahora: </a:t>
            </a:r>
            <a:r>
              <a:rPr lang="en-US" sz="4000" dirty="0">
                <a:solidFill>
                  <a:srgbClr val="700000"/>
                </a:solidFill>
                <a:latin typeface="Berlin Sans FB Demi" panose="020E0802020502020306" pitchFamily="34" charset="0"/>
              </a:rPr>
              <a:t>Impacto de la Elección de Profesión en el Estilo de Vida</a:t>
            </a:r>
            <a:endParaRPr lang="en-US" sz="4000" dirty="0">
              <a:solidFill>
                <a:srgbClr val="700000"/>
              </a:solidFill>
              <a:latin typeface="Berlin Sans FB" panose="020E0602020502020306" pitchFamily="34" charset="0"/>
            </a:endParaRPr>
          </a:p>
          <a:p>
            <a:pPr algn="ctr">
              <a:spcBef>
                <a:spcPts val="2400"/>
              </a:spcBef>
            </a:pP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Con un compañero, haz una lluvia de ideas sobre cómo afectan las </a:t>
            </a:r>
            <a:r>
              <a:rPr lang="en-US" sz="2800" dirty="0" err="1">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elecciones</a:t>
            </a: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profesionales de las personas a su Estilo de vida </a:t>
            </a:r>
            <a:r>
              <a:rPr lang="en-US" sz="28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fuera</a:t>
            </a: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del trabajo. </a:t>
            </a:r>
          </a:p>
          <a:p>
            <a:pPr algn="ctr">
              <a:spcBef>
                <a:spcPts val="2400"/>
              </a:spcBef>
            </a:pP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Anota al menos tres ejemplos de impactos </a:t>
            </a:r>
            <a:r>
              <a:rPr lang="en-US" sz="2800" dirty="0">
                <a:solidFill>
                  <a:srgbClr val="700000"/>
                </a:solidFill>
                <a:latin typeface="Berlin Sans FB" panose="020E0602020502020306" pitchFamily="34" charset="0"/>
                <a:ea typeface="Times New Roman" panose="02020603050405020304" pitchFamily="18" charset="0"/>
                <a:cs typeface="Times New Roman" panose="02020603050405020304" pitchFamily="18" charset="0"/>
              </a:rPr>
              <a:t>positivos</a:t>
            </a: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o </a:t>
            </a:r>
            <a:r>
              <a:rPr lang="en-US" sz="2800" dirty="0">
                <a:solidFill>
                  <a:srgbClr val="700000"/>
                </a:solidFill>
                <a:latin typeface="Berlin Sans FB" panose="020E0602020502020306" pitchFamily="34" charset="0"/>
                <a:ea typeface="Times New Roman" panose="02020603050405020304" pitchFamily="18" charset="0"/>
                <a:cs typeface="Times New Roman" panose="02020603050405020304" pitchFamily="18" charset="0"/>
              </a:rPr>
              <a:t>negativos</a:t>
            </a: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que podrían tener las distintas profesiones</a:t>
            </a:r>
            <a:r>
              <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a:t>
            </a:r>
            <a:endParaRPr lang="en-US" sz="2400" dirty="0">
              <a:solidFill>
                <a:srgbClr val="3A669C"/>
              </a:solidFill>
              <a:latin typeface="Ravie" panose="04040805050809020602" pitchFamily="82" charset="0"/>
            </a:endParaRPr>
          </a:p>
        </p:txBody>
      </p:sp>
      <p:sp>
        <p:nvSpPr>
          <p:cNvPr id="3" name="TextBox 2">
            <a:extLst>
              <a:ext uri="{FF2B5EF4-FFF2-40B4-BE49-F238E27FC236}">
                <a16:creationId xmlns:a16="http://schemas.microsoft.com/office/drawing/2014/main" id="{B4ED2757-EA73-4D19-A962-F62D4FB11BD5}"/>
              </a:ext>
            </a:extLst>
          </p:cNvPr>
          <p:cNvSpPr txBox="1"/>
          <p:nvPr/>
        </p:nvSpPr>
        <p:spPr>
          <a:xfrm>
            <a:off x="4215885" y="5490283"/>
            <a:ext cx="2020185" cy="646331"/>
          </a:xfrm>
          <a:prstGeom prst="rect">
            <a:avLst/>
          </a:prstGeom>
          <a:noFill/>
        </p:spPr>
        <p:txBody>
          <a:bodyPr wrap="square" rtlCol="0">
            <a:spAutoFit/>
          </a:bodyPr>
          <a:lstStyle/>
          <a:p>
            <a:r>
              <a:rPr lang="en-US" sz="3600" dirty="0">
                <a:solidFill>
                  <a:srgbClr val="FF0000"/>
                </a:solidFill>
                <a:latin typeface="Broadway" panose="04040905080B02020502" pitchFamily="82" charset="0"/>
              </a:rPr>
              <a:t>salud</a:t>
            </a:r>
          </a:p>
        </p:txBody>
      </p:sp>
      <p:sp>
        <p:nvSpPr>
          <p:cNvPr id="5" name="TextBox 4">
            <a:extLst>
              <a:ext uri="{FF2B5EF4-FFF2-40B4-BE49-F238E27FC236}">
                <a16:creationId xmlns:a16="http://schemas.microsoft.com/office/drawing/2014/main" id="{F2689A07-89A4-4532-93DD-1375CCED4F8F}"/>
              </a:ext>
            </a:extLst>
          </p:cNvPr>
          <p:cNvSpPr txBox="1"/>
          <p:nvPr/>
        </p:nvSpPr>
        <p:spPr>
          <a:xfrm rot="1402157">
            <a:off x="9204498" y="5333926"/>
            <a:ext cx="2956152" cy="769441"/>
          </a:xfrm>
          <a:prstGeom prst="rect">
            <a:avLst/>
          </a:prstGeom>
          <a:noFill/>
        </p:spPr>
        <p:txBody>
          <a:bodyPr wrap="square" rtlCol="0">
            <a:spAutoFit/>
          </a:bodyPr>
          <a:lstStyle/>
          <a:p>
            <a:r>
              <a:rPr lang="en-US" sz="4400" b="1" dirty="0">
                <a:solidFill>
                  <a:srgbClr val="0066CC"/>
                </a:solidFill>
                <a:latin typeface="Footlight MT Light" panose="0204060206030A020304" pitchFamily="18" charset="0"/>
              </a:rPr>
              <a:t>jubilación </a:t>
            </a:r>
          </a:p>
        </p:txBody>
      </p:sp>
      <p:sp>
        <p:nvSpPr>
          <p:cNvPr id="6" name="TextBox 5">
            <a:extLst>
              <a:ext uri="{FF2B5EF4-FFF2-40B4-BE49-F238E27FC236}">
                <a16:creationId xmlns:a16="http://schemas.microsoft.com/office/drawing/2014/main" id="{1CE0998B-70DC-4449-AC48-1624B302A4BC}"/>
              </a:ext>
            </a:extLst>
          </p:cNvPr>
          <p:cNvSpPr txBox="1"/>
          <p:nvPr/>
        </p:nvSpPr>
        <p:spPr>
          <a:xfrm rot="19946394">
            <a:off x="3471091" y="4306902"/>
            <a:ext cx="2475503" cy="830997"/>
          </a:xfrm>
          <a:prstGeom prst="rect">
            <a:avLst/>
          </a:prstGeom>
          <a:noFill/>
        </p:spPr>
        <p:txBody>
          <a:bodyPr wrap="square" rtlCol="0">
            <a:spAutoFit/>
          </a:bodyPr>
          <a:lstStyle/>
          <a:p>
            <a:r>
              <a:rPr lang="en-US" sz="4800" dirty="0">
                <a:solidFill>
                  <a:schemeClr val="accent2">
                    <a:lumMod val="75000"/>
                  </a:schemeClr>
                </a:solidFill>
                <a:latin typeface="Harlow Solid Italic" panose="04030604020F02020D02" pitchFamily="82" charset="0"/>
              </a:rPr>
              <a:t>familia</a:t>
            </a:r>
          </a:p>
        </p:txBody>
      </p:sp>
      <p:sp>
        <p:nvSpPr>
          <p:cNvPr id="7" name="TextBox 6">
            <a:extLst>
              <a:ext uri="{FF2B5EF4-FFF2-40B4-BE49-F238E27FC236}">
                <a16:creationId xmlns:a16="http://schemas.microsoft.com/office/drawing/2014/main" id="{476FFDDA-B86F-4485-BDF2-37192820973A}"/>
              </a:ext>
            </a:extLst>
          </p:cNvPr>
          <p:cNvSpPr txBox="1"/>
          <p:nvPr/>
        </p:nvSpPr>
        <p:spPr>
          <a:xfrm rot="2330873">
            <a:off x="5715611" y="4732818"/>
            <a:ext cx="1949301" cy="707886"/>
          </a:xfrm>
          <a:prstGeom prst="rect">
            <a:avLst/>
          </a:prstGeom>
          <a:noFill/>
        </p:spPr>
        <p:txBody>
          <a:bodyPr wrap="square" rtlCol="0">
            <a:spAutoFit/>
          </a:bodyPr>
          <a:lstStyle/>
          <a:p>
            <a:r>
              <a:rPr lang="en-US" sz="4000" b="1" dirty="0">
                <a:solidFill>
                  <a:schemeClr val="accent6">
                    <a:lumMod val="75000"/>
                  </a:schemeClr>
                </a:solidFill>
                <a:latin typeface="Comic Sans MS" panose="030F0702030302020204" pitchFamily="66" charset="0"/>
              </a:rPr>
              <a:t>ocio</a:t>
            </a:r>
          </a:p>
        </p:txBody>
      </p:sp>
      <p:sp>
        <p:nvSpPr>
          <p:cNvPr id="8" name="TextBox 7">
            <a:extLst>
              <a:ext uri="{FF2B5EF4-FFF2-40B4-BE49-F238E27FC236}">
                <a16:creationId xmlns:a16="http://schemas.microsoft.com/office/drawing/2014/main" id="{583177E7-D3B6-425A-93DB-29C50746E29F}"/>
              </a:ext>
            </a:extLst>
          </p:cNvPr>
          <p:cNvSpPr txBox="1"/>
          <p:nvPr/>
        </p:nvSpPr>
        <p:spPr>
          <a:xfrm rot="20752302">
            <a:off x="7094903" y="5362888"/>
            <a:ext cx="2212285" cy="923330"/>
          </a:xfrm>
          <a:prstGeom prst="rect">
            <a:avLst/>
          </a:prstGeom>
          <a:noFill/>
        </p:spPr>
        <p:txBody>
          <a:bodyPr wrap="square" rtlCol="0">
            <a:spAutoFit/>
          </a:bodyPr>
          <a:lstStyle/>
          <a:p>
            <a:r>
              <a:rPr lang="en-US" sz="5400" dirty="0">
                <a:solidFill>
                  <a:schemeClr val="accent5">
                    <a:lumMod val="75000"/>
                  </a:schemeClr>
                </a:solidFill>
                <a:latin typeface="Matura MT Script Capitals" panose="03020802060602070202" pitchFamily="66" charset="0"/>
              </a:rPr>
              <a:t>viajes</a:t>
            </a:r>
          </a:p>
        </p:txBody>
      </p:sp>
      <p:sp>
        <p:nvSpPr>
          <p:cNvPr id="9" name="TextBox 8">
            <a:extLst>
              <a:ext uri="{FF2B5EF4-FFF2-40B4-BE49-F238E27FC236}">
                <a16:creationId xmlns:a16="http://schemas.microsoft.com/office/drawing/2014/main" id="{F52945A9-539A-44D6-A941-261B34CE5C67}"/>
              </a:ext>
            </a:extLst>
          </p:cNvPr>
          <p:cNvSpPr txBox="1"/>
          <p:nvPr/>
        </p:nvSpPr>
        <p:spPr>
          <a:xfrm rot="21294147">
            <a:off x="8048321" y="4080565"/>
            <a:ext cx="2358550" cy="923330"/>
          </a:xfrm>
          <a:prstGeom prst="rect">
            <a:avLst/>
          </a:prstGeom>
          <a:noFill/>
        </p:spPr>
        <p:txBody>
          <a:bodyPr wrap="square" rtlCol="0">
            <a:spAutoFit/>
          </a:bodyPr>
          <a:lstStyle/>
          <a:p>
            <a:r>
              <a:rPr lang="en-US" sz="5400" b="1" dirty="0">
                <a:solidFill>
                  <a:srgbClr val="00863D"/>
                </a:solidFill>
                <a:latin typeface="Gabriola" panose="04040605051002020D02" pitchFamily="82" charset="0"/>
              </a:rPr>
              <a:t>ubicación</a:t>
            </a:r>
          </a:p>
        </p:txBody>
      </p:sp>
      <p:sp>
        <p:nvSpPr>
          <p:cNvPr id="10" name="TextBox 9">
            <a:extLst>
              <a:ext uri="{FF2B5EF4-FFF2-40B4-BE49-F238E27FC236}">
                <a16:creationId xmlns:a16="http://schemas.microsoft.com/office/drawing/2014/main" id="{53F874A3-255F-4CDD-8D09-08A73F8CDEDD}"/>
              </a:ext>
            </a:extLst>
          </p:cNvPr>
          <p:cNvSpPr txBox="1"/>
          <p:nvPr/>
        </p:nvSpPr>
        <p:spPr>
          <a:xfrm rot="1819626">
            <a:off x="1875122" y="4593083"/>
            <a:ext cx="2206748" cy="1754326"/>
          </a:xfrm>
          <a:prstGeom prst="rect">
            <a:avLst/>
          </a:prstGeom>
          <a:noFill/>
        </p:spPr>
        <p:txBody>
          <a:bodyPr wrap="square" rtlCol="0">
            <a:spAutoFit/>
          </a:bodyPr>
          <a:lstStyle/>
          <a:p>
            <a:r>
              <a:rPr lang="en-US" sz="5400" dirty="0">
                <a:solidFill>
                  <a:srgbClr val="7030A0"/>
                </a:solidFill>
                <a:latin typeface="Playbill" panose="040506030A0602020202" pitchFamily="82" charset="0"/>
              </a:rPr>
              <a:t>Seguridad laboral</a:t>
            </a:r>
          </a:p>
        </p:txBody>
      </p:sp>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637433" y="1977655"/>
            <a:ext cx="7974418" cy="1754326"/>
          </a:xfrm>
          <a:prstGeom prst="rect">
            <a:avLst/>
          </a:prstGeom>
          <a:noFill/>
        </p:spPr>
        <p:txBody>
          <a:bodyPr wrap="square" rtlCol="0">
            <a:spAutoFit/>
          </a:bodyPr>
          <a:lstStyle/>
          <a:p>
            <a:pPr algn="ctr"/>
            <a:r>
              <a:rPr lang="en-US" sz="5400" dirty="0">
                <a:solidFill>
                  <a:schemeClr val="bg2">
                    <a:lumMod val="75000"/>
                  </a:schemeClr>
                </a:solidFill>
                <a:latin typeface="Berlin Sans FB" panose="020E0602020502020306" pitchFamily="34" charset="0"/>
              </a:rPr>
              <a:t>Más Información Sobre Las Profesiones Seleccionadas</a:t>
            </a:r>
          </a:p>
        </p:txBody>
      </p:sp>
      <p:sp>
        <p:nvSpPr>
          <p:cNvPr id="4" name="TextBox 3">
            <a:extLst>
              <a:ext uri="{FF2B5EF4-FFF2-40B4-BE49-F238E27FC236}">
                <a16:creationId xmlns:a16="http://schemas.microsoft.com/office/drawing/2014/main" id="{0EACD147-5A30-4F8C-943E-A9D4A8897DE4}"/>
              </a:ext>
            </a:extLst>
          </p:cNvPr>
          <p:cNvSpPr txBox="1"/>
          <p:nvPr/>
        </p:nvSpPr>
        <p:spPr>
          <a:xfrm>
            <a:off x="2231815" y="3978203"/>
            <a:ext cx="8785654" cy="1077218"/>
          </a:xfrm>
          <a:prstGeom prst="rect">
            <a:avLst/>
          </a:prstGeom>
          <a:noFill/>
        </p:spPr>
        <p:txBody>
          <a:bodyPr wrap="square" rtlCol="0">
            <a:spAutoFit/>
          </a:bodyPr>
          <a:lstStyle/>
          <a:p>
            <a:pPr algn="ctr"/>
            <a:r>
              <a:rPr lang="en-US" sz="3200" dirty="0">
                <a:solidFill>
                  <a:srgbClr val="700000"/>
                </a:solidFill>
                <a:latin typeface="Berlin Sans FB" panose="020E0602020502020306" pitchFamily="34" charset="0"/>
              </a:rPr>
              <a:t>Busca “Occupations Outlook Handbook” </a:t>
            </a:r>
          </a:p>
          <a:p>
            <a:pPr algn="ctr"/>
            <a:r>
              <a:rPr lang="en-US" sz="3200" dirty="0">
                <a:solidFill>
                  <a:srgbClr val="700000"/>
                </a:solidFill>
                <a:latin typeface="Berlin Sans FB" panose="020E0602020502020306" pitchFamily="34" charset="0"/>
              </a:rPr>
              <a:t>(o </a:t>
            </a:r>
            <a:r>
              <a:rPr lang="en-US" sz="3200" dirty="0" err="1">
                <a:solidFill>
                  <a:srgbClr val="700000"/>
                </a:solidFill>
                <a:latin typeface="Berlin Sans FB" panose="020E0602020502020306" pitchFamily="34" charset="0"/>
              </a:rPr>
              <a:t>mira</a:t>
            </a:r>
            <a:r>
              <a:rPr lang="en-US" sz="3200" dirty="0">
                <a:solidFill>
                  <a:srgbClr val="700000"/>
                </a:solidFill>
                <a:latin typeface="Berlin Sans FB" panose="020E0602020502020306" pitchFamily="34" charset="0"/>
              </a:rPr>
              <a:t> </a:t>
            </a:r>
            <a:r>
              <a:rPr lang="en-US" sz="3200" dirty="0">
                <a:solidFill>
                  <a:srgbClr val="700000"/>
                </a:solidFill>
                <a:latin typeface="Berlin Sans FB Demi" panose="020E0802020502020306" pitchFamily="34" charset="0"/>
                <a:hlinkClick r:id="rId3">
                  <a:extLst>
                    <a:ext uri="{A12FA001-AC4F-418D-AE19-62706E023703}">
                      <ahyp:hlinkClr xmlns:ahyp="http://schemas.microsoft.com/office/drawing/2018/hyperlinkcolor" xmlns="" val="tx"/>
                    </a:ext>
                  </a:extLst>
                </a:hlinkClick>
              </a:rPr>
              <a:t>www.bls.gov/ooh/</a:t>
            </a:r>
            <a:r>
              <a:rPr lang="en-US" sz="3200" dirty="0">
                <a:solidFill>
                  <a:srgbClr val="700000"/>
                </a:solidFill>
                <a:latin typeface="Berlin Sans FB" panose="020E0602020502020306" pitchFamily="34" charset="0"/>
              </a:rPr>
              <a:t>).</a:t>
            </a:r>
          </a:p>
        </p:txBody>
      </p:sp>
      <p:pic>
        <p:nvPicPr>
          <p:cNvPr id="5" name="Picture 4">
            <a:hlinkClick r:id="rId3"/>
            <a:extLst>
              <a:ext uri="{FF2B5EF4-FFF2-40B4-BE49-F238E27FC236}">
                <a16:creationId xmlns:a16="http://schemas.microsoft.com/office/drawing/2014/main" id="{1D115F59-093A-43E1-AC28-79E76F99D0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17469" y="5301643"/>
            <a:ext cx="604345" cy="604345"/>
          </a:xfrm>
          <a:prstGeom prst="rect">
            <a:avLst/>
          </a:prstGeom>
        </p:spPr>
      </p:pic>
    </p:spTree>
    <p:extLst>
      <p:ext uri="{BB962C8B-B14F-4D97-AF65-F5344CB8AC3E}">
        <p14:creationId xmlns:p14="http://schemas.microsoft.com/office/powerpoint/2010/main" val="420622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603881" y="115507"/>
            <a:ext cx="10485475" cy="1785104"/>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Perfiles Profesionales: </a:t>
            </a:r>
            <a:r>
              <a:rPr lang="en-US" sz="4000" dirty="0">
                <a:solidFill>
                  <a:srgbClr val="700000"/>
                </a:solidFill>
                <a:latin typeface="Berlin Sans FB Demi" panose="020E0802020502020306" pitchFamily="34" charset="0"/>
                <a:hlinkClick r:id="rId3">
                  <a:extLst>
                    <a:ext uri="{A12FA001-AC4F-418D-AE19-62706E023703}">
                      <ahyp:hlinkClr xmlns:ahyp="http://schemas.microsoft.com/office/drawing/2018/hyperlinkcolor" xmlns="" val="tx"/>
                    </a:ext>
                  </a:extLst>
                </a:hlinkClick>
              </a:rPr>
              <a:t>www.bls.gov/ooh/</a:t>
            </a:r>
            <a:endParaRPr lang="en-US" sz="4000" dirty="0">
              <a:solidFill>
                <a:srgbClr val="700000"/>
              </a:solidFill>
              <a:latin typeface="Berlin Sans FB" panose="020E0602020502020306" pitchFamily="34" charset="0"/>
            </a:endParaRPr>
          </a:p>
          <a:p>
            <a:pPr marL="344488" indent="-344488">
              <a:spcBef>
                <a:spcPts val="1200"/>
              </a:spcBef>
            </a:pPr>
            <a:r>
              <a:rPr lang="en-US" sz="3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1. En la barra de búsqueda, escribe el nombre de una profesión que hayas identificado en la última lección y haz click en “Ir”.</a:t>
            </a:r>
            <a:endParaRPr lang="en-US" sz="3000" dirty="0">
              <a:solidFill>
                <a:schemeClr val="bg2">
                  <a:lumMod val="75000"/>
                </a:schemeClr>
              </a:solidFill>
              <a:latin typeface="Berlin Sans FB" panose="020E0602020502020306" pitchFamily="34" charset="0"/>
            </a:endParaRPr>
          </a:p>
        </p:txBody>
      </p:sp>
      <p:pic>
        <p:nvPicPr>
          <p:cNvPr id="10" name="Picture 9">
            <a:extLst>
              <a:ext uri="{FF2B5EF4-FFF2-40B4-BE49-F238E27FC236}">
                <a16:creationId xmlns:a16="http://schemas.microsoft.com/office/drawing/2014/main" id="{13815D6A-1B6C-4077-A506-226933613C8B}"/>
              </a:ext>
            </a:extLst>
          </p:cNvPr>
          <p:cNvPicPr>
            <a:picLocks noChangeAspect="1"/>
          </p:cNvPicPr>
          <p:nvPr/>
        </p:nvPicPr>
        <p:blipFill rotWithShape="1">
          <a:blip r:embed="rId4"/>
          <a:srcRect b="17627"/>
          <a:stretch/>
        </p:blipFill>
        <p:spPr>
          <a:xfrm>
            <a:off x="0" y="1985565"/>
            <a:ext cx="10271671" cy="4104991"/>
          </a:xfrm>
          <a:prstGeom prst="rect">
            <a:avLst/>
          </a:prstGeom>
        </p:spPr>
      </p:pic>
      <p:cxnSp>
        <p:nvCxnSpPr>
          <p:cNvPr id="12" name="Straight Arrow Connector 11">
            <a:extLst>
              <a:ext uri="{FF2B5EF4-FFF2-40B4-BE49-F238E27FC236}">
                <a16:creationId xmlns:a16="http://schemas.microsoft.com/office/drawing/2014/main" id="{A9B95C09-1065-42CA-B82B-57694733C017}"/>
              </a:ext>
            </a:extLst>
          </p:cNvPr>
          <p:cNvCxnSpPr>
            <a:cxnSpLocks/>
          </p:cNvCxnSpPr>
          <p:nvPr/>
        </p:nvCxnSpPr>
        <p:spPr>
          <a:xfrm>
            <a:off x="6762315" y="1765009"/>
            <a:ext cx="1025611" cy="16364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DF9883-0FB1-488F-BD1D-66B4A5973462}"/>
              </a:ext>
            </a:extLst>
          </p:cNvPr>
          <p:cNvSpPr/>
          <p:nvPr/>
        </p:nvSpPr>
        <p:spPr>
          <a:xfrm>
            <a:off x="7275121" y="3255665"/>
            <a:ext cx="2719449" cy="902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3"/>
            <a:extLst>
              <a:ext uri="{FF2B5EF4-FFF2-40B4-BE49-F238E27FC236}">
                <a16:creationId xmlns:a16="http://schemas.microsoft.com/office/drawing/2014/main" id="{59383027-38AD-4773-8A4D-7B6F2D372D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63900" y="5086904"/>
            <a:ext cx="604345" cy="604345"/>
          </a:xfrm>
          <a:prstGeom prst="rect">
            <a:avLst/>
          </a:prstGeom>
        </p:spPr>
      </p:pic>
      <p:sp>
        <p:nvSpPr>
          <p:cNvPr id="7" name="Rectangle 6">
            <a:extLst>
              <a:ext uri="{FF2B5EF4-FFF2-40B4-BE49-F238E27FC236}">
                <a16:creationId xmlns:a16="http://schemas.microsoft.com/office/drawing/2014/main" id="{E5CEB4DD-D56E-4A1F-B43A-A8D1FFE2D58B}"/>
              </a:ext>
            </a:extLst>
          </p:cNvPr>
          <p:cNvSpPr/>
          <p:nvPr/>
        </p:nvSpPr>
        <p:spPr>
          <a:xfrm>
            <a:off x="-4354" y="0"/>
            <a:ext cx="1196819" cy="92710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82517" y="6313686"/>
            <a:ext cx="1528483" cy="450451"/>
          </a:xfrm>
          <a:prstGeom prst="rect">
            <a:avLst/>
          </a:prstGeom>
          <a:solidFill>
            <a:schemeClr val="tx1"/>
          </a:solidFill>
        </p:spPr>
      </p:pic>
    </p:spTree>
    <p:extLst>
      <p:ext uri="{BB962C8B-B14F-4D97-AF65-F5344CB8AC3E}">
        <p14:creationId xmlns:p14="http://schemas.microsoft.com/office/powerpoint/2010/main" val="24236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45409-C079-431F-9A22-E16DE086D4BE}"/>
              </a:ext>
            </a:extLst>
          </p:cNvPr>
          <p:cNvPicPr>
            <a:picLocks noChangeAspect="1"/>
          </p:cNvPicPr>
          <p:nvPr/>
        </p:nvPicPr>
        <p:blipFill rotWithShape="1">
          <a:blip r:embed="rId3"/>
          <a:srcRect l="-1364" t="1543" r="1364" b="9048"/>
          <a:stretch/>
        </p:blipFill>
        <p:spPr>
          <a:xfrm>
            <a:off x="0" y="2570034"/>
            <a:ext cx="10869952" cy="3554942"/>
          </a:xfrm>
          <a:prstGeom prst="rect">
            <a:avLst/>
          </a:prstGeom>
        </p:spPr>
      </p:pic>
      <p:sp>
        <p:nvSpPr>
          <p:cNvPr id="2" name="TextBox 1">
            <a:extLst>
              <a:ext uri="{FF2B5EF4-FFF2-40B4-BE49-F238E27FC236}">
                <a16:creationId xmlns:a16="http://schemas.microsoft.com/office/drawing/2014/main" id="{3C9E9FC4-F810-440E-AC15-A67365D0618D}"/>
              </a:ext>
            </a:extLst>
          </p:cNvPr>
          <p:cNvSpPr txBox="1"/>
          <p:nvPr/>
        </p:nvSpPr>
        <p:spPr>
          <a:xfrm>
            <a:off x="603881" y="97695"/>
            <a:ext cx="10485475" cy="2431435"/>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Perfiles Profesionales: </a:t>
            </a:r>
            <a:r>
              <a:rPr lang="en-US" sz="4000" dirty="0">
                <a:solidFill>
                  <a:srgbClr val="700000"/>
                </a:solidFill>
                <a:latin typeface="Berlin Sans FB Demi" panose="020E0802020502020306" pitchFamily="34" charset="0"/>
              </a:rPr>
              <a:t>www.bls.gov/ooh/</a:t>
            </a:r>
            <a:endParaRPr lang="en-US" sz="4000" dirty="0">
              <a:solidFill>
                <a:srgbClr val="700000"/>
              </a:solidFill>
              <a:latin typeface="Berlin Sans FB" panose="020E0602020502020306" pitchFamily="34" charset="0"/>
            </a:endParaRPr>
          </a:p>
          <a:p>
            <a:pPr marL="344488" indent="-344488">
              <a:spcBef>
                <a:spcPts val="1200"/>
              </a:spcBef>
            </a:pP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1. </a:t>
            </a:r>
            <a:r>
              <a:rPr lang="es-MX"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Busca una de las carreras que identificaste en la última lección y haz clic en </a:t>
            </a:r>
            <a:r>
              <a:rPr lang="en-US" sz="28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“Ir.”</a:t>
            </a:r>
          </a:p>
          <a:p>
            <a:pPr marL="344488" indent="-344488">
              <a:spcBef>
                <a:spcPts val="1200"/>
              </a:spcBef>
            </a:pPr>
            <a:r>
              <a:rPr lang="en-US" sz="3200" dirty="0">
                <a:solidFill>
                  <a:schemeClr val="bg2">
                    <a:lumMod val="75000"/>
                  </a:schemeClr>
                </a:solidFill>
                <a:latin typeface="Berlin Sans FB" panose="020E0602020502020306" pitchFamily="34" charset="0"/>
              </a:rPr>
              <a:t>2. Consulta el Resumen. ¡Empieza a tomar notas!</a:t>
            </a:r>
          </a:p>
        </p:txBody>
      </p:sp>
      <p:cxnSp>
        <p:nvCxnSpPr>
          <p:cNvPr id="12" name="Straight Arrow Connector 11">
            <a:extLst>
              <a:ext uri="{FF2B5EF4-FFF2-40B4-BE49-F238E27FC236}">
                <a16:creationId xmlns:a16="http://schemas.microsoft.com/office/drawing/2014/main" id="{A9B95C09-1065-42CA-B82B-57694733C017}"/>
              </a:ext>
            </a:extLst>
          </p:cNvPr>
          <p:cNvCxnSpPr>
            <a:cxnSpLocks/>
          </p:cNvCxnSpPr>
          <p:nvPr/>
        </p:nvCxnSpPr>
        <p:spPr>
          <a:xfrm flipH="1">
            <a:off x="3673929" y="2434442"/>
            <a:ext cx="1539339" cy="8018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DF9883-0FB1-488F-BD1D-66B4A5973462}"/>
              </a:ext>
            </a:extLst>
          </p:cNvPr>
          <p:cNvSpPr/>
          <p:nvPr/>
        </p:nvSpPr>
        <p:spPr>
          <a:xfrm>
            <a:off x="1" y="3236301"/>
            <a:ext cx="6678386" cy="3077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4"/>
            <a:extLst>
              <a:ext uri="{FF2B5EF4-FFF2-40B4-BE49-F238E27FC236}">
                <a16:creationId xmlns:a16="http://schemas.microsoft.com/office/drawing/2014/main" id="{73F4BD3F-0D1C-474E-BFFC-91672D9F3E9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71156" y="5201817"/>
            <a:ext cx="604345" cy="604345"/>
          </a:xfrm>
          <a:prstGeom prst="rect">
            <a:avLst/>
          </a:prstGeom>
        </p:spPr>
      </p:pic>
      <p:sp>
        <p:nvSpPr>
          <p:cNvPr id="8" name="Rectangle 7">
            <a:extLst>
              <a:ext uri="{FF2B5EF4-FFF2-40B4-BE49-F238E27FC236}">
                <a16:creationId xmlns:a16="http://schemas.microsoft.com/office/drawing/2014/main" id="{97D63C87-4096-4B17-BD66-564F6FA21080}"/>
              </a:ext>
            </a:extLst>
          </p:cNvPr>
          <p:cNvSpPr/>
          <p:nvPr/>
        </p:nvSpPr>
        <p:spPr>
          <a:xfrm>
            <a:off x="-4354" y="0"/>
            <a:ext cx="1196819" cy="92710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82517" y="6313686"/>
            <a:ext cx="1528483" cy="450451"/>
          </a:xfrm>
          <a:prstGeom prst="rect">
            <a:avLst/>
          </a:prstGeom>
          <a:solidFill>
            <a:schemeClr val="tx1"/>
          </a:solidFill>
        </p:spPr>
      </p:pic>
    </p:spTree>
    <p:extLst>
      <p:ext uri="{BB962C8B-B14F-4D97-AF65-F5344CB8AC3E}">
        <p14:creationId xmlns:p14="http://schemas.microsoft.com/office/powerpoint/2010/main" val="42774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8F2F8-1BB2-48DD-BFEC-BAFB727EC7D9}"/>
              </a:ext>
            </a:extLst>
          </p:cNvPr>
          <p:cNvPicPr>
            <a:picLocks noChangeAspect="1"/>
          </p:cNvPicPr>
          <p:nvPr/>
        </p:nvPicPr>
        <p:blipFill>
          <a:blip r:embed="rId3"/>
          <a:stretch>
            <a:fillRect/>
          </a:stretch>
        </p:blipFill>
        <p:spPr>
          <a:xfrm>
            <a:off x="304801" y="2636354"/>
            <a:ext cx="9816934" cy="4189266"/>
          </a:xfrm>
          <a:prstGeom prst="rect">
            <a:avLst/>
          </a:prstGeom>
        </p:spPr>
      </p:pic>
      <p:sp>
        <p:nvSpPr>
          <p:cNvPr id="2" name="TextBox 1">
            <a:extLst>
              <a:ext uri="{FF2B5EF4-FFF2-40B4-BE49-F238E27FC236}">
                <a16:creationId xmlns:a16="http://schemas.microsoft.com/office/drawing/2014/main" id="{3C9E9FC4-F810-440E-AC15-A67365D0618D}"/>
              </a:ext>
            </a:extLst>
          </p:cNvPr>
          <p:cNvSpPr txBox="1"/>
          <p:nvPr/>
        </p:nvSpPr>
        <p:spPr>
          <a:xfrm>
            <a:off x="582220" y="203567"/>
            <a:ext cx="10806216" cy="2562240"/>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Perfiles Profesionales: </a:t>
            </a:r>
            <a:r>
              <a:rPr lang="en-US" sz="4000" dirty="0">
                <a:solidFill>
                  <a:srgbClr val="700000"/>
                </a:solidFill>
                <a:latin typeface="Berlin Sans FB Demi" panose="020E0802020502020306" pitchFamily="34" charset="0"/>
              </a:rPr>
              <a:t>www.bls.gov/ooh/</a:t>
            </a:r>
            <a:endParaRPr lang="en-US" sz="4000" dirty="0">
              <a:solidFill>
                <a:srgbClr val="700000"/>
              </a:solidFill>
              <a:latin typeface="Berlin Sans FB" panose="020E0602020502020306" pitchFamily="34" charset="0"/>
            </a:endParaRPr>
          </a:p>
          <a:p>
            <a:pPr marL="344488" indent="-344488">
              <a:spcBef>
                <a:spcPts val="900"/>
              </a:spcBef>
            </a:pPr>
            <a:r>
              <a:rPr lang="en-US"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1. </a:t>
            </a:r>
            <a:r>
              <a:rPr lang="es-MX"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Busca una de las carreras que identificó en la lección anterior y haga clic en </a:t>
            </a:r>
            <a:r>
              <a:rPr lang="en-US"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“Ir.”</a:t>
            </a:r>
          </a:p>
          <a:p>
            <a:pPr marL="344488" indent="-344488">
              <a:spcBef>
                <a:spcPts val="900"/>
              </a:spcBef>
            </a:pPr>
            <a:r>
              <a:rPr lang="en-US" dirty="0">
                <a:solidFill>
                  <a:schemeClr val="bg2">
                    <a:lumMod val="75000"/>
                  </a:schemeClr>
                </a:solidFill>
                <a:latin typeface="Berlin Sans FB" panose="020E0602020502020306" pitchFamily="34" charset="0"/>
              </a:rPr>
              <a:t>2. </a:t>
            </a:r>
            <a:r>
              <a:rPr lang="es-MX" dirty="0">
                <a:solidFill>
                  <a:schemeClr val="bg2">
                    <a:lumMod val="75000"/>
                  </a:schemeClr>
                </a:solidFill>
                <a:latin typeface="Berlin Sans FB" panose="020E0602020502020306" pitchFamily="34" charset="0"/>
              </a:rPr>
              <a:t>Consulta el Resumen. ¡Empieza a tomar notas!</a:t>
            </a:r>
            <a:r>
              <a:rPr lang="en-US" dirty="0">
                <a:solidFill>
                  <a:schemeClr val="bg2">
                    <a:lumMod val="75000"/>
                  </a:schemeClr>
                </a:solidFill>
                <a:latin typeface="Berlin Sans FB" panose="020E0602020502020306" pitchFamily="34" charset="0"/>
              </a:rPr>
              <a:t>!</a:t>
            </a:r>
          </a:p>
          <a:p>
            <a:pPr marL="344488" indent="-344488">
              <a:spcBef>
                <a:spcPts val="900"/>
              </a:spcBef>
            </a:pPr>
            <a:r>
              <a:rPr lang="en-US" sz="2800" dirty="0">
                <a:solidFill>
                  <a:schemeClr val="bg2">
                    <a:lumMod val="75000"/>
                  </a:schemeClr>
                </a:solidFill>
                <a:latin typeface="Berlin Sans FB" panose="020E0602020502020306" pitchFamily="34" charset="0"/>
              </a:rPr>
              <a:t>3. </a:t>
            </a:r>
            <a:r>
              <a:rPr lang="es-MX" sz="2800" dirty="0">
                <a:solidFill>
                  <a:schemeClr val="bg2">
                    <a:lumMod val="75000"/>
                  </a:schemeClr>
                </a:solidFill>
                <a:latin typeface="Berlin Sans FB" panose="020E0602020502020306" pitchFamily="34" charset="0"/>
              </a:rPr>
              <a:t>Haga clic en los enlaces para profundizar en los detalles (o abra las pestañas</a:t>
            </a:r>
            <a:r>
              <a:rPr lang="en-US" sz="2800" dirty="0">
                <a:solidFill>
                  <a:schemeClr val="bg2">
                    <a:lumMod val="75000"/>
                  </a:schemeClr>
                </a:solidFill>
                <a:latin typeface="Berlin Sans FB" panose="020E0602020502020306" pitchFamily="34" charset="0"/>
              </a:rPr>
              <a:t>).</a:t>
            </a:r>
          </a:p>
        </p:txBody>
      </p:sp>
      <p:cxnSp>
        <p:nvCxnSpPr>
          <p:cNvPr id="12" name="Straight Arrow Connector 11">
            <a:extLst>
              <a:ext uri="{FF2B5EF4-FFF2-40B4-BE49-F238E27FC236}">
                <a16:creationId xmlns:a16="http://schemas.microsoft.com/office/drawing/2014/main" id="{A9B95C09-1065-42CA-B82B-57694733C017}"/>
              </a:ext>
            </a:extLst>
          </p:cNvPr>
          <p:cNvCxnSpPr>
            <a:cxnSpLocks/>
          </p:cNvCxnSpPr>
          <p:nvPr/>
        </p:nvCxnSpPr>
        <p:spPr>
          <a:xfrm flipH="1">
            <a:off x="3323968" y="2314621"/>
            <a:ext cx="222421" cy="29342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0DF9883-0FB1-488F-BD1D-66B4A5973462}"/>
              </a:ext>
            </a:extLst>
          </p:cNvPr>
          <p:cNvSpPr/>
          <p:nvPr/>
        </p:nvSpPr>
        <p:spPr>
          <a:xfrm>
            <a:off x="0" y="5248893"/>
            <a:ext cx="6996327" cy="1635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ircular 6">
            <a:extLst>
              <a:ext uri="{FF2B5EF4-FFF2-40B4-BE49-F238E27FC236}">
                <a16:creationId xmlns:a16="http://schemas.microsoft.com/office/drawing/2014/main" id="{83E0D001-8952-4CFD-84ED-52D5DCFC0BC2}"/>
              </a:ext>
            </a:extLst>
          </p:cNvPr>
          <p:cNvSpPr/>
          <p:nvPr/>
        </p:nvSpPr>
        <p:spPr>
          <a:xfrm rot="5400000">
            <a:off x="9623851" y="871769"/>
            <a:ext cx="643465" cy="2885704"/>
          </a:xfrm>
          <a:prstGeom prst="circularArrow">
            <a:avLst>
              <a:gd name="adj1" fmla="val 8203"/>
              <a:gd name="adj2" fmla="val 3132996"/>
              <a:gd name="adj3" fmla="val 20574583"/>
              <a:gd name="adj4" fmla="val 15469512"/>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hlinkClick r:id="rId4"/>
            <a:extLst>
              <a:ext uri="{FF2B5EF4-FFF2-40B4-BE49-F238E27FC236}">
                <a16:creationId xmlns:a16="http://schemas.microsoft.com/office/drawing/2014/main" id="{97507B37-FB68-4FCB-881C-5E0067F7F8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86263" y="4946720"/>
            <a:ext cx="604345" cy="604345"/>
          </a:xfrm>
          <a:prstGeom prst="rect">
            <a:avLst/>
          </a:prstGeom>
        </p:spPr>
      </p:pic>
      <p:sp>
        <p:nvSpPr>
          <p:cNvPr id="9" name="Rectangle 8">
            <a:extLst>
              <a:ext uri="{FF2B5EF4-FFF2-40B4-BE49-F238E27FC236}">
                <a16:creationId xmlns:a16="http://schemas.microsoft.com/office/drawing/2014/main" id="{44AB31D4-7B34-439C-81A4-A351C857EA60}"/>
              </a:ext>
            </a:extLst>
          </p:cNvPr>
          <p:cNvSpPr/>
          <p:nvPr/>
        </p:nvSpPr>
        <p:spPr>
          <a:xfrm>
            <a:off x="21772" y="0"/>
            <a:ext cx="1196819" cy="927100"/>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82517" y="6313686"/>
            <a:ext cx="1528483" cy="450451"/>
          </a:xfrm>
          <a:prstGeom prst="rect">
            <a:avLst/>
          </a:prstGeom>
          <a:solidFill>
            <a:schemeClr val="tx1"/>
          </a:solidFill>
        </p:spPr>
      </p:pic>
    </p:spTree>
    <p:extLst>
      <p:ext uri="{BB962C8B-B14F-4D97-AF65-F5344CB8AC3E}">
        <p14:creationId xmlns:p14="http://schemas.microsoft.com/office/powerpoint/2010/main" val="5474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64776" y="382013"/>
            <a:ext cx="10004352" cy="5232202"/>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Perfiles Profesionales: </a:t>
            </a:r>
            <a:r>
              <a:rPr lang="en-US" sz="4000" dirty="0">
                <a:solidFill>
                  <a:srgbClr val="700000"/>
                </a:solidFill>
                <a:latin typeface="Berlin Sans FB Demi" panose="020E0802020502020306" pitchFamily="34" charset="0"/>
              </a:rPr>
              <a:t>www.bls.gov/ooh/</a:t>
            </a:r>
            <a:endParaRPr lang="en-US" sz="4000" dirty="0">
              <a:solidFill>
                <a:srgbClr val="700000"/>
              </a:solidFill>
              <a:latin typeface="Berlin Sans FB" panose="020E0602020502020306" pitchFamily="34" charset="0"/>
            </a:endParaRPr>
          </a:p>
          <a:p>
            <a:pPr marL="344488" indent="-344488">
              <a:spcBef>
                <a:spcPts val="1200"/>
              </a:spcBef>
            </a:pPr>
            <a:r>
              <a:rPr lang="en-US" sz="2800" dirty="0">
                <a:solidFill>
                  <a:schemeClr val="bg2">
                    <a:lumMod val="75000"/>
                  </a:schemeClr>
                </a:solidFill>
                <a:ea typeface="Times New Roman" panose="02020603050405020304" pitchFamily="18" charset="0"/>
                <a:cs typeface="Times New Roman" panose="02020603050405020304" pitchFamily="18" charset="0"/>
              </a:rPr>
              <a:t>1. </a:t>
            </a:r>
            <a:r>
              <a:rPr lang="es-MX" sz="2400" dirty="0">
                <a:solidFill>
                  <a:schemeClr val="bg2">
                    <a:lumMod val="75000"/>
                  </a:schemeClr>
                </a:solidFill>
                <a:ea typeface="Times New Roman" panose="02020603050405020304" pitchFamily="18" charset="0"/>
                <a:cs typeface="Times New Roman" panose="02020603050405020304" pitchFamily="18" charset="0"/>
              </a:rPr>
              <a:t>Busca una de las profesiones que identificó en la lección anterior y haga clic en</a:t>
            </a:r>
            <a:r>
              <a:rPr lang="en-US" sz="2400" dirty="0">
                <a:solidFill>
                  <a:schemeClr val="bg2">
                    <a:lumMod val="75000"/>
                  </a:schemeClr>
                </a:solidFill>
                <a:ea typeface="Times New Roman" panose="02020603050405020304" pitchFamily="18" charset="0"/>
                <a:cs typeface="Times New Roman" panose="02020603050405020304" pitchFamily="18" charset="0"/>
              </a:rPr>
              <a:t> “Ir.”</a:t>
            </a:r>
          </a:p>
          <a:p>
            <a:pPr marL="344488" indent="-344488">
              <a:spcBef>
                <a:spcPts val="1200"/>
              </a:spcBef>
            </a:pPr>
            <a:r>
              <a:rPr lang="en-US" sz="2400" dirty="0">
                <a:solidFill>
                  <a:schemeClr val="bg2">
                    <a:lumMod val="75000"/>
                  </a:schemeClr>
                </a:solidFill>
              </a:rPr>
              <a:t>2. </a:t>
            </a:r>
            <a:r>
              <a:rPr lang="es-MX" sz="2400" dirty="0">
                <a:solidFill>
                  <a:schemeClr val="bg2">
                    <a:lumMod val="75000"/>
                  </a:schemeClr>
                </a:solidFill>
              </a:rPr>
              <a:t>Consulta el Resumen. ¡Empieza a tomar notas</a:t>
            </a:r>
            <a:r>
              <a:rPr lang="en-US" sz="2400" dirty="0">
                <a:solidFill>
                  <a:schemeClr val="bg2">
                    <a:lumMod val="75000"/>
                  </a:schemeClr>
                </a:solidFill>
              </a:rPr>
              <a:t>!</a:t>
            </a:r>
          </a:p>
          <a:p>
            <a:pPr marL="344488" indent="-344488">
              <a:spcBef>
                <a:spcPts val="1200"/>
              </a:spcBef>
            </a:pPr>
            <a:r>
              <a:rPr lang="en-US" sz="2400" dirty="0">
                <a:solidFill>
                  <a:schemeClr val="bg2">
                    <a:lumMod val="75000"/>
                  </a:schemeClr>
                </a:solidFill>
              </a:rPr>
              <a:t>3. </a:t>
            </a:r>
            <a:r>
              <a:rPr lang="es-MX" sz="2400" dirty="0">
                <a:solidFill>
                  <a:schemeClr val="bg2">
                    <a:lumMod val="75000"/>
                  </a:schemeClr>
                </a:solidFill>
              </a:rPr>
              <a:t>Desplázate hacia abajo para profundizar en los detalles (o abre las pestañas). ¡Toma más notas!</a:t>
            </a:r>
          </a:p>
          <a:p>
            <a:pPr marL="344488" indent="-344488">
              <a:spcBef>
                <a:spcPts val="1200"/>
              </a:spcBef>
            </a:pPr>
            <a:r>
              <a:rPr lang="en-US" sz="2400" dirty="0">
                <a:solidFill>
                  <a:schemeClr val="bg2">
                    <a:lumMod val="75000"/>
                  </a:schemeClr>
                </a:solidFill>
              </a:rPr>
              <a:t>4. </a:t>
            </a:r>
            <a:r>
              <a:rPr lang="en-US" sz="2400" dirty="0">
                <a:solidFill>
                  <a:srgbClr val="700000"/>
                </a:solidFill>
              </a:rPr>
              <a:t>Repite el mismo proceso </a:t>
            </a:r>
            <a:r>
              <a:rPr lang="en-US" sz="2400" dirty="0">
                <a:solidFill>
                  <a:schemeClr val="bg2">
                    <a:lumMod val="75000"/>
                  </a:schemeClr>
                </a:solidFill>
              </a:rPr>
              <a:t>para explorar una </a:t>
            </a:r>
            <a:r>
              <a:rPr lang="en-US" sz="2400" dirty="0">
                <a:solidFill>
                  <a:srgbClr val="700000"/>
                </a:solidFill>
              </a:rPr>
              <a:t>profesión diferente</a:t>
            </a:r>
            <a:r>
              <a:rPr lang="en-US" sz="2400" dirty="0">
                <a:solidFill>
                  <a:schemeClr val="bg2">
                    <a:lumMod val="75000"/>
                  </a:schemeClr>
                </a:solidFill>
              </a:rPr>
              <a:t>, usando una </a:t>
            </a:r>
            <a:r>
              <a:rPr lang="en-US" sz="2400" dirty="0">
                <a:solidFill>
                  <a:srgbClr val="700000"/>
                </a:solidFill>
              </a:rPr>
              <a:t>nueva hoja de Notas de Perfil Profesional</a:t>
            </a:r>
            <a:r>
              <a:rPr lang="en-US" sz="2400" dirty="0">
                <a:solidFill>
                  <a:schemeClr val="bg2">
                    <a:lumMod val="75000"/>
                  </a:schemeClr>
                </a:solidFill>
              </a:rPr>
              <a:t>. Explora al menos tres profesiones.</a:t>
            </a:r>
          </a:p>
          <a:p>
            <a:pPr>
              <a:spcBef>
                <a:spcPts val="1200"/>
              </a:spcBef>
            </a:pPr>
            <a:r>
              <a:rPr lang="en-US" sz="2400" dirty="0">
                <a:solidFill>
                  <a:schemeClr val="bg2">
                    <a:lumMod val="75000"/>
                  </a:schemeClr>
                </a:solidFill>
              </a:rPr>
              <a:t>(Sugerencia: Si una de las profesiones que has elegido no tiene buenas perspectivas de empleo—o si sólo hay un aspect de ella que no te gusta—consulta algunas profesiones afines en  “</a:t>
            </a:r>
            <a:r>
              <a:rPr lang="en-US" sz="2400" dirty="0">
                <a:solidFill>
                  <a:srgbClr val="700000"/>
                </a:solidFill>
              </a:rPr>
              <a:t>Ocupaciones</a:t>
            </a:r>
            <a:r>
              <a:rPr lang="en-US" sz="2400" dirty="0">
                <a:solidFill>
                  <a:schemeClr val="bg2">
                    <a:lumMod val="75000"/>
                  </a:schemeClr>
                </a:solidFill>
              </a:rPr>
              <a:t> </a:t>
            </a:r>
            <a:r>
              <a:rPr lang="en-US" sz="2400" dirty="0">
                <a:solidFill>
                  <a:srgbClr val="700000"/>
                </a:solidFill>
              </a:rPr>
              <a:t>Similares</a:t>
            </a:r>
            <a:r>
              <a:rPr lang="en-US" sz="2400" dirty="0">
                <a:solidFill>
                  <a:schemeClr val="bg2">
                    <a:lumMod val="75000"/>
                  </a:schemeClr>
                </a:solidFill>
              </a:rPr>
              <a:t>.”)</a:t>
            </a:r>
          </a:p>
        </p:txBody>
      </p:sp>
      <p:pic>
        <p:nvPicPr>
          <p:cNvPr id="3" name="Picture 2">
            <a:hlinkClick r:id="rId3"/>
            <a:extLst>
              <a:ext uri="{FF2B5EF4-FFF2-40B4-BE49-F238E27FC236}">
                <a16:creationId xmlns:a16="http://schemas.microsoft.com/office/drawing/2014/main" id="{C6D95629-94B1-4BEC-B312-F5C67EED353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6955" y="5312042"/>
            <a:ext cx="604345" cy="604345"/>
          </a:xfrm>
          <a:prstGeom prst="rect">
            <a:avLst/>
          </a:prstGeom>
        </p:spPr>
      </p:pic>
    </p:spTree>
    <p:extLst>
      <p:ext uri="{BB962C8B-B14F-4D97-AF65-F5344CB8AC3E}">
        <p14:creationId xmlns:p14="http://schemas.microsoft.com/office/powerpoint/2010/main" val="420784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832122" y="1977655"/>
            <a:ext cx="7974418" cy="1754326"/>
          </a:xfrm>
          <a:prstGeom prst="rect">
            <a:avLst/>
          </a:prstGeom>
          <a:noFill/>
        </p:spPr>
        <p:txBody>
          <a:bodyPr wrap="square" rtlCol="0">
            <a:spAutoFit/>
          </a:bodyPr>
          <a:lstStyle/>
          <a:p>
            <a:pPr algn="ctr"/>
            <a:r>
              <a:rPr lang="es-MX" sz="5400" dirty="0">
                <a:solidFill>
                  <a:schemeClr val="bg2">
                    <a:lumMod val="75000"/>
                  </a:schemeClr>
                </a:solidFill>
                <a:latin typeface="Berlin Sans FB" panose="020E0602020502020306" pitchFamily="34" charset="0"/>
              </a:rPr>
              <a:t>Más Información Sobre Las Profesiones Seleccionadas</a:t>
            </a:r>
          </a:p>
        </p:txBody>
      </p:sp>
      <p:sp>
        <p:nvSpPr>
          <p:cNvPr id="4" name="TextBox 3">
            <a:extLst>
              <a:ext uri="{FF2B5EF4-FFF2-40B4-BE49-F238E27FC236}">
                <a16:creationId xmlns:a16="http://schemas.microsoft.com/office/drawing/2014/main" id="{0EACD147-5A30-4F8C-943E-A9D4A8897DE4}"/>
              </a:ext>
            </a:extLst>
          </p:cNvPr>
          <p:cNvSpPr txBox="1"/>
          <p:nvPr/>
        </p:nvSpPr>
        <p:spPr>
          <a:xfrm>
            <a:off x="2426504" y="3978203"/>
            <a:ext cx="8785654" cy="707886"/>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¿Qué has descubierto?</a:t>
            </a:r>
          </a:p>
        </p:txBody>
      </p:sp>
    </p:spTree>
    <p:extLst>
      <p:ext uri="{BB962C8B-B14F-4D97-AF65-F5344CB8AC3E}">
        <p14:creationId xmlns:p14="http://schemas.microsoft.com/office/powerpoint/2010/main" val="211237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108791" y="1224746"/>
            <a:ext cx="7974418" cy="1754326"/>
          </a:xfrm>
          <a:prstGeom prst="rect">
            <a:avLst/>
          </a:prstGeom>
          <a:noFill/>
        </p:spPr>
        <p:txBody>
          <a:bodyPr wrap="square" rtlCol="0">
            <a:spAutoFit/>
          </a:bodyPr>
          <a:lstStyle/>
          <a:p>
            <a:pPr algn="ctr"/>
            <a:r>
              <a:rPr lang="es-MX" sz="5400" dirty="0">
                <a:solidFill>
                  <a:schemeClr val="bg2">
                    <a:lumMod val="75000"/>
                  </a:schemeClr>
                </a:solidFill>
                <a:latin typeface="Berlin Sans FB" panose="020E0602020502020306" pitchFamily="34" charset="0"/>
              </a:rPr>
              <a:t>Explorar las oportunidades de educación y formación</a:t>
            </a:r>
            <a:endParaRPr lang="en-US" sz="5400" dirty="0">
              <a:solidFill>
                <a:schemeClr val="bg2">
                  <a:lumMod val="75000"/>
                </a:schemeClr>
              </a:solidFill>
              <a:latin typeface="Berlin Sans FB" panose="020E0602020502020306" pitchFamily="34" charset="0"/>
            </a:endParaRPr>
          </a:p>
        </p:txBody>
      </p:sp>
      <p:sp>
        <p:nvSpPr>
          <p:cNvPr id="4" name="TextBox 3">
            <a:extLst>
              <a:ext uri="{FF2B5EF4-FFF2-40B4-BE49-F238E27FC236}">
                <a16:creationId xmlns:a16="http://schemas.microsoft.com/office/drawing/2014/main" id="{0EACD147-5A30-4F8C-943E-A9D4A8897DE4}"/>
              </a:ext>
            </a:extLst>
          </p:cNvPr>
          <p:cNvSpPr txBox="1"/>
          <p:nvPr/>
        </p:nvSpPr>
        <p:spPr>
          <a:xfrm>
            <a:off x="1703173" y="3129042"/>
            <a:ext cx="8785654" cy="3046988"/>
          </a:xfrm>
          <a:prstGeom prst="rect">
            <a:avLst/>
          </a:prstGeom>
          <a:noFill/>
        </p:spPr>
        <p:txBody>
          <a:bodyPr wrap="square" rtlCol="0">
            <a:spAutoFit/>
          </a:bodyPr>
          <a:lstStyle/>
          <a:p>
            <a:pPr algn="ctr"/>
            <a:r>
              <a:rPr lang="es-MX" sz="3200" dirty="0">
                <a:solidFill>
                  <a:srgbClr val="700000"/>
                </a:solidFill>
                <a:latin typeface="Berlin Sans FB" panose="020E0602020502020306" pitchFamily="34" charset="0"/>
              </a:rPr>
              <a:t>Lo que puedes aprender de las páginas web de las universidades:</a:t>
            </a:r>
            <a:endParaRPr lang="en-US" sz="3200" dirty="0">
              <a:solidFill>
                <a:srgbClr val="700000"/>
              </a:solidFill>
              <a:latin typeface="Berlin Sans FB" panose="020E0602020502020306" pitchFamily="34" charset="0"/>
            </a:endParaRP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Programas ofrecidos</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Cómo matricularse</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Ayudas económicas</a:t>
            </a:r>
          </a:p>
          <a:p>
            <a:pPr marL="2859088" indent="-395288">
              <a:buFont typeface="Arial" panose="020B0604020202020204" pitchFamily="34" charset="0"/>
              <a:buChar char="•"/>
            </a:pPr>
            <a:r>
              <a:rPr lang="en-US" sz="3200" dirty="0">
                <a:solidFill>
                  <a:srgbClr val="700000"/>
                </a:solidFill>
                <a:latin typeface="Berlin Sans FB" panose="020E0602020502020306" pitchFamily="34" charset="0"/>
              </a:rPr>
              <a:t>Y mucho más!!!</a:t>
            </a:r>
          </a:p>
        </p:txBody>
      </p:sp>
      <p:grpSp>
        <p:nvGrpSpPr>
          <p:cNvPr id="3" name="Group 2">
            <a:extLst>
              <a:ext uri="{FF2B5EF4-FFF2-40B4-BE49-F238E27FC236}">
                <a16:creationId xmlns:a16="http://schemas.microsoft.com/office/drawing/2014/main" id="{64ED011E-829A-4F72-9D41-A02DE8957F9E}"/>
              </a:ext>
            </a:extLst>
          </p:cNvPr>
          <p:cNvGrpSpPr/>
          <p:nvPr/>
        </p:nvGrpSpPr>
        <p:grpSpPr>
          <a:xfrm>
            <a:off x="8351062" y="3903157"/>
            <a:ext cx="2512201" cy="1930400"/>
            <a:chOff x="8351062" y="3903157"/>
            <a:chExt cx="2512201" cy="1930400"/>
          </a:xfrm>
        </p:grpSpPr>
        <p:pic>
          <p:nvPicPr>
            <p:cNvPr id="1026" name="Picture 2" descr="Mouse, Komputer, Blogging">
              <a:extLst>
                <a:ext uri="{FF2B5EF4-FFF2-40B4-BE49-F238E27FC236}">
                  <a16:creationId xmlns:a16="http://schemas.microsoft.com/office/drawing/2014/main" id="{08BE26C3-4271-424F-B413-29087E1ABC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51062" y="3903157"/>
              <a:ext cx="2512201"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didikan, Perguruan Tinggi, Lembaga, Keuangan">
              <a:extLst>
                <a:ext uri="{FF2B5EF4-FFF2-40B4-BE49-F238E27FC236}">
                  <a16:creationId xmlns:a16="http://schemas.microsoft.com/office/drawing/2014/main" id="{BDC26835-16E9-4B2B-A3C7-D49E2D0F79F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93854" y="4114800"/>
              <a:ext cx="988800" cy="98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nappygoat.com/b/baa4e62890c3c13a2f0dcabdd367c5bdaabb11c3">
              <a:extLst>
                <a:ext uri="{FF2B5EF4-FFF2-40B4-BE49-F238E27FC236}">
                  <a16:creationId xmlns:a16="http://schemas.microsoft.com/office/drawing/2014/main" id="{693B4B4F-A894-455E-9B5A-7499BE2FD47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8915243" y="4406314"/>
              <a:ext cx="478611" cy="6251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049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4299C-D888-4E96-86C4-36B8E2C2C3CA}"/>
              </a:ext>
            </a:extLst>
          </p:cNvPr>
          <p:cNvSpPr txBox="1"/>
          <p:nvPr/>
        </p:nvSpPr>
        <p:spPr>
          <a:xfrm>
            <a:off x="2108791" y="1631146"/>
            <a:ext cx="7974418" cy="1754326"/>
          </a:xfrm>
          <a:prstGeom prst="rect">
            <a:avLst/>
          </a:prstGeom>
          <a:noFill/>
        </p:spPr>
        <p:txBody>
          <a:bodyPr wrap="square" rtlCol="0">
            <a:spAutoFit/>
          </a:bodyPr>
          <a:lstStyle/>
          <a:p>
            <a:pPr algn="ctr"/>
            <a:r>
              <a:rPr lang="es-MX" sz="5400" dirty="0">
                <a:solidFill>
                  <a:schemeClr val="bg2">
                    <a:lumMod val="75000"/>
                  </a:schemeClr>
                </a:solidFill>
                <a:latin typeface="Berlin Sans FB" panose="020E0602020502020306" pitchFamily="34" charset="0"/>
              </a:rPr>
              <a:t>Explorar las oportunidades de educación y formación</a:t>
            </a:r>
            <a:endParaRPr lang="en-US" sz="5400" dirty="0">
              <a:solidFill>
                <a:schemeClr val="bg2">
                  <a:lumMod val="75000"/>
                </a:schemeClr>
              </a:solidFill>
              <a:latin typeface="Berlin Sans FB" panose="020E0602020502020306" pitchFamily="34" charset="0"/>
            </a:endParaRPr>
          </a:p>
        </p:txBody>
      </p:sp>
      <p:sp>
        <p:nvSpPr>
          <p:cNvPr id="4" name="TextBox 3">
            <a:extLst>
              <a:ext uri="{FF2B5EF4-FFF2-40B4-BE49-F238E27FC236}">
                <a16:creationId xmlns:a16="http://schemas.microsoft.com/office/drawing/2014/main" id="{0EACD147-5A30-4F8C-943E-A9D4A8897DE4}"/>
              </a:ext>
            </a:extLst>
          </p:cNvPr>
          <p:cNvSpPr txBox="1"/>
          <p:nvPr/>
        </p:nvSpPr>
        <p:spPr>
          <a:xfrm>
            <a:off x="1703173" y="3196436"/>
            <a:ext cx="8785654" cy="1323439"/>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Dale un vistazo a algunas universidades e instituciones de formación cercanas</a:t>
            </a:r>
          </a:p>
        </p:txBody>
      </p:sp>
      <p:grpSp>
        <p:nvGrpSpPr>
          <p:cNvPr id="5" name="Group 4">
            <a:extLst>
              <a:ext uri="{FF2B5EF4-FFF2-40B4-BE49-F238E27FC236}">
                <a16:creationId xmlns:a16="http://schemas.microsoft.com/office/drawing/2014/main" id="{21AA9CE2-EC01-4FB1-8A47-B89E60B330DB}"/>
              </a:ext>
            </a:extLst>
          </p:cNvPr>
          <p:cNvGrpSpPr/>
          <p:nvPr/>
        </p:nvGrpSpPr>
        <p:grpSpPr>
          <a:xfrm>
            <a:off x="9519557" y="4414054"/>
            <a:ext cx="2136470" cy="1671111"/>
            <a:chOff x="8351062" y="3903157"/>
            <a:chExt cx="2512201" cy="1930400"/>
          </a:xfrm>
        </p:grpSpPr>
        <p:pic>
          <p:nvPicPr>
            <p:cNvPr id="6" name="Picture 2" descr="Mouse, Komputer, Blogging">
              <a:extLst>
                <a:ext uri="{FF2B5EF4-FFF2-40B4-BE49-F238E27FC236}">
                  <a16:creationId xmlns:a16="http://schemas.microsoft.com/office/drawing/2014/main" id="{BFD1D604-B288-4FCA-9A1B-3D9443FD2F9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51062" y="3903157"/>
              <a:ext cx="2512201" cy="1930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endidikan, Perguruan Tinggi, Lembaga, Keuangan">
              <a:extLst>
                <a:ext uri="{FF2B5EF4-FFF2-40B4-BE49-F238E27FC236}">
                  <a16:creationId xmlns:a16="http://schemas.microsoft.com/office/drawing/2014/main" id="{3E8E279F-9A4F-47CD-A701-8E755614993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93854" y="4114800"/>
              <a:ext cx="988800" cy="98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snappygoat.com/b/baa4e62890c3c13a2f0dcabdd367c5bdaabb11c3">
              <a:extLst>
                <a:ext uri="{FF2B5EF4-FFF2-40B4-BE49-F238E27FC236}">
                  <a16:creationId xmlns:a16="http://schemas.microsoft.com/office/drawing/2014/main" id="{D8ADBCAB-D773-4AB2-AC83-E3A844EC8DC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8915243" y="4406314"/>
              <a:ext cx="478611" cy="6251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944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875295" y="1043210"/>
            <a:ext cx="10058400" cy="1107996"/>
          </a:xfrm>
          <a:prstGeom prst="rect">
            <a:avLst/>
          </a:prstGeom>
        </p:spPr>
        <p:txBody>
          <a:bodyPr wrap="square">
            <a:spAutoFit/>
          </a:bodyPr>
          <a:lstStyle/>
          <a:p>
            <a:pPr lvl="0" algn="ctr">
              <a:spcAft>
                <a:spcPts val="1200"/>
              </a:spcAft>
            </a:pPr>
            <a:r>
              <a:rPr lang="en-US" sz="6600" u="sng" dirty="0">
                <a:solidFill>
                  <a:schemeClr val="bg2">
                    <a:lumMod val="50000"/>
                  </a:schemeClr>
                </a:solidFill>
                <a:latin typeface="Berlin Sans FB Demi" panose="020E0802020502020306" pitchFamily="34" charset="0"/>
              </a:rPr>
              <a:t>Emparejarse y compartir</a:t>
            </a:r>
          </a:p>
        </p:txBody>
      </p:sp>
      <p:sp>
        <p:nvSpPr>
          <p:cNvPr id="5" name="TextBox 4">
            <a:extLst>
              <a:ext uri="{FF2B5EF4-FFF2-40B4-BE49-F238E27FC236}">
                <a16:creationId xmlns:a16="http://schemas.microsoft.com/office/drawing/2014/main" id="{EFA28138-701F-444E-9B30-815E935EE67C}"/>
              </a:ext>
            </a:extLst>
          </p:cNvPr>
          <p:cNvSpPr txBox="1"/>
          <p:nvPr/>
        </p:nvSpPr>
        <p:spPr>
          <a:xfrm>
            <a:off x="1273462" y="2398470"/>
            <a:ext cx="6466911" cy="3908762"/>
          </a:xfrm>
          <a:prstGeom prst="rect">
            <a:avLst/>
          </a:prstGeom>
          <a:noFill/>
        </p:spPr>
        <p:txBody>
          <a:bodyPr wrap="square" rtlCol="0">
            <a:spAutoFit/>
          </a:bodyPr>
          <a:lstStyle/>
          <a:p>
            <a:pPr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Comparte con un compañero:</a:t>
            </a:r>
          </a:p>
          <a:p>
            <a:pPr marR="0" algn="ctr">
              <a:spcBef>
                <a:spcPts val="0"/>
              </a:spcBef>
              <a:spcAft>
                <a:spcPts val="1200"/>
              </a:spcAft>
            </a:pPr>
            <a:r>
              <a:rPr lang="en-US" sz="3200" b="1" dirty="0">
                <a:solidFill>
                  <a:schemeClr val="bg2">
                    <a:lumMod val="75000"/>
                  </a:schemeClr>
                </a:solidFill>
                <a:ea typeface="Times New Roman" panose="02020603050405020304" pitchFamily="18" charset="0"/>
                <a:cs typeface="Times New Roman" panose="02020603050405020304" pitchFamily="18" charset="0"/>
              </a:rPr>
              <a:t>¿Sobre qué carreras quieres aprender más?</a:t>
            </a:r>
          </a:p>
          <a:p>
            <a:pPr marR="0" algn="ctr">
              <a:spcBef>
                <a:spcPts val="0"/>
              </a:spcBef>
              <a:spcAft>
                <a:spcPts val="1200"/>
              </a:spcAft>
            </a:pPr>
            <a:r>
              <a:rPr lang="en-US" sz="3200" b="1" dirty="0">
                <a:solidFill>
                  <a:schemeClr val="bg2">
                    <a:lumMod val="75000"/>
                  </a:schemeClr>
                </a:solidFill>
                <a:ea typeface="Times New Roman" panose="02020603050405020304" pitchFamily="18" charset="0"/>
                <a:cs typeface="Times New Roman" panose="02020603050405020304" pitchFamily="18" charset="0"/>
              </a:rPr>
              <a:t>¿Qué preguntas tienes todavía sobre las universidades o las oportunidades de formación en tu zona?</a:t>
            </a:r>
            <a:endParaRPr lang="en-US" sz="3200" dirty="0">
              <a:solidFill>
                <a:schemeClr val="bg2">
                  <a:lumMod val="75000"/>
                </a:schemeClr>
              </a:solidFill>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EB86285-0EBA-4D0E-B06B-B602D00E1DE1}"/>
              </a:ext>
            </a:extLst>
          </p:cNvPr>
          <p:cNvPicPr>
            <a:picLocks noChangeAspect="1"/>
          </p:cNvPicPr>
          <p:nvPr/>
        </p:nvPicPr>
        <p:blipFill rotWithShape="1">
          <a:blip r:embed="rId3">
            <a:extLst>
              <a:ext uri="{28A0092B-C50C-407E-A947-70E740481C1C}">
                <a14:useLocalDpi xmlns:a14="http://schemas.microsoft.com/office/drawing/2010/main" val="0"/>
              </a:ext>
            </a:extLst>
          </a:blip>
          <a:srcRect l="11157" b="26184"/>
          <a:stretch/>
        </p:blipFill>
        <p:spPr>
          <a:xfrm>
            <a:off x="7740373" y="2792656"/>
            <a:ext cx="4013867" cy="2224681"/>
          </a:xfrm>
          <a:prstGeom prst="rect">
            <a:avLst/>
          </a:prstGeom>
        </p:spPr>
      </p:pic>
      <p:sp>
        <p:nvSpPr>
          <p:cNvPr id="7" name="TextBox 6">
            <a:extLst>
              <a:ext uri="{FF2B5EF4-FFF2-40B4-BE49-F238E27FC236}">
                <a16:creationId xmlns:a16="http://schemas.microsoft.com/office/drawing/2014/main" id="{1E73A21D-D9C4-4F0C-A3D2-8E0AE2E33AE9}"/>
              </a:ext>
            </a:extLst>
          </p:cNvPr>
          <p:cNvSpPr txBox="1"/>
          <p:nvPr/>
        </p:nvSpPr>
        <p:spPr>
          <a:xfrm>
            <a:off x="7740372" y="5181933"/>
            <a:ext cx="4013867" cy="430887"/>
          </a:xfrm>
          <a:prstGeom prst="rect">
            <a:avLst/>
          </a:prstGeom>
          <a:noFill/>
        </p:spPr>
        <p:txBody>
          <a:bodyPr wrap="square" rtlCol="0">
            <a:spAutoFit/>
          </a:bodyPr>
          <a:lstStyle/>
          <a:p>
            <a:pPr algn="ctr"/>
            <a:r>
              <a:rPr lang="en-US" sz="1050" dirty="0">
                <a:solidFill>
                  <a:schemeClr val="bg1"/>
                </a:solidFill>
              </a:rPr>
              <a:t>Cortesía de Allison Shelley/The Verbatim Agency for American Education: Imágenes de Profesores y Alumnos en Acción </a:t>
            </a:r>
          </a:p>
        </p:txBody>
      </p:sp>
    </p:spTree>
    <p:extLst>
      <p:ext uri="{BB962C8B-B14F-4D97-AF65-F5344CB8AC3E}">
        <p14:creationId xmlns:p14="http://schemas.microsoft.com/office/powerpoint/2010/main" val="32182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455843" y="1513031"/>
            <a:ext cx="10344838" cy="2908489"/>
          </a:xfrm>
          <a:prstGeom prst="rect">
            <a:avLst/>
          </a:prstGeom>
        </p:spPr>
        <p:txBody>
          <a:bodyPr wrap="square">
            <a:spAutoFit/>
          </a:bodyPr>
          <a:lstStyle/>
          <a:p>
            <a:pPr algn="ctr">
              <a:spcAft>
                <a:spcPts val="5400"/>
              </a:spcAft>
            </a:pPr>
            <a:r>
              <a:rPr lang="en-US" sz="6600" u="sng" dirty="0">
                <a:solidFill>
                  <a:srgbClr val="700000"/>
                </a:solidFill>
                <a:latin typeface="Berlin Sans FB Demi" panose="020E0802020502020306" pitchFamily="34" charset="0"/>
              </a:rPr>
              <a:t>Boleto de Salida</a:t>
            </a:r>
          </a:p>
          <a:p>
            <a:pPr marL="457200" lvl="0" algn="ctr">
              <a:spcAft>
                <a:spcPts val="1200"/>
              </a:spcAft>
            </a:pPr>
            <a:r>
              <a:rPr lang="en-US" sz="3600" b="1" dirty="0">
                <a:solidFill>
                  <a:schemeClr val="bg2">
                    <a:lumMod val="75000"/>
                  </a:schemeClr>
                </a:solidFill>
                <a:ea typeface="Times New Roman" panose="02020603050405020304" pitchFamily="18" charset="0"/>
                <a:cs typeface="Times New Roman" panose="02020603050405020304" pitchFamily="18" charset="0"/>
              </a:rPr>
              <a:t>Tus Notas de Perfil Profesional son tu boleto de salida.</a:t>
            </a:r>
          </a:p>
        </p:txBody>
      </p:sp>
    </p:spTree>
    <p:extLst>
      <p:ext uri="{BB962C8B-B14F-4D97-AF65-F5344CB8AC3E}">
        <p14:creationId xmlns:p14="http://schemas.microsoft.com/office/powerpoint/2010/main" val="368511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170611" y="704352"/>
            <a:ext cx="9144000" cy="1033008"/>
          </a:xfrm>
        </p:spPr>
        <p:txBody>
          <a:bodyPr anchor="t">
            <a:normAutofit fontScale="90000"/>
          </a:bodyPr>
          <a:lstStyle/>
          <a:p>
            <a:r>
              <a:rPr lang="en-US" dirty="0">
                <a:latin typeface="Berlin Sans FB" panose="020E0602020502020306" pitchFamily="34" charset="0"/>
              </a:rPr>
              <a:t>Aprendiendo con un Propósito</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70611" y="1903868"/>
            <a:ext cx="9144000" cy="813208"/>
          </a:xfrm>
        </p:spPr>
        <p:txBody>
          <a:bodyPr>
            <a:normAutofit/>
          </a:bodyPr>
          <a:lstStyle/>
          <a:p>
            <a:r>
              <a:rPr lang="en-US" sz="4400" dirty="0">
                <a:latin typeface="Berlin Sans FB" panose="020E0602020502020306" pitchFamily="34" charset="0"/>
              </a:rPr>
              <a:t>Día 5: Exploración de Profesiones II</a:t>
            </a:r>
          </a:p>
        </p:txBody>
      </p:sp>
      <p:sp>
        <p:nvSpPr>
          <p:cNvPr id="4" name="Rectangle 3">
            <a:extLst>
              <a:ext uri="{FF2B5EF4-FFF2-40B4-BE49-F238E27FC236}">
                <a16:creationId xmlns:a16="http://schemas.microsoft.com/office/drawing/2014/main" id="{7B788229-91FB-4A56-AA74-2CB8E3DD1829}"/>
              </a:ext>
            </a:extLst>
          </p:cNvPr>
          <p:cNvSpPr/>
          <p:nvPr/>
        </p:nvSpPr>
        <p:spPr>
          <a:xfrm>
            <a:off x="115692" y="0"/>
            <a:ext cx="1196819" cy="927100"/>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0F1B4A6-2A8C-4A17-AACC-A7C421B430EC}"/>
              </a:ext>
            </a:extLst>
          </p:cNvPr>
          <p:cNvSpPr/>
          <p:nvPr/>
        </p:nvSpPr>
        <p:spPr>
          <a:xfrm>
            <a:off x="3696135" y="2991488"/>
            <a:ext cx="5971032" cy="3383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501928"/>
            <a:ext cx="11696700"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defTabSz="914400">
              <a:defRPr/>
            </a:pPr>
            <a:r>
              <a:rPr lang="en-US" sz="1400">
                <a:solidFill>
                  <a:schemeClr val="bg1"/>
                </a:solidFill>
              </a:rPr>
              <a:t>Slide 2 and unit thumbnails image licensed from iStock https://www.istockphoto.com/photo/young-boy-dressed-as-superhero-at-beach-during-sunset-gm510397386-86226803</a:t>
            </a:r>
            <a:endParaRPr lang="en-US" sz="1400">
              <a:solidFill>
                <a:prstClr val="black"/>
              </a:solidFill>
            </a:endParaRPr>
          </a:p>
          <a:p>
            <a:pPr lvl="0" defTabSz="914400">
              <a:defRPr/>
            </a:pPr>
            <a:r>
              <a:rPr lang="en-US" sz="1400">
                <a:solidFill>
                  <a:prstClr val="black"/>
                </a:solidFill>
              </a:rPr>
              <a:t>Slide </a:t>
            </a:r>
            <a:r>
              <a:rPr lang="en-US" sz="1400" dirty="0">
                <a:solidFill>
                  <a:prstClr val="black"/>
                </a:solidFill>
              </a:rPr>
              <a:t>3: https://pixabay.com/id/illustrations/akses-banyak-tangan-933142/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https://pixy.org/4371546/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https://gallery.yopriceville.com/Free-Clipart-Pictures/Summer-Vacation-PNG/Summer_Hammock_Clip_Art_PNG_Image#.YF4wtK9Kg2w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https://pixabay.com/id/vectors/search/stopwatch/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https://pixabay.com/id/illustrations/search/summer%20house/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https://pixabay.com/id/vectors/kota-bangunan-pencakar-langit-48851/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https://snappygoat.com/free-public-domain-images-nurse_woman_person_nursing/WwFDPzRvYn0nQMSqAxZ4VP_g921D42DZ5cLoz3L5-Lc.html#,0,0.0c536854a768f6fc0b373d71f1899d0eeb8fc45f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http://clipart-library.com/clipart/223346.htm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https://commons.wikimedia.org/wiki/File:Black_Man_Working_at_his_Desk_Cartoon_Vector.svg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https://pixabay.com/id/vectors/pesawat-terbang-pesawat-jumbo-303639/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https://pixabay.com/id/vectors/kursi-mebel-2022418/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https://pixy.org/5779445/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Slides 11-13: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www.bls.gov/ooh/</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Slides 16-17:</a:t>
            </a:r>
            <a:r>
              <a:rPr lang="en-US" sz="1200" dirty="0">
                <a:solidFill>
                  <a:prstClr val="white"/>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https://pixabay.com/id/vectors/mouse-komputer-blogging-6072594/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https://pixabay.com/id/vectors/pendidikan-perguruan-tinggi-lembaga-295185/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https://pixabay.com/vectors/graduation-silhouette-boy-cap-1345123/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18: Courtesy Allison Shelley/The Verbatim Agency for American Education: Images of Teachers and Students in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2" y="311159"/>
            <a:ext cx="5722003" cy="1023600"/>
          </a:xfrm>
          <a:prstGeom prst="rect">
            <a:avLst/>
          </a:prstGeom>
        </p:spPr>
        <p:txBody>
          <a:bodyPr spcFirstLastPara="1" vert="horz" wrap="square" lIns="121900" tIns="121900" rIns="121900" bIns="121900" rtlCol="0" anchor="b" anchorCtr="0">
            <a:noAutofit/>
          </a:bodyPr>
          <a:lstStyle/>
          <a:p>
            <a:r>
              <a:rPr lang="en" dirty="0"/>
              <a:t>Dedicación Estudiantil</a:t>
            </a:r>
            <a:endParaRPr dirty="0"/>
          </a:p>
        </p:txBody>
      </p:sp>
      <p:sp>
        <p:nvSpPr>
          <p:cNvPr id="4" name="Rectangle 3">
            <a:extLst>
              <a:ext uri="{FF2B5EF4-FFF2-40B4-BE49-F238E27FC236}">
                <a16:creationId xmlns:a16="http://schemas.microsoft.com/office/drawing/2014/main" id="{7B788229-91FB-4A56-AA74-2CB8E3DD1829}"/>
              </a:ext>
            </a:extLst>
          </p:cNvPr>
          <p:cNvSpPr/>
          <p:nvPr/>
        </p:nvSpPr>
        <p:spPr>
          <a:xfrm>
            <a:off x="74024" y="0"/>
            <a:ext cx="1196819" cy="927100"/>
          </a:xfrm>
          <a:prstGeom prst="rect">
            <a:avLst/>
          </a:prstGeom>
          <a:blipFill dpi="0" rotWithShape="1">
            <a:blip r:embed="rId4" cstate="hq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85528" y="970530"/>
            <a:ext cx="10485475" cy="2893100"/>
          </a:xfrm>
          <a:prstGeom prst="rect">
            <a:avLst/>
          </a:prstGeom>
          <a:noFill/>
        </p:spPr>
        <p:txBody>
          <a:bodyPr wrap="square" rtlCol="0">
            <a:spAutoFit/>
          </a:bodyPr>
          <a:lstStyle/>
          <a:p>
            <a:pPr algn="ctr"/>
            <a:r>
              <a:rPr lang="es-MX" sz="4000" dirty="0">
                <a:solidFill>
                  <a:srgbClr val="700000"/>
                </a:solidFill>
                <a:latin typeface="Berlin Sans FB" panose="020E0602020502020306" pitchFamily="34" charset="0"/>
              </a:rPr>
              <a:t>Hazlo Ahora: </a:t>
            </a:r>
            <a:r>
              <a:rPr lang="es-MX" sz="4000" dirty="0">
                <a:solidFill>
                  <a:srgbClr val="700000"/>
                </a:solidFill>
                <a:latin typeface="Berlin Sans FB Demi" panose="020E0802020502020306" pitchFamily="34" charset="0"/>
              </a:rPr>
              <a:t>Impacto de la Elección de Profesión en el Estilo de Vida</a:t>
            </a:r>
          </a:p>
          <a:p>
            <a:pPr algn="ctr">
              <a:spcBef>
                <a:spcPts val="3600"/>
              </a:spcBef>
            </a:pPr>
            <a:r>
              <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Da ejemplos de algunos impactos que hayas identificado.</a:t>
            </a:r>
            <a:endParaRPr lang="en-US" sz="3600" dirty="0">
              <a:solidFill>
                <a:schemeClr val="bg2">
                  <a:lumMod val="75000"/>
                </a:schemeClr>
              </a:solidFill>
              <a:latin typeface="Berlin Sans FB" panose="020E0602020502020306" pitchFamily="34" charset="0"/>
            </a:endParaRPr>
          </a:p>
        </p:txBody>
      </p:sp>
      <p:sp>
        <p:nvSpPr>
          <p:cNvPr id="3" name="TextBox 2">
            <a:extLst>
              <a:ext uri="{FF2B5EF4-FFF2-40B4-BE49-F238E27FC236}">
                <a16:creationId xmlns:a16="http://schemas.microsoft.com/office/drawing/2014/main" id="{33ED751D-5CF1-4408-8DAF-292379595E75}"/>
              </a:ext>
            </a:extLst>
          </p:cNvPr>
          <p:cNvSpPr txBox="1"/>
          <p:nvPr/>
        </p:nvSpPr>
        <p:spPr>
          <a:xfrm>
            <a:off x="4031500" y="4851364"/>
            <a:ext cx="2020185" cy="646331"/>
          </a:xfrm>
          <a:prstGeom prst="rect">
            <a:avLst/>
          </a:prstGeom>
          <a:noFill/>
        </p:spPr>
        <p:txBody>
          <a:bodyPr wrap="square" rtlCol="0">
            <a:spAutoFit/>
          </a:bodyPr>
          <a:lstStyle/>
          <a:p>
            <a:r>
              <a:rPr lang="en-US" sz="3600" dirty="0">
                <a:solidFill>
                  <a:srgbClr val="FF0000"/>
                </a:solidFill>
                <a:latin typeface="Broadway" panose="04040905080B02020502" pitchFamily="82" charset="0"/>
              </a:rPr>
              <a:t>salud</a:t>
            </a:r>
          </a:p>
        </p:txBody>
      </p:sp>
      <p:sp>
        <p:nvSpPr>
          <p:cNvPr id="4" name="TextBox 3">
            <a:extLst>
              <a:ext uri="{FF2B5EF4-FFF2-40B4-BE49-F238E27FC236}">
                <a16:creationId xmlns:a16="http://schemas.microsoft.com/office/drawing/2014/main" id="{D0EDEBD5-D264-4E93-B3CF-355A7B06D0D1}"/>
              </a:ext>
            </a:extLst>
          </p:cNvPr>
          <p:cNvSpPr txBox="1"/>
          <p:nvPr/>
        </p:nvSpPr>
        <p:spPr>
          <a:xfrm rot="1402157">
            <a:off x="9020113" y="4695007"/>
            <a:ext cx="2956152" cy="769441"/>
          </a:xfrm>
          <a:prstGeom prst="rect">
            <a:avLst/>
          </a:prstGeom>
          <a:noFill/>
        </p:spPr>
        <p:txBody>
          <a:bodyPr wrap="square" rtlCol="0">
            <a:spAutoFit/>
          </a:bodyPr>
          <a:lstStyle/>
          <a:p>
            <a:r>
              <a:rPr lang="en-US" sz="4400" b="1" dirty="0">
                <a:solidFill>
                  <a:srgbClr val="0066CC"/>
                </a:solidFill>
                <a:latin typeface="Footlight MT Light" panose="0204060206030A020304" pitchFamily="18" charset="0"/>
              </a:rPr>
              <a:t>jubilación </a:t>
            </a:r>
          </a:p>
        </p:txBody>
      </p:sp>
      <p:sp>
        <p:nvSpPr>
          <p:cNvPr id="5" name="TextBox 4">
            <a:extLst>
              <a:ext uri="{FF2B5EF4-FFF2-40B4-BE49-F238E27FC236}">
                <a16:creationId xmlns:a16="http://schemas.microsoft.com/office/drawing/2014/main" id="{8F2A2EB5-51E7-49B2-91BF-BA5F31DA6C8F}"/>
              </a:ext>
            </a:extLst>
          </p:cNvPr>
          <p:cNvSpPr txBox="1"/>
          <p:nvPr/>
        </p:nvSpPr>
        <p:spPr>
          <a:xfrm rot="19946394">
            <a:off x="3179218" y="3526621"/>
            <a:ext cx="2475503" cy="830997"/>
          </a:xfrm>
          <a:prstGeom prst="rect">
            <a:avLst/>
          </a:prstGeom>
          <a:noFill/>
        </p:spPr>
        <p:txBody>
          <a:bodyPr wrap="square" rtlCol="0">
            <a:spAutoFit/>
          </a:bodyPr>
          <a:lstStyle/>
          <a:p>
            <a:r>
              <a:rPr lang="en-US" sz="4800" dirty="0">
                <a:solidFill>
                  <a:schemeClr val="accent2">
                    <a:lumMod val="75000"/>
                  </a:schemeClr>
                </a:solidFill>
                <a:latin typeface="Harlow Solid Italic" panose="04030604020F02020D02" pitchFamily="82" charset="0"/>
              </a:rPr>
              <a:t>familia</a:t>
            </a:r>
          </a:p>
        </p:txBody>
      </p:sp>
      <p:sp>
        <p:nvSpPr>
          <p:cNvPr id="6" name="TextBox 5">
            <a:extLst>
              <a:ext uri="{FF2B5EF4-FFF2-40B4-BE49-F238E27FC236}">
                <a16:creationId xmlns:a16="http://schemas.microsoft.com/office/drawing/2014/main" id="{8E353F59-A745-47A7-8A92-33F233793429}"/>
              </a:ext>
            </a:extLst>
          </p:cNvPr>
          <p:cNvSpPr txBox="1"/>
          <p:nvPr/>
        </p:nvSpPr>
        <p:spPr>
          <a:xfrm rot="2330873">
            <a:off x="5490404" y="3910810"/>
            <a:ext cx="1949301" cy="707886"/>
          </a:xfrm>
          <a:prstGeom prst="rect">
            <a:avLst/>
          </a:prstGeom>
          <a:noFill/>
        </p:spPr>
        <p:txBody>
          <a:bodyPr wrap="square" rtlCol="0">
            <a:spAutoFit/>
          </a:bodyPr>
          <a:lstStyle/>
          <a:p>
            <a:r>
              <a:rPr lang="en-US" sz="4000" b="1" dirty="0">
                <a:solidFill>
                  <a:schemeClr val="accent6">
                    <a:lumMod val="75000"/>
                  </a:schemeClr>
                </a:solidFill>
                <a:latin typeface="Comic Sans MS" panose="030F0702030302020204" pitchFamily="66" charset="0"/>
              </a:rPr>
              <a:t>ocio</a:t>
            </a:r>
          </a:p>
        </p:txBody>
      </p:sp>
      <p:sp>
        <p:nvSpPr>
          <p:cNvPr id="7" name="TextBox 6">
            <a:extLst>
              <a:ext uri="{FF2B5EF4-FFF2-40B4-BE49-F238E27FC236}">
                <a16:creationId xmlns:a16="http://schemas.microsoft.com/office/drawing/2014/main" id="{32458A66-279D-4CD4-AF64-328CEF0BB466}"/>
              </a:ext>
            </a:extLst>
          </p:cNvPr>
          <p:cNvSpPr txBox="1"/>
          <p:nvPr/>
        </p:nvSpPr>
        <p:spPr>
          <a:xfrm rot="20752302">
            <a:off x="6910518" y="4723969"/>
            <a:ext cx="2212285" cy="923330"/>
          </a:xfrm>
          <a:prstGeom prst="rect">
            <a:avLst/>
          </a:prstGeom>
          <a:noFill/>
        </p:spPr>
        <p:txBody>
          <a:bodyPr wrap="square" rtlCol="0">
            <a:spAutoFit/>
          </a:bodyPr>
          <a:lstStyle/>
          <a:p>
            <a:r>
              <a:rPr lang="en-US" sz="5400" dirty="0">
                <a:solidFill>
                  <a:schemeClr val="accent5">
                    <a:lumMod val="75000"/>
                  </a:schemeClr>
                </a:solidFill>
                <a:latin typeface="Matura MT Script Capitals" panose="03020802060602070202" pitchFamily="66" charset="0"/>
              </a:rPr>
              <a:t>viajes</a:t>
            </a:r>
          </a:p>
        </p:txBody>
      </p:sp>
      <p:sp>
        <p:nvSpPr>
          <p:cNvPr id="8" name="TextBox 7">
            <a:extLst>
              <a:ext uri="{FF2B5EF4-FFF2-40B4-BE49-F238E27FC236}">
                <a16:creationId xmlns:a16="http://schemas.microsoft.com/office/drawing/2014/main" id="{39AB8F11-15D0-48B4-909A-DFE323A7C19B}"/>
              </a:ext>
            </a:extLst>
          </p:cNvPr>
          <p:cNvSpPr txBox="1"/>
          <p:nvPr/>
        </p:nvSpPr>
        <p:spPr>
          <a:xfrm rot="21294147">
            <a:off x="7864013" y="3443383"/>
            <a:ext cx="2319456" cy="923330"/>
          </a:xfrm>
          <a:prstGeom prst="rect">
            <a:avLst/>
          </a:prstGeom>
          <a:noFill/>
        </p:spPr>
        <p:txBody>
          <a:bodyPr wrap="square" rtlCol="0">
            <a:spAutoFit/>
          </a:bodyPr>
          <a:lstStyle/>
          <a:p>
            <a:r>
              <a:rPr lang="en-US" sz="5400" b="1" dirty="0">
                <a:solidFill>
                  <a:srgbClr val="00863D"/>
                </a:solidFill>
                <a:latin typeface="Gabriola" panose="04040605051002020D02" pitchFamily="82" charset="0"/>
              </a:rPr>
              <a:t>ubicación</a:t>
            </a:r>
          </a:p>
        </p:txBody>
      </p:sp>
      <p:sp>
        <p:nvSpPr>
          <p:cNvPr id="9" name="TextBox 8">
            <a:extLst>
              <a:ext uri="{FF2B5EF4-FFF2-40B4-BE49-F238E27FC236}">
                <a16:creationId xmlns:a16="http://schemas.microsoft.com/office/drawing/2014/main" id="{29DFCC7C-20A2-4874-8E8E-F4DF8892176D}"/>
              </a:ext>
            </a:extLst>
          </p:cNvPr>
          <p:cNvSpPr txBox="1"/>
          <p:nvPr/>
        </p:nvSpPr>
        <p:spPr>
          <a:xfrm rot="1819626">
            <a:off x="1665252" y="4048197"/>
            <a:ext cx="2579203" cy="1754326"/>
          </a:xfrm>
          <a:prstGeom prst="rect">
            <a:avLst/>
          </a:prstGeom>
          <a:noFill/>
        </p:spPr>
        <p:txBody>
          <a:bodyPr wrap="square" rtlCol="0">
            <a:spAutoFit/>
          </a:bodyPr>
          <a:lstStyle/>
          <a:p>
            <a:r>
              <a:rPr lang="en-US" sz="5400" dirty="0">
                <a:solidFill>
                  <a:srgbClr val="7030A0"/>
                </a:solidFill>
                <a:latin typeface="Playbill" panose="040506030A0602020202" pitchFamily="82" charset="0"/>
              </a:rPr>
              <a:t>seguridad laboral</a:t>
            </a:r>
          </a:p>
        </p:txBody>
      </p:sp>
    </p:spTree>
    <p:extLst>
      <p:ext uri="{BB962C8B-B14F-4D97-AF65-F5344CB8AC3E}">
        <p14:creationId xmlns:p14="http://schemas.microsoft.com/office/powerpoint/2010/main" val="25639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12457" y="317717"/>
            <a:ext cx="10026154" cy="584775"/>
          </a:xfrm>
          <a:prstGeom prst="rect">
            <a:avLst/>
          </a:prstGeom>
          <a:noFill/>
        </p:spPr>
        <p:txBody>
          <a:bodyPr wrap="square" rtlCol="0">
            <a:spAutoFit/>
          </a:bodyPr>
          <a:lstStyle/>
          <a:p>
            <a:pPr algn="ctr"/>
            <a:r>
              <a:rPr lang="en-US" sz="3200" dirty="0">
                <a:solidFill>
                  <a:srgbClr val="700000"/>
                </a:solidFill>
                <a:latin typeface="Berlin Sans FB Demi" panose="020E0802020502020306" pitchFamily="34" charset="0"/>
              </a:rPr>
              <a:t>Elección de Profesión Compensación de Estilos de vida</a:t>
            </a:r>
          </a:p>
        </p:txBody>
      </p:sp>
      <p:sp>
        <p:nvSpPr>
          <p:cNvPr id="10" name="Arrow: Left-Right 9">
            <a:extLst>
              <a:ext uri="{FF2B5EF4-FFF2-40B4-BE49-F238E27FC236}">
                <a16:creationId xmlns:a16="http://schemas.microsoft.com/office/drawing/2014/main" id="{289C468A-20B9-420A-BA72-FE9818CE942C}"/>
              </a:ext>
            </a:extLst>
          </p:cNvPr>
          <p:cNvSpPr/>
          <p:nvPr/>
        </p:nvSpPr>
        <p:spPr>
          <a:xfrm>
            <a:off x="2643188" y="1063227"/>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86A8C2C6-0D2D-4CCC-B452-00ECEABC1EA4}"/>
              </a:ext>
            </a:extLst>
          </p:cNvPr>
          <p:cNvSpPr/>
          <p:nvPr/>
        </p:nvSpPr>
        <p:spPr>
          <a:xfrm>
            <a:off x="2642996" y="4922080"/>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668727E2-E332-4ADF-A782-2DA4897A90D0}"/>
              </a:ext>
            </a:extLst>
          </p:cNvPr>
          <p:cNvSpPr/>
          <p:nvPr/>
        </p:nvSpPr>
        <p:spPr>
          <a:xfrm>
            <a:off x="2635838" y="2589511"/>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5BBFE187-3DAE-4F7B-BDCB-75858EB25FEC}"/>
              </a:ext>
            </a:extLst>
          </p:cNvPr>
          <p:cNvSpPr/>
          <p:nvPr/>
        </p:nvSpPr>
        <p:spPr>
          <a:xfrm>
            <a:off x="2635837" y="4146692"/>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4FE23CC1-4C16-4C70-B05E-59FD75B40B3D}"/>
              </a:ext>
            </a:extLst>
          </p:cNvPr>
          <p:cNvSpPr/>
          <p:nvPr/>
        </p:nvSpPr>
        <p:spPr>
          <a:xfrm>
            <a:off x="2643188" y="3361122"/>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A122CC72-5278-453C-BDE8-B64F1ED018B6}"/>
              </a:ext>
            </a:extLst>
          </p:cNvPr>
          <p:cNvSpPr/>
          <p:nvPr/>
        </p:nvSpPr>
        <p:spPr>
          <a:xfrm>
            <a:off x="2635839" y="1822452"/>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C65DE0-E673-43C5-92B1-C302262A04FC}"/>
              </a:ext>
            </a:extLst>
          </p:cNvPr>
          <p:cNvSpPr txBox="1"/>
          <p:nvPr/>
        </p:nvSpPr>
        <p:spPr>
          <a:xfrm>
            <a:off x="5425528" y="1103715"/>
            <a:ext cx="2023253"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ingresos</a:t>
            </a:r>
          </a:p>
        </p:txBody>
      </p:sp>
      <p:sp>
        <p:nvSpPr>
          <p:cNvPr id="18" name="TextBox 17">
            <a:extLst>
              <a:ext uri="{FF2B5EF4-FFF2-40B4-BE49-F238E27FC236}">
                <a16:creationId xmlns:a16="http://schemas.microsoft.com/office/drawing/2014/main" id="{301AC4C4-A441-4C9A-B3B2-713578985230}"/>
              </a:ext>
            </a:extLst>
          </p:cNvPr>
          <p:cNvSpPr txBox="1"/>
          <p:nvPr/>
        </p:nvSpPr>
        <p:spPr>
          <a:xfrm>
            <a:off x="14753966" y="-3214682"/>
            <a:ext cx="45719" cy="113340"/>
          </a:xfrm>
          <a:prstGeom prst="rect">
            <a:avLst/>
          </a:prstGeom>
          <a:noFill/>
        </p:spPr>
        <p:txBody>
          <a:bodyPr wrap="square" rtlCol="0">
            <a:spAutoFit/>
          </a:bodyPr>
          <a:lstStyle/>
          <a:p>
            <a:endParaRPr lang="en-US" dirty="0"/>
          </a:p>
        </p:txBody>
      </p:sp>
      <p:pic>
        <p:nvPicPr>
          <p:cNvPr id="1026" name="Picture 2" descr="Money Sign Panda Free Images clipart free image">
            <a:extLst>
              <a:ext uri="{FF2B5EF4-FFF2-40B4-BE49-F238E27FC236}">
                <a16:creationId xmlns:a16="http://schemas.microsoft.com/office/drawing/2014/main" id="{816A4C42-4392-4E0F-B6F9-EF06E741CA1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09770" y="1135449"/>
            <a:ext cx="435097" cy="6116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oney Sign Panda Free Images clipart free image">
            <a:extLst>
              <a:ext uri="{FF2B5EF4-FFF2-40B4-BE49-F238E27FC236}">
                <a16:creationId xmlns:a16="http://schemas.microsoft.com/office/drawing/2014/main" id="{07A2F624-AFF1-4A62-8EC3-4200C7C22D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266851" y="1129766"/>
            <a:ext cx="435097" cy="6116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oney Sign Panda Free Images clipart free image">
            <a:extLst>
              <a:ext uri="{FF2B5EF4-FFF2-40B4-BE49-F238E27FC236}">
                <a16:creationId xmlns:a16="http://schemas.microsoft.com/office/drawing/2014/main" id="{AF6B0DDA-3EEC-47A7-AC47-3ACC8969DFE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738611" y="1130925"/>
            <a:ext cx="435097" cy="611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oney Sign Panda Free Images clipart free image">
            <a:extLst>
              <a:ext uri="{FF2B5EF4-FFF2-40B4-BE49-F238E27FC236}">
                <a16:creationId xmlns:a16="http://schemas.microsoft.com/office/drawing/2014/main" id="{FD57DD38-8522-4864-BCF4-F2561EDA50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97475" y="1094084"/>
            <a:ext cx="435097" cy="6116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F236F2B-C32D-45F7-AA98-D013F7B23429}"/>
              </a:ext>
            </a:extLst>
          </p:cNvPr>
          <p:cNvSpPr txBox="1"/>
          <p:nvPr/>
        </p:nvSpPr>
        <p:spPr>
          <a:xfrm>
            <a:off x="5427056" y="1883580"/>
            <a:ext cx="2023253"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tiempo</a:t>
            </a:r>
          </a:p>
        </p:txBody>
      </p:sp>
      <p:sp>
        <p:nvSpPr>
          <p:cNvPr id="25" name="TextBox 24">
            <a:extLst>
              <a:ext uri="{FF2B5EF4-FFF2-40B4-BE49-F238E27FC236}">
                <a16:creationId xmlns:a16="http://schemas.microsoft.com/office/drawing/2014/main" id="{96B60CDC-D9CD-46DB-B659-29F05C817D68}"/>
              </a:ext>
            </a:extLst>
          </p:cNvPr>
          <p:cNvSpPr txBox="1"/>
          <p:nvPr/>
        </p:nvSpPr>
        <p:spPr>
          <a:xfrm>
            <a:off x="5350654" y="4195979"/>
            <a:ext cx="2329041"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seguridad</a:t>
            </a:r>
          </a:p>
        </p:txBody>
      </p:sp>
      <p:sp>
        <p:nvSpPr>
          <p:cNvPr id="26" name="TextBox 25">
            <a:extLst>
              <a:ext uri="{FF2B5EF4-FFF2-40B4-BE49-F238E27FC236}">
                <a16:creationId xmlns:a16="http://schemas.microsoft.com/office/drawing/2014/main" id="{2ABA0C74-FE8B-4E03-BEA2-935B61EE39D1}"/>
              </a:ext>
            </a:extLst>
          </p:cNvPr>
          <p:cNvSpPr txBox="1"/>
          <p:nvPr/>
        </p:nvSpPr>
        <p:spPr>
          <a:xfrm>
            <a:off x="4731538" y="4974320"/>
            <a:ext cx="3991289"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seguridad laboral</a:t>
            </a:r>
          </a:p>
        </p:txBody>
      </p:sp>
      <p:sp>
        <p:nvSpPr>
          <p:cNvPr id="27" name="TextBox 26">
            <a:extLst>
              <a:ext uri="{FF2B5EF4-FFF2-40B4-BE49-F238E27FC236}">
                <a16:creationId xmlns:a16="http://schemas.microsoft.com/office/drawing/2014/main" id="{A21B50F1-9085-4548-B00E-CB3522A5BCB8}"/>
              </a:ext>
            </a:extLst>
          </p:cNvPr>
          <p:cNvSpPr txBox="1"/>
          <p:nvPr/>
        </p:nvSpPr>
        <p:spPr>
          <a:xfrm>
            <a:off x="5482811" y="2639725"/>
            <a:ext cx="2189969"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ubicación</a:t>
            </a:r>
          </a:p>
        </p:txBody>
      </p:sp>
      <p:pic>
        <p:nvPicPr>
          <p:cNvPr id="1028" name="Picture 4" descr="This png image - Summer Hammock Clip Art PNG Image, is available for free download">
            <a:extLst>
              <a:ext uri="{FF2B5EF4-FFF2-40B4-BE49-F238E27FC236}">
                <a16:creationId xmlns:a16="http://schemas.microsoft.com/office/drawing/2014/main" id="{D1F3C907-783D-4AA5-B3B1-8C280BBB526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92194" y="1637790"/>
            <a:ext cx="1204604" cy="8813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E00195B-FB6F-4BFE-B307-357DA8A4DCC5}"/>
              </a:ext>
            </a:extLst>
          </p:cNvPr>
          <p:cNvSpPr txBox="1"/>
          <p:nvPr/>
        </p:nvSpPr>
        <p:spPr>
          <a:xfrm>
            <a:off x="8749854" y="1174990"/>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Mucho dinero</a:t>
            </a:r>
          </a:p>
        </p:txBody>
      </p:sp>
      <p:sp>
        <p:nvSpPr>
          <p:cNvPr id="31" name="TextBox 30">
            <a:extLst>
              <a:ext uri="{FF2B5EF4-FFF2-40B4-BE49-F238E27FC236}">
                <a16:creationId xmlns:a16="http://schemas.microsoft.com/office/drawing/2014/main" id="{6684A512-9D67-422F-BDAF-462BF357840F}"/>
              </a:ext>
            </a:extLst>
          </p:cNvPr>
          <p:cNvSpPr txBox="1"/>
          <p:nvPr/>
        </p:nvSpPr>
        <p:spPr>
          <a:xfrm>
            <a:off x="2843309" y="5051447"/>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estable</a:t>
            </a:r>
          </a:p>
        </p:txBody>
      </p:sp>
      <p:sp>
        <p:nvSpPr>
          <p:cNvPr id="32" name="TextBox 31">
            <a:extLst>
              <a:ext uri="{FF2B5EF4-FFF2-40B4-BE49-F238E27FC236}">
                <a16:creationId xmlns:a16="http://schemas.microsoft.com/office/drawing/2014/main" id="{AC22171D-F6F4-4BC1-950D-505C2EA9ABED}"/>
              </a:ext>
            </a:extLst>
          </p:cNvPr>
          <p:cNvSpPr txBox="1"/>
          <p:nvPr/>
        </p:nvSpPr>
        <p:spPr>
          <a:xfrm>
            <a:off x="9634888" y="2724198"/>
            <a:ext cx="1138218"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Urbana</a:t>
            </a:r>
          </a:p>
        </p:txBody>
      </p:sp>
      <p:sp>
        <p:nvSpPr>
          <p:cNvPr id="33" name="TextBox 32">
            <a:extLst>
              <a:ext uri="{FF2B5EF4-FFF2-40B4-BE49-F238E27FC236}">
                <a16:creationId xmlns:a16="http://schemas.microsoft.com/office/drawing/2014/main" id="{DC8A6EED-DA4A-44C5-88BB-DCFC8269A1AE}"/>
              </a:ext>
            </a:extLst>
          </p:cNvPr>
          <p:cNvSpPr txBox="1"/>
          <p:nvPr/>
        </p:nvSpPr>
        <p:spPr>
          <a:xfrm>
            <a:off x="7873139" y="1953763"/>
            <a:ext cx="299273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poco tiempo libre</a:t>
            </a:r>
          </a:p>
        </p:txBody>
      </p:sp>
      <p:sp>
        <p:nvSpPr>
          <p:cNvPr id="34" name="TextBox 33">
            <a:extLst>
              <a:ext uri="{FF2B5EF4-FFF2-40B4-BE49-F238E27FC236}">
                <a16:creationId xmlns:a16="http://schemas.microsoft.com/office/drawing/2014/main" id="{83FE41C0-2A2C-4F88-AA62-DE49197D0B79}"/>
              </a:ext>
            </a:extLst>
          </p:cNvPr>
          <p:cNvSpPr txBox="1"/>
          <p:nvPr/>
        </p:nvSpPr>
        <p:spPr>
          <a:xfrm>
            <a:off x="2847047" y="2724153"/>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Rural</a:t>
            </a:r>
          </a:p>
        </p:txBody>
      </p:sp>
      <p:sp>
        <p:nvSpPr>
          <p:cNvPr id="35" name="TextBox 34">
            <a:extLst>
              <a:ext uri="{FF2B5EF4-FFF2-40B4-BE49-F238E27FC236}">
                <a16:creationId xmlns:a16="http://schemas.microsoft.com/office/drawing/2014/main" id="{003C9BCF-C19E-4994-B3FE-0CEFE85F4396}"/>
              </a:ext>
            </a:extLst>
          </p:cNvPr>
          <p:cNvSpPr txBox="1"/>
          <p:nvPr/>
        </p:nvSpPr>
        <p:spPr>
          <a:xfrm>
            <a:off x="2889737" y="1947323"/>
            <a:ext cx="251240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Mucho tiempo libre</a:t>
            </a:r>
          </a:p>
        </p:txBody>
      </p:sp>
      <p:sp>
        <p:nvSpPr>
          <p:cNvPr id="36" name="TextBox 35">
            <a:extLst>
              <a:ext uri="{FF2B5EF4-FFF2-40B4-BE49-F238E27FC236}">
                <a16:creationId xmlns:a16="http://schemas.microsoft.com/office/drawing/2014/main" id="{240FF70F-4E8C-4363-A4C7-69C048595777}"/>
              </a:ext>
            </a:extLst>
          </p:cNvPr>
          <p:cNvSpPr txBox="1"/>
          <p:nvPr/>
        </p:nvSpPr>
        <p:spPr>
          <a:xfrm>
            <a:off x="2889738" y="1174990"/>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Menos dinero</a:t>
            </a:r>
          </a:p>
        </p:txBody>
      </p:sp>
      <p:pic>
        <p:nvPicPr>
          <p:cNvPr id="1032" name="Picture 8" descr="60+ Free Stopwatch &amp; Timer Vectors - Pixabay">
            <a:extLst>
              <a:ext uri="{FF2B5EF4-FFF2-40B4-BE49-F238E27FC236}">
                <a16:creationId xmlns:a16="http://schemas.microsoft.com/office/drawing/2014/main" id="{BB28CAC8-D576-41C7-A869-F11146AADC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56370">
            <a:off x="11092133" y="1698364"/>
            <a:ext cx="581278" cy="7780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100+ Free Summer House &amp; House Illustrations - Pixabay">
            <a:extLst>
              <a:ext uri="{FF2B5EF4-FFF2-40B4-BE49-F238E27FC236}">
                <a16:creationId xmlns:a16="http://schemas.microsoft.com/office/drawing/2014/main" id="{4BD921B4-53E8-4A02-8344-6F6501128C11}"/>
              </a:ext>
            </a:extLst>
          </p:cNvPr>
          <p:cNvPicPr/>
          <p:nvPr/>
        </p:nvPicPr>
        <p:blipFill rotWithShape="1">
          <a:blip r:embed="rId6">
            <a:extLst>
              <a:ext uri="{28A0092B-C50C-407E-A947-70E740481C1C}">
                <a14:useLocalDpi xmlns:a14="http://schemas.microsoft.com/office/drawing/2010/main" val="0"/>
              </a:ext>
            </a:extLst>
          </a:blip>
          <a:srcRect b="28824"/>
          <a:stretch/>
        </p:blipFill>
        <p:spPr bwMode="auto">
          <a:xfrm>
            <a:off x="1488530" y="2584544"/>
            <a:ext cx="1011932" cy="649880"/>
          </a:xfrm>
          <a:prstGeom prst="rect">
            <a:avLst/>
          </a:prstGeom>
          <a:noFill/>
          <a:ln>
            <a:noFill/>
          </a:ln>
          <a:extLst>
            <a:ext uri="{53640926-AAD7-44D8-BBD7-CCE9431645EC}">
              <a14:shadowObscured xmlns:a14="http://schemas.microsoft.com/office/drawing/2010/main"/>
            </a:ext>
          </a:extLst>
        </p:spPr>
      </p:pic>
      <p:pic>
        <p:nvPicPr>
          <p:cNvPr id="1036" name="Picture 12" descr="City Buildings Skyscrapers - Free vector graphic on Pixabay">
            <a:extLst>
              <a:ext uri="{FF2B5EF4-FFF2-40B4-BE49-F238E27FC236}">
                <a16:creationId xmlns:a16="http://schemas.microsoft.com/office/drawing/2014/main" id="{68E8FABE-67F5-4EEC-B7D2-6DFCAA06C75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942141" y="2452134"/>
            <a:ext cx="1162601" cy="7810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36DAEAC8-FFCA-4D74-9DFB-2FB464742279}"/>
              </a:ext>
            </a:extLst>
          </p:cNvPr>
          <p:cNvSpPr txBox="1"/>
          <p:nvPr/>
        </p:nvSpPr>
        <p:spPr>
          <a:xfrm>
            <a:off x="2864924" y="4257911"/>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seguro</a:t>
            </a:r>
          </a:p>
        </p:txBody>
      </p:sp>
      <p:sp>
        <p:nvSpPr>
          <p:cNvPr id="42" name="TextBox 41">
            <a:extLst>
              <a:ext uri="{FF2B5EF4-FFF2-40B4-BE49-F238E27FC236}">
                <a16:creationId xmlns:a16="http://schemas.microsoft.com/office/drawing/2014/main" id="{246DBB8F-55FE-4AAE-9918-C90D437D3FB5}"/>
              </a:ext>
            </a:extLst>
          </p:cNvPr>
          <p:cNvSpPr txBox="1"/>
          <p:nvPr/>
        </p:nvSpPr>
        <p:spPr>
          <a:xfrm>
            <a:off x="8545708" y="4264794"/>
            <a:ext cx="2092981"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arriesgado</a:t>
            </a:r>
          </a:p>
        </p:txBody>
      </p:sp>
      <p:sp>
        <p:nvSpPr>
          <p:cNvPr id="43" name="TextBox 42">
            <a:extLst>
              <a:ext uri="{FF2B5EF4-FFF2-40B4-BE49-F238E27FC236}">
                <a16:creationId xmlns:a16="http://schemas.microsoft.com/office/drawing/2014/main" id="{3864C4D1-AA7A-4C1E-92EE-5741216F01F2}"/>
              </a:ext>
            </a:extLst>
          </p:cNvPr>
          <p:cNvSpPr txBox="1"/>
          <p:nvPr/>
        </p:nvSpPr>
        <p:spPr>
          <a:xfrm>
            <a:off x="8685045" y="5045191"/>
            <a:ext cx="206183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incierto</a:t>
            </a:r>
          </a:p>
        </p:txBody>
      </p:sp>
      <p:pic>
        <p:nvPicPr>
          <p:cNvPr id="1038" name="Picture 14" descr="https://snappygoat.com/b/0c536854a768f6fc0b373d71f1899d0eeb8fc45f">
            <a:extLst>
              <a:ext uri="{FF2B5EF4-FFF2-40B4-BE49-F238E27FC236}">
                <a16:creationId xmlns:a16="http://schemas.microsoft.com/office/drawing/2014/main" id="{847EF9DC-D99D-4D8D-A5D4-02357AD822CF}"/>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b="15923"/>
          <a:stretch/>
        </p:blipFill>
        <p:spPr bwMode="auto">
          <a:xfrm>
            <a:off x="1829865" y="4905468"/>
            <a:ext cx="566211" cy="804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dis, Sing, Musik, Nyanyian, Mikrofon, Suara, Penyanyi">
            <a:extLst>
              <a:ext uri="{FF2B5EF4-FFF2-40B4-BE49-F238E27FC236}">
                <a16:creationId xmlns:a16="http://schemas.microsoft.com/office/drawing/2014/main" id="{4D084C05-314B-42EF-B119-49D6E330512E}"/>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b="20297"/>
          <a:stretch/>
        </p:blipFill>
        <p:spPr bwMode="auto">
          <a:xfrm rot="20747771">
            <a:off x="10877145" y="4774282"/>
            <a:ext cx="930939" cy="90393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74F1052-FD32-4313-A85A-271E02010F7A}"/>
              </a:ext>
            </a:extLst>
          </p:cNvPr>
          <p:cNvSpPr txBox="1"/>
          <p:nvPr/>
        </p:nvSpPr>
        <p:spPr>
          <a:xfrm>
            <a:off x="5343739" y="3409977"/>
            <a:ext cx="2329041"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viajes</a:t>
            </a:r>
          </a:p>
        </p:txBody>
      </p:sp>
      <p:sp>
        <p:nvSpPr>
          <p:cNvPr id="47" name="TextBox 46">
            <a:extLst>
              <a:ext uri="{FF2B5EF4-FFF2-40B4-BE49-F238E27FC236}">
                <a16:creationId xmlns:a16="http://schemas.microsoft.com/office/drawing/2014/main" id="{94BD504E-4899-40E9-A505-9BE59C7FA714}"/>
              </a:ext>
            </a:extLst>
          </p:cNvPr>
          <p:cNvSpPr txBox="1"/>
          <p:nvPr/>
        </p:nvSpPr>
        <p:spPr>
          <a:xfrm>
            <a:off x="2911952" y="3507596"/>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Sin viajes</a:t>
            </a:r>
          </a:p>
        </p:txBody>
      </p:sp>
      <p:sp>
        <p:nvSpPr>
          <p:cNvPr id="48" name="TextBox 47">
            <a:extLst>
              <a:ext uri="{FF2B5EF4-FFF2-40B4-BE49-F238E27FC236}">
                <a16:creationId xmlns:a16="http://schemas.microsoft.com/office/drawing/2014/main" id="{D57C63B1-8869-4A74-8424-C6AD2D43CB7B}"/>
              </a:ext>
            </a:extLst>
          </p:cNvPr>
          <p:cNvSpPr txBox="1"/>
          <p:nvPr/>
        </p:nvSpPr>
        <p:spPr>
          <a:xfrm>
            <a:off x="8864255" y="3514479"/>
            <a:ext cx="2023253"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Muchos viajes</a:t>
            </a:r>
          </a:p>
        </p:txBody>
      </p:sp>
      <p:pic>
        <p:nvPicPr>
          <p:cNvPr id="5" name="Picture 8" descr="File:Black Man Working at his Desk Cartoon Vector.svg">
            <a:extLst>
              <a:ext uri="{FF2B5EF4-FFF2-40B4-BE49-F238E27FC236}">
                <a16:creationId xmlns:a16="http://schemas.microsoft.com/office/drawing/2014/main" id="{1BC08BE8-AFF0-4A66-BAA1-FE10EEE7FFE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581" t="14338" r="23465" b="6804"/>
          <a:stretch/>
        </p:blipFill>
        <p:spPr bwMode="auto">
          <a:xfrm>
            <a:off x="1610714" y="4255651"/>
            <a:ext cx="892945" cy="707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Pesawat Terbang, Pesawat, Jumbo, Boeing, Perjalanan">
            <a:extLst>
              <a:ext uri="{FF2B5EF4-FFF2-40B4-BE49-F238E27FC236}">
                <a16:creationId xmlns:a16="http://schemas.microsoft.com/office/drawing/2014/main" id="{4AF6E0A1-28CF-480A-B21C-DB36C748E76A}"/>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rot="19890554">
            <a:off x="11031195" y="3343220"/>
            <a:ext cx="897742" cy="7524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Kursi, Mebel">
            <a:extLst>
              <a:ext uri="{FF2B5EF4-FFF2-40B4-BE49-F238E27FC236}">
                <a16:creationId xmlns:a16="http://schemas.microsoft.com/office/drawing/2014/main" id="{1C814310-3AF3-4F52-BFD0-5C503628F782}"/>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712457" y="3442089"/>
            <a:ext cx="753784" cy="741427"/>
          </a:xfrm>
          <a:prstGeom prst="rect">
            <a:avLst/>
          </a:prstGeom>
          <a:noFill/>
          <a:extLst>
            <a:ext uri="{909E8E84-426E-40DD-AFC4-6F175D3DCCD1}">
              <a14:hiddenFill xmlns:a14="http://schemas.microsoft.com/office/drawing/2010/main">
                <a:solidFill>
                  <a:srgbClr val="FFFFFF"/>
                </a:solidFill>
              </a14:hiddenFill>
            </a:ext>
          </a:extLst>
        </p:spPr>
      </p:pic>
      <p:sp>
        <p:nvSpPr>
          <p:cNvPr id="45" name="Arrow: Left-Right 44">
            <a:extLst>
              <a:ext uri="{FF2B5EF4-FFF2-40B4-BE49-F238E27FC236}">
                <a16:creationId xmlns:a16="http://schemas.microsoft.com/office/drawing/2014/main" id="{B01FB0DD-31AD-409E-838D-D15AFFBE7C8E}"/>
              </a:ext>
            </a:extLst>
          </p:cNvPr>
          <p:cNvSpPr/>
          <p:nvPr/>
        </p:nvSpPr>
        <p:spPr>
          <a:xfrm>
            <a:off x="2643188" y="5705218"/>
            <a:ext cx="8223285"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985AE3D-110D-445B-96DF-C2CD5C61460D}"/>
              </a:ext>
            </a:extLst>
          </p:cNvPr>
          <p:cNvSpPr txBox="1"/>
          <p:nvPr/>
        </p:nvSpPr>
        <p:spPr>
          <a:xfrm>
            <a:off x="4205286" y="5743973"/>
            <a:ext cx="4597400" cy="523220"/>
          </a:xfrm>
          <a:prstGeom prst="rect">
            <a:avLst/>
          </a:prstGeom>
          <a:noFill/>
        </p:spPr>
        <p:txBody>
          <a:bodyPr wrap="square" rtlCol="0">
            <a:spAutoFit/>
          </a:bodyPr>
          <a:lstStyle/>
          <a:p>
            <a:pPr algn="ctr"/>
            <a:r>
              <a:rPr lang="en-US" sz="2800" dirty="0">
                <a:solidFill>
                  <a:schemeClr val="bg1">
                    <a:lumMod val="95000"/>
                    <a:lumOff val="5000"/>
                  </a:schemeClr>
                </a:solidFill>
                <a:latin typeface="Cooper Black" panose="0208090404030B020404" pitchFamily="18" charset="0"/>
              </a:rPr>
              <a:t>formación requerida</a:t>
            </a:r>
            <a:endParaRPr lang="en-US" sz="3200" dirty="0">
              <a:solidFill>
                <a:schemeClr val="bg1">
                  <a:lumMod val="95000"/>
                  <a:lumOff val="5000"/>
                </a:schemeClr>
              </a:solidFill>
              <a:latin typeface="Cooper Black" panose="0208090404030B020404" pitchFamily="18" charset="0"/>
            </a:endParaRPr>
          </a:p>
        </p:txBody>
      </p:sp>
      <p:sp>
        <p:nvSpPr>
          <p:cNvPr id="50" name="TextBox 49">
            <a:extLst>
              <a:ext uri="{FF2B5EF4-FFF2-40B4-BE49-F238E27FC236}">
                <a16:creationId xmlns:a16="http://schemas.microsoft.com/office/drawing/2014/main" id="{9FCB65BE-2194-4531-88AB-9A03A88F2DC1}"/>
              </a:ext>
            </a:extLst>
          </p:cNvPr>
          <p:cNvSpPr txBox="1"/>
          <p:nvPr/>
        </p:nvSpPr>
        <p:spPr>
          <a:xfrm>
            <a:off x="2864924" y="5838992"/>
            <a:ext cx="2234018"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Breve formación</a:t>
            </a:r>
          </a:p>
        </p:txBody>
      </p:sp>
      <p:sp>
        <p:nvSpPr>
          <p:cNvPr id="51" name="TextBox 50">
            <a:extLst>
              <a:ext uri="{FF2B5EF4-FFF2-40B4-BE49-F238E27FC236}">
                <a16:creationId xmlns:a16="http://schemas.microsoft.com/office/drawing/2014/main" id="{E51D09BC-8E1D-4840-B31D-B9FD6331BA2D}"/>
              </a:ext>
            </a:extLst>
          </p:cNvPr>
          <p:cNvSpPr txBox="1"/>
          <p:nvPr/>
        </p:nvSpPr>
        <p:spPr>
          <a:xfrm>
            <a:off x="8394701" y="5845875"/>
            <a:ext cx="2445780"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Mucha educación</a:t>
            </a:r>
          </a:p>
        </p:txBody>
      </p:sp>
      <p:pic>
        <p:nvPicPr>
          <p:cNvPr id="8" name="Picture 16" descr="Roofer Pictures">
            <a:extLst>
              <a:ext uri="{FF2B5EF4-FFF2-40B4-BE49-F238E27FC236}">
                <a16:creationId xmlns:a16="http://schemas.microsoft.com/office/drawing/2014/main" id="{701E026B-371A-43A1-9B8B-3C16BECD6851}"/>
              </a:ext>
            </a:extLst>
          </p:cNvPr>
          <p:cNvPicPr>
            <a:picLocks noChangeAspect="1" noChangeArrowheads="1"/>
          </p:cNvPicPr>
          <p:nvPr/>
        </p:nvPicPr>
        <p:blipFill rotWithShape="1">
          <a:blip r:embed="rId13" cstate="hqprint">
            <a:extLst>
              <a:ext uri="{28A0092B-C50C-407E-A947-70E740481C1C}">
                <a14:useLocalDpi xmlns:a14="http://schemas.microsoft.com/office/drawing/2010/main" val="0"/>
              </a:ext>
            </a:extLst>
          </a:blip>
          <a:srcRect l="6535" t="28580" r="3682" b="8334"/>
          <a:stretch/>
        </p:blipFill>
        <p:spPr bwMode="auto">
          <a:xfrm>
            <a:off x="10875368" y="4137407"/>
            <a:ext cx="926743" cy="6511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rawn rolled up diploma">
            <a:extLst>
              <a:ext uri="{FF2B5EF4-FFF2-40B4-BE49-F238E27FC236}">
                <a16:creationId xmlns:a16="http://schemas.microsoft.com/office/drawing/2014/main" id="{F0923877-D6D3-41A6-B35C-EF76D3B44C3E}"/>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0808441" y="5769331"/>
            <a:ext cx="729519" cy="51542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drawn rolled up diploma">
            <a:extLst>
              <a:ext uri="{FF2B5EF4-FFF2-40B4-BE49-F238E27FC236}">
                <a16:creationId xmlns:a16="http://schemas.microsoft.com/office/drawing/2014/main" id="{A041A513-E63A-4099-B096-9E6BC721A49A}"/>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675512" y="5825070"/>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drawn rolled up diploma">
            <a:extLst>
              <a:ext uri="{FF2B5EF4-FFF2-40B4-BE49-F238E27FC236}">
                <a16:creationId xmlns:a16="http://schemas.microsoft.com/office/drawing/2014/main" id="{F0923877-D6D3-41A6-B35C-EF76D3B44C3E}"/>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1072730" y="5810856"/>
            <a:ext cx="729519" cy="51542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2" descr="drawn rolled up diploma">
            <a:extLst>
              <a:ext uri="{FF2B5EF4-FFF2-40B4-BE49-F238E27FC236}">
                <a16:creationId xmlns:a16="http://schemas.microsoft.com/office/drawing/2014/main" id="{F0923877-D6D3-41A6-B35C-EF76D3B44C3E}"/>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1398008" y="5817381"/>
            <a:ext cx="729519" cy="51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67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6CD0E3E8-8A77-4224-B4FF-B81E3B864334}"/>
              </a:ext>
            </a:extLst>
          </p:cNvPr>
          <p:cNvSpPr/>
          <p:nvPr/>
        </p:nvSpPr>
        <p:spPr>
          <a:xfrm>
            <a:off x="6098046" y="3045265"/>
            <a:ext cx="1237900"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3618801-1207-443C-B2FA-4938AAF0A26F}"/>
              </a:ext>
            </a:extLst>
          </p:cNvPr>
          <p:cNvSpPr/>
          <p:nvPr/>
        </p:nvSpPr>
        <p:spPr>
          <a:xfrm>
            <a:off x="7324060" y="1390365"/>
            <a:ext cx="4611562" cy="3953531"/>
          </a:xfrm>
          <a:prstGeom prst="roundRect">
            <a:avLst>
              <a:gd name="adj" fmla="val 12554"/>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7537071" y="1634724"/>
            <a:ext cx="4510447" cy="3416320"/>
          </a:xfrm>
          <a:prstGeom prst="rect">
            <a:avLst/>
          </a:prstGeom>
          <a:noFill/>
        </p:spPr>
        <p:txBody>
          <a:bodyPr wrap="square" rtlCol="0">
            <a:spAutoFit/>
          </a:bodyPr>
          <a:lstStyle/>
          <a:p>
            <a:pPr marL="285750" indent="-285750"/>
            <a:r>
              <a:rPr lang="en-US" sz="2400" dirty="0"/>
              <a:t>2. </a:t>
            </a:r>
            <a:r>
              <a:rPr lang="en-US" sz="2400" b="1" dirty="0"/>
              <a:t>Explorar Oportunidades de Educación y Formación</a:t>
            </a:r>
          </a:p>
          <a:p>
            <a:pPr marL="511175" indent="-225425">
              <a:buFont typeface="Arial" panose="020B0604020202020204" pitchFamily="34" charset="0"/>
              <a:buChar char="•"/>
            </a:pPr>
            <a:r>
              <a:rPr lang="en-US" sz="2400" dirty="0"/>
              <a:t>¿Qué universidades e instituciones de mi zona ofrecen formación en este campo?</a:t>
            </a:r>
          </a:p>
          <a:p>
            <a:pPr marL="511175" indent="-225425">
              <a:buFont typeface="Arial" panose="020B0604020202020204" pitchFamily="34" charset="0"/>
              <a:buChar char="•"/>
            </a:pPr>
            <a:r>
              <a:rPr lang="en-US" sz="2400" dirty="0"/>
              <a:t>¿Qué puedo hacer ahora para prepararme para seguir esta profesión?</a:t>
            </a:r>
          </a:p>
        </p:txBody>
      </p:sp>
      <p:grpSp>
        <p:nvGrpSpPr>
          <p:cNvPr id="23" name="Group 22">
            <a:extLst>
              <a:ext uri="{FF2B5EF4-FFF2-40B4-BE49-F238E27FC236}">
                <a16:creationId xmlns:a16="http://schemas.microsoft.com/office/drawing/2014/main" id="{C9DB9414-F788-4FE2-AE4F-1B2AF710832B}"/>
              </a:ext>
            </a:extLst>
          </p:cNvPr>
          <p:cNvGrpSpPr/>
          <p:nvPr/>
        </p:nvGrpSpPr>
        <p:grpSpPr>
          <a:xfrm>
            <a:off x="1501808" y="1390366"/>
            <a:ext cx="4990866" cy="3953530"/>
            <a:chOff x="5681298" y="1203681"/>
            <a:chExt cx="5719664" cy="2369881"/>
          </a:xfrm>
        </p:grpSpPr>
        <p:sp>
          <p:nvSpPr>
            <p:cNvPr id="4" name="Rectangle: Rounded Corners 3">
              <a:extLst>
                <a:ext uri="{FF2B5EF4-FFF2-40B4-BE49-F238E27FC236}">
                  <a16:creationId xmlns:a16="http://schemas.microsoft.com/office/drawing/2014/main" id="{E53E3CD6-60B0-42D3-B352-032E6C9A8BB4}"/>
                </a:ext>
              </a:extLst>
            </p:cNvPr>
            <p:cNvSpPr/>
            <p:nvPr/>
          </p:nvSpPr>
          <p:spPr>
            <a:xfrm>
              <a:off x="5681298" y="1203681"/>
              <a:ext cx="5719664"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809534" y="1314690"/>
              <a:ext cx="5507480" cy="2047859"/>
            </a:xfrm>
            <a:prstGeom prst="rect">
              <a:avLst/>
            </a:prstGeom>
            <a:noFill/>
          </p:spPr>
          <p:txBody>
            <a:bodyPr wrap="square" rtlCol="0">
              <a:spAutoFit/>
            </a:bodyPr>
            <a:lstStyle/>
            <a:p>
              <a:pPr marL="285750" indent="-285750"/>
              <a:r>
                <a:rPr lang="en-US" sz="2400" dirty="0"/>
                <a:t>1. </a:t>
              </a:r>
              <a:r>
                <a:rPr lang="en-US" sz="2400" b="1" dirty="0"/>
                <a:t>Explorar Opciones Profesionales (https://www.bls.gov/ooh/)</a:t>
              </a:r>
              <a:endParaRPr lang="en-US" sz="2400" dirty="0"/>
            </a:p>
            <a:p>
              <a:pPr marL="463550" indent="-222250">
                <a:buFont typeface="Arial" panose="020B0604020202020204" pitchFamily="34" charset="0"/>
                <a:buChar char="•"/>
              </a:pPr>
              <a:r>
                <a:rPr lang="en-US" sz="2400" dirty="0"/>
                <a:t>¿Qué hace la gente en esta profesión?</a:t>
              </a:r>
            </a:p>
            <a:p>
              <a:pPr marL="463550" indent="-222250">
                <a:buFont typeface="Arial" panose="020B0604020202020204" pitchFamily="34" charset="0"/>
                <a:buChar char="•"/>
              </a:pPr>
              <a:r>
                <a:rPr lang="en-US" sz="2400" dirty="0"/>
                <a:t>¿Cuáles son los beneficios y compensaciones de esta profesión?</a:t>
              </a:r>
            </a:p>
            <a:p>
              <a:pPr marL="463550" indent="-222250">
                <a:buFont typeface="Arial" panose="020B0604020202020204" pitchFamily="34" charset="0"/>
                <a:buChar char="•"/>
              </a:pPr>
              <a:r>
                <a:rPr lang="en-US" sz="2400" dirty="0"/>
                <a:t>¿Cómo puedo prepararme para esta profesión?</a:t>
              </a:r>
            </a:p>
          </p:txBody>
        </p:sp>
      </p:grpSp>
      <p:sp>
        <p:nvSpPr>
          <p:cNvPr id="7" name="TextBox 6">
            <a:extLst>
              <a:ext uri="{FF2B5EF4-FFF2-40B4-BE49-F238E27FC236}">
                <a16:creationId xmlns:a16="http://schemas.microsoft.com/office/drawing/2014/main" id="{148F69B9-C851-48BC-8BCC-730F723C9772}"/>
              </a:ext>
            </a:extLst>
          </p:cNvPr>
          <p:cNvSpPr txBox="1"/>
          <p:nvPr/>
        </p:nvSpPr>
        <p:spPr>
          <a:xfrm>
            <a:off x="1561892" y="380614"/>
            <a:ext cx="10377543" cy="646331"/>
          </a:xfrm>
          <a:prstGeom prst="rect">
            <a:avLst/>
          </a:prstGeom>
          <a:noFill/>
        </p:spPr>
        <p:txBody>
          <a:bodyPr wrap="square" rtlCol="0">
            <a:spAutoFit/>
          </a:bodyPr>
          <a:lstStyle/>
          <a:p>
            <a:r>
              <a:rPr lang="en-US" sz="3600" dirty="0">
                <a:solidFill>
                  <a:schemeClr val="bg2">
                    <a:lumMod val="75000"/>
                  </a:schemeClr>
                </a:solidFill>
                <a:latin typeface="Berlin Sans FB" panose="020E0602020502020306" pitchFamily="34" charset="0"/>
              </a:rPr>
              <a:t>Exploración de Profesiones II: Mapa Conceptual</a:t>
            </a:r>
          </a:p>
        </p:txBody>
      </p:sp>
    </p:spTree>
    <p:extLst>
      <p:ext uri="{BB962C8B-B14F-4D97-AF65-F5344CB8AC3E}">
        <p14:creationId xmlns:p14="http://schemas.microsoft.com/office/powerpoint/2010/main" val="98302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852551" y="317717"/>
            <a:ext cx="8645236" cy="1323439"/>
          </a:xfrm>
          <a:prstGeom prst="rect">
            <a:avLst/>
          </a:prstGeom>
          <a:noFill/>
        </p:spPr>
        <p:txBody>
          <a:bodyPr wrap="square" rtlCol="0">
            <a:spAutoFit/>
          </a:bodyPr>
          <a:lstStyle/>
          <a:p>
            <a:pPr algn="ctr"/>
            <a:r>
              <a:rPr lang="en-US" sz="4000" dirty="0">
                <a:solidFill>
                  <a:srgbClr val="700000"/>
                </a:solidFill>
                <a:latin typeface="Berlin Sans FB Demi" panose="020E0802020502020306" pitchFamily="34" charset="0"/>
              </a:rPr>
              <a:t>Elección de Profesión Compensación de Estilos de vida</a:t>
            </a:r>
          </a:p>
        </p:txBody>
      </p:sp>
      <p:sp>
        <p:nvSpPr>
          <p:cNvPr id="11" name="Arrow: Left-Right 10">
            <a:extLst>
              <a:ext uri="{FF2B5EF4-FFF2-40B4-BE49-F238E27FC236}">
                <a16:creationId xmlns:a16="http://schemas.microsoft.com/office/drawing/2014/main" id="{86A8C2C6-0D2D-4CCC-B452-00ECEABC1EA4}"/>
              </a:ext>
            </a:extLst>
          </p:cNvPr>
          <p:cNvSpPr/>
          <p:nvPr/>
        </p:nvSpPr>
        <p:spPr>
          <a:xfrm>
            <a:off x="2192885" y="1656365"/>
            <a:ext cx="8645236"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1AC4C4-A441-4C9A-B3B2-713578985230}"/>
              </a:ext>
            </a:extLst>
          </p:cNvPr>
          <p:cNvSpPr txBox="1"/>
          <p:nvPr/>
        </p:nvSpPr>
        <p:spPr>
          <a:xfrm>
            <a:off x="14753966" y="-3214682"/>
            <a:ext cx="45719" cy="113340"/>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2ABA0C74-FE8B-4E03-BEA2-935B61EE39D1}"/>
              </a:ext>
            </a:extLst>
          </p:cNvPr>
          <p:cNvSpPr txBox="1"/>
          <p:nvPr/>
        </p:nvSpPr>
        <p:spPr>
          <a:xfrm>
            <a:off x="4153546" y="1709440"/>
            <a:ext cx="3901737" cy="584775"/>
          </a:xfrm>
          <a:prstGeom prst="rect">
            <a:avLst/>
          </a:prstGeom>
          <a:noFill/>
        </p:spPr>
        <p:txBody>
          <a:bodyPr wrap="square" rtlCol="0">
            <a:spAutoFit/>
          </a:bodyPr>
          <a:lstStyle/>
          <a:p>
            <a:pPr algn="ctr"/>
            <a:r>
              <a:rPr lang="en-US" sz="3200" dirty="0">
                <a:solidFill>
                  <a:schemeClr val="bg1">
                    <a:lumMod val="95000"/>
                    <a:lumOff val="5000"/>
                  </a:schemeClr>
                </a:solidFill>
                <a:latin typeface="Cooper Black" panose="0208090404030B020404" pitchFamily="18" charset="0"/>
              </a:rPr>
              <a:t>seguridad laboral</a:t>
            </a:r>
          </a:p>
        </p:txBody>
      </p:sp>
      <p:sp>
        <p:nvSpPr>
          <p:cNvPr id="31" name="TextBox 30">
            <a:extLst>
              <a:ext uri="{FF2B5EF4-FFF2-40B4-BE49-F238E27FC236}">
                <a16:creationId xmlns:a16="http://schemas.microsoft.com/office/drawing/2014/main" id="{6684A512-9D67-422F-BDAF-462BF357840F}"/>
              </a:ext>
            </a:extLst>
          </p:cNvPr>
          <p:cNvSpPr txBox="1"/>
          <p:nvPr/>
        </p:nvSpPr>
        <p:spPr>
          <a:xfrm>
            <a:off x="2600838" y="1785732"/>
            <a:ext cx="174889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estable</a:t>
            </a:r>
          </a:p>
        </p:txBody>
      </p:sp>
      <p:sp>
        <p:nvSpPr>
          <p:cNvPr id="43" name="TextBox 42">
            <a:extLst>
              <a:ext uri="{FF2B5EF4-FFF2-40B4-BE49-F238E27FC236}">
                <a16:creationId xmlns:a16="http://schemas.microsoft.com/office/drawing/2014/main" id="{3864C4D1-AA7A-4C1E-92EE-5741216F01F2}"/>
              </a:ext>
            </a:extLst>
          </p:cNvPr>
          <p:cNvSpPr txBox="1"/>
          <p:nvPr/>
        </p:nvSpPr>
        <p:spPr>
          <a:xfrm>
            <a:off x="8656885" y="1779476"/>
            <a:ext cx="2061832" cy="461665"/>
          </a:xfrm>
          <a:prstGeom prst="rect">
            <a:avLst/>
          </a:prstGeom>
          <a:noFill/>
        </p:spPr>
        <p:txBody>
          <a:bodyPr wrap="square" rtlCol="0">
            <a:spAutoFit/>
          </a:bodyPr>
          <a:lstStyle/>
          <a:p>
            <a:r>
              <a:rPr lang="en-US" sz="2400" b="1" dirty="0">
                <a:solidFill>
                  <a:schemeClr val="bg1">
                    <a:lumMod val="95000"/>
                    <a:lumOff val="5000"/>
                  </a:schemeClr>
                </a:solidFill>
                <a:latin typeface="Arial Narrow" panose="020B0606020202030204" pitchFamily="34" charset="0"/>
              </a:rPr>
              <a:t>Muy incierto</a:t>
            </a:r>
          </a:p>
        </p:txBody>
      </p:sp>
      <p:pic>
        <p:nvPicPr>
          <p:cNvPr id="1038" name="Picture 14" descr="https://snappygoat.com/b/0c536854a768f6fc0b373d71f1899d0eeb8fc45f">
            <a:extLst>
              <a:ext uri="{FF2B5EF4-FFF2-40B4-BE49-F238E27FC236}">
                <a16:creationId xmlns:a16="http://schemas.microsoft.com/office/drawing/2014/main" id="{847EF9DC-D99D-4D8D-A5D4-02357AD822C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15923"/>
          <a:stretch/>
        </p:blipFill>
        <p:spPr bwMode="auto">
          <a:xfrm>
            <a:off x="1473103" y="1639753"/>
            <a:ext cx="566211" cy="804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dis, Sing, Musik, Nyanyian, Mikrofon, Suara, Penyanyi">
            <a:extLst>
              <a:ext uri="{FF2B5EF4-FFF2-40B4-BE49-F238E27FC236}">
                <a16:creationId xmlns:a16="http://schemas.microsoft.com/office/drawing/2014/main" id="{4D084C05-314B-42EF-B119-49D6E330512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20297"/>
          <a:stretch/>
        </p:blipFill>
        <p:spPr bwMode="auto">
          <a:xfrm rot="20747771">
            <a:off x="11009524" y="1679814"/>
            <a:ext cx="725475" cy="70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586529" y="2516297"/>
            <a:ext cx="10735369" cy="4247317"/>
          </a:xfrm>
          <a:prstGeom prst="rect">
            <a:avLst/>
          </a:prstGeom>
          <a:noFill/>
        </p:spPr>
        <p:txBody>
          <a:bodyPr wrap="square" rtlCol="0">
            <a:spAutoFit/>
          </a:bodyPr>
          <a:lstStyle/>
          <a:p>
            <a:pPr>
              <a:spcAft>
                <a:spcPts val="600"/>
              </a:spcAft>
            </a:pPr>
            <a:r>
              <a:rPr lang="en-US" sz="4000" dirty="0">
                <a:solidFill>
                  <a:schemeClr val="bg2">
                    <a:lumMod val="75000"/>
                  </a:schemeClr>
                </a:solidFill>
                <a:latin typeface="Cooper Black" panose="0208090404030B020404" pitchFamily="18" charset="0"/>
              </a:rPr>
              <a:t>seguridad laboral</a:t>
            </a:r>
            <a:r>
              <a:rPr lang="en-US" sz="4000" dirty="0">
                <a:solidFill>
                  <a:schemeClr val="bg2">
                    <a:lumMod val="75000"/>
                  </a:schemeClr>
                </a:solidFill>
                <a:latin typeface="Cooper Black" panose="0208090404030B020404" pitchFamily="18" charset="0"/>
                <a:sym typeface="Wingdings" panose="05000000000000000000" pitchFamily="2" charset="2"/>
              </a:rPr>
              <a:t>:</a:t>
            </a:r>
          </a:p>
          <a:p>
            <a:pPr>
              <a:spcAft>
                <a:spcPts val="1200"/>
              </a:spcAft>
            </a:pPr>
            <a:r>
              <a:rPr lang="en-US" sz="3200" dirty="0">
                <a:solidFill>
                  <a:schemeClr val="bg2">
                    <a:lumMod val="75000"/>
                  </a:schemeClr>
                </a:solidFill>
                <a:latin typeface="Berlin Sans FB" panose="020E0602020502020306" pitchFamily="34" charset="0"/>
              </a:rPr>
              <a:t>La facilidad para conseguir y mantener un empleo en un campo determinado</a:t>
            </a:r>
          </a:p>
          <a:p>
            <a:pPr>
              <a:spcAft>
                <a:spcPts val="600"/>
              </a:spcAft>
            </a:pPr>
            <a:r>
              <a:rPr lang="en-US" sz="4000" dirty="0">
                <a:solidFill>
                  <a:schemeClr val="bg2">
                    <a:lumMod val="75000"/>
                  </a:schemeClr>
                </a:solidFill>
                <a:latin typeface="Cooper Black" panose="0208090404030B020404" pitchFamily="18" charset="0"/>
              </a:rPr>
              <a:t>perspectivas laborales</a:t>
            </a:r>
            <a:r>
              <a:rPr lang="en-US" sz="4000" dirty="0">
                <a:solidFill>
                  <a:schemeClr val="bg2">
                    <a:lumMod val="75000"/>
                  </a:schemeClr>
                </a:solidFill>
                <a:latin typeface="Cooper Black" panose="0208090404030B020404" pitchFamily="18" charset="0"/>
                <a:sym typeface="Wingdings" panose="05000000000000000000" pitchFamily="2" charset="2"/>
              </a:rPr>
              <a:t>:</a:t>
            </a:r>
          </a:p>
          <a:p>
            <a:pPr>
              <a:spcAft>
                <a:spcPts val="1200"/>
              </a:spcAft>
            </a:pPr>
            <a:r>
              <a:rPr lang="en-US" sz="3200" dirty="0">
                <a:solidFill>
                  <a:schemeClr val="bg2">
                    <a:lumMod val="75000"/>
                  </a:schemeClr>
                </a:solidFill>
                <a:latin typeface="Berlin Sans FB" panose="020E0602020502020306" pitchFamily="34" charset="0"/>
              </a:rPr>
              <a:t>Una previsión de cuánto aumentará o disminuirá la demanda de trabajadores para un trabajo en particular</a:t>
            </a:r>
          </a:p>
          <a:p>
            <a:pPr>
              <a:spcAft>
                <a:spcPts val="1200"/>
              </a:spcAft>
            </a:pPr>
            <a:endParaRPr lang="en-US" sz="3200" dirty="0">
              <a:solidFill>
                <a:schemeClr val="bg2">
                  <a:lumMod val="75000"/>
                </a:schemeClr>
              </a:solidFill>
              <a:latin typeface="Berlin Sans FB" panose="020E0602020502020306" pitchFamily="34" charset="0"/>
            </a:endParaRP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8543267" y="603119"/>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8733049" y="788313"/>
            <a:ext cx="2393987" cy="2492990"/>
          </a:xfrm>
          <a:prstGeom prst="rect">
            <a:avLst/>
          </a:prstGeom>
          <a:noFill/>
        </p:spPr>
        <p:txBody>
          <a:bodyPr wrap="square" rtlCol="0">
            <a:spAutoFit/>
          </a:bodyPr>
          <a:lstStyle/>
          <a:p>
            <a:r>
              <a:rPr lang="en-US" sz="4000" b="1" dirty="0"/>
              <a:t>Términos Útiles de Conocer</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00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2191721" y="317773"/>
            <a:ext cx="8645236" cy="1323439"/>
          </a:xfrm>
          <a:prstGeom prst="rect">
            <a:avLst/>
          </a:prstGeom>
          <a:noFill/>
        </p:spPr>
        <p:txBody>
          <a:bodyPr wrap="square" rtlCol="0">
            <a:spAutoFit/>
          </a:bodyPr>
          <a:lstStyle/>
          <a:p>
            <a:pPr algn="ctr"/>
            <a:r>
              <a:rPr lang="es-MX" sz="4000" dirty="0">
                <a:solidFill>
                  <a:srgbClr val="700000"/>
                </a:solidFill>
                <a:latin typeface="Berlin Sans FB Demi" panose="020E0802020502020306" pitchFamily="34" charset="0"/>
              </a:rPr>
              <a:t>Elección de Profesión Compensación de Estilos de vida</a:t>
            </a:r>
          </a:p>
        </p:txBody>
      </p:sp>
      <p:sp>
        <p:nvSpPr>
          <p:cNvPr id="11" name="Arrow: Left-Right 10">
            <a:extLst>
              <a:ext uri="{FF2B5EF4-FFF2-40B4-BE49-F238E27FC236}">
                <a16:creationId xmlns:a16="http://schemas.microsoft.com/office/drawing/2014/main" id="{86A8C2C6-0D2D-4CCC-B452-00ECEABC1EA4}"/>
              </a:ext>
            </a:extLst>
          </p:cNvPr>
          <p:cNvSpPr/>
          <p:nvPr/>
        </p:nvSpPr>
        <p:spPr>
          <a:xfrm>
            <a:off x="2359942" y="1656365"/>
            <a:ext cx="8478179"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1AC4C4-A441-4C9A-B3B2-713578985230}"/>
              </a:ext>
            </a:extLst>
          </p:cNvPr>
          <p:cNvSpPr txBox="1"/>
          <p:nvPr/>
        </p:nvSpPr>
        <p:spPr>
          <a:xfrm>
            <a:off x="14753966" y="-3214682"/>
            <a:ext cx="45719" cy="113340"/>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2ABA0C74-FE8B-4E03-BEA2-935B61EE39D1}"/>
              </a:ext>
            </a:extLst>
          </p:cNvPr>
          <p:cNvSpPr txBox="1"/>
          <p:nvPr/>
        </p:nvSpPr>
        <p:spPr>
          <a:xfrm>
            <a:off x="4225306" y="1709440"/>
            <a:ext cx="3915704" cy="523220"/>
          </a:xfrm>
          <a:prstGeom prst="rect">
            <a:avLst/>
          </a:prstGeom>
          <a:noFill/>
        </p:spPr>
        <p:txBody>
          <a:bodyPr wrap="square" rtlCol="0">
            <a:spAutoFit/>
          </a:bodyPr>
          <a:lstStyle/>
          <a:p>
            <a:pPr algn="ctr"/>
            <a:r>
              <a:rPr lang="en-US" sz="2800" dirty="0">
                <a:solidFill>
                  <a:schemeClr val="bg1">
                    <a:lumMod val="95000"/>
                    <a:lumOff val="5000"/>
                  </a:schemeClr>
                </a:solidFill>
                <a:latin typeface="Cooper Black" panose="0208090404030B020404" pitchFamily="18" charset="0"/>
              </a:rPr>
              <a:t>seguridad laboral</a:t>
            </a:r>
          </a:p>
        </p:txBody>
      </p:sp>
      <p:sp>
        <p:nvSpPr>
          <p:cNvPr id="31" name="TextBox 30">
            <a:extLst>
              <a:ext uri="{FF2B5EF4-FFF2-40B4-BE49-F238E27FC236}">
                <a16:creationId xmlns:a16="http://schemas.microsoft.com/office/drawing/2014/main" id="{6684A512-9D67-422F-BDAF-462BF357840F}"/>
              </a:ext>
            </a:extLst>
          </p:cNvPr>
          <p:cNvSpPr txBox="1"/>
          <p:nvPr/>
        </p:nvSpPr>
        <p:spPr>
          <a:xfrm>
            <a:off x="2657979" y="1802345"/>
            <a:ext cx="1748892" cy="430887"/>
          </a:xfrm>
          <a:prstGeom prst="rect">
            <a:avLst/>
          </a:prstGeom>
          <a:noFill/>
        </p:spPr>
        <p:txBody>
          <a:bodyPr wrap="square" rtlCol="0">
            <a:spAutoFit/>
          </a:bodyPr>
          <a:lstStyle/>
          <a:p>
            <a:r>
              <a:rPr lang="en-US" sz="2200" b="1" dirty="0">
                <a:solidFill>
                  <a:schemeClr val="bg1">
                    <a:lumMod val="95000"/>
                    <a:lumOff val="5000"/>
                  </a:schemeClr>
                </a:solidFill>
                <a:latin typeface="Arial Narrow" panose="020B0606020202030204" pitchFamily="34" charset="0"/>
              </a:rPr>
              <a:t>Muy estable</a:t>
            </a:r>
          </a:p>
        </p:txBody>
      </p:sp>
      <p:sp>
        <p:nvSpPr>
          <p:cNvPr id="43" name="TextBox 42">
            <a:extLst>
              <a:ext uri="{FF2B5EF4-FFF2-40B4-BE49-F238E27FC236}">
                <a16:creationId xmlns:a16="http://schemas.microsoft.com/office/drawing/2014/main" id="{3864C4D1-AA7A-4C1E-92EE-5741216F01F2}"/>
              </a:ext>
            </a:extLst>
          </p:cNvPr>
          <p:cNvSpPr txBox="1"/>
          <p:nvPr/>
        </p:nvSpPr>
        <p:spPr>
          <a:xfrm>
            <a:off x="8656885" y="1779476"/>
            <a:ext cx="2061832" cy="430887"/>
          </a:xfrm>
          <a:prstGeom prst="rect">
            <a:avLst/>
          </a:prstGeom>
          <a:noFill/>
        </p:spPr>
        <p:txBody>
          <a:bodyPr wrap="square" rtlCol="0">
            <a:spAutoFit/>
          </a:bodyPr>
          <a:lstStyle/>
          <a:p>
            <a:r>
              <a:rPr lang="en-US" sz="2200" b="1" dirty="0">
                <a:solidFill>
                  <a:schemeClr val="bg1">
                    <a:lumMod val="95000"/>
                    <a:lumOff val="5000"/>
                  </a:schemeClr>
                </a:solidFill>
                <a:latin typeface="Arial Narrow" panose="020B0606020202030204" pitchFamily="34" charset="0"/>
              </a:rPr>
              <a:t>Muy incierto</a:t>
            </a:r>
          </a:p>
        </p:txBody>
      </p:sp>
      <p:pic>
        <p:nvPicPr>
          <p:cNvPr id="1038" name="Picture 14" descr="https://snappygoat.com/b/0c536854a768f6fc0b373d71f1899d0eeb8fc45f">
            <a:extLst>
              <a:ext uri="{FF2B5EF4-FFF2-40B4-BE49-F238E27FC236}">
                <a16:creationId xmlns:a16="http://schemas.microsoft.com/office/drawing/2014/main" id="{847EF9DC-D99D-4D8D-A5D4-02357AD822C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b="15923"/>
          <a:stretch/>
        </p:blipFill>
        <p:spPr bwMode="auto">
          <a:xfrm>
            <a:off x="1530244" y="1656366"/>
            <a:ext cx="566211" cy="8044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dis, Sing, Musik, Nyanyian, Mikrofon, Suara, Penyanyi">
            <a:extLst>
              <a:ext uri="{FF2B5EF4-FFF2-40B4-BE49-F238E27FC236}">
                <a16:creationId xmlns:a16="http://schemas.microsoft.com/office/drawing/2014/main" id="{4D084C05-314B-42EF-B119-49D6E330512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20297"/>
          <a:stretch/>
        </p:blipFill>
        <p:spPr bwMode="auto">
          <a:xfrm rot="20747771">
            <a:off x="11009524" y="1679814"/>
            <a:ext cx="725475" cy="704431"/>
          </a:xfrm>
          <a:prstGeom prst="rect">
            <a:avLst/>
          </a:prstGeom>
          <a:noFill/>
          <a:extLst>
            <a:ext uri="{909E8E84-426E-40DD-AFC4-6F175D3DCCD1}">
              <a14:hiddenFill xmlns:a14="http://schemas.microsoft.com/office/drawing/2010/main">
                <a:solidFill>
                  <a:srgbClr val="FFFFFF"/>
                </a:solidFill>
              </a14:hiddenFill>
            </a:ext>
          </a:extLst>
        </p:spPr>
      </p:pic>
      <p:sp>
        <p:nvSpPr>
          <p:cNvPr id="45" name="Arrow: Left-Right 44">
            <a:extLst>
              <a:ext uri="{FF2B5EF4-FFF2-40B4-BE49-F238E27FC236}">
                <a16:creationId xmlns:a16="http://schemas.microsoft.com/office/drawing/2014/main" id="{B01FB0DD-31AD-409E-838D-D15AFFBE7C8E}"/>
              </a:ext>
            </a:extLst>
          </p:cNvPr>
          <p:cNvSpPr/>
          <p:nvPr/>
        </p:nvSpPr>
        <p:spPr>
          <a:xfrm>
            <a:off x="2360134" y="2439503"/>
            <a:ext cx="8478179" cy="707886"/>
          </a:xfrm>
          <a:prstGeom prst="lef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985AE3D-110D-445B-96DF-C2CD5C61460D}"/>
              </a:ext>
            </a:extLst>
          </p:cNvPr>
          <p:cNvSpPr txBox="1"/>
          <p:nvPr/>
        </p:nvSpPr>
        <p:spPr>
          <a:xfrm>
            <a:off x="4177132" y="2478258"/>
            <a:ext cx="4597400" cy="523220"/>
          </a:xfrm>
          <a:prstGeom prst="rect">
            <a:avLst/>
          </a:prstGeom>
          <a:noFill/>
        </p:spPr>
        <p:txBody>
          <a:bodyPr wrap="square" rtlCol="0">
            <a:spAutoFit/>
          </a:bodyPr>
          <a:lstStyle/>
          <a:p>
            <a:pPr algn="ctr"/>
            <a:r>
              <a:rPr lang="en-US" sz="2800" dirty="0">
                <a:solidFill>
                  <a:schemeClr val="bg1">
                    <a:lumMod val="95000"/>
                    <a:lumOff val="5000"/>
                  </a:schemeClr>
                </a:solidFill>
                <a:latin typeface="Cooper Black" panose="0208090404030B020404" pitchFamily="18" charset="0"/>
              </a:rPr>
              <a:t>Formación requerida</a:t>
            </a:r>
          </a:p>
        </p:txBody>
      </p:sp>
      <p:sp>
        <p:nvSpPr>
          <p:cNvPr id="50" name="TextBox 49">
            <a:extLst>
              <a:ext uri="{FF2B5EF4-FFF2-40B4-BE49-F238E27FC236}">
                <a16:creationId xmlns:a16="http://schemas.microsoft.com/office/drawing/2014/main" id="{9FCB65BE-2194-4531-88AB-9A03A88F2DC1}"/>
              </a:ext>
            </a:extLst>
          </p:cNvPr>
          <p:cNvSpPr txBox="1"/>
          <p:nvPr/>
        </p:nvSpPr>
        <p:spPr>
          <a:xfrm>
            <a:off x="2679594" y="2589890"/>
            <a:ext cx="2202372" cy="430887"/>
          </a:xfrm>
          <a:prstGeom prst="rect">
            <a:avLst/>
          </a:prstGeom>
          <a:noFill/>
        </p:spPr>
        <p:txBody>
          <a:bodyPr wrap="square" rtlCol="0">
            <a:spAutoFit/>
          </a:bodyPr>
          <a:lstStyle/>
          <a:p>
            <a:r>
              <a:rPr lang="en-US" sz="2200" b="1" dirty="0">
                <a:solidFill>
                  <a:schemeClr val="bg1">
                    <a:lumMod val="95000"/>
                    <a:lumOff val="5000"/>
                  </a:schemeClr>
                </a:solidFill>
                <a:latin typeface="Arial Narrow" panose="020B0606020202030204" pitchFamily="34" charset="0"/>
              </a:rPr>
              <a:t>Breve formación</a:t>
            </a:r>
          </a:p>
        </p:txBody>
      </p:sp>
      <p:sp>
        <p:nvSpPr>
          <p:cNvPr id="51" name="TextBox 50">
            <a:extLst>
              <a:ext uri="{FF2B5EF4-FFF2-40B4-BE49-F238E27FC236}">
                <a16:creationId xmlns:a16="http://schemas.microsoft.com/office/drawing/2014/main" id="{E51D09BC-8E1D-4840-B31D-B9FD6331BA2D}"/>
              </a:ext>
            </a:extLst>
          </p:cNvPr>
          <p:cNvSpPr txBox="1"/>
          <p:nvPr/>
        </p:nvSpPr>
        <p:spPr>
          <a:xfrm>
            <a:off x="8366541" y="2580160"/>
            <a:ext cx="2445780" cy="430887"/>
          </a:xfrm>
          <a:prstGeom prst="rect">
            <a:avLst/>
          </a:prstGeom>
          <a:noFill/>
        </p:spPr>
        <p:txBody>
          <a:bodyPr wrap="square" rtlCol="0">
            <a:spAutoFit/>
          </a:bodyPr>
          <a:lstStyle/>
          <a:p>
            <a:r>
              <a:rPr lang="en-US" sz="2200" b="1" dirty="0">
                <a:solidFill>
                  <a:schemeClr val="bg1">
                    <a:lumMod val="95000"/>
                    <a:lumOff val="5000"/>
                  </a:schemeClr>
                </a:solidFill>
                <a:latin typeface="Arial Narrow" panose="020B0606020202030204" pitchFamily="34" charset="0"/>
              </a:rPr>
              <a:t>Mucha educación</a:t>
            </a:r>
          </a:p>
        </p:txBody>
      </p:sp>
      <p:pic>
        <p:nvPicPr>
          <p:cNvPr id="1046" name="Picture 22" descr="drawn rolled up diploma">
            <a:extLst>
              <a:ext uri="{FF2B5EF4-FFF2-40B4-BE49-F238E27FC236}">
                <a16:creationId xmlns:a16="http://schemas.microsoft.com/office/drawing/2014/main" id="{F0923877-D6D3-41A6-B35C-EF76D3B44C3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0696263" y="2517829"/>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drawn rolled up diploma">
            <a:extLst>
              <a:ext uri="{FF2B5EF4-FFF2-40B4-BE49-F238E27FC236}">
                <a16:creationId xmlns:a16="http://schemas.microsoft.com/office/drawing/2014/main" id="{8DA517BA-968F-451D-96E0-5124F7A9DF9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0940774" y="2540843"/>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drawn rolled up diploma">
            <a:extLst>
              <a:ext uri="{FF2B5EF4-FFF2-40B4-BE49-F238E27FC236}">
                <a16:creationId xmlns:a16="http://schemas.microsoft.com/office/drawing/2014/main" id="{74752DE9-2C94-461D-BFC1-903D33E4E12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1230209" y="2549809"/>
            <a:ext cx="827675" cy="58477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drawn rolled up diploma">
            <a:extLst>
              <a:ext uri="{FF2B5EF4-FFF2-40B4-BE49-F238E27FC236}">
                <a16:creationId xmlns:a16="http://schemas.microsoft.com/office/drawing/2014/main" id="{A041A513-E63A-4099-B096-9E6BC721A4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7143" y1="54714" x2="51571" y2="48714"/>
                        <a14:foregroundMark x1="51571" y1="48714" x2="47000" y2="54857"/>
                        <a14:foregroundMark x1="47000" y1="54857" x2="49714" y2="48000"/>
                        <a14:foregroundMark x1="49714" y1="48000" x2="48714" y2="55429"/>
                        <a14:foregroundMark x1="48714" y1="55429" x2="53571" y2="49714"/>
                        <a14:foregroundMark x1="53571" y1="49714" x2="47286" y2="53714"/>
                        <a14:foregroundMark x1="47286" y1="53714" x2="53429" y2="49857"/>
                        <a14:foregroundMark x1="53429" y1="49857" x2="51286" y2="51286"/>
                      </a14:backgroundRemoval>
                    </a14:imgEffect>
                  </a14:imgLayer>
                </a14:imgProps>
              </a:ext>
              <a:ext uri="{28A0092B-C50C-407E-A947-70E740481C1C}">
                <a14:useLocalDpi xmlns:a14="http://schemas.microsoft.com/office/drawing/2010/main" val="0"/>
              </a:ext>
            </a:extLst>
          </a:blip>
          <a:srcRect l="28177" t="34702" r="29238" b="35211"/>
          <a:stretch/>
        </p:blipFill>
        <p:spPr bwMode="auto">
          <a:xfrm rot="20447785" flipH="1">
            <a:off x="1475899" y="2575968"/>
            <a:ext cx="827675" cy="584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AFE755-8AB7-4584-AC55-C47DF7979195}"/>
              </a:ext>
            </a:extLst>
          </p:cNvPr>
          <p:cNvSpPr txBox="1"/>
          <p:nvPr/>
        </p:nvSpPr>
        <p:spPr>
          <a:xfrm>
            <a:off x="2642921" y="3146567"/>
            <a:ext cx="7766946"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Formación en el puesto de trabajo</a:t>
            </a:r>
          </a:p>
          <a:p>
            <a:pPr marL="285750" indent="-285750">
              <a:buFont typeface="Arial" panose="020B0604020202020204" pitchFamily="34" charset="0"/>
              <a:buChar char="•"/>
            </a:pPr>
            <a:r>
              <a:rPr lang="en-US" sz="3200" dirty="0">
                <a:solidFill>
                  <a:schemeClr val="bg1"/>
                </a:solidFill>
              </a:rPr>
              <a:t>Aprendizajes, certificaciones </a:t>
            </a:r>
          </a:p>
          <a:p>
            <a:pPr marL="285750" indent="-285750">
              <a:buFont typeface="Arial" panose="020B0604020202020204" pitchFamily="34" charset="0"/>
              <a:buChar char="•"/>
            </a:pPr>
            <a:r>
              <a:rPr lang="en-US" sz="3200" dirty="0">
                <a:solidFill>
                  <a:schemeClr val="bg1"/>
                </a:solidFill>
              </a:rPr>
              <a:t>Título de asociado (2-años universidad)</a:t>
            </a:r>
          </a:p>
          <a:p>
            <a:pPr marL="285750" indent="-285750">
              <a:buFont typeface="Arial" panose="020B0604020202020204" pitchFamily="34" charset="0"/>
              <a:buChar char="•"/>
            </a:pPr>
            <a:r>
              <a:rPr lang="en-US" sz="3200" dirty="0">
                <a:solidFill>
                  <a:schemeClr val="bg1"/>
                </a:solidFill>
              </a:rPr>
              <a:t>Licenciado (4-años universidad)</a:t>
            </a:r>
          </a:p>
          <a:p>
            <a:pPr marL="285750" indent="-285750">
              <a:buFont typeface="Arial" panose="020B0604020202020204" pitchFamily="34" charset="0"/>
              <a:buChar char="•"/>
            </a:pPr>
            <a:r>
              <a:rPr lang="en-US" sz="3200" dirty="0">
                <a:solidFill>
                  <a:schemeClr val="bg1"/>
                </a:solidFill>
              </a:rPr>
              <a:t>Máster (</a:t>
            </a:r>
            <a:r>
              <a:rPr lang="en-US" sz="3200" dirty="0">
                <a:solidFill>
                  <a:schemeClr val="bg1"/>
                </a:solidFill>
                <a:latin typeface="Calibri" panose="020F0502020204030204" pitchFamily="34" charset="0"/>
                <a:cs typeface="Calibri" panose="020F0502020204030204" pitchFamily="34" charset="0"/>
              </a:rPr>
              <a:t>~ 2 años después de la universidad)</a:t>
            </a:r>
          </a:p>
          <a:p>
            <a:pPr marL="285750" indent="-28575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PhD, MD, JD etc.: 3-5 años después de la universidad</a:t>
            </a:r>
            <a:endParaRPr lang="en-US" sz="3200" dirty="0">
              <a:solidFill>
                <a:schemeClr val="bg1"/>
              </a:solidFill>
            </a:endParaRPr>
          </a:p>
        </p:txBody>
      </p:sp>
    </p:spTree>
    <p:extLst>
      <p:ext uri="{BB962C8B-B14F-4D97-AF65-F5344CB8AC3E}">
        <p14:creationId xmlns:p14="http://schemas.microsoft.com/office/powerpoint/2010/main" val="1758378995"/>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926f83e3d803f46bad251d3ec7fcaea2">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96a7d57f1747b8cd329b0ab2758fb7b6"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Props1.xml><?xml version="1.0" encoding="utf-8"?>
<ds:datastoreItem xmlns:ds="http://schemas.openxmlformats.org/officeDocument/2006/customXml" ds:itemID="{D4F8D76D-EDC1-4DD7-98D5-7CAEFA017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3.xml><?xml version="1.0" encoding="utf-8"?>
<ds:datastoreItem xmlns:ds="http://schemas.openxmlformats.org/officeDocument/2006/customXml" ds:itemID="{F769BE7C-72A9-4F49-A19F-ED39DE48E209}">
  <ds:schemaRefs>
    <ds:schemaRef ds:uri="be940414-f5a2-4509-bc4b-9b97993b9bc1"/>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d39049c8-5642-4c67-b9b8-6999510f229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5268</TotalTime>
  <Words>2662</Words>
  <Application>Microsoft Office PowerPoint</Application>
  <PresentationFormat>Widescreen</PresentationFormat>
  <Paragraphs>205</Paragraphs>
  <Slides>20</Slides>
  <Notes>20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20</vt:i4>
      </vt:variant>
    </vt:vector>
  </HeadingPairs>
  <TitlesOfParts>
    <vt:vector size="39" baseType="lpstr">
      <vt:lpstr>Arial</vt:lpstr>
      <vt:lpstr>Arial Narrow</vt:lpstr>
      <vt:lpstr>Berlin Sans FB</vt:lpstr>
      <vt:lpstr>Berlin Sans FB Demi</vt:lpstr>
      <vt:lpstr>Broadway</vt:lpstr>
      <vt:lpstr>Calibri</vt:lpstr>
      <vt:lpstr>Calibri Light</vt:lpstr>
      <vt:lpstr>Comic Sans MS</vt:lpstr>
      <vt:lpstr>Cooper Black</vt:lpstr>
      <vt:lpstr>Footlight MT Light</vt:lpstr>
      <vt:lpstr>Gabriola</vt:lpstr>
      <vt:lpstr>Harlow Solid Italic</vt:lpstr>
      <vt:lpstr>Matura MT Script Capitals</vt:lpstr>
      <vt:lpstr>Playbill</vt:lpstr>
      <vt:lpstr>Ravie</vt:lpstr>
      <vt:lpstr>Times New Roman</vt:lpstr>
      <vt:lpstr>Wingdings</vt:lpstr>
      <vt:lpstr>1_Office Theme</vt:lpstr>
      <vt:lpstr>Office Theme</vt:lpstr>
      <vt:lpstr>PowerPoint Presentation</vt:lpstr>
      <vt:lpstr>Aprendiendo con un Propósito</vt:lpstr>
      <vt:lpstr>Dedicación Estudiantil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Maria  Waltemeyer</dc:creator>
  <cp:lastModifiedBy>Gregg</cp:lastModifiedBy>
  <cp:revision>190</cp:revision>
  <dcterms:created xsi:type="dcterms:W3CDTF">2021-02-22T16:29:21Z</dcterms:created>
  <dcterms:modified xsi:type="dcterms:W3CDTF">2025-05-29T13:38:33Z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