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9"/>
  </p:notesMasterIdLst>
  <p:sldIdLst>
    <p:sldId id="258" r:id="rId6"/>
    <p:sldId id="256" r:id="rId7"/>
    <p:sldId id="316" r:id="rId8"/>
    <p:sldId id="305" r:id="rId9"/>
    <p:sldId id="317" r:id="rId10"/>
    <p:sldId id="302" r:id="rId11"/>
    <p:sldId id="318" r:id="rId12"/>
    <p:sldId id="257" r:id="rId13"/>
    <p:sldId id="319" r:id="rId14"/>
    <p:sldId id="308" r:id="rId15"/>
    <p:sldId id="288" r:id="rId16"/>
    <p:sldId id="310" r:id="rId17"/>
    <p:sldId id="320" r:id="rId18"/>
    <p:sldId id="309" r:id="rId19"/>
    <p:sldId id="311" r:id="rId20"/>
    <p:sldId id="312" r:id="rId21"/>
    <p:sldId id="313" r:id="rId22"/>
    <p:sldId id="314" r:id="rId23"/>
    <p:sldId id="315" r:id="rId24"/>
    <p:sldId id="292" r:id="rId25"/>
    <p:sldId id="270" r:id="rId26"/>
    <p:sldId id="271" r:id="rId27"/>
    <p:sldId id="27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2F5597"/>
    <a:srgbClr val="D1B2E8"/>
    <a:srgbClr val="F1A16B"/>
    <a:srgbClr val="A81818"/>
    <a:srgbClr val="BF95DF"/>
    <a:srgbClr val="FFE699"/>
    <a:srgbClr val="3A669C"/>
    <a:srgbClr val="FDDFC7"/>
    <a:srgbClr val="7FA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2" autoAdjust="0"/>
    <p:restoredTop sz="85347" autoAdjust="0"/>
  </p:normalViewPr>
  <p:slideViewPr>
    <p:cSldViewPr snapToGrid="0">
      <p:cViewPr varScale="1">
        <p:scale>
          <a:sx n="59" d="100"/>
          <a:sy n="59" d="100"/>
        </p:scale>
        <p:origin x="9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66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C25E7-00E8-4C88-ADF8-7A35E49F69DA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C8C3-4040-461A-91E9-FB2BD49E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5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Career Party handout ready for students to pick up for this Do Now activity,</a:t>
            </a:r>
          </a:p>
          <a:p>
            <a:r>
              <a:rPr lang="en-US" dirty="0"/>
              <a:t>https://pixabay.com/id/illustrations/balon-tali-confetti-ulang-tahun-5293367/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55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77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students complete the questionnaire, have them identify their top two categories (the categories for which they checked off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greatest number of statements). Have them place their questionnaires and their Do Now handouts on their desks. Tell them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they are now going to learn more about the six Holland codes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to display the first Holland code category, “Realistic.” Ask students to summarize the discussion of this category from the Do Now. Ask students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some jobs or careers that would appeal to those who rated high on the “Realistic” scale?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do you think this group of careers is called “Realistic”?</a:t>
            </a:r>
          </a:p>
          <a:p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 with each of the other five categories in the same way.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naming of the categories can be explained as follows: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Investigative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—these jobs involve investigating, exploring,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analyzing to try to understand ideas and situations.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Artistic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—these careers focus on creative expression in various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 (writing, dance, and theater as well as the plastic arts).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—“social” relates to society or groups of people. This career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is for those who want to help others or work with people.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Enterprising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—these people want to start new things or lead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in new directions. This word is related to “entrepreneur,”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 who starts a new business.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—“conventions” are accepted practices that keep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things going. This career group is for detail-oriented people who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orderly and precise.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21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7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67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 choose EITHER slides 9-12 OR slides 13-14 to help students identify careers matching their Holland code categories.</a:t>
            </a:r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students click on the name of their top Holland code in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shown. This should bring up a screen like the one on slide 11.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Students then select their second-choice code from the dropdown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menu, as shown, and click “Go.” This brings up a list of career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options (as in slide 12).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If the list generated is too long, students can try adding their third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(click to show pointer); if the list is too short, they can try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switching the order of the codes, or entering their third-choice code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place of the second. Encourage students to play with the site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they see some career options that they find interesting.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41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Again: slides 13-14 are an ALTERNATIVE to slides 9-12. If students have looked up careers using the ONET website, slides 13-14 should not be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84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https://pixy.org/101375/</a:t>
            </a:r>
          </a:p>
          <a:p>
            <a:r>
              <a:rPr lang="en-US" dirty="0"/>
              <a:t>https://pixabay.com/vectors/search/heavy%20machinery/</a:t>
            </a:r>
          </a:p>
          <a:p>
            <a:r>
              <a:rPr lang="en-US" dirty="0"/>
              <a:t>https://openclipart.org/detail/281773/microscope</a:t>
            </a:r>
          </a:p>
          <a:p>
            <a:r>
              <a:rPr lang="en-US" dirty="0"/>
              <a:t>https://pixabay.com/illustrations/lawyer-judge-african-cartoon-man-3819044/</a:t>
            </a:r>
          </a:p>
          <a:p>
            <a:r>
              <a:rPr lang="en-US" dirty="0"/>
              <a:t>https://openclipart.org/detail/322170/woman-in-scrubs-2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25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1200" dirty="0">
                <a:solidFill>
                  <a:schemeClr val="bg1"/>
                </a:solidFill>
              </a:rPr>
              <a:t>mage licensed from iStock https://www.istockphoto.com/photo/young-boy-dressed-as-superhero-at-beach-during-sunset-gm510397386-86226803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2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https://pixabay.com/id/illustrations/akses-banyak-tangan-933142/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You can add the student’s picture to the slide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students to indicate by a show of hands how many of them selected Group 1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their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choice. Then, ask those who selected Group 1 as a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choice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raise their hands. Ask students to comment on why they chose Group 1 and what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found attractive about its description. Do the same for the other five groups,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giving all students an opportunity to comment on their choices.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9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9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8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0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 students that during this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lesson, they will identify some careers that they might want to explore, based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their interests and personal preferences.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1: Exploring the Holland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to students that the “Do Now” was a fun introduction to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career categories in the Holland framework. They will now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a more detailed questionnaire that will help them gain further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insight into their personal Holland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2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9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2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4" y="365125"/>
            <a:ext cx="71740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9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198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55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1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3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29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0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4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6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12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7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2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58" y="1225643"/>
            <a:ext cx="9787591" cy="2852737"/>
          </a:xfrm>
        </p:spPr>
        <p:txBody>
          <a:bodyPr anchor="b"/>
          <a:lstStyle>
            <a:lvl1pPr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58" y="4105368"/>
            <a:ext cx="97875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0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365125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0" y="1681163"/>
            <a:ext cx="4643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0" y="2505075"/>
            <a:ext cx="464390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2" y="1681163"/>
            <a:ext cx="466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2" y="2505075"/>
            <a:ext cx="466677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4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4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7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58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4" y="1825625"/>
            <a:ext cx="99732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17" y="923364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3" y="0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PH for Unit icon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BF920B-2B28-45BF-BA79-602D3055CA14}"/>
              </a:ext>
            </a:extLst>
          </p:cNvPr>
          <p:cNvSpPr/>
          <p:nvPr userDrawn="1"/>
        </p:nvSpPr>
        <p:spPr>
          <a:xfrm>
            <a:off x="50800" y="0"/>
            <a:ext cx="1206500" cy="914400"/>
          </a:xfrm>
          <a:prstGeom prst="rect">
            <a:avLst/>
          </a:prstGeom>
          <a:blipFill dpi="0"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59" y="6193165"/>
            <a:ext cx="2021541" cy="59575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94901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59" y="6193165"/>
            <a:ext cx="2021541" cy="59575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00557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tonline.org/explore/interes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tonline.org/find/descriptor/browse/1.B.1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onetonline.org/explore/interes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illustrations/balon-tali-confetti-ulang-tahun-5293367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onetonline.org/explore/interests" TargetMode="External"/><Relationship Id="rId4" Type="http://schemas.openxmlformats.org/officeDocument/2006/relationships/hyperlink" Target="https://pixabay.com/id/illustrations/akses-banyak-tangan-93314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E9FC4-F810-440E-AC15-A67365D0618D}"/>
              </a:ext>
            </a:extLst>
          </p:cNvPr>
          <p:cNvSpPr txBox="1"/>
          <p:nvPr/>
        </p:nvSpPr>
        <p:spPr>
          <a:xfrm>
            <a:off x="1143622" y="618776"/>
            <a:ext cx="108877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0000"/>
                </a:solidFill>
                <a:latin typeface="Berlin Sans FB Demi" panose="020E0802020502020306" pitchFamily="34" charset="0"/>
              </a:rPr>
              <a:t>Hazlo Ahora</a:t>
            </a:r>
            <a:r>
              <a:rPr lang="en-US" sz="3600" dirty="0">
                <a:solidFill>
                  <a:srgbClr val="700000"/>
                </a:solidFill>
                <a:latin typeface="Berlin Sans FB" panose="020E0602020502020306" pitchFamily="34" charset="0"/>
              </a:rPr>
              <a:t>: </a:t>
            </a:r>
            <a:r>
              <a:rPr lang="en-US" sz="3600" dirty="0">
                <a:solidFill>
                  <a:srgbClr val="700000"/>
                </a:solidFill>
                <a:latin typeface="Berlin Sans FB Demi" panose="020E0802020502020306" pitchFamily="34" charset="0"/>
              </a:rPr>
              <a:t>Fiesta de Profesiones</a:t>
            </a:r>
            <a:endParaRPr lang="en-US" sz="3600" dirty="0">
              <a:solidFill>
                <a:srgbClr val="700000"/>
              </a:solidFill>
              <a:latin typeface="Berlin Sans FB" panose="020E0602020502020306" pitchFamily="34" charset="0"/>
            </a:endParaRPr>
          </a:p>
          <a:p>
            <a:pPr algn="ctr">
              <a:spcBef>
                <a:spcPts val="2400"/>
              </a:spcBef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 el folleto de la  </a:t>
            </a:r>
            <a:r>
              <a:rPr lang="en-US" sz="3600" dirty="0">
                <a:solidFill>
                  <a:srgbClr val="700000"/>
                </a:solidFill>
                <a:latin typeface="Ravie" panose="04040805050809020602" pitchFamily="82" charset="0"/>
              </a:rPr>
              <a:t>Fiesta de Profesiones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Elige los grupos con los que te gustaría salir!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Escribe la palabra de cada grupo en la casilla correspondiente.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(Elige palabras de la Clave al final de la página.)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Ravie" panose="04040805050809020602" pitchFamily="82" charset="0"/>
            </a:endParaRPr>
          </a:p>
        </p:txBody>
      </p:sp>
      <p:pic>
        <p:nvPicPr>
          <p:cNvPr id="1026" name="Picture 2" descr="Balloons, String, Confetti, Balloon, Birthday">
            <a:extLst>
              <a:ext uri="{FF2B5EF4-FFF2-40B4-BE49-F238E27FC236}">
                <a16:creationId xmlns:a16="http://schemas.microsoft.com/office/drawing/2014/main" id="{50C8A4BE-384A-4E0D-B33D-99A11D5EB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0257" y="4369057"/>
            <a:ext cx="1537734" cy="20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5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4BB906-8236-437D-9BE1-57D21287568F}"/>
              </a:ext>
            </a:extLst>
          </p:cNvPr>
          <p:cNvSpPr txBox="1"/>
          <p:nvPr/>
        </p:nvSpPr>
        <p:spPr>
          <a:xfrm>
            <a:off x="1456631" y="1744523"/>
            <a:ext cx="10368785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</a:rPr>
              <a:t>Códigos profesionales de Holland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  <a:sym typeface="Wingdings" panose="05000000000000000000" pitchFamily="2" charset="2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</a:rPr>
              <a:t>Una forma de categorizar las opciones profesionales basada en los tipos de personalidad de las personas que disfrutan esas profesiones.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</a:rPr>
              <a:t>investigativo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  <a:sym typeface="Wingdings" panose="05000000000000000000" pitchFamily="2" charset="2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</a:rPr>
              <a:t>Relacionado con descubrir cosas y tratar de entenderlas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</a:rPr>
              <a:t>emprendedor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  <a:sym typeface="Wingdings" panose="05000000000000000000" pitchFamily="2" charset="2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s-MX" sz="28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</a:rPr>
              <a:t>interesado en empezar cosas nuevas o dirigir a la gente en nuevas direcciones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DD6599-275E-4D55-9C29-D750AC012647}"/>
              </a:ext>
            </a:extLst>
          </p:cNvPr>
          <p:cNvSpPr/>
          <p:nvPr/>
        </p:nvSpPr>
        <p:spPr>
          <a:xfrm>
            <a:off x="8575164" y="312834"/>
            <a:ext cx="2393987" cy="2122022"/>
          </a:xfrm>
          <a:prstGeom prst="roundRect">
            <a:avLst/>
          </a:prstGeom>
          <a:solidFill>
            <a:srgbClr val="3A6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D5596-161F-42AC-9407-26A19D3A5E5F}"/>
              </a:ext>
            </a:extLst>
          </p:cNvPr>
          <p:cNvSpPr txBox="1"/>
          <p:nvPr/>
        </p:nvSpPr>
        <p:spPr>
          <a:xfrm>
            <a:off x="8764946" y="498028"/>
            <a:ext cx="23939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/>
              <a:t>Términos Útiles de Conocer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27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C2DE4-7147-4DCC-B26B-AFC47984B699}"/>
              </a:ext>
            </a:extLst>
          </p:cNvPr>
          <p:cNvSpPr txBox="1"/>
          <p:nvPr/>
        </p:nvSpPr>
        <p:spPr>
          <a:xfrm>
            <a:off x="2505508" y="189109"/>
            <a:ext cx="806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Hexágono Profesional Holland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77A4CC7-B14F-479B-9529-BA9B3D7147F8}"/>
              </a:ext>
            </a:extLst>
          </p:cNvPr>
          <p:cNvSpPr/>
          <p:nvPr/>
        </p:nvSpPr>
        <p:spPr>
          <a:xfrm flipV="1">
            <a:off x="5239043" y="1196820"/>
            <a:ext cx="2953512" cy="2560320"/>
          </a:xfrm>
          <a:prstGeom prst="triangle">
            <a:avLst>
              <a:gd name="adj" fmla="val 49381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4D1CCBD-A92F-41BD-B032-7B15BB0AD936}"/>
              </a:ext>
            </a:extLst>
          </p:cNvPr>
          <p:cNvSpPr/>
          <p:nvPr/>
        </p:nvSpPr>
        <p:spPr>
          <a:xfrm flipV="1">
            <a:off x="3793202" y="3765239"/>
            <a:ext cx="2953512" cy="2560320"/>
          </a:xfrm>
          <a:prstGeom prst="triangle">
            <a:avLst>
              <a:gd name="adj" fmla="val 49381"/>
            </a:avLst>
          </a:prstGeom>
          <a:solidFill>
            <a:srgbClr val="A81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898B502F-041D-46B2-BD87-3F2A3F3C63A2}"/>
              </a:ext>
            </a:extLst>
          </p:cNvPr>
          <p:cNvSpPr/>
          <p:nvPr/>
        </p:nvSpPr>
        <p:spPr>
          <a:xfrm flipV="1">
            <a:off x="6697512" y="3765239"/>
            <a:ext cx="2953512" cy="2560320"/>
          </a:xfrm>
          <a:prstGeom prst="triangle">
            <a:avLst>
              <a:gd name="adj" fmla="val 49381"/>
            </a:avLst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5CCB32C-56D4-49A7-B2FA-8F99F9F9878D}"/>
              </a:ext>
            </a:extLst>
          </p:cNvPr>
          <p:cNvSpPr/>
          <p:nvPr/>
        </p:nvSpPr>
        <p:spPr>
          <a:xfrm>
            <a:off x="5239043" y="3768026"/>
            <a:ext cx="2953512" cy="2560320"/>
          </a:xfrm>
          <a:prstGeom prst="triangle">
            <a:avLst>
              <a:gd name="adj" fmla="val 49381"/>
            </a:avLst>
          </a:prstGeom>
          <a:solidFill>
            <a:srgbClr val="F1A1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CF2AB1F-A48D-4F09-907D-5731DCC9D653}"/>
              </a:ext>
            </a:extLst>
          </p:cNvPr>
          <p:cNvSpPr/>
          <p:nvPr/>
        </p:nvSpPr>
        <p:spPr>
          <a:xfrm>
            <a:off x="6708398" y="1196820"/>
            <a:ext cx="2953512" cy="2560320"/>
          </a:xfrm>
          <a:prstGeom prst="triangle">
            <a:avLst>
              <a:gd name="adj" fmla="val 49381"/>
            </a:avLst>
          </a:prstGeom>
          <a:solidFill>
            <a:srgbClr val="D1B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809CD1D-22EE-426C-8414-63F57EA254FC}"/>
              </a:ext>
            </a:extLst>
          </p:cNvPr>
          <p:cNvSpPr/>
          <p:nvPr/>
        </p:nvSpPr>
        <p:spPr>
          <a:xfrm>
            <a:off x="3765772" y="1204919"/>
            <a:ext cx="2953512" cy="2560320"/>
          </a:xfrm>
          <a:prstGeom prst="triangle">
            <a:avLst>
              <a:gd name="adj" fmla="val 49381"/>
            </a:avLst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96EA0D-214A-4D00-BA3D-D9F3314533AE}"/>
              </a:ext>
            </a:extLst>
          </p:cNvPr>
          <p:cNvSpPr txBox="1"/>
          <p:nvPr/>
        </p:nvSpPr>
        <p:spPr>
          <a:xfrm rot="17956876">
            <a:off x="3295500" y="2039053"/>
            <a:ext cx="1976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100" dirty="0">
                <a:solidFill>
                  <a:srgbClr val="2F5597"/>
                </a:solidFill>
              </a:rPr>
              <a:t>Realista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F43DE0-1445-43A5-A5A1-12323D2CC9BC}"/>
              </a:ext>
            </a:extLst>
          </p:cNvPr>
          <p:cNvSpPr txBox="1"/>
          <p:nvPr/>
        </p:nvSpPr>
        <p:spPr>
          <a:xfrm>
            <a:off x="5643601" y="5162015"/>
            <a:ext cx="2206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Los Persuasivos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E959C6-E715-436E-A220-64C94B83A898}"/>
              </a:ext>
            </a:extLst>
          </p:cNvPr>
          <p:cNvSpPr txBox="1"/>
          <p:nvPr/>
        </p:nvSpPr>
        <p:spPr>
          <a:xfrm>
            <a:off x="5498653" y="726142"/>
            <a:ext cx="2496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100" dirty="0">
                <a:solidFill>
                  <a:srgbClr val="2F5597"/>
                </a:solidFill>
              </a:rPr>
              <a:t>Investigativo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DF5F1D-48CC-452B-9715-06F56C28FB88}"/>
              </a:ext>
            </a:extLst>
          </p:cNvPr>
          <p:cNvSpPr txBox="1"/>
          <p:nvPr/>
        </p:nvSpPr>
        <p:spPr>
          <a:xfrm rot="3632785">
            <a:off x="7956458" y="2126860"/>
            <a:ext cx="2496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rgbClr val="2F5597"/>
                </a:solidFill>
              </a:rPr>
              <a:t>Artístico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3AAA4D-AB70-404F-90FC-EE4662C05850}"/>
              </a:ext>
            </a:extLst>
          </p:cNvPr>
          <p:cNvSpPr txBox="1"/>
          <p:nvPr/>
        </p:nvSpPr>
        <p:spPr>
          <a:xfrm rot="3605074">
            <a:off x="3091830" y="4955135"/>
            <a:ext cx="2496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rgbClr val="2F5597"/>
                </a:solidFill>
              </a:rPr>
              <a:t>Social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C9C538-5437-4C5F-9BDE-F276EF33F167}"/>
              </a:ext>
            </a:extLst>
          </p:cNvPr>
          <p:cNvSpPr txBox="1"/>
          <p:nvPr/>
        </p:nvSpPr>
        <p:spPr>
          <a:xfrm rot="18018715">
            <a:off x="7794457" y="4869628"/>
            <a:ext cx="2677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100" dirty="0">
                <a:solidFill>
                  <a:srgbClr val="2F5597"/>
                </a:solidFill>
              </a:rPr>
              <a:t>Convencional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BA749A-D77B-413E-AB35-F0B92B0D85AF}"/>
              </a:ext>
            </a:extLst>
          </p:cNvPr>
          <p:cNvSpPr txBox="1"/>
          <p:nvPr/>
        </p:nvSpPr>
        <p:spPr>
          <a:xfrm>
            <a:off x="5495171" y="6273225"/>
            <a:ext cx="2697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rgbClr val="2F5597"/>
                </a:solidFill>
              </a:rPr>
              <a:t>Emprendedor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A37910-56AD-496D-9C3F-3C20786D2650}"/>
              </a:ext>
            </a:extLst>
          </p:cNvPr>
          <p:cNvSpPr txBox="1"/>
          <p:nvPr/>
        </p:nvSpPr>
        <p:spPr>
          <a:xfrm>
            <a:off x="4307946" y="2483840"/>
            <a:ext cx="1986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Los Hacedores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9A3068-07BE-40E5-9FEA-456AD1183A87}"/>
              </a:ext>
            </a:extLst>
          </p:cNvPr>
          <p:cNvSpPr txBox="1"/>
          <p:nvPr/>
        </p:nvSpPr>
        <p:spPr>
          <a:xfrm>
            <a:off x="7304789" y="2520864"/>
            <a:ext cx="1924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Los Creadores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4555AB-B9C3-41D6-B039-516EB0F5F712}"/>
              </a:ext>
            </a:extLst>
          </p:cNvPr>
          <p:cNvSpPr txBox="1"/>
          <p:nvPr/>
        </p:nvSpPr>
        <p:spPr>
          <a:xfrm>
            <a:off x="5671467" y="1294090"/>
            <a:ext cx="2123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Los Pensadores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B4F317-614D-4339-A1D2-339849B16D36}"/>
              </a:ext>
            </a:extLst>
          </p:cNvPr>
          <p:cNvSpPr txBox="1"/>
          <p:nvPr/>
        </p:nvSpPr>
        <p:spPr>
          <a:xfrm>
            <a:off x="7176662" y="3760320"/>
            <a:ext cx="1986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Los </a:t>
            </a:r>
            <a:r>
              <a:rPr lang="en-US" sz="3200" b="1" dirty="0" err="1"/>
              <a:t>Organiza-dores</a:t>
            </a:r>
            <a:endParaRPr lang="en-US" sz="32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F0DBCF-CCE6-4F4C-B2A4-D68B745F9629}"/>
              </a:ext>
            </a:extLst>
          </p:cNvPr>
          <p:cNvSpPr txBox="1"/>
          <p:nvPr/>
        </p:nvSpPr>
        <p:spPr>
          <a:xfrm>
            <a:off x="4280768" y="3745393"/>
            <a:ext cx="1986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Los Ayudantes</a:t>
            </a:r>
          </a:p>
        </p:txBody>
      </p:sp>
    </p:spTree>
    <p:extLst>
      <p:ext uri="{BB962C8B-B14F-4D97-AF65-F5344CB8AC3E}">
        <p14:creationId xmlns:p14="http://schemas.microsoft.com/office/powerpoint/2010/main" val="12222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ACD147-5A30-4F8C-943E-A9D4A8897DE4}"/>
              </a:ext>
            </a:extLst>
          </p:cNvPr>
          <p:cNvSpPr txBox="1"/>
          <p:nvPr/>
        </p:nvSpPr>
        <p:spPr>
          <a:xfrm>
            <a:off x="2744928" y="1500601"/>
            <a:ext cx="78078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0000"/>
                </a:solidFill>
                <a:latin typeface="Berlin Sans FB" panose="020E0602020502020306" pitchFamily="34" charset="0"/>
              </a:rPr>
              <a:t>Comparte con un compañero tus dos principales códigos Holland y cómo crees que encajan con tu personalidad e intereses.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625F41B0-4E9C-4716-A34F-1846EE63FD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57" y="5541642"/>
            <a:ext cx="604345" cy="6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2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4299C-D888-4E96-86C4-36B8E2C2C3CA}"/>
              </a:ext>
            </a:extLst>
          </p:cNvPr>
          <p:cNvSpPr txBox="1"/>
          <p:nvPr/>
        </p:nvSpPr>
        <p:spPr>
          <a:xfrm>
            <a:off x="2578352" y="1977655"/>
            <a:ext cx="8511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  <a:latin typeface="Berlin Sans FB" panose="020E0602020502020306" pitchFamily="34" charset="0"/>
              </a:rPr>
              <a:t>Encontrando Profesiones Que Coincidan Con Tu Perfil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CD147-5A30-4F8C-943E-A9D4A8897DE4}"/>
              </a:ext>
            </a:extLst>
          </p:cNvPr>
          <p:cNvSpPr txBox="1"/>
          <p:nvPr/>
        </p:nvSpPr>
        <p:spPr>
          <a:xfrm>
            <a:off x="2744928" y="3976577"/>
            <a:ext cx="8119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0000"/>
                </a:solidFill>
                <a:latin typeface="Berlin Sans FB" panose="020E0602020502020306" pitchFamily="34" charset="0"/>
              </a:rPr>
              <a:t>Mira “Búsqueda de Intereses en línea ONET.”</a:t>
            </a:r>
          </a:p>
          <a:p>
            <a:pPr algn="ctr"/>
            <a:endParaRPr lang="en-US" sz="3200" dirty="0">
              <a:solidFill>
                <a:srgbClr val="7000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3200" dirty="0">
                <a:solidFill>
                  <a:srgbClr val="700000"/>
                </a:solidFill>
                <a:latin typeface="Berlin Sans FB" panose="020E0602020502020306" pitchFamily="34" charset="0"/>
                <a:hlinkClick r:id="rId3"/>
              </a:rPr>
              <a:t>ONET</a:t>
            </a:r>
            <a:endParaRPr lang="en-US" sz="3200" dirty="0">
              <a:solidFill>
                <a:srgbClr val="700000"/>
              </a:solidFill>
              <a:latin typeface="Berlin Sans FB" panose="020E0602020502020306" pitchFamily="34" charset="0"/>
            </a:endParaRPr>
          </a:p>
          <a:p>
            <a:pPr algn="ctr"/>
            <a:endParaRPr lang="en-US" sz="3200" dirty="0">
              <a:solidFill>
                <a:srgbClr val="70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625F41B0-4E9C-4716-A34F-1846EE63FD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28" y="5296714"/>
            <a:ext cx="604345" cy="6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3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0FB95-7A8F-4FE1-8673-350DDBBED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73" y="0"/>
            <a:ext cx="10979501" cy="6219108"/>
          </a:xfrm>
          <a:prstGeom prst="rect">
            <a:avLst/>
          </a:prstGeom>
        </p:spPr>
      </p:pic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1583CDD2-8CB5-4174-84B3-89DD99BEB069}"/>
              </a:ext>
            </a:extLst>
          </p:cNvPr>
          <p:cNvSpPr/>
          <p:nvPr/>
        </p:nvSpPr>
        <p:spPr>
          <a:xfrm rot="20273327" flipH="1">
            <a:off x="1212115" y="2404790"/>
            <a:ext cx="3831762" cy="1009256"/>
          </a:xfrm>
          <a:prstGeom prst="curvedDownArrow">
            <a:avLst>
              <a:gd name="adj1" fmla="val 1439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4F48F-B160-408A-B46E-FEDD967D56A4}"/>
              </a:ext>
            </a:extLst>
          </p:cNvPr>
          <p:cNvSpPr txBox="1"/>
          <p:nvPr/>
        </p:nvSpPr>
        <p:spPr>
          <a:xfrm>
            <a:off x="5092919" y="2392326"/>
            <a:ext cx="3818606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Click</a:t>
            </a:r>
            <a:r>
              <a:rPr lang="en-US" sz="2400" dirty="0">
                <a:solidFill>
                  <a:schemeClr val="bg1"/>
                </a:solidFill>
              </a:rPr>
              <a:t> en tu código principal!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E4F0EC-ECC2-4750-81EF-54AE84CE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0968"/>
            <a:ext cx="12192000" cy="6395930"/>
          </a:xfrm>
          <a:prstGeom prst="rect">
            <a:avLst/>
          </a:prstGeom>
        </p:spPr>
      </p:pic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0C3EAE17-05F8-4FF2-8F43-E1D1016E1B1B}"/>
              </a:ext>
            </a:extLst>
          </p:cNvPr>
          <p:cNvSpPr/>
          <p:nvPr/>
        </p:nvSpPr>
        <p:spPr>
          <a:xfrm rot="18863347" flipH="1">
            <a:off x="4622861" y="2754582"/>
            <a:ext cx="2826224" cy="724830"/>
          </a:xfrm>
          <a:prstGeom prst="curvedDownArrow">
            <a:avLst>
              <a:gd name="adj1" fmla="val 1439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1066C-3F38-446D-AEB1-A79835D1C0AD}"/>
              </a:ext>
            </a:extLst>
          </p:cNvPr>
          <p:cNvSpPr txBox="1"/>
          <p:nvPr/>
        </p:nvSpPr>
        <p:spPr>
          <a:xfrm>
            <a:off x="7283468" y="2286000"/>
            <a:ext cx="3731861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Elije</a:t>
            </a:r>
            <a:r>
              <a:rPr lang="en-US" sz="2400" dirty="0">
                <a:solidFill>
                  <a:schemeClr val="bg1"/>
                </a:solidFill>
              </a:rPr>
              <a:t> tu segundo código en el menú desplegable.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8058A7A0-64EC-4F64-AED6-71A8CE00DE60}"/>
              </a:ext>
            </a:extLst>
          </p:cNvPr>
          <p:cNvSpPr/>
          <p:nvPr/>
        </p:nvSpPr>
        <p:spPr>
          <a:xfrm rot="2295020" flipH="1" flipV="1">
            <a:off x="7376998" y="4935804"/>
            <a:ext cx="1684633" cy="613014"/>
          </a:xfrm>
          <a:prstGeom prst="curvedDownArrow">
            <a:avLst>
              <a:gd name="adj1" fmla="val 1439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C02B8-1B4A-4F20-9E41-86ABD2FD8317}"/>
              </a:ext>
            </a:extLst>
          </p:cNvPr>
          <p:cNvSpPr txBox="1"/>
          <p:nvPr/>
        </p:nvSpPr>
        <p:spPr>
          <a:xfrm>
            <a:off x="8382166" y="5011479"/>
            <a:ext cx="3731861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Luego haga click en </a:t>
            </a:r>
            <a:r>
              <a:rPr lang="en-US" sz="2400" b="1" dirty="0">
                <a:solidFill>
                  <a:srgbClr val="C00000"/>
                </a:solidFill>
              </a:rPr>
              <a:t>“Go”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94D50-7B5A-42A2-8E45-8AD5317A2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70771" cy="6007177"/>
          </a:xfrm>
          <a:prstGeom prst="rect">
            <a:avLst/>
          </a:prstGeom>
        </p:spPr>
      </p:pic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56DD3448-B011-44A4-9C99-D93234C942D8}"/>
              </a:ext>
            </a:extLst>
          </p:cNvPr>
          <p:cNvSpPr/>
          <p:nvPr/>
        </p:nvSpPr>
        <p:spPr>
          <a:xfrm rot="14533825">
            <a:off x="5141714" y="2180509"/>
            <a:ext cx="3642780" cy="756364"/>
          </a:xfrm>
          <a:prstGeom prst="curvedDownArrow">
            <a:avLst>
              <a:gd name="adj1" fmla="val 1439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D1F31-91D2-49C6-BCB5-C8C180372B3C}"/>
              </a:ext>
            </a:extLst>
          </p:cNvPr>
          <p:cNvSpPr txBox="1"/>
          <p:nvPr/>
        </p:nvSpPr>
        <p:spPr>
          <a:xfrm>
            <a:off x="8423933" y="3115404"/>
            <a:ext cx="3469591" cy="24622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¿Demasiadas opciones? Añade un </a:t>
            </a:r>
            <a:r>
              <a:rPr lang="en-US" sz="2200" b="1" dirty="0">
                <a:solidFill>
                  <a:srgbClr val="C00000"/>
                </a:solidFill>
              </a:rPr>
              <a:t>3</a:t>
            </a:r>
            <a:r>
              <a:rPr lang="en-US" sz="2200" b="1" baseline="30000" dirty="0">
                <a:solidFill>
                  <a:srgbClr val="C00000"/>
                </a:solidFill>
              </a:rPr>
              <a:t>er</a:t>
            </a:r>
            <a:r>
              <a:rPr lang="en-US" sz="2200" b="1" dirty="0">
                <a:solidFill>
                  <a:srgbClr val="C00000"/>
                </a:solidFill>
              </a:rPr>
              <a:t> código Holland </a:t>
            </a:r>
            <a:r>
              <a:rPr lang="en-US" sz="2200" dirty="0">
                <a:solidFill>
                  <a:schemeClr val="bg1"/>
                </a:solidFill>
              </a:rPr>
              <a:t>y da click otra vez en </a:t>
            </a:r>
            <a:r>
              <a:rPr lang="en-US" sz="2200" b="1" dirty="0">
                <a:solidFill>
                  <a:srgbClr val="C00000"/>
                </a:solidFill>
              </a:rPr>
              <a:t>Go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r>
              <a:rPr lang="en-US" sz="2200" dirty="0">
                <a:solidFill>
                  <a:schemeClr val="bg1"/>
                </a:solidFill>
              </a:rPr>
              <a:t>No hay suficientes opciones? Intenta cambiar tu 1</a:t>
            </a:r>
            <a:r>
              <a:rPr lang="en-US" sz="2200" baseline="30000" dirty="0">
                <a:solidFill>
                  <a:schemeClr val="bg1"/>
                </a:solidFill>
              </a:rPr>
              <a:t>ra</a:t>
            </a:r>
            <a:r>
              <a:rPr lang="en-US" sz="2200" dirty="0">
                <a:solidFill>
                  <a:schemeClr val="bg1"/>
                </a:solidFill>
              </a:rPr>
              <a:t> y 2</a:t>
            </a:r>
            <a:r>
              <a:rPr lang="en-US" sz="2200" baseline="30000" dirty="0">
                <a:solidFill>
                  <a:schemeClr val="bg1"/>
                </a:solidFill>
              </a:rPr>
              <a:t>da</a:t>
            </a:r>
            <a:r>
              <a:rPr lang="en-US" sz="2200" dirty="0">
                <a:solidFill>
                  <a:schemeClr val="bg1"/>
                </a:solidFill>
              </a:rPr>
              <a:t> opción, o ingresa tu 3</a:t>
            </a:r>
            <a:r>
              <a:rPr lang="en-US" sz="2200" baseline="30000" dirty="0">
                <a:solidFill>
                  <a:schemeClr val="bg1"/>
                </a:solidFill>
              </a:rPr>
              <a:t>ra</a:t>
            </a:r>
            <a:r>
              <a:rPr lang="en-US" sz="2200" dirty="0">
                <a:solidFill>
                  <a:schemeClr val="bg1"/>
                </a:solidFill>
              </a:rPr>
              <a:t> opción en lugar de la  2</a:t>
            </a:r>
            <a:r>
              <a:rPr lang="en-US" sz="2200" baseline="30000" dirty="0">
                <a:solidFill>
                  <a:schemeClr val="bg1"/>
                </a:solidFill>
              </a:rPr>
              <a:t>da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1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94D50-7B5A-42A2-8E45-8AD5317A2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61159" cy="60579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50EACED2-27C4-49AB-B523-3ABB0C8AE865}"/>
              </a:ext>
            </a:extLst>
          </p:cNvPr>
          <p:cNvSpPr/>
          <p:nvPr/>
        </p:nvSpPr>
        <p:spPr>
          <a:xfrm rot="5400000">
            <a:off x="7330770" y="3370515"/>
            <a:ext cx="244549" cy="308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1B1B99-2AD7-4DEE-8212-B9492EE9EEA2}"/>
              </a:ext>
            </a:extLst>
          </p:cNvPr>
          <p:cNvSpPr txBox="1"/>
          <p:nvPr/>
        </p:nvSpPr>
        <p:spPr>
          <a:xfrm>
            <a:off x="7607217" y="3200400"/>
            <a:ext cx="3338622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Puede hacer click en el título de un trabajo para ver una Descripción de lo que hace la gente de esa profesión.</a:t>
            </a:r>
          </a:p>
        </p:txBody>
      </p:sp>
    </p:spTree>
    <p:extLst>
      <p:ext uri="{BB962C8B-B14F-4D97-AF65-F5344CB8AC3E}">
        <p14:creationId xmlns:p14="http://schemas.microsoft.com/office/powerpoint/2010/main" val="49205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DCD09A-5838-4609-A5E6-67B54A5DA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085" y="0"/>
            <a:ext cx="9307224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1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BF8E78-E578-4D2E-AF42-35AAEB2C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686" y="313891"/>
            <a:ext cx="8776367" cy="59172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15BF05-BF4F-48F1-A32E-CC1A74FB483B}"/>
              </a:ext>
            </a:extLst>
          </p:cNvPr>
          <p:cNvSpPr/>
          <p:nvPr/>
        </p:nvSpPr>
        <p:spPr>
          <a:xfrm>
            <a:off x="3121965" y="3167743"/>
            <a:ext cx="8259049" cy="30634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93A21-7D93-4B1C-8E84-66B56338614A}"/>
              </a:ext>
            </a:extLst>
          </p:cNvPr>
          <p:cNvSpPr txBox="1"/>
          <p:nvPr/>
        </p:nvSpPr>
        <p:spPr>
          <a:xfrm>
            <a:off x="1375915" y="717283"/>
            <a:ext cx="2157700" cy="22159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Dibuja un marco alrededor de las listas de tus dos principales categorías de código Holland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18D0ED-B052-4481-9C86-4EBEB00AE41A}"/>
              </a:ext>
            </a:extLst>
          </p:cNvPr>
          <p:cNvCxnSpPr>
            <a:cxnSpLocks/>
          </p:cNvCxnSpPr>
          <p:nvPr/>
        </p:nvCxnSpPr>
        <p:spPr>
          <a:xfrm>
            <a:off x="2720947" y="2945863"/>
            <a:ext cx="361507" cy="4831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4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315" y="653051"/>
            <a:ext cx="9903417" cy="2556467"/>
          </a:xfrm>
        </p:spPr>
        <p:txBody>
          <a:bodyPr anchor="t"/>
          <a:lstStyle/>
          <a:p>
            <a:r>
              <a:rPr lang="en-US" dirty="0">
                <a:latin typeface="Berlin Sans FB" panose="020E0602020502020306" pitchFamily="34" charset="0"/>
              </a:rPr>
              <a:t>Aprendiendo con un Propósito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7A6B0-D030-425A-A67B-31A8E5C83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8360" y="1724297"/>
            <a:ext cx="9144000" cy="219143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erlin Sans FB" panose="020E0602020502020306" pitchFamily="34" charset="0"/>
              </a:rPr>
              <a:t>Día 4: Exploración de Profesiones 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737F9A-5264-4404-BC33-025EFC378ADD}"/>
              </a:ext>
            </a:extLst>
          </p:cNvPr>
          <p:cNvSpPr/>
          <p:nvPr/>
        </p:nvSpPr>
        <p:spPr>
          <a:xfrm>
            <a:off x="3696135" y="2821669"/>
            <a:ext cx="5971032" cy="33832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F573ED-CDF6-45FD-AC0F-C1FD96AE75B4}"/>
              </a:ext>
            </a:extLst>
          </p:cNvPr>
          <p:cNvSpPr txBox="1"/>
          <p:nvPr/>
        </p:nvSpPr>
        <p:spPr>
          <a:xfrm>
            <a:off x="1483010" y="312229"/>
            <a:ext cx="85020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0000"/>
                </a:solidFill>
                <a:latin typeface="Berlin Sans FB" panose="020E0602020502020306" pitchFamily="34" charset="0"/>
              </a:rPr>
              <a:t>Enumera por lo menos tres (y hasta cinco) profesiones sobre las que quieras aprender más.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A1C1B5-C28D-42CE-94DA-3460B00086B1}"/>
              </a:ext>
            </a:extLst>
          </p:cNvPr>
          <p:cNvSpPr txBox="1"/>
          <p:nvPr/>
        </p:nvSpPr>
        <p:spPr>
          <a:xfrm>
            <a:off x="1397539" y="2628233"/>
            <a:ext cx="5719191" cy="312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3200" b="1" dirty="0">
                <a:solidFill>
                  <a:srgbClr val="3A669C"/>
                </a:solidFill>
              </a:rPr>
              <a:t>________________________</a:t>
            </a:r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3200" b="1" dirty="0">
                <a:solidFill>
                  <a:srgbClr val="3A669C"/>
                </a:solidFill>
              </a:rPr>
              <a:t>________________________</a:t>
            </a:r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3200" b="1" dirty="0">
                <a:solidFill>
                  <a:srgbClr val="3A669C"/>
                </a:solidFill>
              </a:rPr>
              <a:t>________________________</a:t>
            </a:r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3200" b="1" dirty="0">
                <a:solidFill>
                  <a:srgbClr val="3A669C"/>
                </a:solidFill>
              </a:rPr>
              <a:t>________________________</a:t>
            </a:r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3200" b="1" dirty="0">
                <a:solidFill>
                  <a:srgbClr val="3A669C"/>
                </a:solidFill>
              </a:rPr>
              <a:t>________________________</a:t>
            </a:r>
          </a:p>
        </p:txBody>
      </p:sp>
      <p:pic>
        <p:nvPicPr>
          <p:cNvPr id="1026" name="Picture 2" descr="Blue computer monitor free image">
            <a:extLst>
              <a:ext uri="{FF2B5EF4-FFF2-40B4-BE49-F238E27FC236}">
                <a16:creationId xmlns:a16="http://schemas.microsoft.com/office/drawing/2014/main" id="{A731CD24-908F-43E6-A668-539DB9A4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75" y="1136536"/>
            <a:ext cx="1394926" cy="173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+ Free Heavy Machinery &amp; Construction Vectors - Pixabay">
            <a:extLst>
              <a:ext uri="{FF2B5EF4-FFF2-40B4-BE49-F238E27FC236}">
                <a16:creationId xmlns:a16="http://schemas.microsoft.com/office/drawing/2014/main" id="{CD55052F-4623-48D8-806F-A37B97D2D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9" y="2012213"/>
            <a:ext cx="2365070" cy="17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Microscope - Openclipart">
            <a:extLst>
              <a:ext uri="{FF2B5EF4-FFF2-40B4-BE49-F238E27FC236}">
                <a16:creationId xmlns:a16="http://schemas.microsoft.com/office/drawing/2014/main" id="{FD2F7813-7B42-42C1-B312-F7ABA23E26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openclipart.org/image/800px/281773">
            <a:extLst>
              <a:ext uri="{FF2B5EF4-FFF2-40B4-BE49-F238E27FC236}">
                <a16:creationId xmlns:a16="http://schemas.microsoft.com/office/drawing/2014/main" id="{1FE2A718-3E06-4EFE-97AE-BCBE501B4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086">
            <a:off x="9914594" y="2695857"/>
            <a:ext cx="894562" cy="17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awyer, Judge, African, Cartoon, Man, American">
            <a:extLst>
              <a:ext uri="{FF2B5EF4-FFF2-40B4-BE49-F238E27FC236}">
                <a16:creationId xmlns:a16="http://schemas.microsoft.com/office/drawing/2014/main" id="{845EDE92-8383-4949-8874-5727ECB4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99841" l="10000" r="90000">
                        <a14:foregroundMark x1="14792" y1="95694" x2="14792" y2="95694"/>
                        <a14:foregroundMark x1="14792" y1="95694" x2="32500" y2="92504"/>
                        <a14:foregroundMark x1="32500" y1="92504" x2="22188" y2="71451"/>
                        <a14:foregroundMark x1="22188" y1="71451" x2="21146" y2="47528"/>
                        <a14:foregroundMark x1="21146" y1="47528" x2="17500" y2="72249"/>
                        <a14:foregroundMark x1="17500" y1="72249" x2="32396" y2="79107"/>
                        <a14:foregroundMark x1="32396" y1="79107" x2="29479" y2="56459"/>
                        <a14:foregroundMark x1="29479" y1="56459" x2="36563" y2="74163"/>
                        <a14:foregroundMark x1="46354" y1="83892" x2="61771" y2="84051"/>
                        <a14:foregroundMark x1="61771" y1="84051" x2="47396" y2="91069"/>
                        <a14:foregroundMark x1="47396" y1="91069" x2="62396" y2="94099"/>
                        <a14:foregroundMark x1="62396" y1="94099" x2="47292" y2="98724"/>
                        <a14:foregroundMark x1="47292" y1="98724" x2="63125" y2="96172"/>
                        <a14:foregroundMark x1="63125" y1="96172" x2="65729" y2="99841"/>
                        <a14:foregroundMark x1="22500" y1="45295" x2="19792" y2="33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16" y="4320537"/>
            <a:ext cx="2474767" cy="161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openclipart.org/image/800px/322170">
            <a:extLst>
              <a:ext uri="{FF2B5EF4-FFF2-40B4-BE49-F238E27FC236}">
                <a16:creationId xmlns:a16="http://schemas.microsoft.com/office/drawing/2014/main" id="{D780D824-A5FA-42D9-95A5-5FCB2BF4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53" y="4380621"/>
            <a:ext cx="1877008" cy="17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84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4FBFBE-2BB7-4B4B-88EA-9532DC2D955B}"/>
              </a:ext>
            </a:extLst>
          </p:cNvPr>
          <p:cNvSpPr/>
          <p:nvPr/>
        </p:nvSpPr>
        <p:spPr>
          <a:xfrm>
            <a:off x="1506677" y="1224029"/>
            <a:ext cx="103448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u="sng" dirty="0">
                <a:solidFill>
                  <a:srgbClr val="700000"/>
                </a:solidFill>
                <a:latin typeface="Berlin Sans FB Demi" panose="020E0802020502020306" pitchFamily="34" charset="0"/>
              </a:rPr>
              <a:t>Debate en la Clase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DC14C-91AE-4E0D-88E8-12628AEA1635}"/>
              </a:ext>
            </a:extLst>
          </p:cNvPr>
          <p:cNvSpPr txBox="1"/>
          <p:nvPr/>
        </p:nvSpPr>
        <p:spPr>
          <a:xfrm>
            <a:off x="2255823" y="2810200"/>
            <a:ext cx="884654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1800"/>
              </a:spcAft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¿Qué has aprendido sobre ti mismo?</a:t>
            </a:r>
          </a:p>
          <a:p>
            <a:pPr marR="0" algn="ctr">
              <a:spcBef>
                <a:spcPts val="0"/>
              </a:spcBef>
              <a:spcAft>
                <a:spcPts val="1800"/>
              </a:spcAft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¿Sobre qué profesiones, en las que no habías pensado antes, has aprendido?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4FBFBE-2BB7-4B4B-88EA-9532DC2D955B}"/>
              </a:ext>
            </a:extLst>
          </p:cNvPr>
          <p:cNvSpPr/>
          <p:nvPr/>
        </p:nvSpPr>
        <p:spPr>
          <a:xfrm>
            <a:off x="1453668" y="1539536"/>
            <a:ext cx="1034483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400"/>
              </a:spcAft>
            </a:pPr>
            <a:r>
              <a:rPr lang="en-US" sz="6600" u="sng" dirty="0">
                <a:solidFill>
                  <a:srgbClr val="700000"/>
                </a:solidFill>
                <a:latin typeface="Berlin Sans FB Demi" panose="020E0802020502020306" pitchFamily="34" charset="0"/>
              </a:rPr>
              <a:t>Boleto de Salida</a:t>
            </a:r>
          </a:p>
          <a:p>
            <a:pPr marL="457200" lvl="0" algn="ctr">
              <a:spcAft>
                <a:spcPts val="1200"/>
              </a:spcAft>
            </a:pP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Tu Planificador de Investigación de Profesión es tu boleto de salida.</a:t>
            </a:r>
          </a:p>
        </p:txBody>
      </p:sp>
    </p:spTree>
    <p:extLst>
      <p:ext uri="{BB962C8B-B14F-4D97-AF65-F5344CB8AC3E}">
        <p14:creationId xmlns:p14="http://schemas.microsoft.com/office/powerpoint/2010/main" val="3685111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501928"/>
            <a:ext cx="11696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References &amp; 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&amp; 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https://pixabay.com/id/illustrations/balon-tali-confetti-ulang-tahun-5293367/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defTabSz="914400">
              <a:defRPr/>
            </a:pPr>
            <a:r>
              <a:rPr lang="en-US" sz="1200" dirty="0">
                <a:solidFill>
                  <a:schemeClr val="bg1"/>
                </a:solidFill>
              </a:rPr>
              <a:t>Slide 2 and unit thumbnails image licensed from iStock https://www.istockphoto.com/photo/young-boy-dressed-as-superhero-at-beach-during-sunset-gm510397386-86226803</a:t>
            </a:r>
            <a:endParaRPr lang="en-US" sz="1200" dirty="0">
              <a:solidFill>
                <a:prstClr val="black"/>
              </a:solidFill>
            </a:endParaRPr>
          </a:p>
          <a:p>
            <a:pPr lvl="0" defTabSz="914400">
              <a:defRPr/>
            </a:pPr>
            <a:r>
              <a:rPr lang="en-US" sz="1200" dirty="0">
                <a:solidFill>
                  <a:prstClr val="black"/>
                </a:solidFill>
              </a:rPr>
              <a:t>Slide 3: 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https://pixabay.com/id/illustrations/akses-banyak-tangan-933142/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Slides 9-13: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https://www.onetonline.org/explore/interests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16: https://pixy.org/101375/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https://pixabay.com/vectors/search/heavy%20machinery/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https://openclipart.org/detail/281773/microscope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https://pixabay.com/illustrations/lawyer-judge-african-cartoon-man-3819044/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https://openclipart.org/detail/322170/woman-in-scrubs-2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get/g2e6581f5b9baa1a15ee0b0433714cb4b1123c5e541e79e4bd9dfad859111018a8c0ee98e2ed51b1a8490a37b47d03278_1920.jpg">
            <a:extLst>
              <a:ext uri="{FF2B5EF4-FFF2-40B4-BE49-F238E27FC236}">
                <a16:creationId xmlns:a16="http://schemas.microsoft.com/office/drawing/2014/main" id="{5F238448-7F17-4332-BDB6-C987AD8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93" y="1553836"/>
            <a:ext cx="6849993" cy="47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810173" y="311159"/>
            <a:ext cx="5768498" cy="10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Dedicación Estudiantil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E9FC4-F810-440E-AC15-A67365D0618D}"/>
              </a:ext>
            </a:extLst>
          </p:cNvPr>
          <p:cNvSpPr txBox="1"/>
          <p:nvPr/>
        </p:nvSpPr>
        <p:spPr>
          <a:xfrm>
            <a:off x="1286359" y="1501388"/>
            <a:ext cx="106163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0000"/>
                </a:solidFill>
                <a:latin typeface="Berlin Sans FB" panose="020E0602020502020306" pitchFamily="34" charset="0"/>
              </a:rPr>
              <a:t>Hazlo Ahora: </a:t>
            </a:r>
            <a:r>
              <a:rPr lang="en-US" sz="4000" dirty="0">
                <a:solidFill>
                  <a:srgbClr val="700000"/>
                </a:solidFill>
                <a:latin typeface="Ravie" panose="04040805050809020602" pitchFamily="82" charset="0"/>
              </a:rPr>
              <a:t>Fiesta de Profesiones </a:t>
            </a:r>
            <a:endParaRPr lang="en-US" sz="4000" dirty="0">
              <a:solidFill>
                <a:srgbClr val="700000"/>
              </a:solidFill>
              <a:latin typeface="Berlin Sans FB" panose="020E0602020502020306" pitchFamily="34" charset="0"/>
            </a:endParaRPr>
          </a:p>
          <a:p>
            <a:pPr algn="ctr">
              <a:spcBef>
                <a:spcPts val="3600"/>
              </a:spcBef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¿Cuáles fueron tus dos grupos principales? </a:t>
            </a:r>
          </a:p>
          <a:p>
            <a:pPr algn="ctr">
              <a:spcBef>
                <a:spcPts val="1800"/>
              </a:spcBef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¿Por qué elegiste esos grupos? </a:t>
            </a:r>
          </a:p>
          <a:p>
            <a:pPr algn="ctr">
              <a:spcBef>
                <a:spcPts val="1800"/>
              </a:spcBef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¿Qué te pareció interesante de ellos?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250BC-DA35-405B-A94C-FDA4C919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4000" y="1061271"/>
            <a:ext cx="10962800" cy="3613600"/>
          </a:xfrm>
        </p:spPr>
        <p:txBody>
          <a:bodyPr/>
          <a:lstStyle/>
          <a:p>
            <a:pPr marL="152396" indent="0" algn="ctr">
              <a:buNone/>
            </a:pPr>
            <a:r>
              <a:rPr lang="en-US" sz="5400" dirty="0"/>
              <a:t>¿Qué significa para tí la palabra PROFESIÓN?</a:t>
            </a:r>
          </a:p>
          <a:p>
            <a:pPr marL="152396" indent="0" algn="ctr">
              <a:buNone/>
            </a:pPr>
            <a:endParaRPr lang="en-US" sz="5400" dirty="0"/>
          </a:p>
          <a:p>
            <a:pPr marL="152396" indent="0" algn="ctr">
              <a:buNone/>
            </a:pPr>
            <a:r>
              <a:rPr lang="en-US" sz="5400" dirty="0"/>
              <a:t>¿Cuál es la Diferencia entre una PROFESIÓN y un TRABAJO?</a:t>
            </a:r>
          </a:p>
        </p:txBody>
      </p:sp>
    </p:spTree>
    <p:extLst>
      <p:ext uri="{BB962C8B-B14F-4D97-AF65-F5344CB8AC3E}">
        <p14:creationId xmlns:p14="http://schemas.microsoft.com/office/powerpoint/2010/main" val="27823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4BB906-8236-437D-9BE1-57D21287568F}"/>
              </a:ext>
            </a:extLst>
          </p:cNvPr>
          <p:cNvSpPr txBox="1"/>
          <p:nvPr/>
        </p:nvSpPr>
        <p:spPr>
          <a:xfrm>
            <a:off x="1769564" y="2885927"/>
            <a:ext cx="969750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  <a:sym typeface="Wingdings" panose="05000000000000000000" pitchFamily="2" charset="2"/>
              </a:rPr>
              <a:t>profesión: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</a:rPr>
              <a:t>Ocupación (tipo de trabajo) para la cual una persona planea y se capacita.</a:t>
            </a:r>
          </a:p>
          <a:p>
            <a:pPr>
              <a:spcAft>
                <a:spcPts val="1200"/>
              </a:spcAft>
            </a:pPr>
            <a:endParaRPr lang="en-US" sz="3200" dirty="0">
              <a:solidFill>
                <a:schemeClr val="bg2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</a:rPr>
              <a:t>¿Cuáles son algunos ejemplos de profesiones?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DD6599-275E-4D55-9C29-D750AC012647}"/>
              </a:ext>
            </a:extLst>
          </p:cNvPr>
          <p:cNvSpPr/>
          <p:nvPr/>
        </p:nvSpPr>
        <p:spPr>
          <a:xfrm>
            <a:off x="8543267" y="603119"/>
            <a:ext cx="2393987" cy="2282808"/>
          </a:xfrm>
          <a:prstGeom prst="roundRect">
            <a:avLst/>
          </a:prstGeom>
          <a:solidFill>
            <a:srgbClr val="3A6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D5596-161F-42AC-9407-26A19D3A5E5F}"/>
              </a:ext>
            </a:extLst>
          </p:cNvPr>
          <p:cNvSpPr txBox="1"/>
          <p:nvPr/>
        </p:nvSpPr>
        <p:spPr>
          <a:xfrm>
            <a:off x="8543267" y="741818"/>
            <a:ext cx="2393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Un Término Útil de Conocer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06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4BB906-8236-437D-9BE1-57D21287568F}"/>
              </a:ext>
            </a:extLst>
          </p:cNvPr>
          <p:cNvSpPr txBox="1"/>
          <p:nvPr/>
        </p:nvSpPr>
        <p:spPr>
          <a:xfrm>
            <a:off x="1736035" y="159026"/>
            <a:ext cx="956806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i="1" dirty="0">
              <a:solidFill>
                <a:schemeClr val="bg1"/>
              </a:solidFill>
            </a:endParaRPr>
          </a:p>
          <a:p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600" i="1" dirty="0">
                <a:solidFill>
                  <a:schemeClr val="bg1"/>
                </a:solidFill>
              </a:rPr>
              <a:t>¿Por qué la elección de una profesión es importante para tener una vida plena y satisfactoria?</a:t>
            </a:r>
          </a:p>
          <a:p>
            <a:endParaRPr lang="en-US" sz="3600" i="1" dirty="0">
              <a:solidFill>
                <a:schemeClr val="bg1"/>
              </a:solidFill>
            </a:endParaRPr>
          </a:p>
          <a:p>
            <a:endParaRPr lang="en-US" sz="3600" i="1" dirty="0">
              <a:solidFill>
                <a:schemeClr val="bg1"/>
              </a:solidFill>
            </a:endParaRPr>
          </a:p>
          <a:p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600" i="1" dirty="0">
                <a:solidFill>
                  <a:schemeClr val="bg1"/>
                </a:solidFill>
              </a:rPr>
              <a:t>¿Cómo afectan a las opciones que tendrás para tu profesión las decisiones que tomas en la secundaria y bachillerato?</a:t>
            </a:r>
          </a:p>
        </p:txBody>
      </p:sp>
    </p:spTree>
    <p:extLst>
      <p:ext uri="{BB962C8B-B14F-4D97-AF65-F5344CB8AC3E}">
        <p14:creationId xmlns:p14="http://schemas.microsoft.com/office/powerpoint/2010/main" val="213378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F20A6B12-E9E0-4B89-8220-5CAFDE812801}"/>
              </a:ext>
            </a:extLst>
          </p:cNvPr>
          <p:cNvSpPr/>
          <p:nvPr/>
        </p:nvSpPr>
        <p:spPr>
          <a:xfrm>
            <a:off x="5459266" y="5031180"/>
            <a:ext cx="1323473" cy="57873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CD0E3E8-8A77-4224-B4FF-B81E3B864334}"/>
              </a:ext>
            </a:extLst>
          </p:cNvPr>
          <p:cNvSpPr/>
          <p:nvPr/>
        </p:nvSpPr>
        <p:spPr>
          <a:xfrm rot="5400000">
            <a:off x="3029951" y="3852839"/>
            <a:ext cx="960292" cy="57873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618801-1207-443C-B2FA-4938AAF0A26F}"/>
              </a:ext>
            </a:extLst>
          </p:cNvPr>
          <p:cNvSpPr/>
          <p:nvPr/>
        </p:nvSpPr>
        <p:spPr>
          <a:xfrm>
            <a:off x="1549317" y="4625163"/>
            <a:ext cx="4013190" cy="1916444"/>
          </a:xfrm>
          <a:prstGeom prst="roundRect">
            <a:avLst>
              <a:gd name="adj" fmla="val 16401"/>
            </a:avLst>
          </a:prstGeom>
          <a:solidFill>
            <a:srgbClr val="3A6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0D5C5-850F-47A5-A621-2C68897493C3}"/>
              </a:ext>
            </a:extLst>
          </p:cNvPr>
          <p:cNvSpPr txBox="1"/>
          <p:nvPr/>
        </p:nvSpPr>
        <p:spPr>
          <a:xfrm>
            <a:off x="1762328" y="4782192"/>
            <a:ext cx="3483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2. ¿</a:t>
            </a:r>
            <a:r>
              <a:rPr lang="en-US" sz="2800" b="1" dirty="0"/>
              <a:t>Qué Profesiones se ajustan a mis códigos?</a:t>
            </a:r>
          </a:p>
          <a:p>
            <a:pPr algn="ctr"/>
            <a:r>
              <a:rPr lang="en-US" sz="2800" dirty="0"/>
              <a:t>onetonline.org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3E3CD6-60B0-42D3-B352-032E6C9A8BB4}"/>
              </a:ext>
            </a:extLst>
          </p:cNvPr>
          <p:cNvSpPr/>
          <p:nvPr/>
        </p:nvSpPr>
        <p:spPr>
          <a:xfrm>
            <a:off x="1416235" y="1390366"/>
            <a:ext cx="5366504" cy="2343888"/>
          </a:xfrm>
          <a:prstGeom prst="roundRect">
            <a:avLst>
              <a:gd name="adj" fmla="val 11441"/>
            </a:avLst>
          </a:prstGeom>
          <a:solidFill>
            <a:srgbClr val="3A6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A9FC5-D0B2-4D7E-8FD0-1FC92CF79336}"/>
              </a:ext>
            </a:extLst>
          </p:cNvPr>
          <p:cNvSpPr txBox="1"/>
          <p:nvPr/>
        </p:nvSpPr>
        <p:spPr>
          <a:xfrm>
            <a:off x="1536553" y="1487485"/>
            <a:ext cx="5406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</a:t>
            </a:r>
            <a:r>
              <a:rPr lang="en-US" sz="2800" b="1" dirty="0"/>
              <a:t>Explorando los Códigos Holland</a:t>
            </a:r>
            <a:endParaRPr lang="en-US" sz="2400" dirty="0"/>
          </a:p>
          <a:p>
            <a:pPr marL="509588" indent="-222250">
              <a:buFont typeface="Arial" panose="020B0604020202020204" pitchFamily="34" charset="0"/>
              <a:buChar char="•"/>
            </a:pPr>
            <a:r>
              <a:rPr lang="en-US" sz="2800" dirty="0"/>
              <a:t>¿Qué me gusta/ disgusta hacer?</a:t>
            </a:r>
          </a:p>
          <a:p>
            <a:pPr marL="509588" indent="-222250">
              <a:buFont typeface="Arial" panose="020B0604020202020204" pitchFamily="34" charset="0"/>
              <a:buChar char="•"/>
            </a:pPr>
            <a:r>
              <a:rPr lang="en-US" sz="2800" dirty="0"/>
              <a:t>¿Qué me interesa?</a:t>
            </a:r>
          </a:p>
          <a:p>
            <a:pPr marL="509588" indent="-222250">
              <a:buFont typeface="Arial" panose="020B0604020202020204" pitchFamily="34" charset="0"/>
              <a:buChar char="•"/>
            </a:pPr>
            <a:r>
              <a:rPr lang="en-US" sz="2800" dirty="0"/>
              <a:t>¿Qué tipos de profesiones coinciden con mi personalidad?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F69B9-C851-48BC-8BCC-730F723C9772}"/>
              </a:ext>
            </a:extLst>
          </p:cNvPr>
          <p:cNvSpPr txBox="1"/>
          <p:nvPr/>
        </p:nvSpPr>
        <p:spPr>
          <a:xfrm>
            <a:off x="1592386" y="298580"/>
            <a:ext cx="1037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</a:rPr>
              <a:t>Exploración de Profesiones I: Mapa Conceptual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70039" y="3677078"/>
            <a:ext cx="3273782" cy="3108960"/>
            <a:chOff x="8223284" y="3677078"/>
            <a:chExt cx="3273782" cy="310896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CB8426-91B2-4DBD-8825-D611AAEB28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23284" y="3677078"/>
              <a:ext cx="3273782" cy="3108960"/>
            </a:xfrm>
            <a:prstGeom prst="roundRect">
              <a:avLst>
                <a:gd name="adj" fmla="val 50000"/>
              </a:avLst>
            </a:prstGeom>
            <a:solidFill>
              <a:srgbClr val="3A66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F8E9A5-BC98-4318-A9E8-526EE12AC863}"/>
                </a:ext>
              </a:extLst>
            </p:cNvPr>
            <p:cNvSpPr txBox="1"/>
            <p:nvPr/>
          </p:nvSpPr>
          <p:spPr>
            <a:xfrm>
              <a:off x="8383112" y="3950812"/>
              <a:ext cx="2954126" cy="226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3. </a:t>
              </a:r>
            </a:p>
            <a:p>
              <a:pPr algn="ctr">
                <a:spcAft>
                  <a:spcPts val="600"/>
                </a:spcAft>
              </a:pPr>
              <a:r>
                <a:rPr lang="en-US" sz="2800" b="1" dirty="0"/>
                <a:t>Mis Elecciones:</a:t>
              </a:r>
            </a:p>
            <a:p>
              <a:pPr algn="ctr"/>
              <a:r>
                <a:rPr lang="en-US" sz="2800" dirty="0"/>
                <a:t>Identificar las profesiones que me interesan</a:t>
              </a:r>
              <a:endParaRPr lang="en-US" sz="2400" dirty="0"/>
            </a:p>
          </p:txBody>
        </p:sp>
      </p:grpSp>
      <p:pic>
        <p:nvPicPr>
          <p:cNvPr id="15" name="Picture 2" descr="Balloons, String, Confetti, Balloon, Birthday">
            <a:extLst>
              <a:ext uri="{FF2B5EF4-FFF2-40B4-BE49-F238E27FC236}">
                <a16:creationId xmlns:a16="http://schemas.microsoft.com/office/drawing/2014/main" id="{B3B28ADE-75B3-460D-B8A8-03B4B665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0420" y="790736"/>
            <a:ext cx="2039194" cy="27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2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F331-7239-4F22-9432-B067FB2F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Cuestionario “Todo Sobre Mí”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66529-0DC3-4ECB-BCC5-C9F555F83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4000" dirty="0"/>
              <a:t>¿Qué tipo de trabajo encajaría mejor con tu personalidad y tus habilidades? </a:t>
            </a:r>
          </a:p>
          <a:p>
            <a:pPr marL="0" indent="0">
              <a:buNone/>
            </a:pPr>
            <a:r>
              <a:rPr lang="es-MX" sz="4000" dirty="0"/>
              <a:t>¿Prefieres trabajar con números o con personas?</a:t>
            </a:r>
            <a:endParaRPr lang="en-US" sz="4000" dirty="0"/>
          </a:p>
          <a:p>
            <a:pPr marL="0" indent="0">
              <a:buNone/>
            </a:pPr>
            <a:r>
              <a:rPr lang="es-MX" sz="4000" dirty="0"/>
              <a:t>¿Trabajar con las manos o con ideas? </a:t>
            </a:r>
          </a:p>
          <a:p>
            <a:pPr marL="0" indent="0">
              <a:buNone/>
            </a:pPr>
            <a:r>
              <a:rPr lang="es-MX" sz="4000" dirty="0"/>
              <a:t>Aprende más sobre tí mismo completando este cuestionario.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15746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940414-f5a2-4509-bc4b-9b97993b9bc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24056D5EF7449846567EA6E67CD79" ma:contentTypeVersion="16" ma:contentTypeDescription="Create a new document." ma:contentTypeScope="" ma:versionID="926f83e3d803f46bad251d3ec7fcaea2">
  <xsd:schema xmlns:xsd="http://www.w3.org/2001/XMLSchema" xmlns:xs="http://www.w3.org/2001/XMLSchema" xmlns:p="http://schemas.microsoft.com/office/2006/metadata/properties" xmlns:ns3="d39049c8-5642-4c67-b9b8-6999510f2293" xmlns:ns4="be940414-f5a2-4509-bc4b-9b97993b9bc1" targetNamespace="http://schemas.microsoft.com/office/2006/metadata/properties" ma:root="true" ma:fieldsID="96a7d57f1747b8cd329b0ab2758fb7b6" ns3:_="" ns4:_="">
    <xsd:import namespace="d39049c8-5642-4c67-b9b8-6999510f2293"/>
    <xsd:import namespace="be940414-f5a2-4509-bc4b-9b97993b9b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049c8-5642-4c67-b9b8-6999510f2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40414-f5a2-4509-bc4b-9b97993b9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CE8D2B-CD33-48CB-BDA7-075FB37F70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69BE7C-72A9-4F49-A19F-ED39DE48E209}">
  <ds:schemaRefs>
    <ds:schemaRef ds:uri="be940414-f5a2-4509-bc4b-9b97993b9bc1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39049c8-5642-4c67-b9b8-6999510f2293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03728D0-50D0-4CBF-9B14-9B41DE271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049c8-5642-4c67-b9b8-6999510f2293"/>
    <ds:schemaRef ds:uri="be940414-f5a2-4509-bc4b-9b97993b9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4803</TotalTime>
  <Words>1309</Words>
  <Application>Microsoft Office PowerPoint</Application>
  <PresentationFormat>Widescreen</PresentationFormat>
  <Paragraphs>171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Berlin Sans FB</vt:lpstr>
      <vt:lpstr>Berlin Sans FB Demi</vt:lpstr>
      <vt:lpstr>Calibri</vt:lpstr>
      <vt:lpstr>Calibri Light</vt:lpstr>
      <vt:lpstr>Cooper Black</vt:lpstr>
      <vt:lpstr>Ravie</vt:lpstr>
      <vt:lpstr>Times New Roman</vt:lpstr>
      <vt:lpstr>Wingdings</vt:lpstr>
      <vt:lpstr>1_Office Theme</vt:lpstr>
      <vt:lpstr>Office Theme</vt:lpstr>
      <vt:lpstr>PowerPoint Presentation</vt:lpstr>
      <vt:lpstr>Aprendiendo con un Propósito</vt:lpstr>
      <vt:lpstr>Dedicación Estudiantil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Cuestionario “Todo Sobre Mí”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My Learning</dc:title>
  <dc:creator>Maria  Waltemeyer</dc:creator>
  <cp:lastModifiedBy>Gregg</cp:lastModifiedBy>
  <cp:revision>154</cp:revision>
  <dcterms:created xsi:type="dcterms:W3CDTF">2021-02-22T16:29:21Z</dcterms:created>
  <dcterms:modified xsi:type="dcterms:W3CDTF">2025-05-28T18:29:34Z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0x0101001FD24056D5EF7449846567EA6E67CD79</vt:lpwstr>
  </property>
</Properties>
</file>