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0" r:id="rId4"/>
    <p:sldMasterId id="2147483702" r:id="rId5"/>
  </p:sldMasterIdLst>
  <p:notesMasterIdLst>
    <p:notesMasterId r:id="rId16"/>
  </p:notesMasterIdLst>
  <p:sldIdLst>
    <p:sldId id="279" r:id="rId6"/>
    <p:sldId id="256" r:id="rId7"/>
    <p:sldId id="260" r:id="rId8"/>
    <p:sldId id="275" r:id="rId9"/>
    <p:sldId id="276" r:id="rId10"/>
    <p:sldId id="263" r:id="rId11"/>
    <p:sldId id="277" r:id="rId12"/>
    <p:sldId id="278" r:id="rId13"/>
    <p:sldId id="271"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6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91" autoAdjust="0"/>
  </p:normalViewPr>
  <p:slideViewPr>
    <p:cSldViewPr snapToGrid="0">
      <p:cViewPr varScale="1">
        <p:scale>
          <a:sx n="57" d="100"/>
          <a:sy n="57" d="100"/>
        </p:scale>
        <p:origin x="1152"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9CCF2-5671-4878-B196-B5FCB956D910}"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2CC19-7E8C-4DF9-82A0-BDF5BDAF9C41}" type="slidenum">
              <a:rPr lang="en-US" smtClean="0"/>
              <a:t>‹#›</a:t>
            </a:fld>
            <a:endParaRPr lang="en-US"/>
          </a:p>
        </p:txBody>
      </p:sp>
    </p:spTree>
    <p:extLst>
      <p:ext uri="{BB962C8B-B14F-4D97-AF65-F5344CB8AC3E}">
        <p14:creationId xmlns:p14="http://schemas.microsoft.com/office/powerpoint/2010/main" val="4010348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Now” is a 2-3 minute routine at the beginning of the class period for students to take the instruction sheet and work independently or in groups to focus their attention on the theme of the lesson while the teacher is doing necessary administration (like taking attendance).  If this is not a standard routine in your classroom, take time to explain that this will be a regular time at the beginning of class for students to pick up the needed materials for this Do Now time and work quietly until the start of full-group instruction.   Students will need the “Course Overview Sheet” distributed for this Do Now activity.</a:t>
            </a:r>
          </a:p>
        </p:txBody>
      </p:sp>
      <p:sp>
        <p:nvSpPr>
          <p:cNvPr id="4" name="Slide Number Placeholder 3"/>
          <p:cNvSpPr>
            <a:spLocks noGrp="1"/>
          </p:cNvSpPr>
          <p:nvPr>
            <p:ph type="sldNum" sz="quarter" idx="5"/>
          </p:nvPr>
        </p:nvSpPr>
        <p:spPr/>
        <p:txBody>
          <a:bodyPr/>
          <a:lstStyle/>
          <a:p>
            <a:fld id="{3532CC19-7E8C-4DF9-82A0-BDF5BDAF9C41}" type="slidenum">
              <a:rPr lang="en-US" smtClean="0"/>
              <a:t>1</a:t>
            </a:fld>
            <a:endParaRPr lang="en-US"/>
          </a:p>
        </p:txBody>
      </p:sp>
    </p:spTree>
    <p:extLst>
      <p:ext uri="{BB962C8B-B14F-4D97-AF65-F5344CB8AC3E}">
        <p14:creationId xmlns:p14="http://schemas.microsoft.com/office/powerpoint/2010/main" val="2824163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from iStock by license https://www.istockphoto.com/photo/young-boy-dressed-as-superhero-at-beach-during-sunset-gm510397386-86226803</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 Welcome students to Skills for Secondary School Success. Explain that today’s</a:t>
            </a:r>
            <a:endParaRPr lang="en-US" sz="1200" b="0" i="0" u="none" strike="noStrike" kern="1200" baseline="0" dirty="0">
              <a:solidFill>
                <a:schemeClr val="tx1"/>
              </a:solidFill>
              <a:latin typeface="+mn-lt"/>
              <a:ea typeface="Calibri"/>
              <a:cs typeface="Calibri"/>
            </a:endParaRPr>
          </a:p>
          <a:p>
            <a:r>
              <a:rPr lang="en-US" sz="1200" b="0" i="0" u="none" strike="noStrike" kern="1200" baseline="0" dirty="0">
                <a:solidFill>
                  <a:schemeClr val="tx1"/>
                </a:solidFill>
                <a:latin typeface="+mn-lt"/>
                <a:ea typeface="+mn-ea"/>
                <a:cs typeface="+mn-cs"/>
              </a:rPr>
              <a:t>goal is to give students an overview of what they will be learning and doing in</a:t>
            </a:r>
          </a:p>
          <a:p>
            <a:r>
              <a:rPr lang="en-US" sz="1200" b="0" i="0" u="none" strike="noStrike" kern="1200" baseline="0" dirty="0">
                <a:solidFill>
                  <a:schemeClr val="tx1"/>
                </a:solidFill>
                <a:latin typeface="+mn-lt"/>
                <a:ea typeface="+mn-ea"/>
                <a:cs typeface="+mn-cs"/>
              </a:rPr>
              <a:t>this course, which is designed to help them prepare for high school.</a:t>
            </a:r>
          </a:p>
          <a:p>
            <a:r>
              <a:rPr lang="en-US" sz="1200" b="0" i="0" u="none" strike="noStrike" kern="1200" baseline="0" dirty="0">
                <a:solidFill>
                  <a:schemeClr val="tx1"/>
                </a:solidFill>
                <a:latin typeface="+mn-lt"/>
                <a:ea typeface="+mn-ea"/>
                <a:cs typeface="+mn-cs"/>
              </a:rPr>
              <a:t>2. Explain that before they dive into looking at the different units in the course,</a:t>
            </a:r>
          </a:p>
          <a:p>
            <a:r>
              <a:rPr lang="en-US" sz="1200" b="0" i="0" u="none" strike="noStrike" kern="1200" baseline="0" dirty="0">
                <a:solidFill>
                  <a:schemeClr val="tx1"/>
                </a:solidFill>
                <a:latin typeface="+mn-lt"/>
                <a:ea typeface="+mn-ea"/>
                <a:cs typeface="+mn-cs"/>
              </a:rPr>
              <a:t>they will take part in an activity to build a sense of community within the class.</a:t>
            </a:r>
          </a:p>
          <a:p>
            <a:endParaRPr lang="en-US" sz="1200" b="0" i="0" u="none" strike="noStrike" kern="1200" baseline="0" dirty="0">
              <a:solidFill>
                <a:schemeClr val="tx1"/>
              </a:solidFill>
              <a:latin typeface="+mn-lt"/>
              <a:ea typeface="+mn-ea"/>
              <a:cs typeface="+mn-cs"/>
            </a:endParaRPr>
          </a:p>
          <a:p>
            <a:endParaRPr lang="en-US" dirty="0"/>
          </a:p>
          <a:p>
            <a:r>
              <a:rPr lang="en-US" dirty="0"/>
              <a:t>Image from Creative Commons  https://openclipart.org/detail/170352/extended-community-circle-by-josephluis-170352 </a:t>
            </a:r>
          </a:p>
        </p:txBody>
      </p:sp>
      <p:sp>
        <p:nvSpPr>
          <p:cNvPr id="4" name="Slide Number Placeholder 3"/>
          <p:cNvSpPr>
            <a:spLocks noGrp="1"/>
          </p:cNvSpPr>
          <p:nvPr>
            <p:ph type="sldNum" sz="quarter" idx="5"/>
          </p:nvPr>
        </p:nvSpPr>
        <p:spPr/>
        <p:txBody>
          <a:bodyPr/>
          <a:lstStyle/>
          <a:p>
            <a:fld id="{3532CC19-7E8C-4DF9-82A0-BDF5BDAF9C41}" type="slidenum">
              <a:rPr lang="en-US" smtClean="0"/>
              <a:t>3</a:t>
            </a:fld>
            <a:endParaRPr lang="en-US"/>
          </a:p>
        </p:txBody>
      </p:sp>
    </p:spTree>
    <p:extLst>
      <p:ext uri="{BB962C8B-B14F-4D97-AF65-F5344CB8AC3E}">
        <p14:creationId xmlns:p14="http://schemas.microsoft.com/office/powerpoint/2010/main" val="218216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u="none" strike="noStrike" kern="1200" baseline="0" dirty="0">
                <a:solidFill>
                  <a:schemeClr val="tx1"/>
                </a:solidFill>
                <a:latin typeface="+mn-lt"/>
                <a:ea typeface="+mn-ea"/>
                <a:cs typeface="+mn-cs"/>
              </a:rPr>
              <a:t>Explain to students the goal and guidelines for the Birthday Lineup.</a:t>
            </a:r>
          </a:p>
          <a:p>
            <a:r>
              <a:rPr lang="en-US" sz="1200" b="0" i="0" u="none" strike="noStrike" kern="1200" baseline="0" dirty="0">
                <a:solidFill>
                  <a:schemeClr val="tx1"/>
                </a:solidFill>
                <a:latin typeface="+mn-lt"/>
                <a:ea typeface="+mn-ea"/>
                <a:cs typeface="+mn-cs"/>
              </a:rPr>
              <a:t> Goal is for students to line up in order of their birthdays, from</a:t>
            </a:r>
          </a:p>
          <a:p>
            <a:r>
              <a:rPr lang="en-US" sz="1200" b="0" i="0" u="none" strike="noStrike" kern="1200" baseline="0" dirty="0">
                <a:solidFill>
                  <a:schemeClr val="tx1"/>
                </a:solidFill>
                <a:latin typeface="+mn-lt"/>
                <a:ea typeface="+mn-ea"/>
                <a:cs typeface="+mn-cs"/>
              </a:rPr>
              <a:t>Jan. 1 to Dec. 31, as quickly as possible (teacher times the class).</a:t>
            </a:r>
          </a:p>
          <a:p>
            <a:r>
              <a:rPr lang="en-US" sz="1200" b="0" i="0" u="none" strike="noStrike" kern="1200" baseline="0" dirty="0">
                <a:solidFill>
                  <a:schemeClr val="tx1"/>
                </a:solidFill>
                <a:latin typeface="+mn-lt"/>
                <a:ea typeface="+mn-ea"/>
                <a:cs typeface="+mn-cs"/>
              </a:rPr>
              <a:t> No one may speak out loud, but students can write messages</a:t>
            </a:r>
          </a:p>
          <a:p>
            <a:r>
              <a:rPr lang="en-US" sz="1200" b="0" i="0" u="none" strike="noStrike" kern="1200" baseline="0" dirty="0">
                <a:solidFill>
                  <a:schemeClr val="tx1"/>
                </a:solidFill>
                <a:latin typeface="+mn-lt"/>
                <a:ea typeface="+mn-ea"/>
                <a:cs typeface="+mn-cs"/>
              </a:rPr>
              <a:t>using the paper provided.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students have lined up, each one shares his/her name,</a:t>
            </a:r>
          </a:p>
          <a:p>
            <a:r>
              <a:rPr lang="en-US" sz="1200" b="0" i="0" u="none" strike="noStrike" kern="1200" baseline="0" dirty="0">
                <a:solidFill>
                  <a:schemeClr val="tx1"/>
                </a:solidFill>
                <a:latin typeface="+mn-lt"/>
                <a:ea typeface="+mn-ea"/>
                <a:cs typeface="+mn-cs"/>
              </a:rPr>
              <a:t>birthday, and favorite birthday food; teacher records birthdates of all</a:t>
            </a:r>
          </a:p>
          <a:p>
            <a:r>
              <a:rPr lang="en-US" sz="1200" b="0" i="0" u="none" strike="noStrike" kern="1200" baseline="0" dirty="0">
                <a:solidFill>
                  <a:schemeClr val="tx1"/>
                </a:solidFill>
                <a:latin typeface="+mn-lt"/>
                <a:ea typeface="+mn-ea"/>
                <a:cs typeface="+mn-cs"/>
              </a:rPr>
              <a:t>students (using sheet provided at end of lesson plan guide, if</a:t>
            </a:r>
          </a:p>
          <a:p>
            <a:r>
              <a:rPr lang="en-US" sz="1200" b="0" i="0" u="none" strike="noStrike" kern="1200" baseline="0" dirty="0">
                <a:solidFill>
                  <a:schemeClr val="tx1"/>
                </a:solidFill>
                <a:latin typeface="+mn-lt"/>
                <a:ea typeface="+mn-ea"/>
                <a:cs typeface="+mn-cs"/>
              </a:rPr>
              <a:t>desired). Acknowledge upcoming birthdays.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Including the debrief discussion (next slide), this activity should take no more than 10 minutes.</a:t>
            </a:r>
            <a:endParaRPr lang="en-US" dirty="0"/>
          </a:p>
          <a:p>
            <a:endParaRPr lang="en-US" dirty="0"/>
          </a:p>
          <a:p>
            <a:endParaRPr lang="en-US" dirty="0"/>
          </a:p>
          <a:p>
            <a:endParaRPr lang="en-US" dirty="0"/>
          </a:p>
          <a:p>
            <a:r>
              <a:rPr lang="en-US" dirty="0"/>
              <a:t>https://www.101planners.com/wp-content/uploads/2016/02/birthday-calendar-template-2.jpg</a:t>
            </a:r>
          </a:p>
        </p:txBody>
      </p:sp>
      <p:sp>
        <p:nvSpPr>
          <p:cNvPr id="4" name="Slide Number Placeholder 3"/>
          <p:cNvSpPr>
            <a:spLocks noGrp="1"/>
          </p:cNvSpPr>
          <p:nvPr>
            <p:ph type="sldNum" sz="quarter" idx="5"/>
          </p:nvPr>
        </p:nvSpPr>
        <p:spPr/>
        <p:txBody>
          <a:bodyPr/>
          <a:lstStyle/>
          <a:p>
            <a:fld id="{3532CC19-7E8C-4DF9-82A0-BDF5BDAF9C41}" type="slidenum">
              <a:rPr lang="en-US" smtClean="0"/>
              <a:t>4</a:t>
            </a:fld>
            <a:endParaRPr lang="en-US"/>
          </a:p>
        </p:txBody>
      </p:sp>
    </p:spTree>
    <p:extLst>
      <p:ext uri="{BB962C8B-B14F-4D97-AF65-F5344CB8AC3E}">
        <p14:creationId xmlns:p14="http://schemas.microsoft.com/office/powerpoint/2010/main" val="738626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Teacher leads class to debrief the activity.  </a:t>
            </a:r>
            <a:endParaRPr lang="en-US" dirty="0"/>
          </a:p>
          <a:p>
            <a:endParaRPr lang="en-US" dirty="0"/>
          </a:p>
          <a:p>
            <a:endParaRPr lang="en-US" dirty="0"/>
          </a:p>
          <a:p>
            <a:endParaRPr lang="en-US" dirty="0"/>
          </a:p>
          <a:p>
            <a:r>
              <a:rPr lang="en-US" dirty="0"/>
              <a:t>Creative commons  Reflection https://www.flickr.com/photos/glaciernps/7198413770/ </a:t>
            </a:r>
          </a:p>
        </p:txBody>
      </p:sp>
      <p:sp>
        <p:nvSpPr>
          <p:cNvPr id="4" name="Slide Number Placeholder 3"/>
          <p:cNvSpPr>
            <a:spLocks noGrp="1"/>
          </p:cNvSpPr>
          <p:nvPr>
            <p:ph type="sldNum" sz="quarter" idx="5"/>
          </p:nvPr>
        </p:nvSpPr>
        <p:spPr/>
        <p:txBody>
          <a:bodyPr/>
          <a:lstStyle/>
          <a:p>
            <a:fld id="{3532CC19-7E8C-4DF9-82A0-BDF5BDAF9C41}" type="slidenum">
              <a:rPr lang="en-US" smtClean="0"/>
              <a:t>5</a:t>
            </a:fld>
            <a:endParaRPr lang="en-US"/>
          </a:p>
        </p:txBody>
      </p:sp>
    </p:spTree>
    <p:extLst>
      <p:ext uri="{BB962C8B-B14F-4D97-AF65-F5344CB8AC3E}">
        <p14:creationId xmlns:p14="http://schemas.microsoft.com/office/powerpoint/2010/main" val="425708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Classroom should have 5 stations, one for each unit, with the Unit Galley Walk Poster for each unit (in Posters and Classroom materials folder) at each of the stations.   Pass out student sheets with questions for each of the </a:t>
            </a:r>
            <a:r>
              <a:rPr lang="en-US"/>
              <a:t>unit stations.</a:t>
            </a:r>
            <a:endParaRPr lang="en-US" dirty="0"/>
          </a:p>
          <a:p>
            <a:endParaRPr lang="en-US" dirty="0"/>
          </a:p>
          <a:p>
            <a:r>
              <a:rPr lang="en-US" dirty="0"/>
              <a:t>Explain to students that they will be circulating among the stations (with 3-5 minutes per station, depending on the length of class period) to discuss questions about each of the units.</a:t>
            </a:r>
          </a:p>
        </p:txBody>
      </p:sp>
      <p:sp>
        <p:nvSpPr>
          <p:cNvPr id="4" name="Slide Number Placeholder 3"/>
          <p:cNvSpPr>
            <a:spLocks noGrp="1"/>
          </p:cNvSpPr>
          <p:nvPr>
            <p:ph type="sldNum" sz="quarter" idx="5"/>
          </p:nvPr>
        </p:nvSpPr>
        <p:spPr/>
        <p:txBody>
          <a:bodyPr/>
          <a:lstStyle/>
          <a:p>
            <a:fld id="{3532CC19-7E8C-4DF9-82A0-BDF5BDAF9C41}" type="slidenum">
              <a:rPr lang="en-US" smtClean="0"/>
              <a:t>6</a:t>
            </a:fld>
            <a:endParaRPr lang="en-US"/>
          </a:p>
        </p:txBody>
      </p:sp>
    </p:spTree>
    <p:extLst>
      <p:ext uri="{BB962C8B-B14F-4D97-AF65-F5344CB8AC3E}">
        <p14:creationId xmlns:p14="http://schemas.microsoft.com/office/powerpoint/2010/main" val="268749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 Divide students into five groups by birthday. Groups do a gallery</a:t>
            </a:r>
          </a:p>
          <a:p>
            <a:r>
              <a:rPr lang="en-US" sz="1200" b="0" i="0" u="none" strike="noStrike" kern="1200" baseline="0" dirty="0">
                <a:solidFill>
                  <a:schemeClr val="tx1"/>
                </a:solidFill>
                <a:latin typeface="+mn-lt"/>
                <a:ea typeface="+mn-ea"/>
                <a:cs typeface="+mn-cs"/>
              </a:rPr>
              <a:t>walk to discover what each unit will focus on (using the </a:t>
            </a:r>
          </a:p>
          <a:p>
            <a:r>
              <a:rPr lang="en-US" sz="1200" b="0" i="0" u="none" strike="noStrike" kern="1200" baseline="0" dirty="0">
                <a:solidFill>
                  <a:schemeClr val="tx1"/>
                </a:solidFill>
                <a:latin typeface="+mn-lt"/>
                <a:ea typeface="+mn-ea"/>
                <a:cs typeface="+mn-cs"/>
              </a:rPr>
              <a:t> Encourage students to discuss or post responses to the questions</a:t>
            </a:r>
          </a:p>
          <a:p>
            <a:r>
              <a:rPr lang="en-US" sz="1200" b="0" i="0" u="none" strike="noStrike" kern="1200" baseline="0" dirty="0">
                <a:solidFill>
                  <a:schemeClr val="tx1"/>
                </a:solidFill>
                <a:latin typeface="+mn-lt"/>
                <a:ea typeface="+mn-ea"/>
                <a:cs typeface="+mn-cs"/>
              </a:rPr>
              <a:t>at each unit station.</a:t>
            </a:r>
          </a:p>
          <a:p>
            <a:r>
              <a:rPr lang="en-US" sz="1200" b="0" i="0" u="none" strike="noStrike" kern="1200" baseline="0" dirty="0">
                <a:solidFill>
                  <a:schemeClr val="tx1"/>
                </a:solidFill>
                <a:latin typeface="+mn-lt"/>
                <a:ea typeface="+mn-ea"/>
                <a:cs typeface="+mn-cs"/>
              </a:rPr>
              <a:t> Groups spend about 3-5 minutes at each station. (Advise students</a:t>
            </a:r>
          </a:p>
          <a:p>
            <a:r>
              <a:rPr lang="en-US" sz="1200" b="0" i="0" u="none" strike="noStrike" kern="1200" baseline="0" dirty="0">
                <a:solidFill>
                  <a:schemeClr val="tx1"/>
                </a:solidFill>
                <a:latin typeface="+mn-lt"/>
                <a:ea typeface="+mn-ea"/>
                <a:cs typeface="+mn-cs"/>
              </a:rPr>
              <a:t>when it is time to move to the next station.)</a:t>
            </a:r>
          </a:p>
          <a:p>
            <a:r>
              <a:rPr lang="en-US" sz="1200" b="0" i="0" u="none" strike="noStrike" kern="1200" baseline="0" dirty="0">
                <a:solidFill>
                  <a:schemeClr val="tx1"/>
                </a:solidFill>
                <a:latin typeface="+mn-lt"/>
                <a:ea typeface="+mn-ea"/>
                <a:cs typeface="+mn-cs"/>
              </a:rPr>
              <a:t>2. Invite students to briefly report on what they noticed. Which units</a:t>
            </a:r>
          </a:p>
          <a:p>
            <a:r>
              <a:rPr lang="en-US" sz="1200" b="0" i="0" u="none" strike="noStrike" kern="1200" baseline="0" dirty="0">
                <a:solidFill>
                  <a:schemeClr val="tx1"/>
                </a:solidFill>
                <a:latin typeface="+mn-lt"/>
                <a:ea typeface="+mn-ea"/>
                <a:cs typeface="+mn-cs"/>
              </a:rPr>
              <a:t>do they think will be most interesting? Most fun? Most useful?</a:t>
            </a:r>
            <a:endParaRPr lang="en-US" dirty="0"/>
          </a:p>
          <a:p>
            <a:endParaRPr lang="en-US" dirty="0"/>
          </a:p>
          <a:p>
            <a:r>
              <a:rPr lang="en-US" dirty="0"/>
              <a:t>Creative commons https://pxhere.com/en/photo/1196529 </a:t>
            </a:r>
          </a:p>
        </p:txBody>
      </p:sp>
      <p:sp>
        <p:nvSpPr>
          <p:cNvPr id="4" name="Slide Number Placeholder 3"/>
          <p:cNvSpPr>
            <a:spLocks noGrp="1"/>
          </p:cNvSpPr>
          <p:nvPr>
            <p:ph type="sldNum" sz="quarter" idx="5"/>
          </p:nvPr>
        </p:nvSpPr>
        <p:spPr/>
        <p:txBody>
          <a:bodyPr/>
          <a:lstStyle/>
          <a:p>
            <a:fld id="{3532CC19-7E8C-4DF9-82A0-BDF5BDAF9C41}" type="slidenum">
              <a:rPr lang="en-US" smtClean="0"/>
              <a:t>7</a:t>
            </a:fld>
            <a:endParaRPr lang="en-US"/>
          </a:p>
        </p:txBody>
      </p:sp>
    </p:spTree>
    <p:extLst>
      <p:ext uri="{BB962C8B-B14F-4D97-AF65-F5344CB8AC3E}">
        <p14:creationId xmlns:p14="http://schemas.microsoft.com/office/powerpoint/2010/main" val="2424479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Teacher gives a brief overview of upcoming Unit 1 themes and activities (using slide</a:t>
            </a:r>
          </a:p>
          <a:p>
            <a:r>
              <a:rPr lang="en-US" sz="1200" b="0" i="0" u="none" strike="noStrike" kern="1200" baseline="0" dirty="0">
                <a:solidFill>
                  <a:schemeClr val="tx1"/>
                </a:solidFill>
                <a:latin typeface="+mn-lt"/>
                <a:ea typeface="+mn-ea"/>
                <a:cs typeface="+mn-cs"/>
              </a:rPr>
              <a:t>show):</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Who am I? What is my purpose?</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work will fit with my talents, interests, and personality?</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How does school prepare me to fulfil my life’s purpose and work?</a:t>
            </a: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Next slide previews next lesson.</a:t>
            </a:r>
            <a:endParaRPr lang="en-US" dirty="0"/>
          </a:p>
        </p:txBody>
      </p:sp>
      <p:sp>
        <p:nvSpPr>
          <p:cNvPr id="4" name="Slide Number Placeholder 3"/>
          <p:cNvSpPr>
            <a:spLocks noGrp="1"/>
          </p:cNvSpPr>
          <p:nvPr>
            <p:ph type="sldNum" sz="quarter" idx="5"/>
          </p:nvPr>
        </p:nvSpPr>
        <p:spPr/>
        <p:txBody>
          <a:bodyPr/>
          <a:lstStyle/>
          <a:p>
            <a:fld id="{3532CC19-7E8C-4DF9-82A0-BDF5BDAF9C41}" type="slidenum">
              <a:rPr lang="en-US" smtClean="0"/>
              <a:t>8</a:t>
            </a:fld>
            <a:endParaRPr lang="en-US"/>
          </a:p>
        </p:txBody>
      </p:sp>
    </p:spTree>
    <p:extLst>
      <p:ext uri="{BB962C8B-B14F-4D97-AF65-F5344CB8AC3E}">
        <p14:creationId xmlns:p14="http://schemas.microsoft.com/office/powerpoint/2010/main" val="2824305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what we’ll be focusing on tomorrow!</a:t>
            </a:r>
          </a:p>
          <a:p>
            <a:endParaRPr lang="en-US" dirty="0"/>
          </a:p>
          <a:p>
            <a:r>
              <a:rPr lang="en-US" dirty="0"/>
              <a:t>http://clipart-library.com/clipart/1733208.htm</a:t>
            </a:r>
          </a:p>
        </p:txBody>
      </p:sp>
      <p:sp>
        <p:nvSpPr>
          <p:cNvPr id="4" name="Slide Number Placeholder 3"/>
          <p:cNvSpPr>
            <a:spLocks noGrp="1"/>
          </p:cNvSpPr>
          <p:nvPr>
            <p:ph type="sldNum" sz="quarter" idx="5"/>
          </p:nvPr>
        </p:nvSpPr>
        <p:spPr/>
        <p:txBody>
          <a:bodyPr/>
          <a:lstStyle/>
          <a:p>
            <a:fld id="{3532CC19-7E8C-4DF9-82A0-BDF5BDAF9C41}" type="slidenum">
              <a:rPr lang="en-US" smtClean="0"/>
              <a:t>9</a:t>
            </a:fld>
            <a:endParaRPr lang="en-US"/>
          </a:p>
        </p:txBody>
      </p:sp>
    </p:spTree>
    <p:extLst>
      <p:ext uri="{BB962C8B-B14F-4D97-AF65-F5344CB8AC3E}">
        <p14:creationId xmlns:p14="http://schemas.microsoft.com/office/powerpoint/2010/main" val="3328288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A6BDC57F-11FB-4E3E-989A-234647F54671}"/>
              </a:ext>
            </a:extLst>
          </p:cNvPr>
          <p:cNvSpPr/>
          <p:nvPr userDrawn="1"/>
        </p:nvSpPr>
        <p:spPr>
          <a:xfrm>
            <a:off x="76202" y="0"/>
            <a:ext cx="1175657" cy="903514"/>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02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7265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09952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96315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16503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51511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2018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826234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49150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90191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2825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8" name="Rectangle 7">
            <a:extLst>
              <a:ext uri="{FF2B5EF4-FFF2-40B4-BE49-F238E27FC236}">
                <a16:creationId xmlns:a16="http://schemas.microsoft.com/office/drawing/2014/main" id="{F0733199-2018-47A3-BD81-661E4DED2C8D}"/>
              </a:ext>
            </a:extLst>
          </p:cNvPr>
          <p:cNvSpPr/>
          <p:nvPr userDrawn="1"/>
        </p:nvSpPr>
        <p:spPr>
          <a:xfrm>
            <a:off x="87086" y="0"/>
            <a:ext cx="1175657" cy="925286"/>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00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89525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15319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8654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3887D1DF-BDF3-441D-8F43-0D4184F280B5}"/>
              </a:ext>
            </a:extLst>
          </p:cNvPr>
          <p:cNvSpPr/>
          <p:nvPr userDrawn="1"/>
        </p:nvSpPr>
        <p:spPr>
          <a:xfrm>
            <a:off x="87086" y="0"/>
            <a:ext cx="1197428" cy="94705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3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7305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2284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4082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0D01303B-4F0E-41BC-A6D2-50B5A17169E2}"/>
              </a:ext>
            </a:extLst>
          </p:cNvPr>
          <p:cNvSpPr/>
          <p:nvPr userDrawn="1"/>
        </p:nvSpPr>
        <p:spPr>
          <a:xfrm>
            <a:off x="76200" y="0"/>
            <a:ext cx="1175657" cy="93617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550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516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1023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a:solidFill>
                  <a:schemeClr val="bg1"/>
                </a:solidFill>
              </a:rPr>
              <a:t>PH for Unit icon</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89459" y="6193165"/>
            <a:ext cx="2021541" cy="595757"/>
          </a:xfrm>
          <a:prstGeom prst="rect">
            <a:avLst/>
          </a:prstGeom>
          <a:solidFill>
            <a:schemeClr val="tx1"/>
          </a:solidFill>
        </p:spPr>
      </p:pic>
    </p:spTree>
    <p:extLst>
      <p:ext uri="{BB962C8B-B14F-4D97-AF65-F5344CB8AC3E}">
        <p14:creationId xmlns:p14="http://schemas.microsoft.com/office/powerpoint/2010/main" val="38197697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89459" y="6193165"/>
            <a:ext cx="2021541" cy="595757"/>
          </a:xfrm>
          <a:prstGeom prst="rect">
            <a:avLst/>
          </a:prstGeom>
          <a:solidFill>
            <a:schemeClr val="tx1"/>
          </a:solidFill>
        </p:spPr>
      </p:pic>
    </p:spTree>
    <p:extLst>
      <p:ext uri="{BB962C8B-B14F-4D97-AF65-F5344CB8AC3E}">
        <p14:creationId xmlns:p14="http://schemas.microsoft.com/office/powerpoint/2010/main" val="1053556324"/>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openclipart.org/detail/170352/extended-community-circle-by-josephluis-170352"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s://www.101planners.com/wp-content/uploads/2016/02/birthday-calendar-template-2.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onecommunityglobal.org/stages-of-community-buildi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101planners.com/birthday-calendar-templat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www.flickr.com/photos/glaciernps/719841377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pxhere.com/en/photo/1196529"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20A9C1-03AD-49D4-B0E2-D8FCADCC0C48}"/>
              </a:ext>
            </a:extLst>
          </p:cNvPr>
          <p:cNvSpPr txBox="1"/>
          <p:nvPr/>
        </p:nvSpPr>
        <p:spPr>
          <a:xfrm>
            <a:off x="1920239" y="1133739"/>
            <a:ext cx="9438987" cy="4708981"/>
          </a:xfrm>
          <a:prstGeom prst="rect">
            <a:avLst/>
          </a:prstGeom>
          <a:noFill/>
        </p:spPr>
        <p:txBody>
          <a:bodyPr wrap="square" rtlCol="0">
            <a:spAutoFit/>
          </a:bodyPr>
          <a:lstStyle/>
          <a:p>
            <a:pPr algn="ctr"/>
            <a:r>
              <a:rPr lang="en-US" sz="4000" dirty="0">
                <a:solidFill>
                  <a:schemeClr val="bg2">
                    <a:lumMod val="75000"/>
                  </a:schemeClr>
                </a:solidFill>
                <a:latin typeface="Berlin Sans FB Demi" panose="020E0802020502020306" pitchFamily="34" charset="0"/>
              </a:rPr>
              <a:t>Hazlo Ahora: </a:t>
            </a:r>
            <a:r>
              <a:rPr lang="en-US" sz="4000" dirty="0">
                <a:solidFill>
                  <a:schemeClr val="accent2">
                    <a:lumMod val="75000"/>
                  </a:schemeClr>
                </a:solidFill>
                <a:latin typeface="Berlin Sans FB" panose="020E0602020502020306" pitchFamily="34" charset="0"/>
              </a:rPr>
              <a:t>Habilidades para el Éxito en la Escuela Secundaria</a:t>
            </a:r>
          </a:p>
          <a:p>
            <a:pPr algn="ctr"/>
            <a:r>
              <a:rPr lang="en-US" sz="4000" dirty="0">
                <a:solidFill>
                  <a:schemeClr val="accent2">
                    <a:lumMod val="75000"/>
                  </a:schemeClr>
                </a:solidFill>
                <a:latin typeface="Berlin Sans FB" panose="020E0602020502020306" pitchFamily="34" charset="0"/>
              </a:rPr>
              <a:t>Resumen del Curso</a:t>
            </a:r>
          </a:p>
          <a:p>
            <a:pPr algn="ctr"/>
            <a:endParaRPr lang="en-US" sz="3600" dirty="0">
              <a:solidFill>
                <a:schemeClr val="bg2">
                  <a:lumMod val="75000"/>
                </a:schemeClr>
              </a:solidFill>
              <a:latin typeface="Berlin Sans FB Demi" panose="020E0802020502020306" pitchFamily="34" charset="0"/>
            </a:endParaRPr>
          </a:p>
          <a:p>
            <a:pPr algn="ctr"/>
            <a:r>
              <a:rPr lang="en-US" sz="3600" dirty="0">
                <a:solidFill>
                  <a:schemeClr val="bg2">
                    <a:lumMod val="75000"/>
                  </a:schemeClr>
                </a:solidFill>
              </a:rPr>
              <a:t>Consulta la Hoja Resumen del Curso.</a:t>
            </a:r>
          </a:p>
          <a:p>
            <a:pPr algn="ctr"/>
            <a:r>
              <a:rPr lang="en-US" sz="3600" dirty="0">
                <a:solidFill>
                  <a:schemeClr val="bg2">
                    <a:lumMod val="75000"/>
                  </a:schemeClr>
                </a:solidFill>
              </a:rPr>
              <a:t>¿De qué crees que tratará cada unidad?</a:t>
            </a:r>
          </a:p>
          <a:p>
            <a:pPr algn="ctr"/>
            <a:r>
              <a:rPr lang="en-US" sz="3600" dirty="0">
                <a:solidFill>
                  <a:schemeClr val="bg2">
                    <a:lumMod val="75000"/>
                  </a:schemeClr>
                </a:solidFill>
              </a:rPr>
              <a:t>Pon una marca al lado de la que te parece más interesante o útil</a:t>
            </a:r>
          </a:p>
        </p:txBody>
      </p:sp>
    </p:spTree>
    <p:extLst>
      <p:ext uri="{BB962C8B-B14F-4D97-AF65-F5344CB8AC3E}">
        <p14:creationId xmlns:p14="http://schemas.microsoft.com/office/powerpoint/2010/main" val="178241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726" y="890341"/>
            <a:ext cx="11696700"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Calibri" panose="020F0502020204030204"/>
                <a:ea typeface="+mn-ea"/>
                <a:cs typeface="+mn-cs"/>
              </a:rPr>
              <a:t>Photos &amp; Images</a:t>
            </a:r>
            <a:endParaRPr kumimoji="0" lang="en-US" sz="1400" b="1" i="0" u="sng" strike="noStrike" kern="1200" cap="none" spc="0" normalizeH="0" baseline="0" noProof="0">
              <a:ln>
                <a:noFill/>
              </a:ln>
              <a:solidFill>
                <a:schemeClr val="bg1"/>
              </a:solidFill>
              <a:effectLst/>
              <a:uLnTx/>
              <a:uFillTx/>
              <a:latin typeface="Calibri" panose="020F0502020204030204"/>
              <a:ea typeface="+mn-ea"/>
              <a:cs typeface="+mn-cs"/>
            </a:endParaRPr>
          </a:p>
          <a:p>
            <a:pPr defTabSz="457200">
              <a:defRPr/>
            </a:pPr>
            <a:r>
              <a:rPr kumimoji="0" lang="en-US" sz="1400" b="0" i="0" u="none" strike="noStrike" kern="1200" cap="none" spc="0" normalizeH="0" baseline="0" noProof="0">
                <a:ln>
                  <a:noFill/>
                </a:ln>
                <a:solidFill>
                  <a:schemeClr val="bg1"/>
                </a:solidFill>
                <a:effectLst/>
                <a:uLnTx/>
                <a:uFillTx/>
                <a:latin typeface="Calibri" panose="020F0502020204030204"/>
                <a:ea typeface="+mn-ea"/>
                <a:cs typeface="+mn-cs"/>
              </a:rPr>
              <a:t>Slide 2 and unit thumbnails </a:t>
            </a:r>
            <a:r>
              <a:rPr lang="en-US" sz="1400">
                <a:solidFill>
                  <a:schemeClr val="bg1"/>
                </a:solidFill>
              </a:rPr>
              <a:t>image licensed from iStock https://www.istockphoto.com/photo/young-boy-dressed-as-superhero-at-beach-during-sunset-gm510397386-86226803</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Slide 3: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https://openclipart.org/detail/170352/extended-community-circle-by-josephluis-170352</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Slide 4: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https://www.101planners.com/wp-content/uploads/2016/02/birthday-calendar-template-2.jpg</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Slide 5:  https://www.flickr.com/photos/glaciernps/7198413770/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Slide 7: https://pxhere.com/en/photo/1196529 </a:t>
            </a:r>
          </a:p>
          <a:p>
            <a:pPr lvl="0">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Slide 9: </a:t>
            </a:r>
            <a:r>
              <a:rPr lang="en-US" sz="1400">
                <a:solidFill>
                  <a:prstClr val="black"/>
                </a:solidFill>
              </a:rPr>
              <a:t>http://clipart-library.com/clipart/1733208.htm</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1502229" y="653051"/>
            <a:ext cx="10515600" cy="1655763"/>
          </a:xfrm>
        </p:spPr>
        <p:txBody>
          <a:bodyPr anchor="t">
            <a:normAutofit/>
          </a:bodyPr>
          <a:lstStyle/>
          <a:p>
            <a:r>
              <a:rPr lang="en-US" sz="5400" dirty="0">
                <a:latin typeface="Berlin Sans FB" panose="020E0602020502020306" pitchFamily="34" charset="0"/>
              </a:rPr>
              <a:t>Habilidades para el Éxito en la Escuela Secundaria</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188029" y="2300818"/>
            <a:ext cx="9144000" cy="969962"/>
          </a:xfrm>
        </p:spPr>
        <p:txBody>
          <a:bodyPr>
            <a:normAutofit fontScale="92500" lnSpcReduction="20000"/>
          </a:bodyPr>
          <a:lstStyle/>
          <a:p>
            <a:r>
              <a:rPr lang="en-US" sz="4400" dirty="0">
                <a:latin typeface="Berlin Sans FB" panose="020E0602020502020306" pitchFamily="34" charset="0"/>
              </a:rPr>
              <a:t>Introducción: Aprendiendo con un Propósito</a:t>
            </a:r>
          </a:p>
        </p:txBody>
      </p:sp>
      <p:sp>
        <p:nvSpPr>
          <p:cNvPr id="4" name="Rectangle 3">
            <a:extLst>
              <a:ext uri="{FF2B5EF4-FFF2-40B4-BE49-F238E27FC236}">
                <a16:creationId xmlns:a16="http://schemas.microsoft.com/office/drawing/2014/main" id="{D07887AC-54CA-4FC1-858E-7A01DBC29923}"/>
              </a:ext>
            </a:extLst>
          </p:cNvPr>
          <p:cNvSpPr/>
          <p:nvPr/>
        </p:nvSpPr>
        <p:spPr>
          <a:xfrm>
            <a:off x="3696135" y="2991488"/>
            <a:ext cx="5971032" cy="338328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7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C9ACB4-0609-436B-948F-A043AD05C37F}"/>
              </a:ext>
            </a:extLst>
          </p:cNvPr>
          <p:cNvSpPr>
            <a:spLocks noGrp="1"/>
          </p:cNvSpPr>
          <p:nvPr>
            <p:ph type="title"/>
          </p:nvPr>
        </p:nvSpPr>
        <p:spPr>
          <a:xfrm>
            <a:off x="1842448" y="365125"/>
            <a:ext cx="9511351" cy="1325563"/>
          </a:xfrm>
        </p:spPr>
        <p:txBody>
          <a:bodyPr/>
          <a:lstStyle/>
          <a:p>
            <a:pPr algn="ctr"/>
            <a:r>
              <a:rPr lang="en-US" dirty="0">
                <a:latin typeface="Arial Rounded MT Bold" panose="020F0704030504030204" pitchFamily="34" charset="0"/>
              </a:rPr>
              <a:t>Comunidad de la Clase</a:t>
            </a:r>
          </a:p>
        </p:txBody>
      </p:sp>
      <p:sp>
        <p:nvSpPr>
          <p:cNvPr id="11" name="TextBox 10">
            <a:extLst>
              <a:ext uri="{FF2B5EF4-FFF2-40B4-BE49-F238E27FC236}">
                <a16:creationId xmlns:a16="http://schemas.microsoft.com/office/drawing/2014/main" id="{EA0A6140-07B5-40A6-B670-6E52595E9F56}"/>
              </a:ext>
            </a:extLst>
          </p:cNvPr>
          <p:cNvSpPr txBox="1"/>
          <p:nvPr/>
        </p:nvSpPr>
        <p:spPr>
          <a:xfrm>
            <a:off x="8761651" y="6377459"/>
            <a:ext cx="3882294" cy="230832"/>
          </a:xfrm>
          <a:prstGeom prst="rect">
            <a:avLst/>
          </a:prstGeom>
          <a:noFill/>
        </p:spPr>
        <p:txBody>
          <a:bodyPr wrap="square" rtlCol="0">
            <a:spAutoFit/>
          </a:bodyPr>
          <a:lstStyle/>
          <a:p>
            <a:r>
              <a:rPr lang="en-US" sz="900">
                <a:hlinkClick r:id="rId3" tooltip="https://www.onecommunityglobal.org/stages-of-community-building/"/>
              </a:rPr>
              <a:t>This Photo</a:t>
            </a:r>
            <a:r>
              <a:rPr lang="en-US" sz="900"/>
              <a:t> by Unknown Author is licensed under </a:t>
            </a:r>
            <a:r>
              <a:rPr lang="en-US" sz="900">
                <a:hlinkClick r:id="rId4" tooltip="https://creativecommons.org/licenses/by/3.0/"/>
              </a:rPr>
              <a:t>CC BY</a:t>
            </a:r>
            <a:endParaRPr lang="en-US" sz="900"/>
          </a:p>
        </p:txBody>
      </p:sp>
      <p:pic>
        <p:nvPicPr>
          <p:cNvPr id="2050" name="Picture 2" descr="https://openclipart.org/image/800px/170352">
            <a:extLst>
              <a:ext uri="{FF2B5EF4-FFF2-40B4-BE49-F238E27FC236}">
                <a16:creationId xmlns:a16="http://schemas.microsoft.com/office/drawing/2014/main" id="{414D700B-FA00-4892-8399-8D03960945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2798" y="2786298"/>
            <a:ext cx="7620000" cy="2495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4691F7A-11A1-4B90-B204-D12F85AACC2A}"/>
              </a:ext>
            </a:extLst>
          </p:cNvPr>
          <p:cNvSpPr/>
          <p:nvPr/>
        </p:nvSpPr>
        <p:spPr>
          <a:xfrm>
            <a:off x="78378" y="0"/>
            <a:ext cx="1188720" cy="927463"/>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65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FDD2-1CD1-4C5A-8C68-EBECA654B238}"/>
              </a:ext>
            </a:extLst>
          </p:cNvPr>
          <p:cNvSpPr>
            <a:spLocks noGrp="1"/>
          </p:cNvSpPr>
          <p:nvPr>
            <p:ph type="title"/>
          </p:nvPr>
        </p:nvSpPr>
        <p:spPr/>
        <p:txBody>
          <a:bodyPr/>
          <a:lstStyle/>
          <a:p>
            <a:pPr algn="ctr"/>
            <a:r>
              <a:rPr lang="en-US" dirty="0">
                <a:solidFill>
                  <a:schemeClr val="bg2"/>
                </a:solidFill>
                <a:latin typeface="Berlin Sans FB Demi" panose="020E0802020502020306" pitchFamily="34" charset="0"/>
              </a:rPr>
              <a:t>Calendario de Cumpleaños</a:t>
            </a:r>
          </a:p>
        </p:txBody>
      </p:sp>
      <p:sp>
        <p:nvSpPr>
          <p:cNvPr id="3" name="Content Placeholder 2">
            <a:extLst>
              <a:ext uri="{FF2B5EF4-FFF2-40B4-BE49-F238E27FC236}">
                <a16:creationId xmlns:a16="http://schemas.microsoft.com/office/drawing/2014/main" id="{5F7C7125-FD94-4003-A98D-7D260029BCC9}"/>
              </a:ext>
            </a:extLst>
          </p:cNvPr>
          <p:cNvSpPr>
            <a:spLocks noGrp="1"/>
          </p:cNvSpPr>
          <p:nvPr>
            <p:ph idx="1"/>
          </p:nvPr>
        </p:nvSpPr>
        <p:spPr>
          <a:xfrm>
            <a:off x="1470189" y="1492566"/>
            <a:ext cx="5894941" cy="4629806"/>
          </a:xfrm>
        </p:spPr>
        <p:txBody>
          <a:bodyPr>
            <a:normAutofit/>
          </a:bodyPr>
          <a:lstStyle/>
          <a:p>
            <a:pPr marL="0" indent="0">
              <a:buNone/>
            </a:pPr>
            <a:r>
              <a:rPr lang="en-US" sz="3200" dirty="0"/>
              <a:t>	</a:t>
            </a:r>
          </a:p>
          <a:p>
            <a:pPr marL="0" indent="0">
              <a:buNone/>
            </a:pPr>
            <a:r>
              <a:rPr lang="en-US" sz="3200" b="1" dirty="0"/>
              <a:t>META:</a:t>
            </a:r>
          </a:p>
          <a:p>
            <a:pPr marL="0" indent="0">
              <a:buNone/>
            </a:pPr>
            <a:r>
              <a:rPr lang="en-US" sz="3200" dirty="0"/>
              <a:t>Alinearse por orden de cumpleaños</a:t>
            </a:r>
          </a:p>
          <a:p>
            <a:pPr marL="287338" indent="-287338"/>
            <a:r>
              <a:rPr lang="en-US" sz="3200" dirty="0"/>
              <a:t>tan rápido como sea posible</a:t>
            </a:r>
          </a:p>
          <a:p>
            <a:pPr marL="287338" indent="-287338"/>
            <a:r>
              <a:rPr lang="en-US" sz="3200" dirty="0"/>
              <a:t>sin hablar</a:t>
            </a:r>
          </a:p>
          <a:p>
            <a:pPr marL="287338" indent="-287338"/>
            <a:r>
              <a:rPr lang="en-US" sz="3200" dirty="0"/>
              <a:t>se acepta la comunicación escrita</a:t>
            </a:r>
          </a:p>
        </p:txBody>
      </p:sp>
      <p:pic>
        <p:nvPicPr>
          <p:cNvPr id="8" name="Picture 7">
            <a:extLst>
              <a:ext uri="{FF2B5EF4-FFF2-40B4-BE49-F238E27FC236}">
                <a16:creationId xmlns:a16="http://schemas.microsoft.com/office/drawing/2014/main" id="{406ECA3B-C100-4176-B2D4-3CD6EB5E3BF2}"/>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365131" y="1618923"/>
            <a:ext cx="4722382" cy="3649113"/>
          </a:xfrm>
          <a:prstGeom prst="rect">
            <a:avLst/>
          </a:prstGeom>
        </p:spPr>
      </p:pic>
      <p:sp>
        <p:nvSpPr>
          <p:cNvPr id="9" name="TextBox 8">
            <a:extLst>
              <a:ext uri="{FF2B5EF4-FFF2-40B4-BE49-F238E27FC236}">
                <a16:creationId xmlns:a16="http://schemas.microsoft.com/office/drawing/2014/main" id="{49148E70-A340-406C-A974-F50B06BF2410}"/>
              </a:ext>
            </a:extLst>
          </p:cNvPr>
          <p:cNvSpPr txBox="1"/>
          <p:nvPr/>
        </p:nvSpPr>
        <p:spPr>
          <a:xfrm>
            <a:off x="8900097" y="7716959"/>
            <a:ext cx="5457033" cy="230832"/>
          </a:xfrm>
          <a:prstGeom prst="rect">
            <a:avLst/>
          </a:prstGeom>
          <a:noFill/>
        </p:spPr>
        <p:txBody>
          <a:bodyPr wrap="square" rtlCol="0">
            <a:spAutoFit/>
          </a:bodyPr>
          <a:lstStyle/>
          <a:p>
            <a:r>
              <a:rPr lang="en-US" sz="900">
                <a:hlinkClick r:id="rId4" tooltip="https://www.101planners.com/birthday-calendar-template/"/>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75007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9CAAD1-B17A-49D3-B3BC-B0AE57072C84}"/>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096000" y="1690688"/>
            <a:ext cx="5711736" cy="3809683"/>
          </a:xfrm>
          <a:prstGeom prst="rect">
            <a:avLst/>
          </a:prstGeom>
        </p:spPr>
      </p:pic>
      <p:sp>
        <p:nvSpPr>
          <p:cNvPr id="3" name="Title 2">
            <a:extLst>
              <a:ext uri="{FF2B5EF4-FFF2-40B4-BE49-F238E27FC236}">
                <a16:creationId xmlns:a16="http://schemas.microsoft.com/office/drawing/2014/main" id="{6A0360D4-5E98-4638-857D-4D9CB9D482D1}"/>
              </a:ext>
            </a:extLst>
          </p:cNvPr>
          <p:cNvSpPr>
            <a:spLocks noGrp="1"/>
          </p:cNvSpPr>
          <p:nvPr>
            <p:ph type="title"/>
          </p:nvPr>
        </p:nvSpPr>
        <p:spPr/>
        <p:txBody>
          <a:bodyPr>
            <a:normAutofit/>
          </a:bodyPr>
          <a:lstStyle/>
          <a:p>
            <a:pPr algn="ctr"/>
            <a:r>
              <a:rPr lang="en-US" sz="6000" dirty="0">
                <a:solidFill>
                  <a:schemeClr val="bg2"/>
                </a:solidFill>
                <a:latin typeface="Berlin Sans FB Demi" panose="020E0802020502020306" pitchFamily="34" charset="0"/>
              </a:rPr>
              <a:t>Reflexión &amp; Informe</a:t>
            </a:r>
          </a:p>
        </p:txBody>
      </p:sp>
      <p:sp>
        <p:nvSpPr>
          <p:cNvPr id="5" name="Content Placeholder 4">
            <a:extLst>
              <a:ext uri="{FF2B5EF4-FFF2-40B4-BE49-F238E27FC236}">
                <a16:creationId xmlns:a16="http://schemas.microsoft.com/office/drawing/2014/main" id="{DBD8B70B-246D-4AB1-9DAC-2344384BF6E5}"/>
              </a:ext>
            </a:extLst>
          </p:cNvPr>
          <p:cNvSpPr>
            <a:spLocks noGrp="1"/>
          </p:cNvSpPr>
          <p:nvPr>
            <p:ph sz="half" idx="1"/>
          </p:nvPr>
        </p:nvSpPr>
        <p:spPr/>
        <p:txBody>
          <a:bodyPr>
            <a:normAutofit fontScale="92500"/>
          </a:bodyPr>
          <a:lstStyle/>
          <a:p>
            <a:pPr lvl="0"/>
            <a:r>
              <a:rPr lang="en-US" dirty="0"/>
              <a:t>¿Notaste los pasos que dieron los miembros de la clase para hacer que esto funcione?</a:t>
            </a:r>
          </a:p>
          <a:p>
            <a:pPr lvl="0"/>
            <a:r>
              <a:rPr lang="en-US" dirty="0"/>
              <a:t>¿Qué pasos podrían habernos ayudado a hacerlo más rápido (además de poder hablar en voz alta)?</a:t>
            </a:r>
          </a:p>
          <a:p>
            <a:r>
              <a:rPr lang="en-US" dirty="0"/>
              <a:t>¿Encontraste a alguien con un cumpleaños cercano al tuyo y no lo sabías?</a:t>
            </a:r>
          </a:p>
        </p:txBody>
      </p:sp>
      <p:sp>
        <p:nvSpPr>
          <p:cNvPr id="4" name="Rectangle 3">
            <a:extLst>
              <a:ext uri="{FF2B5EF4-FFF2-40B4-BE49-F238E27FC236}">
                <a16:creationId xmlns:a16="http://schemas.microsoft.com/office/drawing/2014/main" id="{935DF900-BFB5-435F-A7F8-668611622812}"/>
              </a:ext>
            </a:extLst>
          </p:cNvPr>
          <p:cNvSpPr/>
          <p:nvPr/>
        </p:nvSpPr>
        <p:spPr>
          <a:xfrm>
            <a:off x="91440" y="0"/>
            <a:ext cx="1162594" cy="953589"/>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81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D6D470-3EE3-457D-BF4A-9F293392E42C}"/>
              </a:ext>
            </a:extLst>
          </p:cNvPr>
          <p:cNvSpPr/>
          <p:nvPr/>
        </p:nvSpPr>
        <p:spPr>
          <a:xfrm>
            <a:off x="1486602" y="1775802"/>
            <a:ext cx="9916160" cy="3790461"/>
          </a:xfrm>
          <a:prstGeom prst="rect">
            <a:avLst/>
          </a:prstGeom>
        </p:spPr>
        <p:txBody>
          <a:bodyPr wrap="square">
            <a:spAutoFit/>
          </a:bodyPr>
          <a:lstStyle/>
          <a:p>
            <a:pPr>
              <a:lnSpc>
                <a:spcPct val="107000"/>
              </a:lnSpc>
            </a:pPr>
            <a:r>
              <a:rPr lang="en-US" dirty="0">
                <a:solidFill>
                  <a:schemeClr val="bg2">
                    <a:lumMod val="75000"/>
                  </a:schemeClr>
                </a:solidFill>
                <a:latin typeface="Times New Roman" panose="02020603050405020304" pitchFamily="18" charset="0"/>
                <a:ea typeface="Calibri" panose="020F0502020204030204" pitchFamily="34" charset="0"/>
                <a:cs typeface="Arial" panose="020B0604020202020204" pitchFamily="34" charset="0"/>
              </a:rPr>
              <a:t> </a:t>
            </a:r>
          </a:p>
          <a:p>
            <a:pPr>
              <a:lnSpc>
                <a:spcPct val="107000"/>
              </a:lnSpc>
            </a:pPr>
            <a:endParaRPr lang="en-US" sz="1600" dirty="0">
              <a:solidFill>
                <a:schemeClr val="bg2">
                  <a:lumMod val="75000"/>
                </a:schemeClr>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pPr>
            <a:endParaRPr lang="en-US" sz="1600" dirty="0">
              <a:solidFill>
                <a:schemeClr val="bg2">
                  <a:lumMod val="75000"/>
                </a:schemeClr>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pPr>
            <a:endParaRPr lang="en-US" sz="1600" dirty="0">
              <a:solidFill>
                <a:schemeClr val="bg2">
                  <a:lumMod val="75000"/>
                </a:schemeClr>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2">
                    <a:lumMod val="75000"/>
                  </a:schemeClr>
                </a:solidFill>
                <a:ea typeface="Calibri" panose="020F0502020204030204" pitchFamily="34" charset="0"/>
                <a:cs typeface="Arial" panose="020B0604020202020204" pitchFamily="34" charset="0"/>
              </a:rPr>
              <a:t>Aprendiendo con un Propósito</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2">
                    <a:lumMod val="75000"/>
                  </a:schemeClr>
                </a:solidFill>
                <a:ea typeface="Calibri" panose="020F0502020204030204" pitchFamily="34" charset="0"/>
                <a:cs typeface="Arial" panose="020B0604020202020204" pitchFamily="34" charset="0"/>
              </a:rPr>
              <a:t>Afrontando Retos y Teniendo Mentalidad de Crecimiento</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2">
                    <a:lumMod val="75000"/>
                  </a:schemeClr>
                </a:solidFill>
                <a:ea typeface="Calibri" panose="020F0502020204030204" pitchFamily="34" charset="0"/>
                <a:cs typeface="Arial" panose="020B0604020202020204" pitchFamily="34" charset="0"/>
              </a:rPr>
              <a:t>Gestionando mi Aprendizaje</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2">
                    <a:lumMod val="75000"/>
                  </a:schemeClr>
                </a:solidFill>
                <a:ea typeface="Calibri" panose="020F0502020204030204" pitchFamily="34" charset="0"/>
                <a:cs typeface="Arial" panose="020B0604020202020204" pitchFamily="34" charset="0"/>
              </a:rPr>
              <a:t>Interactuando con Otros Mientras Aprendemos Juntos</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2">
                    <a:lumMod val="75000"/>
                  </a:schemeClr>
                </a:solidFill>
                <a:ea typeface="Calibri" panose="020F0502020204030204" pitchFamily="34" charset="0"/>
                <a:cs typeface="Arial" panose="020B0604020202020204" pitchFamily="34" charset="0"/>
              </a:rPr>
              <a:t>Marcando la Diferencia en Mi Comunidad y el Mundo  </a:t>
            </a:r>
            <a:r>
              <a:rPr lang="en-US" dirty="0">
                <a:solidFill>
                  <a:schemeClr val="bg2">
                    <a:lumMod val="75000"/>
                  </a:schemeClr>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88BEDDF-F843-479F-8282-B29E705FC65D}"/>
              </a:ext>
            </a:extLst>
          </p:cNvPr>
          <p:cNvSpPr/>
          <p:nvPr/>
        </p:nvSpPr>
        <p:spPr>
          <a:xfrm>
            <a:off x="-448726" y="606478"/>
            <a:ext cx="13406444" cy="2123658"/>
          </a:xfrm>
          <a:prstGeom prst="rect">
            <a:avLst/>
          </a:prstGeom>
          <a:noFill/>
        </p:spPr>
        <p:txBody>
          <a:bodyPr wrap="square" lIns="91440" tIns="45720" rIns="91440" bIns="45720">
            <a:spAutoFit/>
          </a:bodyPr>
          <a:lstStyle/>
          <a:p>
            <a:pPr algn="ctr"/>
            <a:r>
              <a:rPr lang="en-US" sz="4400" b="1" cap="none" spc="0" dirty="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rPr>
              <a:t>HABILIDADES PARA EL ÉXITO EN ESCUELAS SECUNDARIAS</a:t>
            </a:r>
          </a:p>
          <a:p>
            <a:pPr algn="ctr"/>
            <a:r>
              <a:rPr lang="en-US" sz="4400" b="1" dirty="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rPr>
              <a:t>Unidades</a:t>
            </a:r>
          </a:p>
        </p:txBody>
      </p:sp>
    </p:spTree>
    <p:extLst>
      <p:ext uri="{BB962C8B-B14F-4D97-AF65-F5344CB8AC3E}">
        <p14:creationId xmlns:p14="http://schemas.microsoft.com/office/powerpoint/2010/main" val="336050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0360D4-5E98-4638-857D-4D9CB9D482D1}"/>
              </a:ext>
            </a:extLst>
          </p:cNvPr>
          <p:cNvSpPr>
            <a:spLocks noGrp="1"/>
          </p:cNvSpPr>
          <p:nvPr>
            <p:ph type="title"/>
          </p:nvPr>
        </p:nvSpPr>
        <p:spPr/>
        <p:txBody>
          <a:bodyPr>
            <a:normAutofit/>
          </a:bodyPr>
          <a:lstStyle/>
          <a:p>
            <a:pPr algn="ctr"/>
            <a:r>
              <a:rPr lang="en-US" sz="6000" dirty="0">
                <a:solidFill>
                  <a:schemeClr val="bg2"/>
                </a:solidFill>
                <a:latin typeface="Berlin Sans FB Demi" panose="020E0802020502020306" pitchFamily="34" charset="0"/>
              </a:rPr>
              <a:t>Paseo por la Galería</a:t>
            </a:r>
          </a:p>
        </p:txBody>
      </p:sp>
      <p:sp>
        <p:nvSpPr>
          <p:cNvPr id="5" name="Content Placeholder 4">
            <a:extLst>
              <a:ext uri="{FF2B5EF4-FFF2-40B4-BE49-F238E27FC236}">
                <a16:creationId xmlns:a16="http://schemas.microsoft.com/office/drawing/2014/main" id="{DBD8B70B-246D-4AB1-9DAC-2344384BF6E5}"/>
              </a:ext>
            </a:extLst>
          </p:cNvPr>
          <p:cNvSpPr>
            <a:spLocks noGrp="1"/>
          </p:cNvSpPr>
          <p:nvPr>
            <p:ph sz="half" idx="1"/>
          </p:nvPr>
        </p:nvSpPr>
        <p:spPr>
          <a:xfrm>
            <a:off x="1380564" y="1690688"/>
            <a:ext cx="5181600" cy="4351338"/>
          </a:xfrm>
        </p:spPr>
        <p:txBody>
          <a:bodyPr vert="horz" lIns="91440" tIns="45720" rIns="91440" bIns="45720" rtlCol="0" anchor="t">
            <a:normAutofit/>
          </a:bodyPr>
          <a:lstStyle/>
          <a:p>
            <a:pPr marL="287020" lvl="0" indent="-287020"/>
            <a:r>
              <a:rPr lang="en-US" sz="4000" dirty="0"/>
              <a:t>Dividirse en pequeños grupos por cumpleaños</a:t>
            </a:r>
            <a:endParaRPr lang="en-US" dirty="0"/>
          </a:p>
          <a:p>
            <a:pPr marL="287020" lvl="0" indent="-287020"/>
            <a:r>
              <a:rPr lang="en-US" sz="4000" dirty="0"/>
              <a:t>Viaje a cada Expositor de Unidad y  </a:t>
            </a:r>
            <a:r>
              <a:rPr lang="en-US" sz="4000" u="sng" dirty="0"/>
              <a:t>debata </a:t>
            </a:r>
            <a:r>
              <a:rPr lang="en-US" sz="4000" dirty="0"/>
              <a:t>en grupo</a:t>
            </a:r>
            <a:r>
              <a:rPr lang="en-US" sz="4000" u="sng" dirty="0"/>
              <a:t> al menos una de las preguntas</a:t>
            </a:r>
            <a:endParaRPr lang="en-US" sz="4000" dirty="0">
              <a:ea typeface="Calibri"/>
              <a:cs typeface="Calibri"/>
            </a:endParaRPr>
          </a:p>
        </p:txBody>
      </p:sp>
      <p:pic>
        <p:nvPicPr>
          <p:cNvPr id="6" name="Picture 5">
            <a:extLst>
              <a:ext uri="{FF2B5EF4-FFF2-40B4-BE49-F238E27FC236}">
                <a16:creationId xmlns:a16="http://schemas.microsoft.com/office/drawing/2014/main" id="{45B572A1-176C-4928-83B9-C24F0F352D9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551025" y="1800860"/>
            <a:ext cx="5425440" cy="3616960"/>
          </a:xfrm>
          <a:prstGeom prst="rect">
            <a:avLst/>
          </a:prstGeom>
        </p:spPr>
      </p:pic>
      <p:sp>
        <p:nvSpPr>
          <p:cNvPr id="2" name="Rectangle 1">
            <a:extLst>
              <a:ext uri="{FF2B5EF4-FFF2-40B4-BE49-F238E27FC236}">
                <a16:creationId xmlns:a16="http://schemas.microsoft.com/office/drawing/2014/main" id="{9D5C6E28-2296-4A6A-9300-3FA8B26DE4B9}"/>
              </a:ext>
            </a:extLst>
          </p:cNvPr>
          <p:cNvSpPr/>
          <p:nvPr/>
        </p:nvSpPr>
        <p:spPr>
          <a:xfrm>
            <a:off x="78378" y="0"/>
            <a:ext cx="1188720" cy="927463"/>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17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4104-DEA2-47FC-8F4D-2B6D53D9270E}"/>
              </a:ext>
            </a:extLst>
          </p:cNvPr>
          <p:cNvSpPr>
            <a:spLocks noGrp="1"/>
          </p:cNvSpPr>
          <p:nvPr>
            <p:ph type="title"/>
          </p:nvPr>
        </p:nvSpPr>
        <p:spPr>
          <a:xfrm>
            <a:off x="1097508" y="1119116"/>
            <a:ext cx="10515600" cy="776288"/>
          </a:xfrm>
        </p:spPr>
        <p:txBody>
          <a:bodyPr>
            <a:normAutofit fontScale="90000"/>
          </a:bodyPr>
          <a:lstStyle/>
          <a:p>
            <a:pPr algn="ctr"/>
            <a:r>
              <a:rPr lang="en-US" b="1" dirty="0">
                <a:solidFill>
                  <a:srgbClr val="7030A0"/>
                </a:solidFill>
                <a:latin typeface="Engravers MT" panose="02090707080505020304" pitchFamily="18" charset="0"/>
              </a:rPr>
              <a:t>Aprendiendo con un Propósito</a:t>
            </a:r>
            <a:r>
              <a:rPr lang="en-US" dirty="0"/>
              <a:t/>
            </a:r>
            <a:br>
              <a:rPr lang="en-US" dirty="0"/>
            </a:br>
            <a:endParaRPr lang="en-US" dirty="0"/>
          </a:p>
        </p:txBody>
      </p:sp>
      <p:sp>
        <p:nvSpPr>
          <p:cNvPr id="3" name="Content Placeholder 2">
            <a:extLst>
              <a:ext uri="{FF2B5EF4-FFF2-40B4-BE49-F238E27FC236}">
                <a16:creationId xmlns:a16="http://schemas.microsoft.com/office/drawing/2014/main" id="{2CA21705-691B-41D4-9E3E-A9AA22DEB0A2}"/>
              </a:ext>
            </a:extLst>
          </p:cNvPr>
          <p:cNvSpPr>
            <a:spLocks noGrp="1"/>
          </p:cNvSpPr>
          <p:nvPr>
            <p:ph idx="1"/>
          </p:nvPr>
        </p:nvSpPr>
        <p:spPr>
          <a:xfrm>
            <a:off x="1489746" y="1895404"/>
            <a:ext cx="9973236" cy="4351338"/>
          </a:xfrm>
        </p:spPr>
        <p:txBody>
          <a:bodyPr>
            <a:normAutofit/>
          </a:bodyPr>
          <a:lstStyle/>
          <a:p>
            <a:pPr>
              <a:lnSpc>
                <a:spcPct val="100000"/>
              </a:lnSpc>
              <a:spcBef>
                <a:spcPts val="2400"/>
              </a:spcBef>
            </a:pPr>
            <a:r>
              <a:rPr lang="en-US" sz="3200" b="1" dirty="0"/>
              <a:t>¿Quién soy? ¿Cuál es mi propósito?</a:t>
            </a:r>
            <a:endParaRPr lang="en-US" sz="3200" dirty="0"/>
          </a:p>
          <a:p>
            <a:pPr>
              <a:lnSpc>
                <a:spcPct val="100000"/>
              </a:lnSpc>
              <a:spcBef>
                <a:spcPts val="2400"/>
              </a:spcBef>
            </a:pPr>
            <a:r>
              <a:rPr lang="en-US" sz="3200" b="1" dirty="0"/>
              <a:t>¿Qué trabajo encajará con mis talentos, intereses y personalidad?</a:t>
            </a:r>
            <a:endParaRPr lang="en-US" sz="3200" dirty="0"/>
          </a:p>
          <a:p>
            <a:pPr>
              <a:lnSpc>
                <a:spcPct val="100000"/>
              </a:lnSpc>
              <a:spcBef>
                <a:spcPts val="2400"/>
              </a:spcBef>
            </a:pPr>
            <a:r>
              <a:rPr lang="en-US" sz="3200" b="1" dirty="0"/>
              <a:t>¿Cómo me prepara la escuela para cumplir el propósito de mi vida y mi trabajo?</a:t>
            </a:r>
            <a:endParaRPr lang="en-US" sz="3200" dirty="0"/>
          </a:p>
        </p:txBody>
      </p:sp>
    </p:spTree>
    <p:extLst>
      <p:ext uri="{BB962C8B-B14F-4D97-AF65-F5344CB8AC3E}">
        <p14:creationId xmlns:p14="http://schemas.microsoft.com/office/powerpoint/2010/main" val="373520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B2A979-4B19-47E3-A4C1-7ED99D117E5D}"/>
              </a:ext>
            </a:extLst>
          </p:cNvPr>
          <p:cNvSpPr/>
          <p:nvPr/>
        </p:nvSpPr>
        <p:spPr>
          <a:xfrm>
            <a:off x="4488249" y="3320414"/>
            <a:ext cx="39144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Personalidad</a:t>
            </a:r>
          </a:p>
        </p:txBody>
      </p:sp>
      <p:sp>
        <p:nvSpPr>
          <p:cNvPr id="4" name="Rectangle 3">
            <a:extLst>
              <a:ext uri="{FF2B5EF4-FFF2-40B4-BE49-F238E27FC236}">
                <a16:creationId xmlns:a16="http://schemas.microsoft.com/office/drawing/2014/main" id="{8BF332EE-D5D9-430F-B401-304C13151D46}"/>
              </a:ext>
            </a:extLst>
          </p:cNvPr>
          <p:cNvSpPr/>
          <p:nvPr/>
        </p:nvSpPr>
        <p:spPr>
          <a:xfrm>
            <a:off x="5479735" y="5464013"/>
            <a:ext cx="2301143" cy="923330"/>
          </a:xfrm>
          <a:prstGeom prst="rect">
            <a:avLst/>
          </a:prstGeom>
          <a:noFill/>
        </p:spPr>
        <p:txBody>
          <a:bodyPr wrap="none" lIns="91440" tIns="45720" rIns="91440" bIns="45720">
            <a:spAutoFit/>
          </a:bodyPr>
          <a:lstStyle/>
          <a:p>
            <a:pPr algn="ct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Valores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6" name="Rectangle 5">
            <a:extLst>
              <a:ext uri="{FF2B5EF4-FFF2-40B4-BE49-F238E27FC236}">
                <a16:creationId xmlns:a16="http://schemas.microsoft.com/office/drawing/2014/main" id="{63A91A9C-4FED-436A-9893-FE6BBF058BCF}"/>
              </a:ext>
            </a:extLst>
          </p:cNvPr>
          <p:cNvSpPr/>
          <p:nvPr/>
        </p:nvSpPr>
        <p:spPr>
          <a:xfrm>
            <a:off x="8644428" y="3320414"/>
            <a:ext cx="2800575"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Intereses</a:t>
            </a:r>
          </a:p>
        </p:txBody>
      </p:sp>
      <p:sp>
        <p:nvSpPr>
          <p:cNvPr id="7" name="Rectangle 6">
            <a:extLst>
              <a:ext uri="{FF2B5EF4-FFF2-40B4-BE49-F238E27FC236}">
                <a16:creationId xmlns:a16="http://schemas.microsoft.com/office/drawing/2014/main" id="{02E90C2D-4294-4C0F-914C-FB6133F3EBFE}"/>
              </a:ext>
            </a:extLst>
          </p:cNvPr>
          <p:cNvSpPr/>
          <p:nvPr/>
        </p:nvSpPr>
        <p:spPr>
          <a:xfrm>
            <a:off x="1496505" y="842510"/>
            <a:ext cx="3266899" cy="3062377"/>
          </a:xfrm>
          <a:prstGeom prst="rect">
            <a:avLst/>
          </a:prstGeom>
          <a:noFill/>
        </p:spPr>
        <p:txBody>
          <a:bodyPr wrap="square" lIns="91440" tIns="45720" rIns="91440" bIns="45720" anchor="t">
            <a:spAutoFit/>
          </a:bodyPr>
          <a:lstStyle/>
          <a:p>
            <a:pPr algn="ctr"/>
            <a:r>
              <a:rPr lang="en-US" sz="5400" dirty="0">
                <a:ln w="0"/>
                <a:solidFill>
                  <a:schemeClr val="bg2">
                    <a:lumMod val="75000"/>
                  </a:schemeClr>
                </a:solidFill>
                <a:effectLst>
                  <a:outerShdw blurRad="38100" dist="25400" dir="5400000" algn="ctr" rotWithShape="0">
                    <a:srgbClr val="6E747A">
                      <a:alpha val="43000"/>
                    </a:srgbClr>
                  </a:outerShdw>
                </a:effectLst>
                <a:latin typeface="Berlin Sans FB"/>
              </a:rPr>
              <a:t>Mañana:</a:t>
            </a:r>
          </a:p>
          <a:p>
            <a:pPr algn="ctr"/>
            <a:endParaRPr lang="en-US" sz="1100" dirty="0">
              <a:ln w="0"/>
              <a:solidFill>
                <a:schemeClr val="bg2">
                  <a:lumMod val="75000"/>
                </a:schemeClr>
              </a:solidFill>
              <a:effectLst>
                <a:outerShdw blurRad="38100" dist="25400" dir="5400000" algn="ctr" rotWithShape="0">
                  <a:srgbClr val="6E747A">
                    <a:alpha val="43000"/>
                  </a:srgbClr>
                </a:outerShdw>
              </a:effectLst>
            </a:endParaRPr>
          </a:p>
          <a:p>
            <a:pPr algn="ctr"/>
            <a:r>
              <a:rPr lang="en-US" sz="3200" dirty="0">
                <a:ln w="0"/>
                <a:solidFill>
                  <a:schemeClr val="bg2">
                    <a:lumMod val="75000"/>
                  </a:schemeClr>
                </a:solidFill>
                <a:effectLst>
                  <a:outerShdw blurRad="38100" dist="25400" dir="5400000" algn="ctr" rotWithShape="0">
                    <a:srgbClr val="6E747A">
                      <a:alpha val="43000"/>
                    </a:srgbClr>
                  </a:outerShdw>
                </a:effectLst>
              </a:rPr>
              <a:t>¡Actividades para descubrir y mostrar</a:t>
            </a:r>
          </a:p>
          <a:p>
            <a:pPr algn="ctr"/>
            <a:r>
              <a:rPr lang="en-US" sz="3200" dirty="0">
                <a:ln w="0"/>
                <a:solidFill>
                  <a:schemeClr val="bg2">
                    <a:lumMod val="75000"/>
                  </a:schemeClr>
                </a:solidFill>
                <a:effectLst>
                  <a:outerShdw blurRad="38100" dist="25400" dir="5400000" algn="ctr" rotWithShape="0">
                    <a:srgbClr val="6E747A">
                      <a:alpha val="43000"/>
                    </a:srgbClr>
                  </a:outerShdw>
                </a:effectLst>
              </a:rPr>
              <a:t>tus cualidades!</a:t>
            </a:r>
            <a:endParaRPr lang="en-US" sz="5400" b="0" cap="none" spc="0" dirty="0">
              <a:ln w="0"/>
              <a:solidFill>
                <a:schemeClr val="bg2">
                  <a:lumMod val="75000"/>
                </a:schemeClr>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E20399B9-8A5A-4E35-9A07-A34A3563A3FA}"/>
              </a:ext>
            </a:extLst>
          </p:cNvPr>
          <p:cNvSpPr/>
          <p:nvPr/>
        </p:nvSpPr>
        <p:spPr>
          <a:xfrm>
            <a:off x="4747208" y="4397329"/>
            <a:ext cx="3554178" cy="923330"/>
          </a:xfrm>
          <a:prstGeom prst="rect">
            <a:avLst/>
          </a:prstGeom>
          <a:noFill/>
        </p:spPr>
        <p:txBody>
          <a:bodyPr wrap="none" lIns="91440" tIns="45720" rIns="91440" bIns="45720">
            <a:spAutoFit/>
          </a:bodyPr>
          <a:lstStyle/>
          <a:p>
            <a:pPr algn="ct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Habilidades</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0" name="Rectangle 9">
            <a:extLst>
              <a:ext uri="{FF2B5EF4-FFF2-40B4-BE49-F238E27FC236}">
                <a16:creationId xmlns:a16="http://schemas.microsoft.com/office/drawing/2014/main" id="{0ADC8AFA-6B6F-4455-B414-FDE1976E135B}"/>
              </a:ext>
            </a:extLst>
          </p:cNvPr>
          <p:cNvSpPr/>
          <p:nvPr/>
        </p:nvSpPr>
        <p:spPr>
          <a:xfrm>
            <a:off x="8644069" y="4415576"/>
            <a:ext cx="2800574"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Talentos</a:t>
            </a:r>
          </a:p>
        </p:txBody>
      </p:sp>
      <p:sp>
        <p:nvSpPr>
          <p:cNvPr id="12" name="Rectangle 11">
            <a:extLst>
              <a:ext uri="{FF2B5EF4-FFF2-40B4-BE49-F238E27FC236}">
                <a16:creationId xmlns:a16="http://schemas.microsoft.com/office/drawing/2014/main" id="{DDC93A9A-C6BB-4234-B38B-D849434F88B6}"/>
              </a:ext>
            </a:extLst>
          </p:cNvPr>
          <p:cNvSpPr/>
          <p:nvPr/>
        </p:nvSpPr>
        <p:spPr>
          <a:xfrm>
            <a:off x="8975535" y="5510738"/>
            <a:ext cx="1943802" cy="923330"/>
          </a:xfrm>
          <a:prstGeom prst="rect">
            <a:avLst/>
          </a:prstGeom>
          <a:noFill/>
        </p:spPr>
        <p:txBody>
          <a:bodyPr wrap="none" lIns="91440" tIns="45720" rIns="91440" bIns="45720">
            <a:spAutoFit/>
          </a:bodyPr>
          <a:lstStyle/>
          <a:p>
            <a:pPr algn="ctr"/>
            <a:r>
              <a:rPr lang="en-US" sz="5400" dirty="0">
                <a:ln w="0"/>
                <a:solidFill>
                  <a:schemeClr val="accent5">
                    <a:lumMod val="75000"/>
                  </a:schemeClr>
                </a:solidFill>
              </a:rPr>
              <a:t>Meta</a:t>
            </a:r>
            <a:r>
              <a:rPr lang="en-US" sz="5400" b="0" cap="none" spc="0" dirty="0">
                <a:ln w="0"/>
                <a:solidFill>
                  <a:schemeClr val="accent5">
                    <a:lumMod val="75000"/>
                  </a:schemeClr>
                </a:solidFill>
                <a:effectLst/>
              </a:rPr>
              <a:t>s</a:t>
            </a:r>
          </a:p>
        </p:txBody>
      </p:sp>
      <p:sp>
        <p:nvSpPr>
          <p:cNvPr id="3" name="AutoShape 8" descr="Art Deco Border 4 - Openclipart">
            <a:extLst>
              <a:ext uri="{FF2B5EF4-FFF2-40B4-BE49-F238E27FC236}">
                <a16:creationId xmlns:a16="http://schemas.microsoft.com/office/drawing/2014/main" id="{444FD631-8682-4CF4-B18C-666DF52CF27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Movie theater border clip art ">
            <a:extLst>
              <a:ext uri="{FF2B5EF4-FFF2-40B4-BE49-F238E27FC236}">
                <a16:creationId xmlns:a16="http://schemas.microsoft.com/office/drawing/2014/main" id="{10F60890-A146-48CA-A3DF-BF7E51657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055" y="232012"/>
            <a:ext cx="4679691" cy="31509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723BA26-6E6C-4BDF-918C-7911AED85C97}"/>
              </a:ext>
            </a:extLst>
          </p:cNvPr>
          <p:cNvSpPr txBox="1"/>
          <p:nvPr/>
        </p:nvSpPr>
        <p:spPr>
          <a:xfrm>
            <a:off x="7297810" y="679709"/>
            <a:ext cx="3848406" cy="2308324"/>
          </a:xfrm>
          <a:prstGeom prst="rect">
            <a:avLst/>
          </a:prstGeom>
          <a:noFill/>
        </p:spPr>
        <p:txBody>
          <a:bodyPr wrap="square" rtlCol="0">
            <a:spAutoFit/>
          </a:bodyPr>
          <a:lstStyle/>
          <a:p>
            <a:pPr algn="ctr"/>
            <a:r>
              <a:rPr lang="en-US" sz="4800" dirty="0">
                <a:solidFill>
                  <a:schemeClr val="bg2">
                    <a:lumMod val="50000"/>
                  </a:schemeClr>
                </a:solidFill>
                <a:latin typeface="Harlow Solid Italic" panose="04030604020F02020D02" pitchFamily="82" charset="0"/>
              </a:rPr>
              <a:t>Avance de las Próximas Atracciones…</a:t>
            </a:r>
          </a:p>
        </p:txBody>
      </p:sp>
    </p:spTree>
    <p:extLst>
      <p:ext uri="{BB962C8B-B14F-4D97-AF65-F5344CB8AC3E}">
        <p14:creationId xmlns:p14="http://schemas.microsoft.com/office/powerpoint/2010/main" val="2617850745"/>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6" ma:contentTypeDescription="Create a new document." ma:contentTypeScope="" ma:versionID="926f83e3d803f46bad251d3ec7fcaea2">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96a7d57f1747b8cd329b0ab2758fb7b6"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DF2275-D811-45D6-95A3-64EA40651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3A6492-5787-4AD9-A3CF-2CCD7FD0CA67}">
  <ds:schemaRefs>
    <ds:schemaRef ds:uri="http://purl.org/dc/elements/1.1/"/>
    <ds:schemaRef ds:uri="http://purl.org/dc/terms/"/>
    <ds:schemaRef ds:uri="http://purl.org/dc/dcmitype/"/>
    <ds:schemaRef ds:uri="be940414-f5a2-4509-bc4b-9b97993b9bc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d39049c8-5642-4c67-b9b8-6999510f2293"/>
  </ds:schemaRefs>
</ds:datastoreItem>
</file>

<file path=customXml/itemProps3.xml><?xml version="1.0" encoding="utf-8"?>
<ds:datastoreItem xmlns:ds="http://schemas.openxmlformats.org/officeDocument/2006/customXml" ds:itemID="{AEF1FADA-2558-4C32-ACB7-09DDBB04B4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TotalTime>
  <Words>904</Words>
  <Application>Microsoft Office PowerPoint</Application>
  <PresentationFormat>Widescreen</PresentationFormat>
  <Paragraphs>126</Paragraphs>
  <Slides>10</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Arial Rounded MT Bold</vt:lpstr>
      <vt:lpstr>Berlin Sans FB</vt:lpstr>
      <vt:lpstr>Berlin Sans FB Demi</vt:lpstr>
      <vt:lpstr>Calibri</vt:lpstr>
      <vt:lpstr>Calibri Light</vt:lpstr>
      <vt:lpstr>Engravers MT</vt:lpstr>
      <vt:lpstr>Harlow Solid Italic</vt:lpstr>
      <vt:lpstr>Symbol</vt:lpstr>
      <vt:lpstr>Times New Roman</vt:lpstr>
      <vt:lpstr>1_Office Theme</vt:lpstr>
      <vt:lpstr>Office Theme</vt:lpstr>
      <vt:lpstr>PowerPoint Presentation</vt:lpstr>
      <vt:lpstr>Habilidades para el Éxito en la Escuela Secundaria</vt:lpstr>
      <vt:lpstr>Comunidad de la Clase</vt:lpstr>
      <vt:lpstr>Calendario de Cumpleaños</vt:lpstr>
      <vt:lpstr>Reflexión &amp; Informe</vt:lpstr>
      <vt:lpstr>PowerPoint Presentation</vt:lpstr>
      <vt:lpstr>Paseo por la Galería</vt:lpstr>
      <vt:lpstr>Aprendiendo con un Propósito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Waltemeyer</dc:creator>
  <cp:lastModifiedBy>Gregg</cp:lastModifiedBy>
  <cp:revision>20</cp:revision>
  <dcterms:created xsi:type="dcterms:W3CDTF">2021-02-10T20:03:31Z</dcterms:created>
  <dcterms:modified xsi:type="dcterms:W3CDTF">2025-05-28T18:23:45Z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