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Lst>
  <p:notesMasterIdLst>
    <p:notesMasterId r:id="rId42"/>
  </p:notesMasterIdLst>
  <p:sldIdLst>
    <p:sldId id="258" r:id="rId5"/>
    <p:sldId id="368" r:id="rId6"/>
    <p:sldId id="320" r:id="rId7"/>
    <p:sldId id="283" r:id="rId8"/>
    <p:sldId id="332" r:id="rId9"/>
    <p:sldId id="340" r:id="rId10"/>
    <p:sldId id="333" r:id="rId11"/>
    <p:sldId id="334" r:id="rId12"/>
    <p:sldId id="335" r:id="rId13"/>
    <p:sldId id="341" r:id="rId14"/>
    <p:sldId id="339" r:id="rId15"/>
    <p:sldId id="343" r:id="rId16"/>
    <p:sldId id="344" r:id="rId17"/>
    <p:sldId id="345" r:id="rId18"/>
    <p:sldId id="346" r:id="rId19"/>
    <p:sldId id="347" r:id="rId20"/>
    <p:sldId id="378" r:id="rId21"/>
    <p:sldId id="348" r:id="rId22"/>
    <p:sldId id="349" r:id="rId23"/>
    <p:sldId id="350" r:id="rId24"/>
    <p:sldId id="351" r:id="rId25"/>
    <p:sldId id="352" r:id="rId26"/>
    <p:sldId id="353" r:id="rId27"/>
    <p:sldId id="356" r:id="rId28"/>
    <p:sldId id="357" r:id="rId29"/>
    <p:sldId id="358" r:id="rId30"/>
    <p:sldId id="359" r:id="rId31"/>
    <p:sldId id="360" r:id="rId32"/>
    <p:sldId id="361" r:id="rId33"/>
    <p:sldId id="362" r:id="rId34"/>
    <p:sldId id="396" r:id="rId35"/>
    <p:sldId id="363" r:id="rId36"/>
    <p:sldId id="364" r:id="rId37"/>
    <p:sldId id="365" r:id="rId38"/>
    <p:sldId id="397" r:id="rId39"/>
    <p:sldId id="366" r:id="rId40"/>
    <p:sldId id="395" r:id="rId41"/>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BDAA3-4471-45EC-B0F6-8D643841040A}">
  <a:tblStyle styleId="{ABBBDAA3-4471-45EC-B0F6-8D6438410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7C0404-A641-4692-A8BF-E79ABDFEF942}"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8"/>
    <p:restoredTop sz="90305" autoAdjust="0"/>
  </p:normalViewPr>
  <p:slideViewPr>
    <p:cSldViewPr snapToGrid="0">
      <p:cViewPr varScale="1">
        <p:scale>
          <a:sx n="83" d="100"/>
          <a:sy n="83" d="100"/>
        </p:scale>
        <p:origin x="1248" y="78"/>
      </p:cViewPr>
      <p:guideLst>
        <p:guide orient="horz" pos="1620"/>
        <p:guide pos="2160"/>
      </p:guideLst>
    </p:cSldViewPr>
  </p:slideViewPr>
  <p:notesTextViewPr>
    <p:cViewPr>
      <p:scale>
        <a:sx n="1" d="1"/>
        <a:sy n="1" d="1"/>
      </p:scale>
      <p:origin x="0" y="0"/>
    </p:cViewPr>
  </p:notesTextViewPr>
  <p:notesViewPr>
    <p:cSldViewPr snapToGrid="0">
      <p:cViewPr varScale="1">
        <p:scale>
          <a:sx n="87" d="100"/>
          <a:sy n="87" d="100"/>
        </p:scale>
        <p:origin x="31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Mac Iver" userId="cf50b649-e362-467a-a5b1-a01ad8d60a83" providerId="ADAL" clId="{36501707-B9DF-4A4C-B402-70A8AA25BCCF}"/>
    <pc:docChg chg="modSld">
      <pc:chgData name="Martha Mac Iver" userId="cf50b649-e362-467a-a5b1-a01ad8d60a83" providerId="ADAL" clId="{36501707-B9DF-4A4C-B402-70A8AA25BCCF}" dt="2023-06-21T17:28:53.402" v="5" actId="20577"/>
      <pc:docMkLst>
        <pc:docMk/>
      </pc:docMkLst>
      <pc:sldChg chg="modSp">
        <pc:chgData name="Martha Mac Iver" userId="cf50b649-e362-467a-a5b1-a01ad8d60a83" providerId="ADAL" clId="{36501707-B9DF-4A4C-B402-70A8AA25BCCF}" dt="2023-06-21T17:28:53.402" v="5" actId="20577"/>
        <pc:sldMkLst>
          <pc:docMk/>
          <pc:sldMk cId="1582141698" sldId="366"/>
        </pc:sldMkLst>
        <pc:spChg chg="mod">
          <ac:chgData name="Martha Mac Iver" userId="cf50b649-e362-467a-a5b1-a01ad8d60a83" providerId="ADAL" clId="{36501707-B9DF-4A4C-B402-70A8AA25BCCF}" dt="2023-06-21T17:28:53.402" v="5" actId="20577"/>
          <ac:spMkLst>
            <pc:docMk/>
            <pc:sldMk cId="1582141698" sldId="366"/>
            <ac:spMk id="4" creationId="{0A2F8A69-5B62-5D10-9142-D4FCFDAEFDD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44E6B-FA08-4139-A4A6-D095FB15D88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BC1B07A-3155-4075-A2D7-1744F76D6EFC}">
      <dgm:prSet/>
      <dgm:spPr/>
      <dgm:t>
        <a:bodyPr/>
        <a:lstStyle/>
        <a:p>
          <a:r>
            <a:rPr lang="en-US" b="1" dirty="0"/>
            <a:t>Expanding our Circles of Concern</a:t>
          </a:r>
        </a:p>
      </dgm:t>
    </dgm:pt>
    <dgm:pt modelId="{1AE6C4FC-18C3-4A56-922A-C0E557C65D37}" type="parTrans" cxnId="{D1AA2DB1-81DD-4BCE-B384-4EE0408DC000}">
      <dgm:prSet/>
      <dgm:spPr/>
      <dgm:t>
        <a:bodyPr/>
        <a:lstStyle/>
        <a:p>
          <a:endParaRPr lang="en-US" b="1"/>
        </a:p>
      </dgm:t>
    </dgm:pt>
    <dgm:pt modelId="{7220298B-15FB-4BEC-AB18-4E3741B0AB95}" type="sibTrans" cxnId="{D1AA2DB1-81DD-4BCE-B384-4EE0408DC000}">
      <dgm:prSet/>
      <dgm:spPr/>
      <dgm:t>
        <a:bodyPr/>
        <a:lstStyle/>
        <a:p>
          <a:endParaRPr lang="en-US" b="1"/>
        </a:p>
      </dgm:t>
    </dgm:pt>
    <dgm:pt modelId="{2884685E-60E6-4699-9288-1FED9D9523A6}">
      <dgm:prSet/>
      <dgm:spPr/>
      <dgm:t>
        <a:bodyPr/>
        <a:lstStyle/>
        <a:p>
          <a:r>
            <a:rPr lang="en-US" b="1" dirty="0"/>
            <a:t>Exploring Needs in My Neighborhood</a:t>
          </a:r>
        </a:p>
      </dgm:t>
    </dgm:pt>
    <dgm:pt modelId="{1F8FB460-7C4D-465C-865F-0420FA362ACA}" type="parTrans" cxnId="{8462CE6F-81B9-4F81-B418-45AED4BBB3FD}">
      <dgm:prSet/>
      <dgm:spPr/>
      <dgm:t>
        <a:bodyPr/>
        <a:lstStyle/>
        <a:p>
          <a:endParaRPr lang="en-US" b="1"/>
        </a:p>
      </dgm:t>
    </dgm:pt>
    <dgm:pt modelId="{A88D3DDA-DE15-41B0-BA20-7D11B3716BAC}" type="sibTrans" cxnId="{8462CE6F-81B9-4F81-B418-45AED4BBB3FD}">
      <dgm:prSet/>
      <dgm:spPr/>
      <dgm:t>
        <a:bodyPr/>
        <a:lstStyle/>
        <a:p>
          <a:endParaRPr lang="en-US" b="1"/>
        </a:p>
      </dgm:t>
    </dgm:pt>
    <dgm:pt modelId="{E53ECC11-FD93-44E0-BF7C-6D8EB83EA5C0}">
      <dgm:prSet/>
      <dgm:spPr/>
      <dgm:t>
        <a:bodyPr/>
        <a:lstStyle/>
        <a:p>
          <a:r>
            <a:rPr lang="en-US" b="1" dirty="0"/>
            <a:t>Addressing Community Needs</a:t>
          </a:r>
        </a:p>
      </dgm:t>
    </dgm:pt>
    <dgm:pt modelId="{163E75D3-0C41-488D-8C3A-7F1932758196}" type="parTrans" cxnId="{C95DB2C6-3565-4451-9781-9EBA2C6086AC}">
      <dgm:prSet/>
      <dgm:spPr/>
      <dgm:t>
        <a:bodyPr/>
        <a:lstStyle/>
        <a:p>
          <a:endParaRPr lang="en-US" b="1"/>
        </a:p>
      </dgm:t>
    </dgm:pt>
    <dgm:pt modelId="{C71451D9-0C1E-4FC4-81DF-806FE2E799BC}" type="sibTrans" cxnId="{C95DB2C6-3565-4451-9781-9EBA2C6086AC}">
      <dgm:prSet/>
      <dgm:spPr/>
      <dgm:t>
        <a:bodyPr/>
        <a:lstStyle/>
        <a:p>
          <a:endParaRPr lang="en-US" b="1"/>
        </a:p>
      </dgm:t>
    </dgm:pt>
    <dgm:pt modelId="{AB67300B-CC0B-4292-8260-444255726500}">
      <dgm:prSet/>
      <dgm:spPr/>
      <dgm:t>
        <a:bodyPr/>
        <a:lstStyle/>
        <a:p>
          <a:r>
            <a:rPr lang="en-US" b="1" dirty="0"/>
            <a:t>Choosing a Project to Make a Difference</a:t>
          </a:r>
        </a:p>
      </dgm:t>
    </dgm:pt>
    <dgm:pt modelId="{D7453555-4C4D-4F05-A31F-A90CCF94DC18}" type="parTrans" cxnId="{139114F1-305F-4CB9-A292-97DC95D83556}">
      <dgm:prSet/>
      <dgm:spPr/>
      <dgm:t>
        <a:bodyPr/>
        <a:lstStyle/>
        <a:p>
          <a:endParaRPr lang="en-US" b="1"/>
        </a:p>
      </dgm:t>
    </dgm:pt>
    <dgm:pt modelId="{676FC8B9-9365-4AD4-84E3-CABAF2482FE7}" type="sibTrans" cxnId="{139114F1-305F-4CB9-A292-97DC95D83556}">
      <dgm:prSet/>
      <dgm:spPr/>
      <dgm:t>
        <a:bodyPr/>
        <a:lstStyle/>
        <a:p>
          <a:endParaRPr lang="en-US" b="1"/>
        </a:p>
      </dgm:t>
    </dgm:pt>
    <dgm:pt modelId="{35665880-BA5B-4569-89DB-2F4093D26E86}">
      <dgm:prSet/>
      <dgm:spPr/>
      <dgm:t>
        <a:bodyPr/>
        <a:lstStyle/>
        <a:p>
          <a:r>
            <a:rPr lang="en-US" b="1" dirty="0"/>
            <a:t>Using Project Management Skills</a:t>
          </a:r>
        </a:p>
      </dgm:t>
    </dgm:pt>
    <dgm:pt modelId="{D58727B9-62E3-4559-89EF-4EC64441B9E9}" type="parTrans" cxnId="{E0953057-6195-492F-9362-7659E3FDA616}">
      <dgm:prSet/>
      <dgm:spPr/>
      <dgm:t>
        <a:bodyPr/>
        <a:lstStyle/>
        <a:p>
          <a:endParaRPr lang="en-US"/>
        </a:p>
      </dgm:t>
    </dgm:pt>
    <dgm:pt modelId="{3FE199EC-F186-4655-BD2A-56C843307050}" type="sibTrans" cxnId="{E0953057-6195-492F-9362-7659E3FDA616}">
      <dgm:prSet/>
      <dgm:spPr/>
      <dgm:t>
        <a:bodyPr/>
        <a:lstStyle/>
        <a:p>
          <a:endParaRPr lang="en-US"/>
        </a:p>
      </dgm:t>
    </dgm:pt>
    <dgm:pt modelId="{48CA33B7-E13D-4DBD-BEF1-B2452E8306D6}">
      <dgm:prSet/>
      <dgm:spPr/>
      <dgm:t>
        <a:bodyPr/>
        <a:lstStyle/>
        <a:p>
          <a:r>
            <a:rPr lang="en-US" b="1" dirty="0"/>
            <a:t>Working on  Project Proposals</a:t>
          </a:r>
        </a:p>
      </dgm:t>
    </dgm:pt>
    <dgm:pt modelId="{CCBE823F-ED5F-4C08-BA50-A1C1C5967A4E}" type="parTrans" cxnId="{E9E53A0F-C6C1-4311-9A11-AFA66C8DD4B0}">
      <dgm:prSet/>
      <dgm:spPr/>
      <dgm:t>
        <a:bodyPr/>
        <a:lstStyle/>
        <a:p>
          <a:endParaRPr lang="en-US"/>
        </a:p>
      </dgm:t>
    </dgm:pt>
    <dgm:pt modelId="{15D06B1B-8DC0-468A-A7CF-CDE59AD0AABB}" type="sibTrans" cxnId="{E9E53A0F-C6C1-4311-9A11-AFA66C8DD4B0}">
      <dgm:prSet/>
      <dgm:spPr/>
      <dgm:t>
        <a:bodyPr/>
        <a:lstStyle/>
        <a:p>
          <a:endParaRPr lang="en-US"/>
        </a:p>
      </dgm:t>
    </dgm:pt>
    <dgm:pt modelId="{3789A01C-225A-46D6-8217-21232FF0CF3D}">
      <dgm:prSet/>
      <dgm:spPr/>
      <dgm:t>
        <a:bodyPr/>
        <a:lstStyle/>
        <a:p>
          <a:r>
            <a:rPr lang="en-US" b="1" dirty="0"/>
            <a:t>Presenting Project Proposals</a:t>
          </a:r>
        </a:p>
      </dgm:t>
    </dgm:pt>
    <dgm:pt modelId="{3AC42684-96D2-4FB3-AE08-193BA654CC24}" type="parTrans" cxnId="{7EDAD903-6800-4ACB-B609-0565987178ED}">
      <dgm:prSet/>
      <dgm:spPr/>
      <dgm:t>
        <a:bodyPr/>
        <a:lstStyle/>
        <a:p>
          <a:endParaRPr lang="en-US"/>
        </a:p>
      </dgm:t>
    </dgm:pt>
    <dgm:pt modelId="{61F96C43-EF1D-4B67-9683-87DE8CA43C1A}" type="sibTrans" cxnId="{7EDAD903-6800-4ACB-B609-0565987178ED}">
      <dgm:prSet/>
      <dgm:spPr/>
      <dgm:t>
        <a:bodyPr/>
        <a:lstStyle/>
        <a:p>
          <a:endParaRPr lang="en-US"/>
        </a:p>
      </dgm:t>
    </dgm:pt>
    <dgm:pt modelId="{C818D4D0-511A-4264-8D41-B48228FED9E0}">
      <dgm:prSet/>
      <dgm:spPr/>
      <dgm:t>
        <a:bodyPr/>
        <a:lstStyle/>
        <a:p>
          <a:r>
            <a:rPr lang="en-US" b="1" dirty="0"/>
            <a:t>Completing Project Proposals</a:t>
          </a:r>
        </a:p>
      </dgm:t>
    </dgm:pt>
    <dgm:pt modelId="{18526161-80DD-4CB4-8FFC-468A9EE7CB40}" type="parTrans" cxnId="{60E5684E-DB3E-4043-A033-1C6DB8AF1BEA}">
      <dgm:prSet/>
      <dgm:spPr/>
      <dgm:t>
        <a:bodyPr/>
        <a:lstStyle/>
        <a:p>
          <a:endParaRPr lang="en-US"/>
        </a:p>
      </dgm:t>
    </dgm:pt>
    <dgm:pt modelId="{8481B128-6B7D-4FD1-8CDE-67E15568189E}" type="sibTrans" cxnId="{60E5684E-DB3E-4043-A033-1C6DB8AF1BEA}">
      <dgm:prSet/>
      <dgm:spPr/>
      <dgm:t>
        <a:bodyPr/>
        <a:lstStyle/>
        <a:p>
          <a:endParaRPr lang="en-US"/>
        </a:p>
      </dgm:t>
    </dgm:pt>
    <dgm:pt modelId="{1046ABFA-9D46-48D6-8E7C-B091D1F15DAA}">
      <dgm:prSet/>
      <dgm:spPr/>
      <dgm:t>
        <a:bodyPr/>
        <a:lstStyle/>
        <a:p>
          <a:r>
            <a:rPr lang="en-US" b="1" dirty="0"/>
            <a:t>Course Wrap-Up</a:t>
          </a:r>
        </a:p>
      </dgm:t>
    </dgm:pt>
    <dgm:pt modelId="{2DD3B747-4844-48FB-88D4-D5C375D2A9E5}" type="parTrans" cxnId="{9AD5ABD4-F1C7-4B2B-990D-0B43D7714731}">
      <dgm:prSet/>
      <dgm:spPr/>
      <dgm:t>
        <a:bodyPr/>
        <a:lstStyle/>
        <a:p>
          <a:endParaRPr lang="en-US"/>
        </a:p>
      </dgm:t>
    </dgm:pt>
    <dgm:pt modelId="{21DAFF19-A5AA-4486-B81C-B8EEE59C9863}" type="sibTrans" cxnId="{9AD5ABD4-F1C7-4B2B-990D-0B43D7714731}">
      <dgm:prSet/>
      <dgm:spPr/>
      <dgm:t>
        <a:bodyPr/>
        <a:lstStyle/>
        <a:p>
          <a:endParaRPr lang="en-US"/>
        </a:p>
      </dgm:t>
    </dgm:pt>
    <dgm:pt modelId="{8526547D-F1F0-3244-BF28-47BA050BE634}" type="pres">
      <dgm:prSet presAssocID="{AD544E6B-FA08-4139-A4A6-D095FB15D880}" presName="linear" presStyleCnt="0">
        <dgm:presLayoutVars>
          <dgm:animLvl val="lvl"/>
          <dgm:resizeHandles val="exact"/>
        </dgm:presLayoutVars>
      </dgm:prSet>
      <dgm:spPr/>
      <dgm:t>
        <a:bodyPr/>
        <a:lstStyle/>
        <a:p>
          <a:endParaRPr lang="en-US"/>
        </a:p>
      </dgm:t>
    </dgm:pt>
    <dgm:pt modelId="{B4191B2B-D49D-2C47-81B4-30E3F7FD037B}" type="pres">
      <dgm:prSet presAssocID="{EBC1B07A-3155-4075-A2D7-1744F76D6EFC}" presName="parentText" presStyleLbl="node1" presStyleIdx="0" presStyleCnt="9" custLinFactNeighborY="42884">
        <dgm:presLayoutVars>
          <dgm:chMax val="0"/>
          <dgm:bulletEnabled val="1"/>
        </dgm:presLayoutVars>
      </dgm:prSet>
      <dgm:spPr/>
      <dgm:t>
        <a:bodyPr/>
        <a:lstStyle/>
        <a:p>
          <a:endParaRPr lang="en-US"/>
        </a:p>
      </dgm:t>
    </dgm:pt>
    <dgm:pt modelId="{1DF246A0-F4F0-F949-914E-4294427048F4}" type="pres">
      <dgm:prSet presAssocID="{7220298B-15FB-4BEC-AB18-4E3741B0AB95}" presName="spacer" presStyleCnt="0"/>
      <dgm:spPr/>
    </dgm:pt>
    <dgm:pt modelId="{83CDA38E-7077-1143-B0C4-7BA7EA69AA3B}" type="pres">
      <dgm:prSet presAssocID="{2884685E-60E6-4699-9288-1FED9D9523A6}" presName="parentText" presStyleLbl="node1" presStyleIdx="1" presStyleCnt="9">
        <dgm:presLayoutVars>
          <dgm:chMax val="0"/>
          <dgm:bulletEnabled val="1"/>
        </dgm:presLayoutVars>
      </dgm:prSet>
      <dgm:spPr/>
      <dgm:t>
        <a:bodyPr/>
        <a:lstStyle/>
        <a:p>
          <a:endParaRPr lang="en-US"/>
        </a:p>
      </dgm:t>
    </dgm:pt>
    <dgm:pt modelId="{E20AA650-0765-1244-9162-10D59DC9DF10}" type="pres">
      <dgm:prSet presAssocID="{A88D3DDA-DE15-41B0-BA20-7D11B3716BAC}" presName="spacer" presStyleCnt="0"/>
      <dgm:spPr/>
    </dgm:pt>
    <dgm:pt modelId="{73CA9148-6E14-0045-909C-783B7BEA9D3B}" type="pres">
      <dgm:prSet presAssocID="{E53ECC11-FD93-44E0-BF7C-6D8EB83EA5C0}" presName="parentText" presStyleLbl="node1" presStyleIdx="2" presStyleCnt="9">
        <dgm:presLayoutVars>
          <dgm:chMax val="0"/>
          <dgm:bulletEnabled val="1"/>
        </dgm:presLayoutVars>
      </dgm:prSet>
      <dgm:spPr/>
      <dgm:t>
        <a:bodyPr/>
        <a:lstStyle/>
        <a:p>
          <a:endParaRPr lang="en-US"/>
        </a:p>
      </dgm:t>
    </dgm:pt>
    <dgm:pt modelId="{CA603C00-C19A-1D49-B2E9-86BABF0F131B}" type="pres">
      <dgm:prSet presAssocID="{C71451D9-0C1E-4FC4-81DF-806FE2E799BC}" presName="spacer" presStyleCnt="0"/>
      <dgm:spPr/>
    </dgm:pt>
    <dgm:pt modelId="{3325B2BB-B4EA-9B46-B99D-D8E1948261F2}" type="pres">
      <dgm:prSet presAssocID="{AB67300B-CC0B-4292-8260-444255726500}" presName="parentText" presStyleLbl="node1" presStyleIdx="3" presStyleCnt="9">
        <dgm:presLayoutVars>
          <dgm:chMax val="0"/>
          <dgm:bulletEnabled val="1"/>
        </dgm:presLayoutVars>
      </dgm:prSet>
      <dgm:spPr/>
      <dgm:t>
        <a:bodyPr/>
        <a:lstStyle/>
        <a:p>
          <a:endParaRPr lang="en-US"/>
        </a:p>
      </dgm:t>
    </dgm:pt>
    <dgm:pt modelId="{14A8C1DE-6E88-427F-B013-695A72D4F2F4}" type="pres">
      <dgm:prSet presAssocID="{676FC8B9-9365-4AD4-84E3-CABAF2482FE7}" presName="spacer" presStyleCnt="0"/>
      <dgm:spPr/>
    </dgm:pt>
    <dgm:pt modelId="{F9F5C89C-C1CC-42D3-B39A-1E3D96A27144}" type="pres">
      <dgm:prSet presAssocID="{35665880-BA5B-4569-89DB-2F4093D26E86}" presName="parentText" presStyleLbl="node1" presStyleIdx="4" presStyleCnt="9">
        <dgm:presLayoutVars>
          <dgm:chMax val="0"/>
          <dgm:bulletEnabled val="1"/>
        </dgm:presLayoutVars>
      </dgm:prSet>
      <dgm:spPr/>
      <dgm:t>
        <a:bodyPr/>
        <a:lstStyle/>
        <a:p>
          <a:endParaRPr lang="en-US"/>
        </a:p>
      </dgm:t>
    </dgm:pt>
    <dgm:pt modelId="{CCC1A7ED-AB8F-4EB4-988A-5C60439848B3}" type="pres">
      <dgm:prSet presAssocID="{3FE199EC-F186-4655-BD2A-56C843307050}" presName="spacer" presStyleCnt="0"/>
      <dgm:spPr/>
    </dgm:pt>
    <dgm:pt modelId="{3D25E423-B70D-4152-B0DB-8F6CFA6A3890}" type="pres">
      <dgm:prSet presAssocID="{48CA33B7-E13D-4DBD-BEF1-B2452E8306D6}" presName="parentText" presStyleLbl="node1" presStyleIdx="5" presStyleCnt="9">
        <dgm:presLayoutVars>
          <dgm:chMax val="0"/>
          <dgm:bulletEnabled val="1"/>
        </dgm:presLayoutVars>
      </dgm:prSet>
      <dgm:spPr/>
      <dgm:t>
        <a:bodyPr/>
        <a:lstStyle/>
        <a:p>
          <a:endParaRPr lang="en-US"/>
        </a:p>
      </dgm:t>
    </dgm:pt>
    <dgm:pt modelId="{9B417737-E635-4FE8-83B7-61C582CA7CC5}" type="pres">
      <dgm:prSet presAssocID="{15D06B1B-8DC0-468A-A7CF-CDE59AD0AABB}" presName="spacer" presStyleCnt="0"/>
      <dgm:spPr/>
    </dgm:pt>
    <dgm:pt modelId="{5137745F-C1FE-4405-903C-8CB75611720C}" type="pres">
      <dgm:prSet presAssocID="{C818D4D0-511A-4264-8D41-B48228FED9E0}" presName="parentText" presStyleLbl="node1" presStyleIdx="6" presStyleCnt="9">
        <dgm:presLayoutVars>
          <dgm:chMax val="0"/>
          <dgm:bulletEnabled val="1"/>
        </dgm:presLayoutVars>
      </dgm:prSet>
      <dgm:spPr/>
      <dgm:t>
        <a:bodyPr/>
        <a:lstStyle/>
        <a:p>
          <a:endParaRPr lang="en-US"/>
        </a:p>
      </dgm:t>
    </dgm:pt>
    <dgm:pt modelId="{596EDD7D-3D22-4286-86FE-141CE5E564F1}" type="pres">
      <dgm:prSet presAssocID="{8481B128-6B7D-4FD1-8CDE-67E15568189E}" presName="spacer" presStyleCnt="0"/>
      <dgm:spPr/>
    </dgm:pt>
    <dgm:pt modelId="{DAE5CE64-8371-40CB-B904-FFF06E01A0D2}" type="pres">
      <dgm:prSet presAssocID="{3789A01C-225A-46D6-8217-21232FF0CF3D}" presName="parentText" presStyleLbl="node1" presStyleIdx="7" presStyleCnt="9" custLinFactNeighborY="-43775">
        <dgm:presLayoutVars>
          <dgm:chMax val="0"/>
          <dgm:bulletEnabled val="1"/>
        </dgm:presLayoutVars>
      </dgm:prSet>
      <dgm:spPr/>
      <dgm:t>
        <a:bodyPr/>
        <a:lstStyle/>
        <a:p>
          <a:endParaRPr lang="en-US"/>
        </a:p>
      </dgm:t>
    </dgm:pt>
    <dgm:pt modelId="{2DC8CD63-93AA-4120-B2ED-697661721A5B}" type="pres">
      <dgm:prSet presAssocID="{61F96C43-EF1D-4B67-9683-87DE8CA43C1A}" presName="spacer" presStyleCnt="0"/>
      <dgm:spPr/>
    </dgm:pt>
    <dgm:pt modelId="{57ADFD1A-2E17-4A93-ABFE-9E2DE524102C}" type="pres">
      <dgm:prSet presAssocID="{1046ABFA-9D46-48D6-8E7C-B091D1F15DAA}" presName="parentText" presStyleLbl="node1" presStyleIdx="8" presStyleCnt="9" custLinFactY="-3897" custLinFactNeighborY="-100000">
        <dgm:presLayoutVars>
          <dgm:chMax val="0"/>
          <dgm:bulletEnabled val="1"/>
        </dgm:presLayoutVars>
      </dgm:prSet>
      <dgm:spPr/>
      <dgm:t>
        <a:bodyPr/>
        <a:lstStyle/>
        <a:p>
          <a:endParaRPr lang="en-US"/>
        </a:p>
      </dgm:t>
    </dgm:pt>
  </dgm:ptLst>
  <dgm:cxnLst>
    <dgm:cxn modelId="{7E38EAE5-478D-4A87-BBBE-AABDF9D4C48B}" type="presOf" srcId="{1046ABFA-9D46-48D6-8E7C-B091D1F15DAA}" destId="{57ADFD1A-2E17-4A93-ABFE-9E2DE524102C}" srcOrd="0" destOrd="0" presId="urn:microsoft.com/office/officeart/2005/8/layout/vList2"/>
    <dgm:cxn modelId="{33DBA0A3-373D-43CF-8F9F-AF83878A4491}" type="presOf" srcId="{48CA33B7-E13D-4DBD-BEF1-B2452E8306D6}" destId="{3D25E423-B70D-4152-B0DB-8F6CFA6A3890}" srcOrd="0" destOrd="0" presId="urn:microsoft.com/office/officeart/2005/8/layout/vList2"/>
    <dgm:cxn modelId="{E0953057-6195-492F-9362-7659E3FDA616}" srcId="{AD544E6B-FA08-4139-A4A6-D095FB15D880}" destId="{35665880-BA5B-4569-89DB-2F4093D26E86}" srcOrd="4" destOrd="0" parTransId="{D58727B9-62E3-4559-89EF-4EC64441B9E9}" sibTransId="{3FE199EC-F186-4655-BD2A-56C843307050}"/>
    <dgm:cxn modelId="{F83EAD9E-AEC9-4C42-A204-6102806EE851}" type="presOf" srcId="{AD544E6B-FA08-4139-A4A6-D095FB15D880}" destId="{8526547D-F1F0-3244-BF28-47BA050BE634}" srcOrd="0" destOrd="0" presId="urn:microsoft.com/office/officeart/2005/8/layout/vList2"/>
    <dgm:cxn modelId="{DC03358D-DA35-9641-9B54-838F9EA3D518}" type="presOf" srcId="{2884685E-60E6-4699-9288-1FED9D9523A6}" destId="{83CDA38E-7077-1143-B0C4-7BA7EA69AA3B}" srcOrd="0" destOrd="0" presId="urn:microsoft.com/office/officeart/2005/8/layout/vList2"/>
    <dgm:cxn modelId="{AB5632E5-C21C-4762-B128-BC5E0FA6FD51}" type="presOf" srcId="{C818D4D0-511A-4264-8D41-B48228FED9E0}" destId="{5137745F-C1FE-4405-903C-8CB75611720C}" srcOrd="0" destOrd="0" presId="urn:microsoft.com/office/officeart/2005/8/layout/vList2"/>
    <dgm:cxn modelId="{9D204162-32F8-FD40-9F7B-DBF587FF967F}" type="presOf" srcId="{AB67300B-CC0B-4292-8260-444255726500}" destId="{3325B2BB-B4EA-9B46-B99D-D8E1948261F2}" srcOrd="0" destOrd="0" presId="urn:microsoft.com/office/officeart/2005/8/layout/vList2"/>
    <dgm:cxn modelId="{9AD5ABD4-F1C7-4B2B-990D-0B43D7714731}" srcId="{AD544E6B-FA08-4139-A4A6-D095FB15D880}" destId="{1046ABFA-9D46-48D6-8E7C-B091D1F15DAA}" srcOrd="8" destOrd="0" parTransId="{2DD3B747-4844-48FB-88D4-D5C375D2A9E5}" sibTransId="{21DAFF19-A5AA-4486-B81C-B8EEE59C9863}"/>
    <dgm:cxn modelId="{8462CE6F-81B9-4F81-B418-45AED4BBB3FD}" srcId="{AD544E6B-FA08-4139-A4A6-D095FB15D880}" destId="{2884685E-60E6-4699-9288-1FED9D9523A6}" srcOrd="1" destOrd="0" parTransId="{1F8FB460-7C4D-465C-865F-0420FA362ACA}" sibTransId="{A88D3DDA-DE15-41B0-BA20-7D11B3716BAC}"/>
    <dgm:cxn modelId="{7EDAD903-6800-4ACB-B609-0565987178ED}" srcId="{AD544E6B-FA08-4139-A4A6-D095FB15D880}" destId="{3789A01C-225A-46D6-8217-21232FF0CF3D}" srcOrd="7" destOrd="0" parTransId="{3AC42684-96D2-4FB3-AE08-193BA654CC24}" sibTransId="{61F96C43-EF1D-4B67-9683-87DE8CA43C1A}"/>
    <dgm:cxn modelId="{60E5684E-DB3E-4043-A033-1C6DB8AF1BEA}" srcId="{AD544E6B-FA08-4139-A4A6-D095FB15D880}" destId="{C818D4D0-511A-4264-8D41-B48228FED9E0}" srcOrd="6" destOrd="0" parTransId="{18526161-80DD-4CB4-8FFC-468A9EE7CB40}" sibTransId="{8481B128-6B7D-4FD1-8CDE-67E15568189E}"/>
    <dgm:cxn modelId="{139114F1-305F-4CB9-A292-97DC95D83556}" srcId="{AD544E6B-FA08-4139-A4A6-D095FB15D880}" destId="{AB67300B-CC0B-4292-8260-444255726500}" srcOrd="3" destOrd="0" parTransId="{D7453555-4C4D-4F05-A31F-A90CCF94DC18}" sibTransId="{676FC8B9-9365-4AD4-84E3-CABAF2482FE7}"/>
    <dgm:cxn modelId="{E9E53A0F-C6C1-4311-9A11-AFA66C8DD4B0}" srcId="{AD544E6B-FA08-4139-A4A6-D095FB15D880}" destId="{48CA33B7-E13D-4DBD-BEF1-B2452E8306D6}" srcOrd="5" destOrd="0" parTransId="{CCBE823F-ED5F-4C08-BA50-A1C1C5967A4E}" sibTransId="{15D06B1B-8DC0-468A-A7CF-CDE59AD0AABB}"/>
    <dgm:cxn modelId="{AA6E6608-4E0B-440B-8ED6-19DAD5F5D093}" type="presOf" srcId="{35665880-BA5B-4569-89DB-2F4093D26E86}" destId="{F9F5C89C-C1CC-42D3-B39A-1E3D96A27144}" srcOrd="0" destOrd="0" presId="urn:microsoft.com/office/officeart/2005/8/layout/vList2"/>
    <dgm:cxn modelId="{B88FD047-725C-4A55-805C-2E051C518CB5}" type="presOf" srcId="{3789A01C-225A-46D6-8217-21232FF0CF3D}" destId="{DAE5CE64-8371-40CB-B904-FFF06E01A0D2}" srcOrd="0" destOrd="0" presId="urn:microsoft.com/office/officeart/2005/8/layout/vList2"/>
    <dgm:cxn modelId="{D1AA2DB1-81DD-4BCE-B384-4EE0408DC000}" srcId="{AD544E6B-FA08-4139-A4A6-D095FB15D880}" destId="{EBC1B07A-3155-4075-A2D7-1744F76D6EFC}" srcOrd="0" destOrd="0" parTransId="{1AE6C4FC-18C3-4A56-922A-C0E557C65D37}" sibTransId="{7220298B-15FB-4BEC-AB18-4E3741B0AB95}"/>
    <dgm:cxn modelId="{7530FE64-5110-B147-B330-ABFDFF713E0F}" type="presOf" srcId="{E53ECC11-FD93-44E0-BF7C-6D8EB83EA5C0}" destId="{73CA9148-6E14-0045-909C-783B7BEA9D3B}" srcOrd="0" destOrd="0" presId="urn:microsoft.com/office/officeart/2005/8/layout/vList2"/>
    <dgm:cxn modelId="{C95DB2C6-3565-4451-9781-9EBA2C6086AC}" srcId="{AD544E6B-FA08-4139-A4A6-D095FB15D880}" destId="{E53ECC11-FD93-44E0-BF7C-6D8EB83EA5C0}" srcOrd="2" destOrd="0" parTransId="{163E75D3-0C41-488D-8C3A-7F1932758196}" sibTransId="{C71451D9-0C1E-4FC4-81DF-806FE2E799BC}"/>
    <dgm:cxn modelId="{66FDAF00-CF05-5A4D-80AD-25926C5F78F2}" type="presOf" srcId="{EBC1B07A-3155-4075-A2D7-1744F76D6EFC}" destId="{B4191B2B-D49D-2C47-81B4-30E3F7FD037B}" srcOrd="0" destOrd="0" presId="urn:microsoft.com/office/officeart/2005/8/layout/vList2"/>
    <dgm:cxn modelId="{45CB3BCB-5C59-DE42-BC66-8840030D0A40}" type="presParOf" srcId="{8526547D-F1F0-3244-BF28-47BA050BE634}" destId="{B4191B2B-D49D-2C47-81B4-30E3F7FD037B}" srcOrd="0" destOrd="0" presId="urn:microsoft.com/office/officeart/2005/8/layout/vList2"/>
    <dgm:cxn modelId="{17D7C8D6-B230-3245-8B51-7473A52EA14E}" type="presParOf" srcId="{8526547D-F1F0-3244-BF28-47BA050BE634}" destId="{1DF246A0-F4F0-F949-914E-4294427048F4}" srcOrd="1" destOrd="0" presId="urn:microsoft.com/office/officeart/2005/8/layout/vList2"/>
    <dgm:cxn modelId="{821D3596-0002-034F-B936-A55816F07BA2}" type="presParOf" srcId="{8526547D-F1F0-3244-BF28-47BA050BE634}" destId="{83CDA38E-7077-1143-B0C4-7BA7EA69AA3B}" srcOrd="2" destOrd="0" presId="urn:microsoft.com/office/officeart/2005/8/layout/vList2"/>
    <dgm:cxn modelId="{D69CE722-7B7F-9C48-B462-A0830942BCDB}" type="presParOf" srcId="{8526547D-F1F0-3244-BF28-47BA050BE634}" destId="{E20AA650-0765-1244-9162-10D59DC9DF10}" srcOrd="3" destOrd="0" presId="urn:microsoft.com/office/officeart/2005/8/layout/vList2"/>
    <dgm:cxn modelId="{20FDFA62-A9C6-9C4D-826F-80CAB674137F}" type="presParOf" srcId="{8526547D-F1F0-3244-BF28-47BA050BE634}" destId="{73CA9148-6E14-0045-909C-783B7BEA9D3B}" srcOrd="4" destOrd="0" presId="urn:microsoft.com/office/officeart/2005/8/layout/vList2"/>
    <dgm:cxn modelId="{608D520F-F7FE-D745-ACCD-0B1817985927}" type="presParOf" srcId="{8526547D-F1F0-3244-BF28-47BA050BE634}" destId="{CA603C00-C19A-1D49-B2E9-86BABF0F131B}" srcOrd="5" destOrd="0" presId="urn:microsoft.com/office/officeart/2005/8/layout/vList2"/>
    <dgm:cxn modelId="{71C9E884-5530-A447-B0B1-2A3680CBFA9D}" type="presParOf" srcId="{8526547D-F1F0-3244-BF28-47BA050BE634}" destId="{3325B2BB-B4EA-9B46-B99D-D8E1948261F2}" srcOrd="6" destOrd="0" presId="urn:microsoft.com/office/officeart/2005/8/layout/vList2"/>
    <dgm:cxn modelId="{A60B32D8-31FF-4C1C-B8A9-AF4D06082F18}" type="presParOf" srcId="{8526547D-F1F0-3244-BF28-47BA050BE634}" destId="{14A8C1DE-6E88-427F-B013-695A72D4F2F4}" srcOrd="7" destOrd="0" presId="urn:microsoft.com/office/officeart/2005/8/layout/vList2"/>
    <dgm:cxn modelId="{BCB718C3-6F54-428C-9D46-6D875BB55A86}" type="presParOf" srcId="{8526547D-F1F0-3244-BF28-47BA050BE634}" destId="{F9F5C89C-C1CC-42D3-B39A-1E3D96A27144}" srcOrd="8" destOrd="0" presId="urn:microsoft.com/office/officeart/2005/8/layout/vList2"/>
    <dgm:cxn modelId="{74356FD3-C0D1-4423-B296-2DE0640C8CDC}" type="presParOf" srcId="{8526547D-F1F0-3244-BF28-47BA050BE634}" destId="{CCC1A7ED-AB8F-4EB4-988A-5C60439848B3}" srcOrd="9" destOrd="0" presId="urn:microsoft.com/office/officeart/2005/8/layout/vList2"/>
    <dgm:cxn modelId="{33E14737-46D6-4398-B8F9-178D76181766}" type="presParOf" srcId="{8526547D-F1F0-3244-BF28-47BA050BE634}" destId="{3D25E423-B70D-4152-B0DB-8F6CFA6A3890}" srcOrd="10" destOrd="0" presId="urn:microsoft.com/office/officeart/2005/8/layout/vList2"/>
    <dgm:cxn modelId="{F4377BA3-2066-47EE-8242-DC8136B5285F}" type="presParOf" srcId="{8526547D-F1F0-3244-BF28-47BA050BE634}" destId="{9B417737-E635-4FE8-83B7-61C582CA7CC5}" srcOrd="11" destOrd="0" presId="urn:microsoft.com/office/officeart/2005/8/layout/vList2"/>
    <dgm:cxn modelId="{9B51C71E-5095-4485-B0B0-BAB61788D56E}" type="presParOf" srcId="{8526547D-F1F0-3244-BF28-47BA050BE634}" destId="{5137745F-C1FE-4405-903C-8CB75611720C}" srcOrd="12" destOrd="0" presId="urn:microsoft.com/office/officeart/2005/8/layout/vList2"/>
    <dgm:cxn modelId="{16626DF7-043C-4A54-967E-7B00C71E29C5}" type="presParOf" srcId="{8526547D-F1F0-3244-BF28-47BA050BE634}" destId="{596EDD7D-3D22-4286-86FE-141CE5E564F1}" srcOrd="13" destOrd="0" presId="urn:microsoft.com/office/officeart/2005/8/layout/vList2"/>
    <dgm:cxn modelId="{1D6B037C-65B2-4A30-9071-571D13EA4B29}" type="presParOf" srcId="{8526547D-F1F0-3244-BF28-47BA050BE634}" destId="{DAE5CE64-8371-40CB-B904-FFF06E01A0D2}" srcOrd="14" destOrd="0" presId="urn:microsoft.com/office/officeart/2005/8/layout/vList2"/>
    <dgm:cxn modelId="{A6F663DB-1DF9-4E78-9BBC-4AB1E059D461}" type="presParOf" srcId="{8526547D-F1F0-3244-BF28-47BA050BE634}" destId="{2DC8CD63-93AA-4120-B2ED-697661721A5B}" srcOrd="15" destOrd="0" presId="urn:microsoft.com/office/officeart/2005/8/layout/vList2"/>
    <dgm:cxn modelId="{8407C173-6B60-4673-AB3E-8DE780025D23}" type="presParOf" srcId="{8526547D-F1F0-3244-BF28-47BA050BE634}" destId="{57ADFD1A-2E17-4A93-ABFE-9E2DE524102C}"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91B2B-D49D-2C47-81B4-30E3F7FD037B}">
      <dsp:nvSpPr>
        <dsp:cNvPr id="0" name=""/>
        <dsp:cNvSpPr/>
      </dsp:nvSpPr>
      <dsp:spPr>
        <a:xfrm>
          <a:off x="0" y="160040"/>
          <a:ext cx="3386137" cy="304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Expanding our Circles of Concern</a:t>
          </a:r>
        </a:p>
      </dsp:txBody>
      <dsp:txXfrm>
        <a:off x="14850" y="174890"/>
        <a:ext cx="3356437" cy="274500"/>
      </dsp:txXfrm>
    </dsp:sp>
    <dsp:sp modelId="{83CDA38E-7077-1143-B0C4-7BA7EA69AA3B}">
      <dsp:nvSpPr>
        <dsp:cNvPr id="0" name=""/>
        <dsp:cNvSpPr/>
      </dsp:nvSpPr>
      <dsp:spPr>
        <a:xfrm>
          <a:off x="0" y="485624"/>
          <a:ext cx="3386137" cy="304200"/>
        </a:xfrm>
        <a:prstGeom prst="round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Exploring Needs in My Neighborhood</a:t>
          </a:r>
        </a:p>
      </dsp:txBody>
      <dsp:txXfrm>
        <a:off x="14850" y="500474"/>
        <a:ext cx="3356437" cy="274500"/>
      </dsp:txXfrm>
    </dsp:sp>
    <dsp:sp modelId="{73CA9148-6E14-0045-909C-783B7BEA9D3B}">
      <dsp:nvSpPr>
        <dsp:cNvPr id="0" name=""/>
        <dsp:cNvSpPr/>
      </dsp:nvSpPr>
      <dsp:spPr>
        <a:xfrm>
          <a:off x="0" y="827264"/>
          <a:ext cx="3386137" cy="304200"/>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Addressing Community Needs</a:t>
          </a:r>
        </a:p>
      </dsp:txBody>
      <dsp:txXfrm>
        <a:off x="14850" y="842114"/>
        <a:ext cx="3356437" cy="274500"/>
      </dsp:txXfrm>
    </dsp:sp>
    <dsp:sp modelId="{3325B2BB-B4EA-9B46-B99D-D8E1948261F2}">
      <dsp:nvSpPr>
        <dsp:cNvPr id="0" name=""/>
        <dsp:cNvSpPr/>
      </dsp:nvSpPr>
      <dsp:spPr>
        <a:xfrm>
          <a:off x="0" y="1168904"/>
          <a:ext cx="3386137" cy="304200"/>
        </a:xfrm>
        <a:prstGeom prst="round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Choosing a Project to Make a Difference</a:t>
          </a:r>
        </a:p>
      </dsp:txBody>
      <dsp:txXfrm>
        <a:off x="14850" y="1183754"/>
        <a:ext cx="3356437" cy="274500"/>
      </dsp:txXfrm>
    </dsp:sp>
    <dsp:sp modelId="{F9F5C89C-C1CC-42D3-B39A-1E3D96A27144}">
      <dsp:nvSpPr>
        <dsp:cNvPr id="0" name=""/>
        <dsp:cNvSpPr/>
      </dsp:nvSpPr>
      <dsp:spPr>
        <a:xfrm>
          <a:off x="0" y="1510544"/>
          <a:ext cx="3386137" cy="30420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Using Project Management Skills</a:t>
          </a:r>
        </a:p>
      </dsp:txBody>
      <dsp:txXfrm>
        <a:off x="14850" y="1525394"/>
        <a:ext cx="3356437" cy="274500"/>
      </dsp:txXfrm>
    </dsp:sp>
    <dsp:sp modelId="{3D25E423-B70D-4152-B0DB-8F6CFA6A3890}">
      <dsp:nvSpPr>
        <dsp:cNvPr id="0" name=""/>
        <dsp:cNvSpPr/>
      </dsp:nvSpPr>
      <dsp:spPr>
        <a:xfrm>
          <a:off x="0" y="1852184"/>
          <a:ext cx="3386137" cy="304200"/>
        </a:xfrm>
        <a:prstGeom prst="round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Working on  Project Proposals</a:t>
          </a:r>
        </a:p>
      </dsp:txBody>
      <dsp:txXfrm>
        <a:off x="14850" y="1867034"/>
        <a:ext cx="3356437" cy="274500"/>
      </dsp:txXfrm>
    </dsp:sp>
    <dsp:sp modelId="{5137745F-C1FE-4405-903C-8CB75611720C}">
      <dsp:nvSpPr>
        <dsp:cNvPr id="0" name=""/>
        <dsp:cNvSpPr/>
      </dsp:nvSpPr>
      <dsp:spPr>
        <a:xfrm>
          <a:off x="0" y="2193824"/>
          <a:ext cx="3386137" cy="304200"/>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Completing Project Proposals</a:t>
          </a:r>
        </a:p>
      </dsp:txBody>
      <dsp:txXfrm>
        <a:off x="14850" y="2208674"/>
        <a:ext cx="3356437" cy="274500"/>
      </dsp:txXfrm>
    </dsp:sp>
    <dsp:sp modelId="{DAE5CE64-8371-40CB-B904-FFF06E01A0D2}">
      <dsp:nvSpPr>
        <dsp:cNvPr id="0" name=""/>
        <dsp:cNvSpPr/>
      </dsp:nvSpPr>
      <dsp:spPr>
        <a:xfrm>
          <a:off x="0" y="2519075"/>
          <a:ext cx="3386137" cy="304200"/>
        </a:xfrm>
        <a:prstGeom prst="round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Presenting Project Proposals</a:t>
          </a:r>
        </a:p>
      </dsp:txBody>
      <dsp:txXfrm>
        <a:off x="14850" y="2533925"/>
        <a:ext cx="3356437" cy="274500"/>
      </dsp:txXfrm>
    </dsp:sp>
    <dsp:sp modelId="{57ADFD1A-2E17-4A93-ABFE-9E2DE524102C}">
      <dsp:nvSpPr>
        <dsp:cNvPr id="0" name=""/>
        <dsp:cNvSpPr/>
      </dsp:nvSpPr>
      <dsp:spPr>
        <a:xfrm>
          <a:off x="0" y="2827809"/>
          <a:ext cx="3386137" cy="3042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b="1" kern="1200" dirty="0"/>
            <a:t>Course Wrap-Up</a:t>
          </a:r>
        </a:p>
      </dsp:txBody>
      <dsp:txXfrm>
        <a:off x="14850" y="2842659"/>
        <a:ext cx="3356437" cy="274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9930c098c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Facilitators introduce themselves and share that today we begin with the lessons in Unit 1, Learning with a Sense of Purpose. </a:t>
            </a:r>
          </a:p>
          <a:p>
            <a:pPr marL="0" lvl="0" indent="0" algn="l" rtl="0">
              <a:spcBef>
                <a:spcPts val="0"/>
              </a:spcBef>
              <a:spcAft>
                <a:spcPts val="0"/>
              </a:spcAft>
              <a:buClr>
                <a:schemeClr val="dk1"/>
              </a:buClr>
              <a:buSzPts val="1100"/>
              <a:buFont typeface="Arial"/>
              <a:buNone/>
            </a:pPr>
            <a:endParaRPr lang="en-US" dirty="0"/>
          </a:p>
        </p:txBody>
      </p:sp>
      <p:sp>
        <p:nvSpPr>
          <p:cNvPr id="170" name="Google Shape;170;g169930c098c_2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solidFill>
                  <a:schemeClr val="tx2">
                    <a:lumMod val="90000"/>
                  </a:schemeClr>
                </a:solidFill>
                <a:latin typeface="CenturySchoolbook"/>
              </a:rPr>
              <a:t>Lesson 2 leads students to explore and identify neighborhood community needs while connecting what they learned in previous units.</a:t>
            </a:r>
            <a:endParaRPr lang="en-US" dirty="0"/>
          </a:p>
        </p:txBody>
      </p:sp>
    </p:spTree>
    <p:extLst>
      <p:ext uri="{BB962C8B-B14F-4D97-AF65-F5344CB8AC3E}">
        <p14:creationId xmlns:p14="http://schemas.microsoft.com/office/powerpoint/2010/main" val="351143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1 </a:t>
            </a:r>
            <a:r>
              <a:rPr lang="en-US" sz="1100" dirty="0">
                <a:latin typeface="CenturySchoolbook"/>
              </a:rPr>
              <a:t>The teacher will help students sketch out a map of their neighborhood surrounding the school. They discuss what are the important buildings and defining characteristics, what is different from other neighborhoods, and what is special about it.</a:t>
            </a:r>
            <a:endParaRPr lang="en-US" sz="1100" dirty="0"/>
          </a:p>
          <a:p>
            <a:endParaRPr lang="en-US" dirty="0"/>
          </a:p>
        </p:txBody>
      </p:sp>
    </p:spTree>
    <p:extLst>
      <p:ext uri="{BB962C8B-B14F-4D97-AF65-F5344CB8AC3E}">
        <p14:creationId xmlns:p14="http://schemas.microsoft.com/office/powerpoint/2010/main" val="388757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2 </a:t>
            </a:r>
            <a:r>
              <a:rPr lang="en-US" sz="1100" dirty="0">
                <a:latin typeface="CenturySchoolbook"/>
              </a:rPr>
              <a:t>Students work in teams to brainstorm neighborhood community needs. Students are asked to complete columns A and B on the graphic organizer. Students are asked to write their “school community needs” on post-it notes and hang up their post-its on a Wall of Needs.</a:t>
            </a:r>
            <a:endParaRPr lang="en-US" sz="1100" dirty="0"/>
          </a:p>
          <a:p>
            <a:endParaRPr lang="en-US" dirty="0"/>
          </a:p>
        </p:txBody>
      </p:sp>
    </p:spTree>
    <p:extLst>
      <p:ext uri="{BB962C8B-B14F-4D97-AF65-F5344CB8AC3E}">
        <p14:creationId xmlns:p14="http://schemas.microsoft.com/office/powerpoint/2010/main" val="4873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3 </a:t>
            </a:r>
            <a:r>
              <a:rPr lang="en-US" sz="1100" dirty="0">
                <a:latin typeface="CenturySchoolbook"/>
              </a:rPr>
              <a:t>Students share steps they have taken to learn more about their school or neighborhood community needs and what they have learned. The teacher helps students make plans to learn more information.</a:t>
            </a:r>
            <a:endParaRPr lang="en-US" sz="1100" dirty="0"/>
          </a:p>
          <a:p>
            <a:endParaRPr lang="en-US" dirty="0"/>
          </a:p>
        </p:txBody>
      </p:sp>
    </p:spTree>
    <p:extLst>
      <p:ext uri="{BB962C8B-B14F-4D97-AF65-F5344CB8AC3E}">
        <p14:creationId xmlns:p14="http://schemas.microsoft.com/office/powerpoint/2010/main" val="320559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lgn="l">
              <a:buNone/>
            </a:pPr>
            <a:r>
              <a:rPr lang="en-US" sz="1100" b="0" i="0" u="none" strike="noStrike" baseline="0" dirty="0">
                <a:solidFill>
                  <a:schemeClr val="tx2">
                    <a:lumMod val="90000"/>
                  </a:schemeClr>
                </a:solidFill>
                <a:latin typeface="CenturySchoolbook"/>
              </a:rPr>
              <a:t>Lesson 3 is designed to help students explore ways to address identified school or neighborhood community needs.</a:t>
            </a:r>
            <a:endParaRPr lang="en-US" sz="1100" dirty="0">
              <a:solidFill>
                <a:schemeClr val="tx2">
                  <a:lumMod val="90000"/>
                </a:schemeClr>
              </a:solidFill>
              <a:latin typeface="CenturySchoolbook"/>
            </a:endParaRPr>
          </a:p>
          <a:p>
            <a:pPr marL="158750" indent="0">
              <a:buNone/>
            </a:pPr>
            <a:endParaRPr lang="en-US" dirty="0"/>
          </a:p>
        </p:txBody>
      </p:sp>
    </p:spTree>
    <p:extLst>
      <p:ext uri="{BB962C8B-B14F-4D97-AF65-F5344CB8AC3E}">
        <p14:creationId xmlns:p14="http://schemas.microsoft.com/office/powerpoint/2010/main" val="287077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1: </a:t>
            </a:r>
            <a:r>
              <a:rPr lang="en-US" sz="1100" dirty="0">
                <a:latin typeface="CenturySchoolbook"/>
              </a:rPr>
              <a:t>Students share what they learned from their information gathering efforts. They may share photos or videos. The teacher will write these on a poster and they will look for overarching themes.</a:t>
            </a:r>
            <a:endParaRPr lang="en-US" sz="1100" dirty="0"/>
          </a:p>
          <a:p>
            <a:pPr marL="158750" indent="0">
              <a:buNone/>
            </a:pPr>
            <a:endParaRPr lang="en-US" dirty="0"/>
          </a:p>
        </p:txBody>
      </p:sp>
    </p:spTree>
    <p:extLst>
      <p:ext uri="{BB962C8B-B14F-4D97-AF65-F5344CB8AC3E}">
        <p14:creationId xmlns:p14="http://schemas.microsoft.com/office/powerpoint/2010/main" val="176308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2: </a:t>
            </a:r>
            <a:r>
              <a:rPr lang="en-US" sz="1100" dirty="0">
                <a:latin typeface="CenturySchoolbook"/>
              </a:rPr>
              <a:t>Students to brainstorm ways to meet school or community needs. Students select the school community or neighborhood community chart and complete columns C-E.</a:t>
            </a:r>
            <a:endParaRPr lang="en-US" sz="1100" dirty="0"/>
          </a:p>
          <a:p>
            <a:endParaRPr lang="en-US" dirty="0"/>
          </a:p>
        </p:txBody>
      </p:sp>
    </p:spTree>
    <p:extLst>
      <p:ext uri="{BB962C8B-B14F-4D97-AF65-F5344CB8AC3E}">
        <p14:creationId xmlns:p14="http://schemas.microsoft.com/office/powerpoint/2010/main" val="359657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Facilitator asks the questions on the slide.</a:t>
            </a:r>
          </a:p>
        </p:txBody>
      </p:sp>
    </p:spTree>
    <p:extLst>
      <p:ext uri="{BB962C8B-B14F-4D97-AF65-F5344CB8AC3E}">
        <p14:creationId xmlns:p14="http://schemas.microsoft.com/office/powerpoint/2010/main" val="139763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solidFill>
                  <a:schemeClr val="tx2">
                    <a:lumMod val="90000"/>
                  </a:schemeClr>
                </a:solidFill>
                <a:latin typeface="CenturySchoolbook"/>
              </a:rPr>
              <a:t>Lesson 4 is designed to lead students to select and start planning an individual or team community project using what they have learned from previous units.</a:t>
            </a:r>
            <a:endParaRPr lang="en-US" dirty="0"/>
          </a:p>
        </p:txBody>
      </p:sp>
    </p:spTree>
    <p:extLst>
      <p:ext uri="{BB962C8B-B14F-4D97-AF65-F5344CB8AC3E}">
        <p14:creationId xmlns:p14="http://schemas.microsoft.com/office/powerpoint/2010/main" val="245507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t>
            </a:r>
            <a:r>
              <a:rPr lang="en-US" sz="1100" b="1" dirty="0">
                <a:latin typeface="CenturySchoolbook"/>
              </a:rPr>
              <a:t>Activity 1: </a:t>
            </a:r>
            <a:r>
              <a:rPr lang="en-US" sz="1100" dirty="0">
                <a:latin typeface="CenturySchoolbook"/>
              </a:rPr>
              <a:t>Students share ideas they have written on their school and neighborhood community sheets. They list their favorites on the “Possible Personal Contributions” activity sheet. The teacher can identify groups of students to work together on a community project plan.</a:t>
            </a:r>
            <a:endParaRPr lang="en-US" sz="1100" dirty="0"/>
          </a:p>
          <a:p>
            <a:pPr marL="158750" indent="0">
              <a:buNone/>
            </a:pPr>
            <a:endParaRPr lang="en-US" dirty="0"/>
          </a:p>
        </p:txBody>
      </p:sp>
    </p:spTree>
    <p:extLst>
      <p:ext uri="{BB962C8B-B14F-4D97-AF65-F5344CB8AC3E}">
        <p14:creationId xmlns:p14="http://schemas.microsoft.com/office/powerpoint/2010/main" val="188983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session I will summarize the key activities in each lesson. Next, we will look over the whole set of lessons to see how they connect. We will share reflection questions throughout the presentation. Feel free to pause to look at material more in depth when needed.</a:t>
            </a:r>
          </a:p>
        </p:txBody>
      </p:sp>
    </p:spTree>
    <p:extLst>
      <p:ext uri="{BB962C8B-B14F-4D97-AF65-F5344CB8AC3E}">
        <p14:creationId xmlns:p14="http://schemas.microsoft.com/office/powerpoint/2010/main" val="4043537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t>
            </a:r>
            <a:r>
              <a:rPr lang="en-US" sz="1100" b="1" dirty="0">
                <a:latin typeface="CenturySchoolbook"/>
              </a:rPr>
              <a:t>Activity 2: </a:t>
            </a:r>
            <a:r>
              <a:rPr lang="en-US" sz="1100" dirty="0">
                <a:latin typeface="CenturySchoolbook"/>
              </a:rPr>
              <a:t>The teacher will explain that students will create a volunteer project plan by the end of this unit and that they can present this plan as a written report, slide presentation, poster presentation, blog post, TikTok video, or oral presentation (add or subtract from this list as necessary).</a:t>
            </a:r>
            <a:endParaRPr lang="en-US" sz="1100" dirty="0"/>
          </a:p>
          <a:p>
            <a:pPr marL="158750" indent="0">
              <a:buNone/>
            </a:pPr>
            <a:endParaRPr lang="en-US" dirty="0"/>
          </a:p>
        </p:txBody>
      </p:sp>
    </p:spTree>
    <p:extLst>
      <p:ext uri="{BB962C8B-B14F-4D97-AF65-F5344CB8AC3E}">
        <p14:creationId xmlns:p14="http://schemas.microsoft.com/office/powerpoint/2010/main" val="2036231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t>
            </a:r>
            <a:r>
              <a:rPr lang="en-US" sz="1100" b="1" dirty="0">
                <a:latin typeface="CenturySchoolbook"/>
              </a:rPr>
              <a:t>Activity 3: </a:t>
            </a:r>
            <a:r>
              <a:rPr lang="en-US" sz="1100" dirty="0">
                <a:latin typeface="CenturySchoolbook"/>
              </a:rPr>
              <a:t>Individually or in groups the students will complete the “My Team’s Volunteer Project Plan” worksheet.</a:t>
            </a:r>
            <a:endParaRPr lang="en-US" sz="1100" dirty="0"/>
          </a:p>
          <a:p>
            <a:pPr marL="158750" indent="0">
              <a:buNone/>
            </a:pPr>
            <a:endParaRPr lang="en-US" dirty="0"/>
          </a:p>
        </p:txBody>
      </p:sp>
    </p:spTree>
    <p:extLst>
      <p:ext uri="{BB962C8B-B14F-4D97-AF65-F5344CB8AC3E}">
        <p14:creationId xmlns:p14="http://schemas.microsoft.com/office/powerpoint/2010/main" val="3416939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solidFill>
                  <a:schemeClr val="tx2">
                    <a:lumMod val="90000"/>
                  </a:schemeClr>
                </a:solidFill>
                <a:latin typeface="CenturySchoolbook"/>
              </a:rPr>
              <a:t>Lesson 5 is designed to help students learn a transferrable project management process as they design a plan for their volunteer project.</a:t>
            </a:r>
            <a:endParaRPr lang="en-US" dirty="0"/>
          </a:p>
        </p:txBody>
      </p:sp>
    </p:spTree>
    <p:extLst>
      <p:ext uri="{BB962C8B-B14F-4D97-AF65-F5344CB8AC3E}">
        <p14:creationId xmlns:p14="http://schemas.microsoft.com/office/powerpoint/2010/main" val="334579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1: </a:t>
            </a:r>
            <a:r>
              <a:rPr lang="en-US" sz="1100" dirty="0">
                <a:latin typeface="CenturySchoolbook"/>
              </a:rPr>
              <a:t>The teacher will go through the 4 Ds of project management.</a:t>
            </a:r>
            <a:endParaRPr lang="en-US" sz="1100" dirty="0"/>
          </a:p>
          <a:p>
            <a:pPr marL="158750" indent="0">
              <a:buNone/>
            </a:pPr>
            <a:endParaRPr lang="en-US" dirty="0"/>
          </a:p>
        </p:txBody>
      </p:sp>
    </p:spTree>
    <p:extLst>
      <p:ext uri="{BB962C8B-B14F-4D97-AF65-F5344CB8AC3E}">
        <p14:creationId xmlns:p14="http://schemas.microsoft.com/office/powerpoint/2010/main" val="65304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t>
            </a:r>
            <a:r>
              <a:rPr lang="en-US" sz="1100" b="1" dirty="0">
                <a:latin typeface="CenturySchoolbook"/>
              </a:rPr>
              <a:t>Activity 2: </a:t>
            </a:r>
            <a:r>
              <a:rPr lang="en-US" sz="1100" dirty="0">
                <a:latin typeface="CenturySchoolbook"/>
              </a:rPr>
              <a:t>Students complete the project definition, project design, and project timeline planning sheets.</a:t>
            </a:r>
            <a:endParaRPr lang="en-US" sz="1100" dirty="0"/>
          </a:p>
          <a:p>
            <a:pPr marL="158750" indent="0">
              <a:buNone/>
            </a:pPr>
            <a:endParaRPr lang="en-US" dirty="0"/>
          </a:p>
        </p:txBody>
      </p:sp>
    </p:spTree>
    <p:extLst>
      <p:ext uri="{BB962C8B-B14F-4D97-AF65-F5344CB8AC3E}">
        <p14:creationId xmlns:p14="http://schemas.microsoft.com/office/powerpoint/2010/main" val="3317842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solidFill>
                  <a:schemeClr val="tx2">
                    <a:lumMod val="90000"/>
                  </a:schemeClr>
                </a:solidFill>
                <a:latin typeface="CenturySchoolbook"/>
              </a:rPr>
              <a:t>Lesson 6 provides students time and guidance as they work on their project proposals.</a:t>
            </a:r>
            <a:endParaRPr lang="en-US" dirty="0"/>
          </a:p>
        </p:txBody>
      </p:sp>
    </p:spTree>
    <p:extLst>
      <p:ext uri="{BB962C8B-B14F-4D97-AF65-F5344CB8AC3E}">
        <p14:creationId xmlns:p14="http://schemas.microsoft.com/office/powerpoint/2010/main" val="3121936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During Lesson 6: </a:t>
            </a:r>
            <a:r>
              <a:rPr lang="en-US" sz="1100" b="0" i="0" u="none" strike="noStrike" baseline="0" dirty="0">
                <a:latin typeface="CenturySchoolbook"/>
              </a:rPr>
              <a:t>Students spend the period working on project planning and associated research and organization. Circulate during the period to check in on all students and groups to monitor progress and offer encouragement (and suggestions if needed).</a:t>
            </a:r>
            <a:endParaRPr lang="en-US" sz="1100" dirty="0"/>
          </a:p>
          <a:p>
            <a:pPr marL="158750" indent="0">
              <a:buNone/>
            </a:pPr>
            <a:endParaRPr lang="en-US" dirty="0"/>
          </a:p>
        </p:txBody>
      </p:sp>
    </p:spTree>
    <p:extLst>
      <p:ext uri="{BB962C8B-B14F-4D97-AF65-F5344CB8AC3E}">
        <p14:creationId xmlns:p14="http://schemas.microsoft.com/office/powerpoint/2010/main" val="233705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solidFill>
                  <a:schemeClr val="tx2">
                    <a:lumMod val="90000"/>
                  </a:schemeClr>
                </a:solidFill>
                <a:latin typeface="CenturySchoolbook"/>
              </a:rPr>
              <a:t>Lesson 7 provides students time and guidance to complete work on their project proposals.</a:t>
            </a:r>
            <a:endParaRPr lang="en-US" dirty="0"/>
          </a:p>
        </p:txBody>
      </p:sp>
    </p:spTree>
    <p:extLst>
      <p:ext uri="{BB962C8B-B14F-4D97-AF65-F5344CB8AC3E}">
        <p14:creationId xmlns:p14="http://schemas.microsoft.com/office/powerpoint/2010/main" val="1251715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b="1" dirty="0">
                <a:latin typeface="CenturySchoolbook"/>
              </a:rPr>
              <a:t>During Lesson 7: </a:t>
            </a:r>
            <a:r>
              <a:rPr lang="en-US" sz="1100" b="0" i="0" u="none" strike="noStrike" baseline="0" dirty="0">
                <a:latin typeface="CenturySchoolbook"/>
              </a:rPr>
              <a:t>Students will continue to work individually or in teams to complete their proposals and presentation materials, as well as practice giving their presentations (e.g., fitting within time limits, assigning speaking parts) if applicable. Circulate during the period to check in on all students and groups to monitor progress and offer encouragement (and suggestions if needed).</a:t>
            </a:r>
            <a:endParaRPr lang="en-US" dirty="0"/>
          </a:p>
        </p:txBody>
      </p:sp>
    </p:spTree>
    <p:extLst>
      <p:ext uri="{BB962C8B-B14F-4D97-AF65-F5344CB8AC3E}">
        <p14:creationId xmlns:p14="http://schemas.microsoft.com/office/powerpoint/2010/main" val="291986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Lesson 8 </a:t>
            </a:r>
            <a:r>
              <a:rPr lang="en-US" dirty="0">
                <a:solidFill>
                  <a:schemeClr val="tx2">
                    <a:lumMod val="90000"/>
                  </a:schemeClr>
                </a:solidFill>
                <a:effectLst/>
                <a:latin typeface="Calibri" panose="020F0502020204030204" pitchFamily="34" charset="0"/>
                <a:ea typeface="Times New Roman" panose="02020603050405020304" pitchFamily="18" charset="0"/>
                <a:cs typeface="Calibri" panose="020F0502020204030204" pitchFamily="34" charset="0"/>
              </a:rPr>
              <a:t>gives students the opportunity to share their work with the class (and outside visitors as possible). </a:t>
            </a:r>
            <a:endParaRPr lang="en-US" dirty="0"/>
          </a:p>
        </p:txBody>
      </p:sp>
    </p:spTree>
    <p:extLst>
      <p:ext uri="{BB962C8B-B14F-4D97-AF65-F5344CB8AC3E}">
        <p14:creationId xmlns:p14="http://schemas.microsoft.com/office/powerpoint/2010/main" val="144767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Facilitator asks the questions on the slide.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5min.</a:t>
            </a:r>
            <a:endParaRPr dirty="0"/>
          </a:p>
        </p:txBody>
      </p:sp>
    </p:spTree>
    <p:extLst>
      <p:ext uri="{BB962C8B-B14F-4D97-AF65-F5344CB8AC3E}">
        <p14:creationId xmlns:p14="http://schemas.microsoft.com/office/powerpoint/2010/main" val="207052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b="1" dirty="0">
                <a:latin typeface="CenturySchoolbook"/>
              </a:rPr>
              <a:t>During Lesson 8:  </a:t>
            </a:r>
            <a:r>
              <a:rPr lang="en-US" sz="1100" b="0" i="0" u="none" strike="noStrike" baseline="0" dirty="0">
                <a:latin typeface="CenturySchoolbook"/>
              </a:rPr>
              <a:t>students who choose an oral, digital slide, or TikTok presentation format to go first, presenting to the entire class. </a:t>
            </a:r>
          </a:p>
          <a:p>
            <a:pPr marL="158750" indent="0">
              <a:buNone/>
            </a:pPr>
            <a:endParaRPr lang="en-US" sz="1100" b="0" i="0" u="none" strike="noStrike" baseline="0" dirty="0">
              <a:latin typeface="CenturySchoolbook"/>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latin typeface="CenturySchoolbook"/>
              </a:rPr>
              <a:t>For students who chose a poster or other visual display, divide the class into two groups. The first group will stand by their visual displays and answer questions as members of the second group (the “audience”) walk around the classroom and visit each display to ask clarifying questions and share thoughtful feedback. Switch groups.</a:t>
            </a:r>
            <a:endParaRPr lang="en-US" sz="1100" dirty="0"/>
          </a:p>
          <a:p>
            <a:pPr marL="158750" indent="0">
              <a:buNone/>
            </a:pPr>
            <a:endParaRPr lang="en-US" dirty="0"/>
          </a:p>
        </p:txBody>
      </p:sp>
    </p:spTree>
    <p:extLst>
      <p:ext uri="{BB962C8B-B14F-4D97-AF65-F5344CB8AC3E}">
        <p14:creationId xmlns:p14="http://schemas.microsoft.com/office/powerpoint/2010/main" val="2101359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Facilitator asks the questions on the slide.</a:t>
            </a:r>
          </a:p>
        </p:txBody>
      </p:sp>
    </p:spTree>
    <p:extLst>
      <p:ext uri="{BB962C8B-B14F-4D97-AF65-F5344CB8AC3E}">
        <p14:creationId xmlns:p14="http://schemas.microsoft.com/office/powerpoint/2010/main" val="27248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Lesson 9 </a:t>
            </a:r>
            <a:r>
              <a:rPr lang="en-US" sz="1100" b="0" i="0" u="none" strike="noStrike" baseline="0" dirty="0">
                <a:solidFill>
                  <a:schemeClr val="tx2">
                    <a:lumMod val="90000"/>
                  </a:schemeClr>
                </a:solidFill>
                <a:latin typeface="CenturySchoolbook"/>
              </a:rPr>
              <a:t>helps students to reflect on their learning in the course and how they will use it going forward.</a:t>
            </a:r>
            <a:endParaRPr lang="en-US" dirty="0"/>
          </a:p>
          <a:p>
            <a:pPr marL="158750" indent="0">
              <a:buNone/>
            </a:pPr>
            <a:endParaRPr lang="en-US" dirty="0"/>
          </a:p>
        </p:txBody>
      </p:sp>
    </p:spTree>
    <p:extLst>
      <p:ext uri="{BB962C8B-B14F-4D97-AF65-F5344CB8AC3E}">
        <p14:creationId xmlns:p14="http://schemas.microsoft.com/office/powerpoint/2010/main" val="2863784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1:</a:t>
            </a:r>
            <a:r>
              <a:rPr lang="en-US" sz="1100" b="0" dirty="0">
                <a:latin typeface="CenturySchoolbook"/>
              </a:rPr>
              <a:t> the teacher will d</a:t>
            </a:r>
            <a:r>
              <a:rPr lang="en-US" sz="1100" b="0" i="0" u="none" strike="noStrike" baseline="0" dirty="0">
                <a:latin typeface="CenturySchoolbook"/>
              </a:rPr>
              <a:t>ivide students into 5 groups (using color-coded strips or some other method). Direct groups to circulate to each Unit “Station” poster (3 minutes per station) and discuss together what they learned in that unit. Students should individually write on sticky notes the most important “take-away” they had for each unit and post it on or near the poster before moving on to the next station.</a:t>
            </a:r>
            <a:endParaRPr lang="en-US" sz="1100" dirty="0"/>
          </a:p>
          <a:p>
            <a:endParaRPr lang="en-US" dirty="0"/>
          </a:p>
        </p:txBody>
      </p:sp>
    </p:spTree>
    <p:extLst>
      <p:ext uri="{BB962C8B-B14F-4D97-AF65-F5344CB8AC3E}">
        <p14:creationId xmlns:p14="http://schemas.microsoft.com/office/powerpoint/2010/main" val="1482698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2: </a:t>
            </a:r>
            <a:r>
              <a:rPr lang="en-US" sz="1100" b="0" i="0" u="none" strike="noStrike" baseline="0" dirty="0">
                <a:latin typeface="CenturySchoolbook"/>
              </a:rPr>
              <a:t>The teacher will hand out the “Looking Forward: Where Do I Go From Here?” reflection sheet. Students may answer questions in any order they prefer.</a:t>
            </a:r>
            <a:endParaRPr lang="en-US" sz="1100" dirty="0"/>
          </a:p>
          <a:p>
            <a:endParaRPr lang="en-US" dirty="0"/>
          </a:p>
        </p:txBody>
      </p:sp>
    </p:spTree>
    <p:extLst>
      <p:ext uri="{BB962C8B-B14F-4D97-AF65-F5344CB8AC3E}">
        <p14:creationId xmlns:p14="http://schemas.microsoft.com/office/powerpoint/2010/main" val="2946420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Facilitator asks the questions on the slide.</a:t>
            </a:r>
          </a:p>
          <a:p>
            <a:pPr marL="158750" indent="0">
              <a:buNone/>
            </a:pPr>
            <a:endParaRPr lang="en-US" dirty="0"/>
          </a:p>
        </p:txBody>
      </p:sp>
    </p:spTree>
    <p:extLst>
      <p:ext uri="{BB962C8B-B14F-4D97-AF65-F5344CB8AC3E}">
        <p14:creationId xmlns:p14="http://schemas.microsoft.com/office/powerpoint/2010/main" val="721956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very important to our partners at Johns Hopkins to receive our feedback.  Please check your email now for a link to the survey about this PD session and take time to complete it 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Thanks so much!</a:t>
            </a:r>
            <a:endParaRPr dirty="0"/>
          </a:p>
        </p:txBody>
      </p:sp>
    </p:spTree>
    <p:extLst>
      <p:ext uri="{BB962C8B-B14F-4D97-AF65-F5344CB8AC3E}">
        <p14:creationId xmlns:p14="http://schemas.microsoft.com/office/powerpoint/2010/main" val="354030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This is a roadmap for the 9 lessons in Unit 5.</a:t>
            </a:r>
          </a:p>
        </p:txBody>
      </p:sp>
    </p:spTree>
    <p:extLst>
      <p:ext uri="{BB962C8B-B14F-4D97-AF65-F5344CB8AC3E}">
        <p14:creationId xmlns:p14="http://schemas.microsoft.com/office/powerpoint/2010/main" val="1153830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latin typeface="+mn-lt"/>
              </a:rPr>
              <a:t>The essential question is: </a:t>
            </a:r>
            <a:r>
              <a:rPr lang="en-US" sz="1100" dirty="0">
                <a:effectLst/>
                <a:latin typeface="+mn-lt"/>
                <a:ea typeface="Times New Roman" panose="02020603050405020304" pitchFamily="18" charset="0"/>
                <a:cs typeface="Times New Roman" panose="02020603050405020304" pitchFamily="18" charset="0"/>
              </a:rPr>
              <a:t>How can I apply the things I’ve learned to make a difference in my community</a:t>
            </a:r>
            <a:r>
              <a:rPr lang="en-US" sz="1100" dirty="0">
                <a:solidFill>
                  <a:schemeClr val="dk1"/>
                </a:solidFill>
                <a:effectLst/>
                <a:latin typeface="+mn-lt"/>
                <a:ea typeface="Times New Roman" panose="02020603050405020304" pitchFamily="18" charset="0"/>
                <a:cs typeface="Times New Roman" panose="02020603050405020304" pitchFamily="18" charset="0"/>
              </a:rPr>
              <a:t>?</a:t>
            </a:r>
            <a:endParaRPr dirty="0">
              <a:solidFill>
                <a:schemeClr val="dk1"/>
              </a:solidFill>
              <a:latin typeface="+mn-lt"/>
            </a:endParaRPr>
          </a:p>
        </p:txBody>
      </p:sp>
    </p:spTree>
    <p:extLst>
      <p:ext uri="{BB962C8B-B14F-4D97-AF65-F5344CB8AC3E}">
        <p14:creationId xmlns:p14="http://schemas.microsoft.com/office/powerpoint/2010/main" val="34786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b="0" i="0" u="none" strike="noStrike" baseline="0" dirty="0">
                <a:solidFill>
                  <a:schemeClr val="tx2">
                    <a:lumMod val="90000"/>
                  </a:schemeClr>
                </a:solidFill>
                <a:latin typeface="CenturySchoolbook"/>
              </a:rPr>
              <a:t>Lesson 1 leads students to explore social circles of concern and identify school community needs while connecting learnings from previous units.</a:t>
            </a:r>
            <a:endParaRPr lang="en-US" dirty="0"/>
          </a:p>
        </p:txBody>
      </p:sp>
    </p:spTree>
    <p:extLst>
      <p:ext uri="{BB962C8B-B14F-4D97-AF65-F5344CB8AC3E}">
        <p14:creationId xmlns:p14="http://schemas.microsoft.com/office/powerpoint/2010/main" val="1837014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activity 1 </a:t>
            </a:r>
            <a:r>
              <a:rPr lang="en-US" sz="1100" b="0" dirty="0">
                <a:latin typeface="CenturySchoolbook"/>
              </a:rPr>
              <a:t>the</a:t>
            </a:r>
            <a:r>
              <a:rPr lang="en-US" sz="1100" b="1" dirty="0">
                <a:latin typeface="CenturySchoolbook"/>
              </a:rPr>
              <a:t> </a:t>
            </a:r>
            <a:r>
              <a:rPr lang="en-US" sz="1100" dirty="0">
                <a:latin typeface="CenturySchoolbook"/>
              </a:rPr>
              <a:t>teacher walks through a “circles of concern” figure. They explain to the students that each of us has concerns for many people in the word. It starts off with each of us personally and expands eventually to everyone on the earth. </a:t>
            </a:r>
            <a:r>
              <a:rPr lang="en-US" dirty="0">
                <a:latin typeface="CenturySchoolbook"/>
              </a:rPr>
              <a:t>Students are asked to think about who they are concerned about beyond their family and friends.</a:t>
            </a:r>
            <a:endParaRPr lang="en-US" dirty="0"/>
          </a:p>
          <a:p>
            <a:pPr marL="158750" indent="0">
              <a:buNone/>
            </a:pPr>
            <a:endParaRPr lang="en-US" dirty="0"/>
          </a:p>
        </p:txBody>
      </p:sp>
    </p:spTree>
    <p:extLst>
      <p:ext uri="{BB962C8B-B14F-4D97-AF65-F5344CB8AC3E}">
        <p14:creationId xmlns:p14="http://schemas.microsoft.com/office/powerpoint/2010/main" val="400831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enturySchoolbook"/>
              </a:rPr>
              <a:t>In Activity 2 </a:t>
            </a:r>
            <a:r>
              <a:rPr lang="en-US" sz="1100" b="0" dirty="0">
                <a:latin typeface="CenturySchoolbook"/>
              </a:rPr>
              <a:t>t</a:t>
            </a:r>
            <a:r>
              <a:rPr lang="en-US" sz="1100" dirty="0">
                <a:latin typeface="CenturySchoolbook"/>
              </a:rPr>
              <a:t>eachers help students brainstorm their school community needs and hands out the worksheet below.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latin typeface="CenturySchoolbook"/>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enturySchoolbook"/>
              </a:rPr>
              <a:t>Students are then asked to write their “school community needs” on post-it notes and hang up their post-its on a Wall of Needs.</a:t>
            </a:r>
          </a:p>
          <a:p>
            <a:pPr marL="158750" indent="0">
              <a:buNone/>
            </a:pPr>
            <a:endParaRPr lang="en-US" dirty="0"/>
          </a:p>
        </p:txBody>
      </p:sp>
    </p:spTree>
    <p:extLst>
      <p:ext uri="{BB962C8B-B14F-4D97-AF65-F5344CB8AC3E}">
        <p14:creationId xmlns:p14="http://schemas.microsoft.com/office/powerpoint/2010/main" val="3683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b="1" dirty="0">
                <a:latin typeface="CenturySchoolbook"/>
              </a:rPr>
              <a:t>In Activity 3 </a:t>
            </a:r>
            <a:r>
              <a:rPr lang="en-US" sz="1100" b="0" dirty="0">
                <a:latin typeface="CenturySchoolbook"/>
              </a:rPr>
              <a:t>t</a:t>
            </a:r>
            <a:r>
              <a:rPr lang="en-US" sz="1100" dirty="0">
                <a:latin typeface="CenturySchoolbook"/>
              </a:rPr>
              <a:t>eachers help students brainstorm ideas to learn about needs of  their neighborhood. The teacher will hand out the “Community Observation Report” form. Teachers will request that students fill out this form by a certain date.</a:t>
            </a:r>
            <a:endParaRPr lang="en-US" sz="1100" dirty="0"/>
          </a:p>
        </p:txBody>
      </p:sp>
    </p:spTree>
    <p:extLst>
      <p:ext uri="{BB962C8B-B14F-4D97-AF65-F5344CB8AC3E}">
        <p14:creationId xmlns:p14="http://schemas.microsoft.com/office/powerpoint/2010/main" val="1642568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59" name="Google Shape;59;p1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0" name="Google Shape;60;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1" name="Google Shape;61;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6" name="Google Shape;66;p1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7" name="Google Shape;67;p1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533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343150" y="3305176"/>
            <a:ext cx="4027885"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225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2343149" y="2180035"/>
            <a:ext cx="4027886" cy="1125140"/>
          </a:xfrm>
          <a:prstGeom prst="rect">
            <a:avLst/>
          </a:prstGeom>
          <a:noFill/>
          <a:ln>
            <a:noFill/>
          </a:ln>
        </p:spPr>
        <p:txBody>
          <a:bodyPr spcFirstLastPara="1" wrap="square" lIns="68575" tIns="34275" rIns="68575" bIns="34275" anchor="b" anchorCtr="0">
            <a:normAutofit/>
          </a:bodyPr>
          <a:lstStyle>
            <a:lvl1pPr marL="342900" lvl="0" indent="-171450" algn="l">
              <a:spcBef>
                <a:spcPts val="225"/>
              </a:spcBef>
              <a:spcAft>
                <a:spcPts val="0"/>
              </a:spcAft>
              <a:buClr>
                <a:srgbClr val="888888"/>
              </a:buClr>
              <a:buSzPts val="1500"/>
              <a:buNone/>
              <a:defRPr sz="1125">
                <a:solidFill>
                  <a:srgbClr val="888888"/>
                </a:solidFill>
              </a:defRPr>
            </a:lvl1pPr>
            <a:lvl2pPr marL="685800" lvl="1" indent="-171450" algn="l">
              <a:spcBef>
                <a:spcPts val="225"/>
              </a:spcBef>
              <a:spcAft>
                <a:spcPts val="0"/>
              </a:spcAft>
              <a:buClr>
                <a:srgbClr val="888888"/>
              </a:buClr>
              <a:buSzPts val="1400"/>
              <a:buNone/>
              <a:defRPr sz="1050">
                <a:solidFill>
                  <a:srgbClr val="888888"/>
                </a:solidFill>
              </a:defRPr>
            </a:lvl2pPr>
            <a:lvl3pPr marL="1028700" lvl="2" indent="-171450" algn="l">
              <a:spcBef>
                <a:spcPts val="150"/>
              </a:spcBef>
              <a:spcAft>
                <a:spcPts val="0"/>
              </a:spcAft>
              <a:buClr>
                <a:srgbClr val="888888"/>
              </a:buClr>
              <a:buSzPts val="1200"/>
              <a:buNone/>
              <a:defRPr sz="900">
                <a:solidFill>
                  <a:srgbClr val="888888"/>
                </a:solidFill>
              </a:defRPr>
            </a:lvl3pPr>
            <a:lvl4pPr marL="1371600" lvl="3" indent="-171450" algn="l">
              <a:spcBef>
                <a:spcPts val="150"/>
              </a:spcBef>
              <a:spcAft>
                <a:spcPts val="0"/>
              </a:spcAft>
              <a:buClr>
                <a:srgbClr val="888888"/>
              </a:buClr>
              <a:buSzPts val="1100"/>
              <a:buNone/>
              <a:defRPr sz="825">
                <a:solidFill>
                  <a:srgbClr val="888888"/>
                </a:solidFill>
              </a:defRPr>
            </a:lvl4pPr>
            <a:lvl5pPr marL="1714500" lvl="4" indent="-171450" algn="l">
              <a:spcBef>
                <a:spcPts val="150"/>
              </a:spcBef>
              <a:spcAft>
                <a:spcPts val="0"/>
              </a:spcAft>
              <a:buClr>
                <a:srgbClr val="888888"/>
              </a:buClr>
              <a:buSzPts val="1100"/>
              <a:buNone/>
              <a:defRPr sz="825">
                <a:solidFill>
                  <a:srgbClr val="888888"/>
                </a:solidFill>
              </a:defRPr>
            </a:lvl5pPr>
            <a:lvl6pPr marL="2057400" lvl="5" indent="-171450" algn="l">
              <a:spcBef>
                <a:spcPts val="150"/>
              </a:spcBef>
              <a:spcAft>
                <a:spcPts val="0"/>
              </a:spcAft>
              <a:buClr>
                <a:srgbClr val="888888"/>
              </a:buClr>
              <a:buSzPts val="1100"/>
              <a:buNone/>
              <a:defRPr sz="825">
                <a:solidFill>
                  <a:srgbClr val="888888"/>
                </a:solidFill>
              </a:defRPr>
            </a:lvl6pPr>
            <a:lvl7pPr marL="2400300" lvl="6" indent="-171450" algn="l">
              <a:spcBef>
                <a:spcPts val="150"/>
              </a:spcBef>
              <a:spcAft>
                <a:spcPts val="0"/>
              </a:spcAft>
              <a:buClr>
                <a:srgbClr val="888888"/>
              </a:buClr>
              <a:buSzPts val="1100"/>
              <a:buNone/>
              <a:defRPr sz="825">
                <a:solidFill>
                  <a:srgbClr val="888888"/>
                </a:solidFill>
              </a:defRPr>
            </a:lvl7pPr>
            <a:lvl8pPr marL="2743200" lvl="7" indent="-171450" algn="l">
              <a:spcBef>
                <a:spcPts val="150"/>
              </a:spcBef>
              <a:spcAft>
                <a:spcPts val="0"/>
              </a:spcAft>
              <a:buClr>
                <a:srgbClr val="888888"/>
              </a:buClr>
              <a:buSzPts val="1100"/>
              <a:buNone/>
              <a:defRPr sz="825">
                <a:solidFill>
                  <a:srgbClr val="888888"/>
                </a:solidFill>
              </a:defRPr>
            </a:lvl8pPr>
            <a:lvl9pPr marL="3086100" lvl="8" indent="-171450" algn="l">
              <a:spcBef>
                <a:spcPts val="150"/>
              </a:spcBef>
              <a:spcAft>
                <a:spcPts val="0"/>
              </a:spcAft>
              <a:buClr>
                <a:srgbClr val="888888"/>
              </a:buClr>
              <a:buSzPts val="1100"/>
              <a:buNone/>
              <a:defRPr sz="825">
                <a:solidFill>
                  <a:srgbClr val="888888"/>
                </a:solidFill>
              </a:defRPr>
            </a:lvl9pPr>
          </a:lstStyle>
          <a:p>
            <a:endParaRPr/>
          </a:p>
        </p:txBody>
      </p:sp>
      <p:sp>
        <p:nvSpPr>
          <p:cNvPr id="118" name="Google Shape;118;p2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19" name="Google Shape;119;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20" name="Google Shape;120;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834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4914900" y="4758888"/>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3" name="Google Shape;73;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4" name="Google Shape;74;p16"/>
          <p:cNvPicPr preferRelativeResize="0"/>
          <p:nvPr/>
        </p:nvPicPr>
        <p:blipFill rotWithShape="1">
          <a:blip r:embed="rId3">
            <a:alphaModFix/>
          </a:blip>
          <a:srcRect/>
          <a:stretch/>
        </p:blipFill>
        <p:spPr>
          <a:xfrm>
            <a:off x="100691" y="4594624"/>
            <a:ext cx="1748280" cy="4396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0" name="Google Shape;100;p21"/>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01" name="Google Shape;10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02" name="Google Shape;10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6" name="Google Shape;106;p22"/>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07" name="Google Shape;107;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08" name="Google Shape;108;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42900" y="1151335"/>
            <a:ext cx="303014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4" name="Google Shape;124;p25"/>
          <p:cNvSpPr txBox="1">
            <a:spLocks noGrp="1"/>
          </p:cNvSpPr>
          <p:nvPr>
            <p:ph type="body" idx="2"/>
          </p:nvPr>
        </p:nvSpPr>
        <p:spPr>
          <a:xfrm>
            <a:off x="342900" y="1631156"/>
            <a:ext cx="303014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5" name="Google Shape;125;p25"/>
          <p:cNvSpPr txBox="1">
            <a:spLocks noGrp="1"/>
          </p:cNvSpPr>
          <p:nvPr>
            <p:ph type="body" idx="3"/>
          </p:nvPr>
        </p:nvSpPr>
        <p:spPr>
          <a:xfrm>
            <a:off x="3483770" y="1151335"/>
            <a:ext cx="303133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6" name="Google Shape;126;p25"/>
          <p:cNvSpPr txBox="1">
            <a:spLocks noGrp="1"/>
          </p:cNvSpPr>
          <p:nvPr>
            <p:ph type="body" idx="4"/>
          </p:nvPr>
        </p:nvSpPr>
        <p:spPr>
          <a:xfrm>
            <a:off x="3483770" y="1631156"/>
            <a:ext cx="303133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7" name="Google Shape;127;p25"/>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28" name="Google Shape;128;p2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29" name="Google Shape;129;p2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42901" y="204788"/>
            <a:ext cx="2256235"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txBox="1">
            <a:spLocks noGrp="1"/>
          </p:cNvSpPr>
          <p:nvPr>
            <p:ph type="body" idx="1"/>
          </p:nvPr>
        </p:nvSpPr>
        <p:spPr>
          <a:xfrm>
            <a:off x="2681287" y="204789"/>
            <a:ext cx="3833813" cy="4389835"/>
          </a:xfrm>
          <a:prstGeom prst="rect">
            <a:avLst/>
          </a:prstGeom>
          <a:noFill/>
          <a:ln>
            <a:noFill/>
          </a:ln>
        </p:spPr>
        <p:txBody>
          <a:bodyPr spcFirstLastPara="1" wrap="square" lIns="68575" tIns="34275" rIns="68575" bIns="34275" anchor="t" anchorCtr="0">
            <a:normAutofit/>
          </a:bodyPr>
          <a:lstStyle>
            <a:lvl1pPr marL="342900" lvl="0" indent="-285750" algn="l">
              <a:spcBef>
                <a:spcPts val="375"/>
              </a:spcBef>
              <a:spcAft>
                <a:spcPts val="0"/>
              </a:spcAft>
              <a:buClr>
                <a:schemeClr val="dk1"/>
              </a:buClr>
              <a:buSzPts val="2400"/>
              <a:buChar char="•"/>
              <a:defRPr sz="1800"/>
            </a:lvl1pPr>
            <a:lvl2pPr marL="685800" lvl="1" indent="-271463" algn="l">
              <a:spcBef>
                <a:spcPts val="300"/>
              </a:spcBef>
              <a:spcAft>
                <a:spcPts val="0"/>
              </a:spcAft>
              <a:buClr>
                <a:schemeClr val="dk1"/>
              </a:buClr>
              <a:buSzPts val="2100"/>
              <a:buChar char="–"/>
              <a:defRPr sz="1575"/>
            </a:lvl2pPr>
            <a:lvl3pPr marL="1028700" lvl="2" indent="-257175" algn="l">
              <a:spcBef>
                <a:spcPts val="300"/>
              </a:spcBef>
              <a:spcAft>
                <a:spcPts val="0"/>
              </a:spcAft>
              <a:buClr>
                <a:schemeClr val="dk1"/>
              </a:buClr>
              <a:buSzPts val="1800"/>
              <a:buChar char="•"/>
              <a:defRPr sz="1350"/>
            </a:lvl3pPr>
            <a:lvl4pPr marL="1371600" lvl="3" indent="-242888" algn="l">
              <a:spcBef>
                <a:spcPts val="225"/>
              </a:spcBef>
              <a:spcAft>
                <a:spcPts val="0"/>
              </a:spcAft>
              <a:buClr>
                <a:schemeClr val="dk1"/>
              </a:buClr>
              <a:buSzPts val="1500"/>
              <a:buChar char="–"/>
              <a:defRPr sz="1125"/>
            </a:lvl4pPr>
            <a:lvl5pPr marL="1714500" lvl="4" indent="-242888" algn="l">
              <a:spcBef>
                <a:spcPts val="225"/>
              </a:spcBef>
              <a:spcAft>
                <a:spcPts val="0"/>
              </a:spcAft>
              <a:buClr>
                <a:schemeClr val="dk1"/>
              </a:buClr>
              <a:buSzPts val="1500"/>
              <a:buChar char="»"/>
              <a:defRPr sz="1125"/>
            </a:lvl5pPr>
            <a:lvl6pPr marL="2057400" lvl="5" indent="-242888" algn="l">
              <a:spcBef>
                <a:spcPts val="225"/>
              </a:spcBef>
              <a:spcAft>
                <a:spcPts val="0"/>
              </a:spcAft>
              <a:buClr>
                <a:schemeClr val="dk1"/>
              </a:buClr>
              <a:buSzPts val="1500"/>
              <a:buChar char="•"/>
              <a:defRPr sz="1125"/>
            </a:lvl6pPr>
            <a:lvl7pPr marL="2400300" lvl="6" indent="-242888" algn="l">
              <a:spcBef>
                <a:spcPts val="225"/>
              </a:spcBef>
              <a:spcAft>
                <a:spcPts val="0"/>
              </a:spcAft>
              <a:buClr>
                <a:schemeClr val="dk1"/>
              </a:buClr>
              <a:buSzPts val="1500"/>
              <a:buChar char="•"/>
              <a:defRPr sz="1125"/>
            </a:lvl7pPr>
            <a:lvl8pPr marL="2743200" lvl="7" indent="-242888" algn="l">
              <a:spcBef>
                <a:spcPts val="225"/>
              </a:spcBef>
              <a:spcAft>
                <a:spcPts val="0"/>
              </a:spcAft>
              <a:buClr>
                <a:schemeClr val="dk1"/>
              </a:buClr>
              <a:buSzPts val="1500"/>
              <a:buChar char="•"/>
              <a:defRPr sz="1125"/>
            </a:lvl8pPr>
            <a:lvl9pPr marL="3086100" lvl="8" indent="-242888" algn="l">
              <a:spcBef>
                <a:spcPts val="225"/>
              </a:spcBef>
              <a:spcAft>
                <a:spcPts val="0"/>
              </a:spcAft>
              <a:buClr>
                <a:schemeClr val="dk1"/>
              </a:buClr>
              <a:buSzPts val="1500"/>
              <a:buChar char="•"/>
              <a:defRPr sz="1125"/>
            </a:lvl9pPr>
          </a:lstStyle>
          <a:p>
            <a:endParaRPr/>
          </a:p>
        </p:txBody>
      </p:sp>
      <p:sp>
        <p:nvSpPr>
          <p:cNvPr id="133" name="Google Shape;133;p26"/>
          <p:cNvSpPr txBox="1">
            <a:spLocks noGrp="1"/>
          </p:cNvSpPr>
          <p:nvPr>
            <p:ph type="body" idx="2"/>
          </p:nvPr>
        </p:nvSpPr>
        <p:spPr>
          <a:xfrm>
            <a:off x="342901" y="1076327"/>
            <a:ext cx="2256235" cy="351829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34" name="Google Shape;134;p26"/>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35" name="Google Shape;135;p2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36" name="Google Shape;136;p2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1344216" y="3600450"/>
            <a:ext cx="41148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1344216" y="459581"/>
            <a:ext cx="4114800" cy="3086100"/>
          </a:xfrm>
          <a:prstGeom prst="rect">
            <a:avLst/>
          </a:prstGeom>
          <a:noFill/>
          <a:ln>
            <a:noFill/>
          </a:ln>
        </p:spPr>
      </p:sp>
      <p:sp>
        <p:nvSpPr>
          <p:cNvPr id="140" name="Google Shape;140;p27"/>
          <p:cNvSpPr txBox="1">
            <a:spLocks noGrp="1"/>
          </p:cNvSpPr>
          <p:nvPr>
            <p:ph type="body" idx="1"/>
          </p:nvPr>
        </p:nvSpPr>
        <p:spPr>
          <a:xfrm>
            <a:off x="1344216" y="4025504"/>
            <a:ext cx="4114800" cy="60364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41" name="Google Shape;141;p2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42" name="Google Shape;142;p2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43" name="Google Shape;143;p2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rot="5400000">
            <a:off x="1731764" y="-188713"/>
            <a:ext cx="3394472" cy="617220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48" name="Google Shape;148;p2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49" name="Google Shape;149;p2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rot="5400000">
            <a:off x="3549253" y="1628776"/>
            <a:ext cx="4388644" cy="15430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rot="5400000">
            <a:off x="406003" y="142876"/>
            <a:ext cx="4388644" cy="451485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54" name="Google Shape;154;p2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155" name="Google Shape;155;p2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200151"/>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6" r:id="rId3"/>
    <p:sldLayoutId id="2147483667" r:id="rId4"/>
    <p:sldLayoutId id="2147483670" r:id="rId5"/>
    <p:sldLayoutId id="2147483671" r:id="rId6"/>
    <p:sldLayoutId id="2147483672" r:id="rId7"/>
    <p:sldLayoutId id="2147483673" r:id="rId8"/>
    <p:sldLayoutId id="2147483674"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petendo.net/en/Map_your_neighborhoo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oodfreephotos.com/vector-images/diverse-group-of-students-working-on-project-vector-clipart.png.ph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goodfreephotos.com/vector-images/diverse-group-of-students-working-on-project-vector-clipart.png.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pxhere.com/en/photo/1196529" TargetMode="Externa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pixabay.com/en/goal-setting-goal-setting-success-976853/"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ublicdomainpictures.net/view-image.php?image=221430&amp;picture=feedback" TargetMode="External"/><Relationship Id="rId3" Type="http://schemas.openxmlformats.org/officeDocument/2006/relationships/hyperlink" Target="https://www.thebluediamondgallery.com/typewriter/q/questions.html" TargetMode="External"/><Relationship Id="rId7"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librarygrits.blogspot.com/" TargetMode="External"/><Relationship Id="rId5" Type="http://schemas.openxmlformats.org/officeDocument/2006/relationships/image" Target="../media/image32.pn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atlantislearningcommunity.org/learning/skills-to-succeed/skills-learning-pla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ctrTitle"/>
          </p:nvPr>
        </p:nvSpPr>
        <p:spPr>
          <a:xfrm>
            <a:off x="514350" y="2666541"/>
            <a:ext cx="5829300" cy="617993"/>
          </a:xfrm>
          <a:prstGeom prst="rect">
            <a:avLst/>
          </a:prstGeom>
          <a:noFill/>
          <a:ln>
            <a:noFill/>
          </a:ln>
        </p:spPr>
        <p:txBody>
          <a:bodyPr spcFirstLastPara="1" wrap="square" lIns="51431" tIns="25706" rIns="51431" bIns="25706" anchor="ctr" anchorCtr="0">
            <a:normAutofit fontScale="90000"/>
          </a:bodyPr>
          <a:lstStyle/>
          <a:p>
            <a:pPr>
              <a:buClr>
                <a:schemeClr val="lt1"/>
              </a:buClr>
              <a:buSzPts val="3300"/>
            </a:pPr>
            <a:r>
              <a:rPr lang="en" b="1" dirty="0">
                <a:solidFill>
                  <a:schemeClr val="lt1"/>
                </a:solidFill>
              </a:rPr>
              <a:t>Skills for Secondary School Success (4S)</a:t>
            </a:r>
            <a:endParaRPr dirty="0"/>
          </a:p>
        </p:txBody>
      </p:sp>
      <p:sp>
        <p:nvSpPr>
          <p:cNvPr id="173" name="Google Shape;173;p32"/>
          <p:cNvSpPr txBox="1">
            <a:spLocks noGrp="1"/>
          </p:cNvSpPr>
          <p:nvPr>
            <p:ph type="subTitle" idx="1"/>
          </p:nvPr>
        </p:nvSpPr>
        <p:spPr>
          <a:xfrm>
            <a:off x="1028700" y="3597051"/>
            <a:ext cx="4800600" cy="617992"/>
          </a:xfrm>
          <a:prstGeom prst="rect">
            <a:avLst/>
          </a:prstGeom>
          <a:noFill/>
          <a:ln>
            <a:noFill/>
          </a:ln>
        </p:spPr>
        <p:txBody>
          <a:bodyPr spcFirstLastPara="1" wrap="square" lIns="51431" tIns="25706" rIns="51431" bIns="25706" anchor="t" anchorCtr="0">
            <a:normAutofit/>
          </a:bodyPr>
          <a:lstStyle/>
          <a:p>
            <a:pPr marL="0" indent="0">
              <a:spcBef>
                <a:spcPts val="0"/>
              </a:spcBef>
            </a:pPr>
            <a:r>
              <a:rPr lang="en" dirty="0">
                <a:solidFill>
                  <a:schemeClr val="bg1">
                    <a:lumMod val="75000"/>
                  </a:schemeClr>
                </a:solidFill>
              </a:rPr>
              <a:t>Unit 5:</a:t>
            </a:r>
            <a:r>
              <a:rPr lang="en-US" b="0" i="0" dirty="0">
                <a:solidFill>
                  <a:schemeClr val="bg1">
                    <a:lumMod val="75000"/>
                  </a:schemeClr>
                </a:solidFill>
                <a:effectLst/>
                <a:latin typeface="Calibri" panose="020F0502020204030204" pitchFamily="34" charset="0"/>
              </a:rPr>
              <a:t> Making a Difference</a:t>
            </a:r>
            <a:endParaRPr dirty="0">
              <a:solidFill>
                <a:schemeClr val="bg1">
                  <a:lumMod val="75000"/>
                </a:schemeClr>
              </a:solidFill>
            </a:endParaRPr>
          </a:p>
        </p:txBody>
      </p:sp>
      <p:sp>
        <p:nvSpPr>
          <p:cNvPr id="16" name="TextBox 15">
            <a:extLst>
              <a:ext uri="{FF2B5EF4-FFF2-40B4-BE49-F238E27FC236}">
                <a16:creationId xmlns:a16="http://schemas.microsoft.com/office/drawing/2014/main" id="{69FFAE37-76E5-30FF-8A3D-6DF3D4D133EB}"/>
              </a:ext>
            </a:extLst>
          </p:cNvPr>
          <p:cNvSpPr txBox="1"/>
          <p:nvPr/>
        </p:nvSpPr>
        <p:spPr>
          <a:xfrm>
            <a:off x="1714500" y="2457659"/>
            <a:ext cx="3429000" cy="253916"/>
          </a:xfrm>
          <a:prstGeom prst="rect">
            <a:avLst/>
          </a:prstGeom>
          <a:noFill/>
        </p:spPr>
        <p:txBody>
          <a:bodyPr wrap="square">
            <a:spAutoFit/>
          </a:bodyPr>
          <a:lstStyle/>
          <a:p>
            <a:r>
              <a:rPr lang="en-US" sz="1050" dirty="0">
                <a:latin typeface="Times" pitchFamily="2" charset="0"/>
              </a:rPr>
              <a:t> </a:t>
            </a:r>
            <a:endParaRPr lang="en-US" sz="1050" dirty="0"/>
          </a:p>
        </p:txBody>
      </p:sp>
      <p:pic>
        <p:nvPicPr>
          <p:cNvPr id="2" name="Picture 1">
            <a:extLst>
              <a:ext uri="{FF2B5EF4-FFF2-40B4-BE49-F238E27FC236}">
                <a16:creationId xmlns:a16="http://schemas.microsoft.com/office/drawing/2014/main" id="{4BE493EB-D520-395C-3724-94B594B2780F}"/>
              </a:ext>
            </a:extLst>
          </p:cNvPr>
          <p:cNvPicPr>
            <a:picLocks/>
          </p:cNvPicPr>
          <p:nvPr/>
        </p:nvPicPr>
        <p:blipFill>
          <a:blip r:embed="rId3"/>
          <a:stretch>
            <a:fillRect/>
          </a:stretch>
        </p:blipFill>
        <p:spPr>
          <a:xfrm>
            <a:off x="2077669" y="428709"/>
            <a:ext cx="2883215" cy="19245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109028" y="917041"/>
            <a:ext cx="6466479" cy="1699976"/>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2 Key Activities</a:t>
            </a:r>
          </a:p>
          <a:p>
            <a:r>
              <a:rPr lang="en-US" sz="3000" dirty="0">
                <a:solidFill>
                  <a:schemeClr val="bg1"/>
                </a:solidFill>
              </a:rPr>
              <a:t>Exploring Needs in My</a:t>
            </a:r>
          </a:p>
          <a:p>
            <a:r>
              <a:rPr lang="en-US" sz="3000" dirty="0">
                <a:solidFill>
                  <a:schemeClr val="bg1"/>
                </a:solidFill>
              </a:rPr>
              <a:t>Neighborhood Community</a:t>
            </a:r>
          </a:p>
        </p:txBody>
      </p:sp>
      <p:sp>
        <p:nvSpPr>
          <p:cNvPr id="2" name="Text Placeholder 2">
            <a:extLst>
              <a:ext uri="{FF2B5EF4-FFF2-40B4-BE49-F238E27FC236}">
                <a16:creationId xmlns:a16="http://schemas.microsoft.com/office/drawing/2014/main" id="{9AC02636-4B9B-2530-F141-2F351BF78095}"/>
              </a:ext>
            </a:extLst>
          </p:cNvPr>
          <p:cNvSpPr txBox="1">
            <a:spLocks/>
          </p:cNvSpPr>
          <p:nvPr/>
        </p:nvSpPr>
        <p:spPr>
          <a:xfrm>
            <a:off x="724141" y="2994281"/>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leads students to explore and identify neighborhood community needs while connecting what they learned in previous units.</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115188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2: </a:t>
            </a:r>
            <a:r>
              <a:rPr lang="en-US" dirty="0">
                <a:solidFill>
                  <a:schemeClr val="bg1"/>
                </a:solidFill>
              </a:rPr>
              <a:t>Exploring Needs in My Neighborhood Community</a:t>
            </a:r>
          </a:p>
        </p:txBody>
      </p:sp>
      <p:sp>
        <p:nvSpPr>
          <p:cNvPr id="6" name="TextBox 5">
            <a:extLst>
              <a:ext uri="{FF2B5EF4-FFF2-40B4-BE49-F238E27FC236}">
                <a16:creationId xmlns:a16="http://schemas.microsoft.com/office/drawing/2014/main" id="{554C2EAA-0BCD-A591-9BF4-04DA367281CA}"/>
              </a:ext>
            </a:extLst>
          </p:cNvPr>
          <p:cNvSpPr txBox="1"/>
          <p:nvPr/>
        </p:nvSpPr>
        <p:spPr>
          <a:xfrm>
            <a:off x="2170518" y="842573"/>
            <a:ext cx="4456747" cy="1292662"/>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The teacher will help students sketch out a map of their neighborhood surrounding the school. They discuss what are the important buildings and defining characteristics, what is different from other neighborhoods, and what is special about it.</a:t>
            </a:r>
            <a:endParaRPr lang="en-US" sz="1350" dirty="0"/>
          </a:p>
          <a:p>
            <a:endParaRPr lang="en-US" sz="1050" dirty="0"/>
          </a:p>
        </p:txBody>
      </p:sp>
      <p:pic>
        <p:nvPicPr>
          <p:cNvPr id="4" name="Content Placeholder 4">
            <a:extLst>
              <a:ext uri="{FF2B5EF4-FFF2-40B4-BE49-F238E27FC236}">
                <a16:creationId xmlns:a16="http://schemas.microsoft.com/office/drawing/2014/main" id="{C1C079AD-8F09-5B20-775C-82B4BBDAC8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3114898" y="2045785"/>
            <a:ext cx="2611904" cy="2188775"/>
          </a:xfrm>
          <a:prstGeom prst="rect">
            <a:avLst/>
          </a:prstGeom>
          <a:noFill/>
          <a:ln>
            <a:noFill/>
          </a:ln>
        </p:spPr>
      </p:pic>
    </p:spTree>
    <p:extLst>
      <p:ext uri="{BB962C8B-B14F-4D97-AF65-F5344CB8AC3E}">
        <p14:creationId xmlns:p14="http://schemas.microsoft.com/office/powerpoint/2010/main" val="194338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2EAA-0BCD-A591-9BF4-04DA367281CA}"/>
              </a:ext>
            </a:extLst>
          </p:cNvPr>
          <p:cNvSpPr txBox="1"/>
          <p:nvPr/>
        </p:nvSpPr>
        <p:spPr>
          <a:xfrm>
            <a:off x="2062635" y="677941"/>
            <a:ext cx="4617371" cy="1338828"/>
          </a:xfrm>
          <a:prstGeom prst="rect">
            <a:avLst/>
          </a:prstGeom>
          <a:noFill/>
        </p:spPr>
        <p:txBody>
          <a:bodyPr wrap="square" rtlCol="0">
            <a:spAutoFit/>
          </a:bodyPr>
          <a:lstStyle/>
          <a:p>
            <a:r>
              <a:rPr lang="en-US" sz="1350" b="1" dirty="0">
                <a:latin typeface="CenturySchoolbook"/>
              </a:rPr>
              <a:t>Activity 2: </a:t>
            </a:r>
            <a:r>
              <a:rPr lang="en-US" sz="1350" dirty="0">
                <a:latin typeface="CenturySchoolbook"/>
              </a:rPr>
              <a:t>Students work in teams to brainstorm neighborhood community needs. Students are asked to complete columns A and B on the graphic organizer. Students are asked to write their “school community needs” on post-it notes and hang up their post-its on a Wall of Needs.</a:t>
            </a:r>
            <a:endParaRPr lang="en-US" sz="1350" dirty="0"/>
          </a:p>
        </p:txBody>
      </p:sp>
      <p:pic>
        <p:nvPicPr>
          <p:cNvPr id="4" name="Picture 3">
            <a:extLst>
              <a:ext uri="{FF2B5EF4-FFF2-40B4-BE49-F238E27FC236}">
                <a16:creationId xmlns:a16="http://schemas.microsoft.com/office/drawing/2014/main" id="{17A2A1C2-688C-FC8A-09AD-D0306E0878BB}"/>
              </a:ext>
            </a:extLst>
          </p:cNvPr>
          <p:cNvPicPr>
            <a:picLocks noChangeAspect="1"/>
          </p:cNvPicPr>
          <p:nvPr/>
        </p:nvPicPr>
        <p:blipFill rotWithShape="1">
          <a:blip r:embed="rId3"/>
          <a:srcRect l="10984" t="17395" r="7767" b="18757"/>
          <a:stretch/>
        </p:blipFill>
        <p:spPr>
          <a:xfrm>
            <a:off x="2136939" y="1903924"/>
            <a:ext cx="4468761" cy="2462982"/>
          </a:xfrm>
          <a:prstGeom prst="rect">
            <a:avLst/>
          </a:prstGeom>
        </p:spPr>
      </p:pic>
      <p:sp>
        <p:nvSpPr>
          <p:cNvPr id="8" name="Title 1">
            <a:extLst>
              <a:ext uri="{FF2B5EF4-FFF2-40B4-BE49-F238E27FC236}">
                <a16:creationId xmlns:a16="http://schemas.microsoft.com/office/drawing/2014/main" id="{955A4F23-5265-17D1-F313-C05CFC139F28}"/>
              </a:ext>
            </a:extLst>
          </p:cNvPr>
          <p:cNvSpPr txBox="1">
            <a:spLocks/>
          </p:cNvSpPr>
          <p:nvPr/>
        </p:nvSpPr>
        <p:spPr>
          <a:xfrm>
            <a:off x="44934" y="1199051"/>
            <a:ext cx="1965350"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475" b="1" dirty="0">
                <a:solidFill>
                  <a:schemeClr val="accent5">
                    <a:lumMod val="60000"/>
                    <a:lumOff val="40000"/>
                  </a:schemeClr>
                </a:solidFill>
              </a:rPr>
              <a:t>Lesson 2: </a:t>
            </a:r>
            <a:r>
              <a:rPr lang="en-US" sz="2475" dirty="0">
                <a:solidFill>
                  <a:schemeClr val="bg1"/>
                </a:solidFill>
              </a:rPr>
              <a:t>Exploring Needs in My Neighborhood Community</a:t>
            </a:r>
          </a:p>
        </p:txBody>
      </p:sp>
    </p:spTree>
    <p:extLst>
      <p:ext uri="{BB962C8B-B14F-4D97-AF65-F5344CB8AC3E}">
        <p14:creationId xmlns:p14="http://schemas.microsoft.com/office/powerpoint/2010/main" val="151186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2EAA-0BCD-A591-9BF4-04DA367281CA}"/>
              </a:ext>
            </a:extLst>
          </p:cNvPr>
          <p:cNvSpPr txBox="1"/>
          <p:nvPr/>
        </p:nvSpPr>
        <p:spPr>
          <a:xfrm>
            <a:off x="2158499" y="1357126"/>
            <a:ext cx="1965350" cy="2377574"/>
          </a:xfrm>
          <a:prstGeom prst="rect">
            <a:avLst/>
          </a:prstGeom>
          <a:noFill/>
        </p:spPr>
        <p:txBody>
          <a:bodyPr wrap="square" rtlCol="0">
            <a:spAutoFit/>
          </a:bodyPr>
          <a:lstStyle/>
          <a:p>
            <a:r>
              <a:rPr lang="en-US" sz="1350" b="1" dirty="0">
                <a:latin typeface="CenturySchoolbook"/>
              </a:rPr>
              <a:t>Activity 3: </a:t>
            </a:r>
            <a:r>
              <a:rPr lang="en-US" sz="1350" dirty="0">
                <a:latin typeface="CenturySchoolbook"/>
              </a:rPr>
              <a:t>Students share steps they have taken to learn more about their school or neighborhood community needs and what they have learned. The teacher helps students make plans to learn more information.</a:t>
            </a:r>
            <a:endParaRPr lang="en-US" sz="1350" dirty="0"/>
          </a:p>
        </p:txBody>
      </p:sp>
      <p:sp>
        <p:nvSpPr>
          <p:cNvPr id="8" name="Title 1">
            <a:extLst>
              <a:ext uri="{FF2B5EF4-FFF2-40B4-BE49-F238E27FC236}">
                <a16:creationId xmlns:a16="http://schemas.microsoft.com/office/drawing/2014/main" id="{955A4F23-5265-17D1-F313-C05CFC139F28}"/>
              </a:ext>
            </a:extLst>
          </p:cNvPr>
          <p:cNvSpPr txBox="1">
            <a:spLocks/>
          </p:cNvSpPr>
          <p:nvPr/>
        </p:nvSpPr>
        <p:spPr>
          <a:xfrm>
            <a:off x="44934" y="1199051"/>
            <a:ext cx="1965350"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475" b="1" dirty="0">
                <a:solidFill>
                  <a:schemeClr val="accent5">
                    <a:lumMod val="60000"/>
                    <a:lumOff val="40000"/>
                  </a:schemeClr>
                </a:solidFill>
              </a:rPr>
              <a:t>Lesson 2: </a:t>
            </a:r>
            <a:r>
              <a:rPr lang="en-US" sz="2475" dirty="0">
                <a:solidFill>
                  <a:schemeClr val="bg1"/>
                </a:solidFill>
              </a:rPr>
              <a:t>Exploring Needs in My Neighborhood Community</a:t>
            </a:r>
          </a:p>
        </p:txBody>
      </p:sp>
      <p:pic>
        <p:nvPicPr>
          <p:cNvPr id="2" name="Picture 1">
            <a:extLst>
              <a:ext uri="{FF2B5EF4-FFF2-40B4-BE49-F238E27FC236}">
                <a16:creationId xmlns:a16="http://schemas.microsoft.com/office/drawing/2014/main" id="{0CDE75AD-781B-D1F4-82C4-23193DC992CD}"/>
              </a:ext>
            </a:extLst>
          </p:cNvPr>
          <p:cNvPicPr>
            <a:picLocks noChangeAspect="1"/>
          </p:cNvPicPr>
          <p:nvPr/>
        </p:nvPicPr>
        <p:blipFill rotWithShape="1">
          <a:blip r:embed="rId3">
            <a:extLst>
              <a:ext uri="{28A0092B-C50C-407E-A947-70E740481C1C}">
                <a14:useLocalDpi xmlns:a14="http://schemas.microsoft.com/office/drawing/2010/main" val="0"/>
              </a:ext>
            </a:extLst>
          </a:blip>
          <a:srcRect l="11573" t="3865" r="8345" b="6832"/>
          <a:stretch/>
        </p:blipFill>
        <p:spPr>
          <a:xfrm>
            <a:off x="4390441" y="866640"/>
            <a:ext cx="2326515" cy="3308441"/>
          </a:xfrm>
          <a:prstGeom prst="rect">
            <a:avLst/>
          </a:prstGeom>
        </p:spPr>
      </p:pic>
    </p:spTree>
    <p:extLst>
      <p:ext uri="{BB962C8B-B14F-4D97-AF65-F5344CB8AC3E}">
        <p14:creationId xmlns:p14="http://schemas.microsoft.com/office/powerpoint/2010/main" val="253258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89800" y="929858"/>
            <a:ext cx="6466479" cy="1783298"/>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3 Key Activities</a:t>
            </a:r>
          </a:p>
          <a:p>
            <a:r>
              <a:rPr lang="en-US" sz="3000" dirty="0">
                <a:solidFill>
                  <a:schemeClr val="bg1"/>
                </a:solidFill>
              </a:rPr>
              <a:t>Addressing School or Neighborhood Community Needs</a:t>
            </a:r>
          </a:p>
        </p:txBody>
      </p:sp>
      <p:sp>
        <p:nvSpPr>
          <p:cNvPr id="2" name="Text Placeholder 2">
            <a:extLst>
              <a:ext uri="{FF2B5EF4-FFF2-40B4-BE49-F238E27FC236}">
                <a16:creationId xmlns:a16="http://schemas.microsoft.com/office/drawing/2014/main" id="{501AE3EA-96B8-1A6C-F5AD-52F4B6431F3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solidFill>
                  <a:schemeClr val="tx2">
                    <a:lumMod val="90000"/>
                  </a:schemeClr>
                </a:solidFill>
              </a:rPr>
              <a:t>Objective: </a:t>
            </a:r>
            <a:r>
              <a:rPr lang="en-US" sz="1800" dirty="0">
                <a:solidFill>
                  <a:schemeClr val="tx2">
                    <a:lumMod val="90000"/>
                  </a:schemeClr>
                </a:solidFill>
                <a:latin typeface="CenturySchoolbook"/>
              </a:rPr>
              <a:t>This lesson is designed to help students explore ways to address identified school or neighborhood community needs.</a:t>
            </a:r>
          </a:p>
          <a:p>
            <a:pPr marL="104775" indent="0"/>
            <a:endParaRPr lang="en-US" sz="1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572253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3: </a:t>
            </a:r>
            <a:r>
              <a:rPr lang="en-US" dirty="0">
                <a:solidFill>
                  <a:schemeClr val="bg1"/>
                </a:solidFill>
              </a:rPr>
              <a:t>Addressing School or Neighborhood Community Needs</a:t>
            </a:r>
          </a:p>
        </p:txBody>
      </p:sp>
      <p:sp>
        <p:nvSpPr>
          <p:cNvPr id="5" name="TextBox 4">
            <a:extLst>
              <a:ext uri="{FF2B5EF4-FFF2-40B4-BE49-F238E27FC236}">
                <a16:creationId xmlns:a16="http://schemas.microsoft.com/office/drawing/2014/main" id="{898A4F97-0908-DD4F-0F4B-99481AD6F26B}"/>
              </a:ext>
            </a:extLst>
          </p:cNvPr>
          <p:cNvSpPr txBox="1"/>
          <p:nvPr/>
        </p:nvSpPr>
        <p:spPr>
          <a:xfrm>
            <a:off x="2073105" y="1747958"/>
            <a:ext cx="2307166" cy="1754326"/>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Students share what they learned from their information gathering efforts. They may share photos or videos. The teacher will write these on a poster and they will look for overarching themes.</a:t>
            </a:r>
            <a:endParaRPr lang="en-US" sz="1350" dirty="0"/>
          </a:p>
        </p:txBody>
      </p:sp>
      <p:pic>
        <p:nvPicPr>
          <p:cNvPr id="7" name="Picture 6">
            <a:extLst>
              <a:ext uri="{FF2B5EF4-FFF2-40B4-BE49-F238E27FC236}">
                <a16:creationId xmlns:a16="http://schemas.microsoft.com/office/drawing/2014/main" id="{7E796370-1D7C-DE75-5E0A-B1BECC9FD0B9}"/>
              </a:ext>
            </a:extLst>
          </p:cNvPr>
          <p:cNvPicPr>
            <a:picLocks noChangeAspect="1"/>
          </p:cNvPicPr>
          <p:nvPr/>
        </p:nvPicPr>
        <p:blipFill rotWithShape="1">
          <a:blip r:embed="rId3">
            <a:extLst>
              <a:ext uri="{28A0092B-C50C-407E-A947-70E740481C1C}">
                <a14:useLocalDpi xmlns:a14="http://schemas.microsoft.com/office/drawing/2010/main" val="0"/>
              </a:ext>
            </a:extLst>
          </a:blip>
          <a:srcRect l="11573" t="3865" r="8345" b="6832"/>
          <a:stretch/>
        </p:blipFill>
        <p:spPr>
          <a:xfrm>
            <a:off x="4663116" y="1744096"/>
            <a:ext cx="1864736" cy="2651765"/>
          </a:xfrm>
          <a:prstGeom prst="rect">
            <a:avLst/>
          </a:prstGeom>
        </p:spPr>
      </p:pic>
    </p:spTree>
    <p:extLst>
      <p:ext uri="{BB962C8B-B14F-4D97-AF65-F5344CB8AC3E}">
        <p14:creationId xmlns:p14="http://schemas.microsoft.com/office/powerpoint/2010/main" val="3459233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2EAA-0BCD-A591-9BF4-04DA367281CA}"/>
              </a:ext>
            </a:extLst>
          </p:cNvPr>
          <p:cNvSpPr txBox="1"/>
          <p:nvPr/>
        </p:nvSpPr>
        <p:spPr>
          <a:xfrm>
            <a:off x="2062635" y="791345"/>
            <a:ext cx="4617371" cy="923330"/>
          </a:xfrm>
          <a:prstGeom prst="rect">
            <a:avLst/>
          </a:prstGeom>
          <a:noFill/>
        </p:spPr>
        <p:txBody>
          <a:bodyPr wrap="square" rtlCol="0">
            <a:spAutoFit/>
          </a:bodyPr>
          <a:lstStyle/>
          <a:p>
            <a:r>
              <a:rPr lang="en-US" sz="1350" b="1" dirty="0">
                <a:latin typeface="CenturySchoolbook"/>
              </a:rPr>
              <a:t>Activity 2: </a:t>
            </a:r>
            <a:r>
              <a:rPr lang="en-US" sz="1350" dirty="0">
                <a:latin typeface="CenturySchoolbook"/>
              </a:rPr>
              <a:t>Students to brainstorm ways to meet school or community needs. Students select the school community or neighborhood community chart and complete columns C-E.</a:t>
            </a:r>
            <a:endParaRPr lang="en-US" sz="1350" dirty="0"/>
          </a:p>
        </p:txBody>
      </p:sp>
      <p:pic>
        <p:nvPicPr>
          <p:cNvPr id="4" name="Picture 3">
            <a:extLst>
              <a:ext uri="{FF2B5EF4-FFF2-40B4-BE49-F238E27FC236}">
                <a16:creationId xmlns:a16="http://schemas.microsoft.com/office/drawing/2014/main" id="{17A2A1C2-688C-FC8A-09AD-D0306E0878BB}"/>
              </a:ext>
            </a:extLst>
          </p:cNvPr>
          <p:cNvPicPr>
            <a:picLocks noChangeAspect="1"/>
          </p:cNvPicPr>
          <p:nvPr/>
        </p:nvPicPr>
        <p:blipFill rotWithShape="1">
          <a:blip r:embed="rId3"/>
          <a:srcRect l="10984" t="17394" r="7767" b="51447"/>
          <a:stretch/>
        </p:blipFill>
        <p:spPr>
          <a:xfrm>
            <a:off x="2072881" y="2810950"/>
            <a:ext cx="4715501" cy="1268362"/>
          </a:xfrm>
          <a:prstGeom prst="rect">
            <a:avLst/>
          </a:prstGeom>
        </p:spPr>
      </p:pic>
      <p:sp>
        <p:nvSpPr>
          <p:cNvPr id="8" name="Title 1">
            <a:extLst>
              <a:ext uri="{FF2B5EF4-FFF2-40B4-BE49-F238E27FC236}">
                <a16:creationId xmlns:a16="http://schemas.microsoft.com/office/drawing/2014/main" id="{955A4F23-5265-17D1-F313-C05CFC139F28}"/>
              </a:ext>
            </a:extLst>
          </p:cNvPr>
          <p:cNvSpPr txBox="1">
            <a:spLocks/>
          </p:cNvSpPr>
          <p:nvPr/>
        </p:nvSpPr>
        <p:spPr>
          <a:xfrm>
            <a:off x="44934" y="1199051"/>
            <a:ext cx="1965350" cy="2255142"/>
          </a:xfrm>
          <a:prstGeom prst="rect">
            <a:avLst/>
          </a:prstGeom>
          <a:noFill/>
          <a:ln>
            <a:noFill/>
          </a:ln>
        </p:spPr>
        <p:txBody>
          <a:bodyPr spcFirstLastPara="1" wrap="square" lIns="51431" tIns="25706" rIns="51431" bIns="25706"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475" b="1" dirty="0">
                <a:solidFill>
                  <a:schemeClr val="accent5">
                    <a:lumMod val="60000"/>
                    <a:lumOff val="40000"/>
                  </a:schemeClr>
                </a:solidFill>
              </a:rPr>
              <a:t>Lesson 3: </a:t>
            </a:r>
            <a:r>
              <a:rPr lang="en-US" sz="2475" dirty="0">
                <a:solidFill>
                  <a:schemeClr val="bg1"/>
                </a:solidFill>
              </a:rPr>
              <a:t>Addressing School or Neighborhood Community Needs</a:t>
            </a:r>
          </a:p>
        </p:txBody>
      </p:sp>
      <p:pic>
        <p:nvPicPr>
          <p:cNvPr id="2" name="Picture 1">
            <a:extLst>
              <a:ext uri="{FF2B5EF4-FFF2-40B4-BE49-F238E27FC236}">
                <a16:creationId xmlns:a16="http://schemas.microsoft.com/office/drawing/2014/main" id="{E5F312B9-789C-9541-B38C-A7F10219D8DA}"/>
              </a:ext>
            </a:extLst>
          </p:cNvPr>
          <p:cNvPicPr>
            <a:picLocks noChangeAspect="1"/>
          </p:cNvPicPr>
          <p:nvPr/>
        </p:nvPicPr>
        <p:blipFill rotWithShape="1">
          <a:blip r:embed="rId4"/>
          <a:srcRect l="15213" t="17608" r="13210" b="56280"/>
          <a:stretch/>
        </p:blipFill>
        <p:spPr>
          <a:xfrm>
            <a:off x="2062635" y="1659641"/>
            <a:ext cx="4702895" cy="1151309"/>
          </a:xfrm>
          <a:prstGeom prst="rect">
            <a:avLst/>
          </a:prstGeom>
        </p:spPr>
      </p:pic>
    </p:spTree>
    <p:extLst>
      <p:ext uri="{BB962C8B-B14F-4D97-AF65-F5344CB8AC3E}">
        <p14:creationId xmlns:p14="http://schemas.microsoft.com/office/powerpoint/2010/main" val="18494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2100" dirty="0">
                <a:solidFill>
                  <a:schemeClr val="lt1"/>
                </a:solidFill>
                <a:latin typeface="Calibri"/>
                <a:ea typeface="Calibri"/>
                <a:cs typeface="Calibri"/>
                <a:sym typeface="Calibri"/>
              </a:rPr>
              <a:t>DISCUSSION TIME</a:t>
            </a:r>
          </a:p>
          <a:p>
            <a:pPr algn="ctr"/>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How important are these lessons on addressing school and community needs? How much other instruction/guidance have they had already on these issues? </a:t>
            </a:r>
          </a:p>
          <a:p>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How do you think they will react to these lesson activities?  What ideas do you have for keeping them engaged?  </a:t>
            </a:r>
            <a:endParaRPr sz="21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57350" y="1025500"/>
            <a:ext cx="1746316" cy="415498"/>
          </a:xfrm>
          <a:prstGeom prst="rect">
            <a:avLst/>
          </a:prstGeom>
          <a:noFill/>
        </p:spPr>
        <p:txBody>
          <a:bodyPr wrap="square" rtlCol="0">
            <a:spAutoFit/>
          </a:bodyPr>
          <a:lstStyle/>
          <a:p>
            <a:pPr algn="ctr"/>
            <a:r>
              <a:rPr lang="en-US" sz="2100" b="1" dirty="0">
                <a:solidFill>
                  <a:schemeClr val="bg1"/>
                </a:solidFill>
              </a:rPr>
              <a:t>Unit 5</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3316051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852546"/>
            <a:ext cx="6466479" cy="1719204"/>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4 Key Activities</a:t>
            </a:r>
          </a:p>
          <a:p>
            <a:r>
              <a:rPr lang="en-US" sz="3000" dirty="0">
                <a:solidFill>
                  <a:schemeClr val="bg1"/>
                </a:solidFill>
              </a:rPr>
              <a:t>Choosing a Project to</a:t>
            </a:r>
          </a:p>
          <a:p>
            <a:r>
              <a:rPr lang="en-US" sz="3000" dirty="0">
                <a:solidFill>
                  <a:schemeClr val="bg1"/>
                </a:solidFill>
              </a:rPr>
              <a:t>Make a Difference</a:t>
            </a:r>
          </a:p>
        </p:txBody>
      </p:sp>
      <p:sp>
        <p:nvSpPr>
          <p:cNvPr id="2" name="Text Placeholder 2">
            <a:extLst>
              <a:ext uri="{FF2B5EF4-FFF2-40B4-BE49-F238E27FC236}">
                <a16:creationId xmlns:a16="http://schemas.microsoft.com/office/drawing/2014/main" id="{6E483852-5BBB-C4C5-6E04-10A4169BDA7C}"/>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85000" lnSpcReduction="1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is designed to lead students to select and start planning an individual or team community project using what they have learned from previous units.</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76487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4: </a:t>
            </a:r>
            <a:r>
              <a:rPr lang="en-US" dirty="0">
                <a:solidFill>
                  <a:schemeClr val="bg1"/>
                </a:solidFill>
              </a:rPr>
              <a:t>Choosing a Project to Make a Difference</a:t>
            </a:r>
          </a:p>
        </p:txBody>
      </p:sp>
      <p:sp>
        <p:nvSpPr>
          <p:cNvPr id="5" name="TextBox 4">
            <a:extLst>
              <a:ext uri="{FF2B5EF4-FFF2-40B4-BE49-F238E27FC236}">
                <a16:creationId xmlns:a16="http://schemas.microsoft.com/office/drawing/2014/main" id="{898A4F97-0908-DD4F-0F4B-99481AD6F26B}"/>
              </a:ext>
            </a:extLst>
          </p:cNvPr>
          <p:cNvSpPr txBox="1"/>
          <p:nvPr/>
        </p:nvSpPr>
        <p:spPr>
          <a:xfrm>
            <a:off x="2032750" y="900615"/>
            <a:ext cx="4739961" cy="1131079"/>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Students share ideas they have written on their school and neighborhood community sheets. They list their favorites on the “Possible Personal Contributions” activity sheet. The teacher can identify groups of students to work together on a community project plan.</a:t>
            </a:r>
            <a:endParaRPr lang="en-US" sz="1350" dirty="0"/>
          </a:p>
        </p:txBody>
      </p:sp>
      <p:pic>
        <p:nvPicPr>
          <p:cNvPr id="6" name="Picture 5">
            <a:extLst>
              <a:ext uri="{FF2B5EF4-FFF2-40B4-BE49-F238E27FC236}">
                <a16:creationId xmlns:a16="http://schemas.microsoft.com/office/drawing/2014/main" id="{EBDB056D-701C-5B53-DF65-447AF819725F}"/>
              </a:ext>
            </a:extLst>
          </p:cNvPr>
          <p:cNvPicPr>
            <a:picLocks noChangeAspect="1"/>
          </p:cNvPicPr>
          <p:nvPr/>
        </p:nvPicPr>
        <p:blipFill rotWithShape="1">
          <a:blip r:embed="rId3"/>
          <a:srcRect l="10552" t="39570" r="9904" b="19905"/>
          <a:stretch/>
        </p:blipFill>
        <p:spPr>
          <a:xfrm>
            <a:off x="2142540" y="2326622"/>
            <a:ext cx="4520381" cy="1563330"/>
          </a:xfrm>
          <a:prstGeom prst="rect">
            <a:avLst/>
          </a:prstGeom>
        </p:spPr>
      </p:pic>
    </p:spTree>
    <p:extLst>
      <p:ext uri="{BB962C8B-B14F-4D97-AF65-F5344CB8AC3E}">
        <p14:creationId xmlns:p14="http://schemas.microsoft.com/office/powerpoint/2010/main" val="87934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 sz="2475" dirty="0">
                <a:solidFill>
                  <a:schemeClr val="bg1"/>
                </a:solidFill>
                <a:latin typeface="Calibri"/>
                <a:ea typeface="Calibri"/>
                <a:cs typeface="Calibri"/>
                <a:sym typeface="Calibri"/>
              </a:rPr>
              <a:t>Agenda</a:t>
            </a:r>
            <a:endParaRPr sz="2475" dirty="0">
              <a:solidFill>
                <a:schemeClr val="bg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88DAEA9-71B1-492F-8F8F-554445B87E20}"/>
              </a:ext>
            </a:extLst>
          </p:cNvPr>
          <p:cNvSpPr/>
          <p:nvPr/>
        </p:nvSpPr>
        <p:spPr>
          <a:xfrm>
            <a:off x="273886" y="1559464"/>
            <a:ext cx="4881446" cy="2031325"/>
          </a:xfrm>
          <a:prstGeom prst="rect">
            <a:avLst/>
          </a:prstGeom>
        </p:spPr>
        <p:txBody>
          <a:bodyPr wrap="square">
            <a:spAutoFit/>
          </a:bodyPr>
          <a:lstStyle/>
          <a:p>
            <a:pPr marL="214313" indent="-214313">
              <a:buFont typeface="Arial" panose="020B0604020202020204" pitchFamily="34" charset="0"/>
              <a:buChar char="•"/>
            </a:pPr>
            <a:r>
              <a:rPr lang="en-US" sz="2100" dirty="0"/>
              <a:t>Connection Circle/Reflection on Unit 4</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Overview of Unit 5  Lessons</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Reflections/Questions</a:t>
            </a:r>
          </a:p>
        </p:txBody>
      </p:sp>
      <p:pic>
        <p:nvPicPr>
          <p:cNvPr id="4" name="Picture 3">
            <a:extLst>
              <a:ext uri="{FF2B5EF4-FFF2-40B4-BE49-F238E27FC236}">
                <a16:creationId xmlns:a16="http://schemas.microsoft.com/office/drawing/2014/main" id="{4280ADE3-8399-466D-8961-1EF8A9597B75}"/>
              </a:ext>
            </a:extLst>
          </p:cNvPr>
          <p:cNvPicPr>
            <a:picLocks noChangeAspect="1"/>
          </p:cNvPicPr>
          <p:nvPr/>
        </p:nvPicPr>
        <p:blipFill>
          <a:blip r:embed="rId3"/>
          <a:stretch>
            <a:fillRect/>
          </a:stretch>
        </p:blipFill>
        <p:spPr>
          <a:xfrm>
            <a:off x="4964897" y="2240316"/>
            <a:ext cx="1470602" cy="2008449"/>
          </a:xfrm>
          <a:prstGeom prst="rect">
            <a:avLst/>
          </a:prstGeom>
        </p:spPr>
      </p:pic>
      <p:sp>
        <p:nvSpPr>
          <p:cNvPr id="3" name="Rectangle 2">
            <a:extLst>
              <a:ext uri="{FF2B5EF4-FFF2-40B4-BE49-F238E27FC236}">
                <a16:creationId xmlns:a16="http://schemas.microsoft.com/office/drawing/2014/main" id="{59D1E210-292A-4DD1-B472-0A795C17D079}"/>
              </a:ext>
            </a:extLst>
          </p:cNvPr>
          <p:cNvSpPr/>
          <p:nvPr/>
        </p:nvSpPr>
        <p:spPr>
          <a:xfrm>
            <a:off x="3006499" y="3407987"/>
            <a:ext cx="3429000" cy="923330"/>
          </a:xfrm>
          <a:prstGeom prst="rect">
            <a:avLst/>
          </a:prstGeom>
        </p:spPr>
        <p:txBody>
          <a:bodyPr>
            <a:spAutoFit/>
          </a:bodyPr>
          <a:lstStyle/>
          <a:p>
            <a:r>
              <a:rPr lang="en-US" sz="1350" dirty="0"/>
              <a:t>Use your copy of the </a:t>
            </a:r>
          </a:p>
          <a:p>
            <a:r>
              <a:rPr lang="en-US" sz="1350" dirty="0"/>
              <a:t>Teacher’s Manual for </a:t>
            </a:r>
          </a:p>
          <a:p>
            <a:r>
              <a:rPr lang="en-US" sz="1350" dirty="0"/>
              <a:t>reference throughout the</a:t>
            </a:r>
          </a:p>
          <a:p>
            <a:r>
              <a:rPr lang="en-US" sz="1350" dirty="0"/>
              <a:t>Session.</a:t>
            </a: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8568" y="119439"/>
            <a:ext cx="1770550" cy="523498"/>
          </a:xfrm>
          <a:prstGeom prst="rect">
            <a:avLst/>
          </a:prstGeom>
          <a:noFill/>
          <a:ln>
            <a:noFill/>
          </a:ln>
        </p:spPr>
      </p:pic>
    </p:spTree>
    <p:extLst>
      <p:ext uri="{BB962C8B-B14F-4D97-AF65-F5344CB8AC3E}">
        <p14:creationId xmlns:p14="http://schemas.microsoft.com/office/powerpoint/2010/main" val="677796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2EAA-0BCD-A591-9BF4-04DA367281CA}"/>
              </a:ext>
            </a:extLst>
          </p:cNvPr>
          <p:cNvSpPr txBox="1"/>
          <p:nvPr/>
        </p:nvSpPr>
        <p:spPr>
          <a:xfrm>
            <a:off x="2062635" y="791344"/>
            <a:ext cx="4617371" cy="1338828"/>
          </a:xfrm>
          <a:prstGeom prst="rect">
            <a:avLst/>
          </a:prstGeom>
          <a:noFill/>
        </p:spPr>
        <p:txBody>
          <a:bodyPr wrap="square" rtlCol="0">
            <a:spAutoFit/>
          </a:bodyPr>
          <a:lstStyle/>
          <a:p>
            <a:r>
              <a:rPr lang="en-US" sz="1350" b="1" dirty="0">
                <a:latin typeface="CenturySchoolbook"/>
              </a:rPr>
              <a:t>Activity 2: </a:t>
            </a:r>
            <a:r>
              <a:rPr lang="en-US" sz="1350" dirty="0">
                <a:latin typeface="CenturySchoolbook"/>
              </a:rPr>
              <a:t>The teacher will explain that students will create a volunteer project plan by the end of this unit and that they can present this plan as a written report, slide presentation, poster presentation, blog post, TikTok video, or oral presentation (add or subtract from this list as necessary).</a:t>
            </a:r>
            <a:endParaRPr lang="en-US" sz="1350" dirty="0"/>
          </a:p>
        </p:txBody>
      </p:sp>
      <p:sp>
        <p:nvSpPr>
          <p:cNvPr id="8" name="Title 1">
            <a:extLst>
              <a:ext uri="{FF2B5EF4-FFF2-40B4-BE49-F238E27FC236}">
                <a16:creationId xmlns:a16="http://schemas.microsoft.com/office/drawing/2014/main" id="{955A4F23-5265-17D1-F313-C05CFC139F28}"/>
              </a:ext>
            </a:extLst>
          </p:cNvPr>
          <p:cNvSpPr txBox="1">
            <a:spLocks/>
          </p:cNvSpPr>
          <p:nvPr/>
        </p:nvSpPr>
        <p:spPr>
          <a:xfrm>
            <a:off x="44934" y="1199051"/>
            <a:ext cx="1965350"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475" b="1" dirty="0">
                <a:solidFill>
                  <a:schemeClr val="accent5">
                    <a:lumMod val="60000"/>
                    <a:lumOff val="40000"/>
                  </a:schemeClr>
                </a:solidFill>
              </a:rPr>
              <a:t>Lesson 4: </a:t>
            </a:r>
            <a:r>
              <a:rPr lang="en-US" sz="2475" dirty="0">
                <a:solidFill>
                  <a:schemeClr val="bg1"/>
                </a:solidFill>
              </a:rPr>
              <a:t>Choosing a Project to Make a Difference</a:t>
            </a:r>
          </a:p>
        </p:txBody>
      </p:sp>
      <p:pic>
        <p:nvPicPr>
          <p:cNvPr id="3" name="Picture 2">
            <a:extLst>
              <a:ext uri="{FF2B5EF4-FFF2-40B4-BE49-F238E27FC236}">
                <a16:creationId xmlns:a16="http://schemas.microsoft.com/office/drawing/2014/main" id="{245CEA64-16B6-1CF2-05EA-794B17A454B6}"/>
              </a:ext>
            </a:extLst>
          </p:cNvPr>
          <p:cNvPicPr>
            <a:picLocks noChangeAspect="1"/>
          </p:cNvPicPr>
          <p:nvPr/>
        </p:nvPicPr>
        <p:blipFill>
          <a:blip r:embed="rId3"/>
          <a:stretch>
            <a:fillRect/>
          </a:stretch>
        </p:blipFill>
        <p:spPr>
          <a:xfrm>
            <a:off x="2203069" y="2093443"/>
            <a:ext cx="2194343" cy="1312067"/>
          </a:xfrm>
          <a:prstGeom prst="rect">
            <a:avLst/>
          </a:prstGeom>
        </p:spPr>
      </p:pic>
      <p:pic>
        <p:nvPicPr>
          <p:cNvPr id="5" name="Picture 4">
            <a:extLst>
              <a:ext uri="{FF2B5EF4-FFF2-40B4-BE49-F238E27FC236}">
                <a16:creationId xmlns:a16="http://schemas.microsoft.com/office/drawing/2014/main" id="{60C7E1B4-1961-7DD5-1E03-390CEB8013B1}"/>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t="6157" r="2731" b="9562"/>
          <a:stretch/>
        </p:blipFill>
        <p:spPr>
          <a:xfrm>
            <a:off x="2890303" y="2970183"/>
            <a:ext cx="2060210" cy="1394565"/>
          </a:xfrm>
          <a:prstGeom prst="rect">
            <a:avLst/>
          </a:prstGeom>
        </p:spPr>
      </p:pic>
      <p:pic>
        <p:nvPicPr>
          <p:cNvPr id="7" name="Picture 6">
            <a:extLst>
              <a:ext uri="{FF2B5EF4-FFF2-40B4-BE49-F238E27FC236}">
                <a16:creationId xmlns:a16="http://schemas.microsoft.com/office/drawing/2014/main" id="{82F7DCDA-A7D8-28EA-50F2-56066B1275D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5169" r="33809"/>
          <a:stretch/>
        </p:blipFill>
        <p:spPr>
          <a:xfrm>
            <a:off x="5047840" y="1899341"/>
            <a:ext cx="1073354" cy="1602603"/>
          </a:xfrm>
          <a:prstGeom prst="rect">
            <a:avLst/>
          </a:prstGeom>
          <a:ln>
            <a:solidFill>
              <a:schemeClr val="bg2"/>
            </a:solidFill>
          </a:ln>
        </p:spPr>
      </p:pic>
      <p:pic>
        <p:nvPicPr>
          <p:cNvPr id="10" name="Picture 9">
            <a:extLst>
              <a:ext uri="{FF2B5EF4-FFF2-40B4-BE49-F238E27FC236}">
                <a16:creationId xmlns:a16="http://schemas.microsoft.com/office/drawing/2014/main" id="{68A10CDC-2060-B21C-C97B-4011156B2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201" y="3336157"/>
            <a:ext cx="1354664" cy="1015999"/>
          </a:xfrm>
          <a:prstGeom prst="rect">
            <a:avLst/>
          </a:prstGeom>
        </p:spPr>
      </p:pic>
      <p:pic>
        <p:nvPicPr>
          <p:cNvPr id="11" name="Picture 10">
            <a:extLst>
              <a:ext uri="{FF2B5EF4-FFF2-40B4-BE49-F238E27FC236}">
                <a16:creationId xmlns:a16="http://schemas.microsoft.com/office/drawing/2014/main" id="{7A6F304C-8929-71ED-C9B6-7D7550E69522}"/>
              </a:ext>
            </a:extLst>
          </p:cNvPr>
          <p:cNvPicPr>
            <a:picLocks noChangeAspect="1"/>
          </p:cNvPicPr>
          <p:nvPr/>
        </p:nvPicPr>
        <p:blipFill>
          <a:blip r:embed="rId8"/>
          <a:stretch>
            <a:fillRect/>
          </a:stretch>
        </p:blipFill>
        <p:spPr>
          <a:xfrm>
            <a:off x="4087395" y="2408214"/>
            <a:ext cx="1017142" cy="1287833"/>
          </a:xfrm>
          <a:prstGeom prst="rect">
            <a:avLst/>
          </a:prstGeom>
          <a:ln w="12700">
            <a:solidFill>
              <a:schemeClr val="bg1"/>
            </a:solidFill>
          </a:ln>
        </p:spPr>
      </p:pic>
    </p:spTree>
    <p:extLst>
      <p:ext uri="{BB962C8B-B14F-4D97-AF65-F5344CB8AC3E}">
        <p14:creationId xmlns:p14="http://schemas.microsoft.com/office/powerpoint/2010/main" val="26161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C2EAA-0BCD-A591-9BF4-04DA367281CA}"/>
              </a:ext>
            </a:extLst>
          </p:cNvPr>
          <p:cNvSpPr txBox="1"/>
          <p:nvPr/>
        </p:nvSpPr>
        <p:spPr>
          <a:xfrm>
            <a:off x="2136378" y="1515201"/>
            <a:ext cx="1292623" cy="1962076"/>
          </a:xfrm>
          <a:prstGeom prst="rect">
            <a:avLst/>
          </a:prstGeom>
          <a:noFill/>
        </p:spPr>
        <p:txBody>
          <a:bodyPr wrap="square" rtlCol="0">
            <a:spAutoFit/>
          </a:bodyPr>
          <a:lstStyle/>
          <a:p>
            <a:r>
              <a:rPr lang="en-US" sz="1350" b="1" dirty="0">
                <a:latin typeface="CenturySchoolbook"/>
              </a:rPr>
              <a:t>Activity 3: </a:t>
            </a:r>
            <a:r>
              <a:rPr lang="en-US" sz="1350" dirty="0">
                <a:latin typeface="CenturySchoolbook"/>
              </a:rPr>
              <a:t>Individually or in groups the students will complete the “My Team’s Volunteer Project Plan” worksheet.</a:t>
            </a:r>
            <a:endParaRPr lang="en-US" sz="1350" dirty="0"/>
          </a:p>
        </p:txBody>
      </p:sp>
      <p:sp>
        <p:nvSpPr>
          <p:cNvPr id="8" name="Title 1">
            <a:extLst>
              <a:ext uri="{FF2B5EF4-FFF2-40B4-BE49-F238E27FC236}">
                <a16:creationId xmlns:a16="http://schemas.microsoft.com/office/drawing/2014/main" id="{955A4F23-5265-17D1-F313-C05CFC139F28}"/>
              </a:ext>
            </a:extLst>
          </p:cNvPr>
          <p:cNvSpPr txBox="1">
            <a:spLocks/>
          </p:cNvSpPr>
          <p:nvPr/>
        </p:nvSpPr>
        <p:spPr>
          <a:xfrm>
            <a:off x="44934" y="1199051"/>
            <a:ext cx="1965350"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475" b="1" dirty="0">
                <a:solidFill>
                  <a:schemeClr val="accent5">
                    <a:lumMod val="60000"/>
                    <a:lumOff val="40000"/>
                  </a:schemeClr>
                </a:solidFill>
              </a:rPr>
              <a:t>Lesson 4: </a:t>
            </a:r>
            <a:r>
              <a:rPr lang="en-US" sz="2475" dirty="0">
                <a:solidFill>
                  <a:schemeClr val="bg1"/>
                </a:solidFill>
              </a:rPr>
              <a:t>Choosing a Project to Make a Difference</a:t>
            </a:r>
          </a:p>
        </p:txBody>
      </p:sp>
      <p:pic>
        <p:nvPicPr>
          <p:cNvPr id="4" name="Picture 3">
            <a:extLst>
              <a:ext uri="{FF2B5EF4-FFF2-40B4-BE49-F238E27FC236}">
                <a16:creationId xmlns:a16="http://schemas.microsoft.com/office/drawing/2014/main" id="{FE3F8E48-3967-F9F8-1D6F-1CFD08D8102C}"/>
              </a:ext>
            </a:extLst>
          </p:cNvPr>
          <p:cNvPicPr>
            <a:picLocks noChangeAspect="1"/>
          </p:cNvPicPr>
          <p:nvPr/>
        </p:nvPicPr>
        <p:blipFill rotWithShape="1">
          <a:blip r:embed="rId3"/>
          <a:srcRect l="30276" t="26954" r="30017" b="8052"/>
          <a:stretch/>
        </p:blipFill>
        <p:spPr>
          <a:xfrm>
            <a:off x="3429000" y="761766"/>
            <a:ext cx="3257972" cy="3619969"/>
          </a:xfrm>
          <a:prstGeom prst="rect">
            <a:avLst/>
          </a:prstGeom>
        </p:spPr>
      </p:pic>
    </p:spTree>
    <p:extLst>
      <p:ext uri="{BB962C8B-B14F-4D97-AF65-F5344CB8AC3E}">
        <p14:creationId xmlns:p14="http://schemas.microsoft.com/office/powerpoint/2010/main" val="80480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96209" y="820900"/>
            <a:ext cx="6466479" cy="1885847"/>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5 Key Activities</a:t>
            </a:r>
          </a:p>
          <a:p>
            <a:r>
              <a:rPr lang="en-US" sz="3000" dirty="0">
                <a:solidFill>
                  <a:schemeClr val="bg1"/>
                </a:solidFill>
              </a:rPr>
              <a:t>Using Project Management Skills</a:t>
            </a:r>
          </a:p>
          <a:p>
            <a:r>
              <a:rPr lang="en-US" sz="3000" dirty="0">
                <a:solidFill>
                  <a:schemeClr val="bg1"/>
                </a:solidFill>
              </a:rPr>
              <a:t>For Your Volunteer Project</a:t>
            </a:r>
          </a:p>
        </p:txBody>
      </p:sp>
      <p:sp>
        <p:nvSpPr>
          <p:cNvPr id="2" name="Text Placeholder 2">
            <a:extLst>
              <a:ext uri="{FF2B5EF4-FFF2-40B4-BE49-F238E27FC236}">
                <a16:creationId xmlns:a16="http://schemas.microsoft.com/office/drawing/2014/main" id="{7795F0B9-E40A-C35B-DC09-3BE994607ED7}"/>
              </a:ext>
            </a:extLst>
          </p:cNvPr>
          <p:cNvSpPr txBox="1">
            <a:spLocks/>
          </p:cNvSpPr>
          <p:nvPr/>
        </p:nvSpPr>
        <p:spPr>
          <a:xfrm>
            <a:off x="794133" y="2917369"/>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is designed to help students learn a transferrable project management process as they design a plan for their volunteer project.</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27156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Using Project Management Skills for Your Volunteer Project</a:t>
            </a:r>
          </a:p>
        </p:txBody>
      </p:sp>
      <p:sp>
        <p:nvSpPr>
          <p:cNvPr id="5" name="TextBox 4">
            <a:extLst>
              <a:ext uri="{FF2B5EF4-FFF2-40B4-BE49-F238E27FC236}">
                <a16:creationId xmlns:a16="http://schemas.microsoft.com/office/drawing/2014/main" id="{898A4F97-0908-DD4F-0F4B-99481AD6F26B}"/>
              </a:ext>
            </a:extLst>
          </p:cNvPr>
          <p:cNvSpPr txBox="1"/>
          <p:nvPr/>
        </p:nvSpPr>
        <p:spPr>
          <a:xfrm>
            <a:off x="2118039" y="1025369"/>
            <a:ext cx="4739961" cy="507831"/>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The teacher will go through the 4 Ds of project management.</a:t>
            </a:r>
            <a:endParaRPr lang="en-US" sz="1350" dirty="0"/>
          </a:p>
        </p:txBody>
      </p:sp>
      <p:pic>
        <p:nvPicPr>
          <p:cNvPr id="7" name="Picture 6">
            <a:extLst>
              <a:ext uri="{FF2B5EF4-FFF2-40B4-BE49-F238E27FC236}">
                <a16:creationId xmlns:a16="http://schemas.microsoft.com/office/drawing/2014/main" id="{9E9D263E-6522-7EC6-F4B4-0AAD503575DB}"/>
              </a:ext>
            </a:extLst>
          </p:cNvPr>
          <p:cNvPicPr>
            <a:picLocks noChangeAspect="1"/>
          </p:cNvPicPr>
          <p:nvPr/>
        </p:nvPicPr>
        <p:blipFill rotWithShape="1">
          <a:blip r:embed="rId3"/>
          <a:srcRect l="36851" t="24292" r="13898" b="24874"/>
          <a:stretch/>
        </p:blipFill>
        <p:spPr>
          <a:xfrm>
            <a:off x="2608651" y="1785416"/>
            <a:ext cx="3614114" cy="2332715"/>
          </a:xfrm>
          <a:prstGeom prst="rect">
            <a:avLst/>
          </a:prstGeom>
        </p:spPr>
      </p:pic>
    </p:spTree>
    <p:extLst>
      <p:ext uri="{BB962C8B-B14F-4D97-AF65-F5344CB8AC3E}">
        <p14:creationId xmlns:p14="http://schemas.microsoft.com/office/powerpoint/2010/main" val="342154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8A4F97-0908-DD4F-0F4B-99481AD6F26B}"/>
              </a:ext>
            </a:extLst>
          </p:cNvPr>
          <p:cNvSpPr txBox="1"/>
          <p:nvPr/>
        </p:nvSpPr>
        <p:spPr>
          <a:xfrm>
            <a:off x="2103291" y="1579996"/>
            <a:ext cx="1399451" cy="2169825"/>
          </a:xfrm>
          <a:prstGeom prst="rect">
            <a:avLst/>
          </a:prstGeom>
          <a:noFill/>
        </p:spPr>
        <p:txBody>
          <a:bodyPr wrap="square" rtlCol="0">
            <a:spAutoFit/>
          </a:bodyPr>
          <a:lstStyle/>
          <a:p>
            <a:r>
              <a:rPr lang="en-US" sz="1350" b="1" dirty="0">
                <a:latin typeface="CenturySchoolbook"/>
              </a:rPr>
              <a:t>Activity 2: </a:t>
            </a:r>
            <a:r>
              <a:rPr lang="en-US" sz="1350" dirty="0">
                <a:latin typeface="CenturySchoolbook"/>
              </a:rPr>
              <a:t>Students complete the project definition, project design, and project timeline planning sheets.</a:t>
            </a:r>
            <a:endParaRPr lang="en-US" sz="1350" dirty="0"/>
          </a:p>
        </p:txBody>
      </p:sp>
      <p:pic>
        <p:nvPicPr>
          <p:cNvPr id="19" name="Picture 18">
            <a:extLst>
              <a:ext uri="{FF2B5EF4-FFF2-40B4-BE49-F238E27FC236}">
                <a16:creationId xmlns:a16="http://schemas.microsoft.com/office/drawing/2014/main" id="{0C3C59A8-0D8B-BC14-F58E-CEA8FA9EC3EE}"/>
              </a:ext>
            </a:extLst>
          </p:cNvPr>
          <p:cNvPicPr>
            <a:picLocks noChangeAspect="1"/>
          </p:cNvPicPr>
          <p:nvPr/>
        </p:nvPicPr>
        <p:blipFill rotWithShape="1">
          <a:blip r:embed="rId3"/>
          <a:srcRect l="33226" t="18127" r="32581" b="8226"/>
          <a:stretch/>
        </p:blipFill>
        <p:spPr>
          <a:xfrm>
            <a:off x="3502742" y="737110"/>
            <a:ext cx="3033954" cy="3539613"/>
          </a:xfrm>
          <a:prstGeom prst="rect">
            <a:avLst/>
          </a:prstGeom>
        </p:spPr>
      </p:pic>
      <p:sp>
        <p:nvSpPr>
          <p:cNvPr id="20" name="Title 1">
            <a:extLst>
              <a:ext uri="{FF2B5EF4-FFF2-40B4-BE49-F238E27FC236}">
                <a16:creationId xmlns:a16="http://schemas.microsoft.com/office/drawing/2014/main" id="{C38A918C-7258-1CA0-A49F-C6BE57EE6A3D}"/>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Using Project Management Skills for Your Volunteer Project</a:t>
            </a:r>
          </a:p>
        </p:txBody>
      </p:sp>
    </p:spTree>
    <p:extLst>
      <p:ext uri="{BB962C8B-B14F-4D97-AF65-F5344CB8AC3E}">
        <p14:creationId xmlns:p14="http://schemas.microsoft.com/office/powerpoint/2010/main" val="3246262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70571" y="642938"/>
            <a:ext cx="6466479" cy="1706385"/>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6 Key Activities</a:t>
            </a:r>
          </a:p>
          <a:p>
            <a:r>
              <a:rPr lang="en-US" sz="3000" dirty="0">
                <a:solidFill>
                  <a:schemeClr val="bg1"/>
                </a:solidFill>
              </a:rPr>
              <a:t>Working on Project Proposals</a:t>
            </a:r>
          </a:p>
        </p:txBody>
      </p:sp>
      <p:sp>
        <p:nvSpPr>
          <p:cNvPr id="2" name="Text Placeholder 2">
            <a:extLst>
              <a:ext uri="{FF2B5EF4-FFF2-40B4-BE49-F238E27FC236}">
                <a16:creationId xmlns:a16="http://schemas.microsoft.com/office/drawing/2014/main" id="{4D69DF5F-E4E0-296C-F6F4-045F3742D684}"/>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provides students time and guidance as they work on their project proposals.</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977503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b="1" dirty="0">
                <a:solidFill>
                  <a:schemeClr val="accent5">
                    <a:lumMod val="60000"/>
                    <a:lumOff val="40000"/>
                  </a:schemeClr>
                </a:solidFill>
              </a:rPr>
              <a:t>Lessons 6: </a:t>
            </a:r>
            <a:br>
              <a:rPr lang="en-US" b="1" dirty="0">
                <a:solidFill>
                  <a:schemeClr val="accent5">
                    <a:lumMod val="60000"/>
                    <a:lumOff val="40000"/>
                  </a:schemeClr>
                </a:solidFill>
              </a:rPr>
            </a:br>
            <a:r>
              <a:rPr lang="en-US" dirty="0">
                <a:solidFill>
                  <a:schemeClr val="bg1"/>
                </a:solidFill>
              </a:rPr>
              <a:t>Working on Project Proposals</a:t>
            </a:r>
          </a:p>
        </p:txBody>
      </p:sp>
      <p:sp>
        <p:nvSpPr>
          <p:cNvPr id="5" name="TextBox 4">
            <a:extLst>
              <a:ext uri="{FF2B5EF4-FFF2-40B4-BE49-F238E27FC236}">
                <a16:creationId xmlns:a16="http://schemas.microsoft.com/office/drawing/2014/main" id="{898A4F97-0908-DD4F-0F4B-99481AD6F26B}"/>
              </a:ext>
            </a:extLst>
          </p:cNvPr>
          <p:cNvSpPr txBox="1"/>
          <p:nvPr/>
        </p:nvSpPr>
        <p:spPr>
          <a:xfrm>
            <a:off x="2073105" y="980870"/>
            <a:ext cx="4739961" cy="1131079"/>
          </a:xfrm>
          <a:prstGeom prst="rect">
            <a:avLst/>
          </a:prstGeom>
          <a:noFill/>
        </p:spPr>
        <p:txBody>
          <a:bodyPr wrap="square" rtlCol="0">
            <a:spAutoFit/>
          </a:bodyPr>
          <a:lstStyle/>
          <a:p>
            <a:pPr algn="l"/>
            <a:r>
              <a:rPr lang="en-US" sz="1350" b="1" dirty="0">
                <a:latin typeface="CenturySchoolbook"/>
              </a:rPr>
              <a:t>Activity 1: </a:t>
            </a:r>
            <a:r>
              <a:rPr lang="en-US" sz="1350" dirty="0">
                <a:latin typeface="CenturySchoolbook"/>
              </a:rPr>
              <a:t>Students spend the period working on project planning and associated research and organization. Circulate during the period to check in on all students and groups to monitor progress and offer encouragement (and suggestions if needed).</a:t>
            </a:r>
            <a:endParaRPr lang="en-US" sz="1350" dirty="0"/>
          </a:p>
        </p:txBody>
      </p:sp>
      <p:pic>
        <p:nvPicPr>
          <p:cNvPr id="4" name="Content Placeholder 4">
            <a:extLst>
              <a:ext uri="{FF2B5EF4-FFF2-40B4-BE49-F238E27FC236}">
                <a16:creationId xmlns:a16="http://schemas.microsoft.com/office/drawing/2014/main" id="{45C26F5B-9D49-539A-D4DE-E107496F5C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3245405" y="2386750"/>
            <a:ext cx="2329846" cy="1751268"/>
          </a:xfrm>
          <a:prstGeom prst="rect">
            <a:avLst/>
          </a:prstGeom>
          <a:noFill/>
          <a:ln>
            <a:noFill/>
          </a:ln>
        </p:spPr>
      </p:pic>
    </p:spTree>
    <p:extLst>
      <p:ext uri="{BB962C8B-B14F-4D97-AF65-F5344CB8AC3E}">
        <p14:creationId xmlns:p14="http://schemas.microsoft.com/office/powerpoint/2010/main" val="438906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121847" y="743988"/>
            <a:ext cx="6466479" cy="164229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7 Key Activities</a:t>
            </a:r>
          </a:p>
          <a:p>
            <a:r>
              <a:rPr lang="en-US" sz="3000" dirty="0">
                <a:solidFill>
                  <a:schemeClr val="bg1"/>
                </a:solidFill>
              </a:rPr>
              <a:t>Completing Project Proposals</a:t>
            </a:r>
          </a:p>
        </p:txBody>
      </p:sp>
      <p:sp>
        <p:nvSpPr>
          <p:cNvPr id="2" name="Text Placeholder 2">
            <a:extLst>
              <a:ext uri="{FF2B5EF4-FFF2-40B4-BE49-F238E27FC236}">
                <a16:creationId xmlns:a16="http://schemas.microsoft.com/office/drawing/2014/main" id="{6E435363-A596-3636-1FE9-FC97904F08CA}"/>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925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is to provide students time and guidance to complete work on their project proposals.</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338060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b="1" dirty="0">
                <a:solidFill>
                  <a:schemeClr val="accent5">
                    <a:lumMod val="60000"/>
                    <a:lumOff val="40000"/>
                  </a:schemeClr>
                </a:solidFill>
              </a:rPr>
              <a:t>Lesson 7: </a:t>
            </a:r>
            <a:br>
              <a:rPr lang="en-US" b="1" dirty="0">
                <a:solidFill>
                  <a:schemeClr val="accent5">
                    <a:lumMod val="60000"/>
                    <a:lumOff val="40000"/>
                  </a:schemeClr>
                </a:solidFill>
              </a:rPr>
            </a:br>
            <a:r>
              <a:rPr lang="en-US" dirty="0">
                <a:solidFill>
                  <a:schemeClr val="bg1"/>
                </a:solidFill>
              </a:rPr>
              <a:t>Completing Project Proposals</a:t>
            </a:r>
          </a:p>
        </p:txBody>
      </p:sp>
      <p:sp>
        <p:nvSpPr>
          <p:cNvPr id="5" name="TextBox 4">
            <a:extLst>
              <a:ext uri="{FF2B5EF4-FFF2-40B4-BE49-F238E27FC236}">
                <a16:creationId xmlns:a16="http://schemas.microsoft.com/office/drawing/2014/main" id="{898A4F97-0908-DD4F-0F4B-99481AD6F26B}"/>
              </a:ext>
            </a:extLst>
          </p:cNvPr>
          <p:cNvSpPr txBox="1"/>
          <p:nvPr/>
        </p:nvSpPr>
        <p:spPr>
          <a:xfrm>
            <a:off x="2073105" y="798210"/>
            <a:ext cx="4739961" cy="1546577"/>
          </a:xfrm>
          <a:prstGeom prst="rect">
            <a:avLst/>
          </a:prstGeom>
          <a:noFill/>
        </p:spPr>
        <p:txBody>
          <a:bodyPr wrap="square" rtlCol="0">
            <a:spAutoFit/>
          </a:bodyPr>
          <a:lstStyle/>
          <a:p>
            <a:pPr algn="l"/>
            <a:r>
              <a:rPr lang="en-US" sz="1350" b="1" dirty="0">
                <a:latin typeface="CenturySchoolbook"/>
              </a:rPr>
              <a:t>Activity 1: </a:t>
            </a:r>
            <a:r>
              <a:rPr lang="en-US" sz="1350" dirty="0">
                <a:latin typeface="CenturySchoolbook"/>
              </a:rPr>
              <a:t>Students will continue to work individually or in teams to complete their proposals and presentation materials, as well as practice giving their presentations (e.g., fitting within time limits, assigning speaking parts) if applicable. Circulate during the period to check in on all students and groups to monitor progress and offer encouragement (and suggestions if needed).</a:t>
            </a:r>
            <a:endParaRPr lang="en-US" sz="1350" dirty="0"/>
          </a:p>
        </p:txBody>
      </p:sp>
      <p:pic>
        <p:nvPicPr>
          <p:cNvPr id="4" name="Content Placeholder 4">
            <a:extLst>
              <a:ext uri="{FF2B5EF4-FFF2-40B4-BE49-F238E27FC236}">
                <a16:creationId xmlns:a16="http://schemas.microsoft.com/office/drawing/2014/main" id="{45C26F5B-9D49-539A-D4DE-E107496F5C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3358036" y="2487313"/>
            <a:ext cx="2133728" cy="1603853"/>
          </a:xfrm>
          <a:prstGeom prst="rect">
            <a:avLst/>
          </a:prstGeom>
          <a:noFill/>
          <a:ln>
            <a:noFill/>
          </a:ln>
        </p:spPr>
      </p:pic>
    </p:spTree>
    <p:extLst>
      <p:ext uri="{BB962C8B-B14F-4D97-AF65-F5344CB8AC3E}">
        <p14:creationId xmlns:p14="http://schemas.microsoft.com/office/powerpoint/2010/main" val="790311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70571" y="815991"/>
            <a:ext cx="6466479" cy="1629473"/>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8 Key Activities</a:t>
            </a:r>
          </a:p>
          <a:p>
            <a:r>
              <a:rPr lang="en-US" sz="3000" dirty="0">
                <a:solidFill>
                  <a:schemeClr val="bg1"/>
                </a:solidFill>
              </a:rPr>
              <a:t>Presentation of Project Proposals</a:t>
            </a:r>
          </a:p>
        </p:txBody>
      </p:sp>
      <p:sp>
        <p:nvSpPr>
          <p:cNvPr id="2" name="Text Placeholder 2">
            <a:extLst>
              <a:ext uri="{FF2B5EF4-FFF2-40B4-BE49-F238E27FC236}">
                <a16:creationId xmlns:a16="http://schemas.microsoft.com/office/drawing/2014/main" id="{A5C0FAEE-69FB-977B-BE33-62E74B0403C2}"/>
              </a:ext>
            </a:extLst>
          </p:cNvPr>
          <p:cNvSpPr txBox="1">
            <a:spLocks/>
          </p:cNvSpPr>
          <p:nvPr/>
        </p:nvSpPr>
        <p:spPr>
          <a:xfrm>
            <a:off x="429658" y="2891732"/>
            <a:ext cx="5998684" cy="809858"/>
          </a:xfrm>
          <a:prstGeom prst="rect">
            <a:avLst/>
          </a:prstGeom>
          <a:noFill/>
          <a:ln>
            <a:noFill/>
          </a:ln>
        </p:spPr>
        <p:txBody>
          <a:bodyPr spcFirstLastPara="1" wrap="square" lIns="51431" tIns="25706" rIns="51431" bIns="25706"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latin typeface="Calibri" panose="020F0502020204030204" pitchFamily="34" charset="0"/>
                <a:cs typeface="Calibri" panose="020F0502020204030204" pitchFamily="34" charset="0"/>
              </a:rPr>
              <a:t>Objective: </a:t>
            </a:r>
            <a:r>
              <a:rPr lang="en-US" sz="1800" dirty="0">
                <a:solidFill>
                  <a:schemeClr val="tx2">
                    <a:lumMod val="90000"/>
                  </a:schemeClr>
                </a:solidFill>
                <a:latin typeface="Calibri" panose="020F0502020204030204" pitchFamily="34" charset="0"/>
                <a:ea typeface="Times New Roman" panose="02020603050405020304" pitchFamily="18" charset="0"/>
                <a:cs typeface="Calibri" panose="020F0502020204030204" pitchFamily="34" charset="0"/>
              </a:rPr>
              <a:t>This lesson gives students the opportunity to share their work with the class (and outside visitors as possible). </a:t>
            </a:r>
            <a:endParaRPr lang="en-US" sz="1800" dirty="0">
              <a:solidFill>
                <a:schemeClr val="tx2">
                  <a:lumMod val="90000"/>
                </a:schemeClr>
              </a:solidFill>
              <a:latin typeface="Calibri" panose="020F0502020204030204" pitchFamily="34" charset="0"/>
              <a:cs typeface="Calibri" panose="020F0502020204030204" pitchFamily="34" charset="0"/>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204797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4242" y="854183"/>
            <a:ext cx="4559936" cy="351075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050"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2839239"/>
          </a:xfrm>
          <a:prstGeom prst="rect">
            <a:avLst/>
          </a:prstGeom>
          <a:noFill/>
        </p:spPr>
        <p:txBody>
          <a:bodyPr wrap="square" rtlCol="0">
            <a:spAutoFit/>
          </a:bodyPr>
          <a:lstStyle/>
          <a:p>
            <a:pPr algn="ctr"/>
            <a:r>
              <a:rPr lang="en-US" sz="2100" b="1" dirty="0">
                <a:solidFill>
                  <a:schemeClr val="bg1"/>
                </a:solidFill>
              </a:rPr>
              <a:t>Connection Circle</a:t>
            </a:r>
          </a:p>
          <a:p>
            <a:pPr algn="ctr"/>
            <a:endParaRPr lang="en-US" sz="2100" b="1" dirty="0">
              <a:solidFill>
                <a:schemeClr val="bg1"/>
              </a:solidFill>
            </a:endParaRPr>
          </a:p>
          <a:p>
            <a:pPr algn="ctr"/>
            <a:r>
              <a:rPr lang="en-US" sz="2100" b="1" dirty="0">
                <a:solidFill>
                  <a:schemeClr val="bg1"/>
                </a:solidFill>
              </a:rPr>
              <a:t>Reflecting on Experience with 4S </a:t>
            </a:r>
          </a:p>
          <a:p>
            <a:pPr algn="ctr"/>
            <a:r>
              <a:rPr lang="en-US" sz="2100" b="1" dirty="0">
                <a:solidFill>
                  <a:schemeClr val="bg1"/>
                </a:solidFill>
              </a:rPr>
              <a:t>So Far</a:t>
            </a:r>
          </a:p>
          <a:p>
            <a:endParaRPr lang="en-US" sz="1050" dirty="0"/>
          </a:p>
        </p:txBody>
      </p:sp>
      <p:sp>
        <p:nvSpPr>
          <p:cNvPr id="3" name="TextBox 2">
            <a:extLst>
              <a:ext uri="{FF2B5EF4-FFF2-40B4-BE49-F238E27FC236}">
                <a16:creationId xmlns:a16="http://schemas.microsoft.com/office/drawing/2014/main" id="{CFA36FED-C231-C2A1-8A9E-7A189515F037}"/>
              </a:ext>
            </a:extLst>
          </p:cNvPr>
          <p:cNvSpPr txBox="1"/>
          <p:nvPr/>
        </p:nvSpPr>
        <p:spPr>
          <a:xfrm>
            <a:off x="2330727" y="1069180"/>
            <a:ext cx="3928031" cy="392415"/>
          </a:xfrm>
          <a:prstGeom prst="rect">
            <a:avLst/>
          </a:prstGeom>
          <a:noFill/>
        </p:spPr>
        <p:txBody>
          <a:bodyPr wrap="square" lIns="68580" tIns="34290" rIns="68580" bIns="34290" rtlCol="0" anchor="t">
            <a:spAutoFit/>
          </a:bodyPr>
          <a:lstStyle/>
          <a:p>
            <a:endParaRPr lang="en-US" sz="1050" u="sng" dirty="0"/>
          </a:p>
          <a:p>
            <a:endParaRPr lang="en-US" sz="1050" dirty="0"/>
          </a:p>
        </p:txBody>
      </p:sp>
      <p:sp>
        <p:nvSpPr>
          <p:cNvPr id="4" name="Text Placeholder 3">
            <a:extLst>
              <a:ext uri="{FF2B5EF4-FFF2-40B4-BE49-F238E27FC236}">
                <a16:creationId xmlns:a16="http://schemas.microsoft.com/office/drawing/2014/main" id="{285C4622-C990-470C-8E4E-A1973A6FA4A3}"/>
              </a:ext>
            </a:extLst>
          </p:cNvPr>
          <p:cNvSpPr>
            <a:spLocks noGrp="1"/>
          </p:cNvSpPr>
          <p:nvPr>
            <p:ph type="body" idx="1"/>
          </p:nvPr>
        </p:nvSpPr>
        <p:spPr>
          <a:xfrm>
            <a:off x="2330727" y="1069180"/>
            <a:ext cx="4184374" cy="3019725"/>
          </a:xfrm>
        </p:spPr>
        <p:txBody>
          <a:bodyPr>
            <a:normAutofit fontScale="92500" lnSpcReduction="10000"/>
          </a:bodyPr>
          <a:lstStyle/>
          <a:p>
            <a:r>
              <a:rPr lang="en-US" dirty="0"/>
              <a:t>What growth did you observe in students as active listeners?</a:t>
            </a:r>
          </a:p>
          <a:p>
            <a:endParaRPr lang="en-US" dirty="0"/>
          </a:p>
          <a:p>
            <a:r>
              <a:rPr lang="en-US" dirty="0"/>
              <a:t>How did students respond to the empathy interviews?</a:t>
            </a:r>
          </a:p>
          <a:p>
            <a:endParaRPr lang="en-US" dirty="0"/>
          </a:p>
          <a:p>
            <a:r>
              <a:rPr lang="en-US" dirty="0"/>
              <a:t>What changes in empathy are you hoping to see in students?  In yourself as a teacher?  </a:t>
            </a:r>
          </a:p>
        </p:txBody>
      </p:sp>
    </p:spTree>
    <p:extLst>
      <p:ext uri="{BB962C8B-B14F-4D97-AF65-F5344CB8AC3E}">
        <p14:creationId xmlns:p14="http://schemas.microsoft.com/office/powerpoint/2010/main" val="1285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8: </a:t>
            </a:r>
            <a:br>
              <a:rPr lang="en-US" b="1" dirty="0">
                <a:solidFill>
                  <a:schemeClr val="accent5">
                    <a:lumMod val="60000"/>
                    <a:lumOff val="40000"/>
                  </a:schemeClr>
                </a:solidFill>
              </a:rPr>
            </a:br>
            <a:r>
              <a:rPr lang="en-US" dirty="0">
                <a:solidFill>
                  <a:schemeClr val="bg1"/>
                </a:solidFill>
              </a:rPr>
              <a:t>Presentation of Project Proposals</a:t>
            </a:r>
          </a:p>
        </p:txBody>
      </p:sp>
      <p:sp>
        <p:nvSpPr>
          <p:cNvPr id="5" name="TextBox 4">
            <a:extLst>
              <a:ext uri="{FF2B5EF4-FFF2-40B4-BE49-F238E27FC236}">
                <a16:creationId xmlns:a16="http://schemas.microsoft.com/office/drawing/2014/main" id="{898A4F97-0908-DD4F-0F4B-99481AD6F26B}"/>
              </a:ext>
            </a:extLst>
          </p:cNvPr>
          <p:cNvSpPr txBox="1"/>
          <p:nvPr/>
        </p:nvSpPr>
        <p:spPr>
          <a:xfrm>
            <a:off x="2073106" y="1053784"/>
            <a:ext cx="2727488" cy="923330"/>
          </a:xfrm>
          <a:prstGeom prst="rect">
            <a:avLst/>
          </a:prstGeom>
          <a:noFill/>
        </p:spPr>
        <p:txBody>
          <a:bodyPr wrap="square" rtlCol="0">
            <a:spAutoFit/>
          </a:bodyPr>
          <a:lstStyle/>
          <a:p>
            <a:pPr algn="l"/>
            <a:r>
              <a:rPr lang="en-US" sz="1350" b="1" dirty="0">
                <a:latin typeface="CenturySchoolbook"/>
              </a:rPr>
              <a:t>Activity 1: </a:t>
            </a:r>
            <a:r>
              <a:rPr lang="en-US" sz="1350" dirty="0">
                <a:latin typeface="CenturySchoolbook"/>
              </a:rPr>
              <a:t>students who choose an oral, digital slide, or TikTok presentation format to go first, presenting to the entire class.</a:t>
            </a:r>
          </a:p>
        </p:txBody>
      </p:sp>
      <p:pic>
        <p:nvPicPr>
          <p:cNvPr id="6" name="Picture 2" descr="Student speaker clipart free ">
            <a:extLst>
              <a:ext uri="{FF2B5EF4-FFF2-40B4-BE49-F238E27FC236}">
                <a16:creationId xmlns:a16="http://schemas.microsoft.com/office/drawing/2014/main" id="{F0FA540E-9F01-7ECA-DD49-57F83411D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143" y="876301"/>
            <a:ext cx="2104924" cy="1435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F0C989-28F6-E86D-ED86-446778EADD11}"/>
              </a:ext>
            </a:extLst>
          </p:cNvPr>
          <p:cNvSpPr txBox="1"/>
          <p:nvPr/>
        </p:nvSpPr>
        <p:spPr>
          <a:xfrm>
            <a:off x="2073105" y="2489639"/>
            <a:ext cx="4596431" cy="1708160"/>
          </a:xfrm>
          <a:prstGeom prst="rect">
            <a:avLst/>
          </a:prstGeom>
          <a:noFill/>
        </p:spPr>
        <p:txBody>
          <a:bodyPr wrap="square" rtlCol="0">
            <a:spAutoFit/>
          </a:bodyPr>
          <a:lstStyle/>
          <a:p>
            <a:r>
              <a:rPr lang="en-US" sz="1350" dirty="0">
                <a:latin typeface="CenturySchoolbook"/>
              </a:rPr>
              <a:t>For students who chose a poster or other visual display, divide the class into two groups. The first group will stand by their visual displays and answer questions as members of the second group (the “audience”) walk around the classroom and visit each display to ask clarifying questions and share thoughtful feedback. Switch groups.</a:t>
            </a:r>
            <a:endParaRPr lang="en-US" sz="1350" dirty="0"/>
          </a:p>
          <a:p>
            <a:endParaRPr lang="en-US" sz="1050" dirty="0"/>
          </a:p>
        </p:txBody>
      </p:sp>
    </p:spTree>
    <p:extLst>
      <p:ext uri="{BB962C8B-B14F-4D97-AF65-F5344CB8AC3E}">
        <p14:creationId xmlns:p14="http://schemas.microsoft.com/office/powerpoint/2010/main" val="3120745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500" dirty="0">
                <a:solidFill>
                  <a:schemeClr val="lt1"/>
                </a:solidFill>
                <a:latin typeface="Calibri"/>
                <a:ea typeface="Calibri"/>
                <a:cs typeface="Calibri"/>
                <a:sym typeface="Calibri"/>
              </a:rPr>
              <a:t>Do you feel that your students will enjoy planning a community project?</a:t>
            </a:r>
          </a:p>
          <a:p>
            <a:r>
              <a:rPr lang="en-US" sz="1500" dirty="0">
                <a:solidFill>
                  <a:schemeClr val="lt1"/>
                </a:solidFill>
                <a:latin typeface="Calibri"/>
                <a:ea typeface="Calibri"/>
                <a:cs typeface="Calibri"/>
                <a:sym typeface="Calibri"/>
              </a:rPr>
              <a:t>	</a:t>
            </a:r>
          </a:p>
          <a:p>
            <a:r>
              <a:rPr lang="en-US" sz="1500" dirty="0">
                <a:solidFill>
                  <a:schemeClr val="lt1"/>
                </a:solidFill>
                <a:latin typeface="Calibri"/>
                <a:ea typeface="Calibri"/>
                <a:cs typeface="Calibri"/>
                <a:sym typeface="Calibri"/>
              </a:rPr>
              <a:t>What help will they need to successfully complete a project plan? </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How do you think they will react to these lesson activities?  What ideas do you have for keeping them engaged?  </a:t>
            </a:r>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5</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258847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83321" y="827309"/>
            <a:ext cx="6466479" cy="1526924"/>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9 Key Activities</a:t>
            </a:r>
          </a:p>
          <a:p>
            <a:r>
              <a:rPr lang="en-US" sz="3000" dirty="0">
                <a:solidFill>
                  <a:schemeClr val="bg1"/>
                </a:solidFill>
              </a:rPr>
              <a:t>Course Wrap-Up</a:t>
            </a:r>
          </a:p>
        </p:txBody>
      </p:sp>
      <p:sp>
        <p:nvSpPr>
          <p:cNvPr id="2" name="Text Placeholder 2">
            <a:extLst>
              <a:ext uri="{FF2B5EF4-FFF2-40B4-BE49-F238E27FC236}">
                <a16:creationId xmlns:a16="http://schemas.microsoft.com/office/drawing/2014/main" id="{ED35D3B3-2E51-0C5F-F4BD-87B9235C6231}"/>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helps students to reflect on their learning in the course and how they will use it going forward.</a:t>
            </a:r>
            <a:endParaRPr lang="en-US" sz="1800" dirty="0">
              <a:solidFill>
                <a:schemeClr val="tx2">
                  <a:lumMod val="90000"/>
                </a:scheme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759658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b="1" dirty="0">
                <a:solidFill>
                  <a:schemeClr val="accent5">
                    <a:lumMod val="60000"/>
                    <a:lumOff val="40000"/>
                  </a:schemeClr>
                </a:solidFill>
              </a:rPr>
              <a:t>Lesson 9: </a:t>
            </a:r>
            <a:br>
              <a:rPr lang="en-US" b="1" dirty="0">
                <a:solidFill>
                  <a:schemeClr val="accent5">
                    <a:lumMod val="60000"/>
                    <a:lumOff val="40000"/>
                  </a:schemeClr>
                </a:solidFill>
              </a:rPr>
            </a:br>
            <a:r>
              <a:rPr lang="en-US" dirty="0">
                <a:solidFill>
                  <a:schemeClr val="bg1"/>
                </a:solidFill>
              </a:rPr>
              <a:t>Course </a:t>
            </a:r>
            <a:br>
              <a:rPr lang="en-US" dirty="0">
                <a:solidFill>
                  <a:schemeClr val="bg1"/>
                </a:solidFill>
              </a:rPr>
            </a:br>
            <a:r>
              <a:rPr lang="en-US" dirty="0">
                <a:solidFill>
                  <a:schemeClr val="bg1"/>
                </a:solidFill>
              </a:rPr>
              <a:t>Wrap-Up</a:t>
            </a:r>
          </a:p>
        </p:txBody>
      </p:sp>
      <p:sp>
        <p:nvSpPr>
          <p:cNvPr id="5" name="TextBox 4">
            <a:extLst>
              <a:ext uri="{FF2B5EF4-FFF2-40B4-BE49-F238E27FC236}">
                <a16:creationId xmlns:a16="http://schemas.microsoft.com/office/drawing/2014/main" id="{898A4F97-0908-DD4F-0F4B-99481AD6F26B}"/>
              </a:ext>
            </a:extLst>
          </p:cNvPr>
          <p:cNvSpPr txBox="1"/>
          <p:nvPr/>
        </p:nvSpPr>
        <p:spPr>
          <a:xfrm>
            <a:off x="2121338" y="803129"/>
            <a:ext cx="4659252" cy="1754326"/>
          </a:xfrm>
          <a:prstGeom prst="rect">
            <a:avLst/>
          </a:prstGeom>
          <a:noFill/>
        </p:spPr>
        <p:txBody>
          <a:bodyPr wrap="square" rtlCol="0">
            <a:spAutoFit/>
          </a:bodyPr>
          <a:lstStyle/>
          <a:p>
            <a:pPr algn="l"/>
            <a:r>
              <a:rPr lang="en-US" sz="1350" b="1" dirty="0">
                <a:latin typeface="CenturySchoolbook"/>
              </a:rPr>
              <a:t>Activity 1: </a:t>
            </a:r>
            <a:r>
              <a:rPr lang="en-US" sz="1350" dirty="0">
                <a:latin typeface="CenturySchoolbook"/>
              </a:rPr>
              <a:t>Divide students into 5 groups (using color-coded strips or some other method). Direct groups to circulate to each Unit “Station” poster (3 minutes per station) and discuss together what they learned in that unit. Students should individually write on sticky notes the most important “take-away” they had for each unit and post it on or near the poster before moving on to the next station.</a:t>
            </a:r>
            <a:endParaRPr lang="en-US" sz="1350" dirty="0"/>
          </a:p>
        </p:txBody>
      </p:sp>
      <p:pic>
        <p:nvPicPr>
          <p:cNvPr id="6" name="Picture 2" descr="File:CityCamp Idea Board with sticky notes 4297872645 o.jpg">
            <a:extLst>
              <a:ext uri="{FF2B5EF4-FFF2-40B4-BE49-F238E27FC236}">
                <a16:creationId xmlns:a16="http://schemas.microsoft.com/office/drawing/2014/main" id="{DFF233D0-208B-69FA-FB3A-B677C854AE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80346" y="2449087"/>
            <a:ext cx="2761739" cy="184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922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742450"/>
            <a:ext cx="1965350" cy="1546152"/>
          </a:xfrm>
        </p:spPr>
        <p:txBody>
          <a:bodyPr>
            <a:normAutofit fontScale="90000"/>
          </a:bodyPr>
          <a:lstStyle/>
          <a:p>
            <a:r>
              <a:rPr lang="en-US" b="1" dirty="0">
                <a:solidFill>
                  <a:schemeClr val="accent5">
                    <a:lumMod val="60000"/>
                    <a:lumOff val="40000"/>
                  </a:schemeClr>
                </a:solidFill>
              </a:rPr>
              <a:t>Lesson 9: </a:t>
            </a:r>
            <a:br>
              <a:rPr lang="en-US" b="1" dirty="0">
                <a:solidFill>
                  <a:schemeClr val="accent5">
                    <a:lumMod val="60000"/>
                    <a:lumOff val="40000"/>
                  </a:schemeClr>
                </a:solidFill>
              </a:rPr>
            </a:br>
            <a:r>
              <a:rPr lang="en-US" dirty="0">
                <a:solidFill>
                  <a:schemeClr val="bg1"/>
                </a:solidFill>
              </a:rPr>
              <a:t>Course </a:t>
            </a:r>
            <a:br>
              <a:rPr lang="en-US" dirty="0">
                <a:solidFill>
                  <a:schemeClr val="bg1"/>
                </a:solidFill>
              </a:rPr>
            </a:br>
            <a:r>
              <a:rPr lang="en-US" dirty="0">
                <a:solidFill>
                  <a:schemeClr val="bg1"/>
                </a:solidFill>
              </a:rPr>
              <a:t>Wrap-Up</a:t>
            </a:r>
          </a:p>
        </p:txBody>
      </p:sp>
      <p:sp>
        <p:nvSpPr>
          <p:cNvPr id="5" name="TextBox 4">
            <a:extLst>
              <a:ext uri="{FF2B5EF4-FFF2-40B4-BE49-F238E27FC236}">
                <a16:creationId xmlns:a16="http://schemas.microsoft.com/office/drawing/2014/main" id="{898A4F97-0908-DD4F-0F4B-99481AD6F26B}"/>
              </a:ext>
            </a:extLst>
          </p:cNvPr>
          <p:cNvSpPr txBox="1"/>
          <p:nvPr/>
        </p:nvSpPr>
        <p:spPr>
          <a:xfrm>
            <a:off x="2136087" y="1515526"/>
            <a:ext cx="1440398" cy="2585323"/>
          </a:xfrm>
          <a:prstGeom prst="rect">
            <a:avLst/>
          </a:prstGeom>
          <a:noFill/>
        </p:spPr>
        <p:txBody>
          <a:bodyPr wrap="square" rtlCol="0">
            <a:spAutoFit/>
          </a:bodyPr>
          <a:lstStyle/>
          <a:p>
            <a:pPr algn="l"/>
            <a:r>
              <a:rPr lang="en-US" sz="1350" b="1" dirty="0">
                <a:latin typeface="CenturySchoolbook"/>
              </a:rPr>
              <a:t>Activity 2: </a:t>
            </a:r>
            <a:r>
              <a:rPr lang="en-US" sz="1350" dirty="0">
                <a:latin typeface="CenturySchoolbook"/>
              </a:rPr>
              <a:t>Hand out the “Looking Forward: Where Do I Go From Here?” reflection sheet. Students may answer questions in any order they prefer.</a:t>
            </a:r>
            <a:endParaRPr lang="en-US" sz="1350" dirty="0"/>
          </a:p>
        </p:txBody>
      </p:sp>
      <p:pic>
        <p:nvPicPr>
          <p:cNvPr id="9" name="Picture 8">
            <a:extLst>
              <a:ext uri="{FF2B5EF4-FFF2-40B4-BE49-F238E27FC236}">
                <a16:creationId xmlns:a16="http://schemas.microsoft.com/office/drawing/2014/main" id="{55FE6D6A-2E98-EDF1-65A4-D39F36DC2C88}"/>
              </a:ext>
            </a:extLst>
          </p:cNvPr>
          <p:cNvPicPr>
            <a:picLocks noChangeAspect="1"/>
          </p:cNvPicPr>
          <p:nvPr/>
        </p:nvPicPr>
        <p:blipFill rotWithShape="1">
          <a:blip r:embed="rId3"/>
          <a:srcRect l="34409" t="24083" r="33333" b="5644"/>
          <a:stretch/>
        </p:blipFill>
        <p:spPr>
          <a:xfrm>
            <a:off x="3687097" y="768624"/>
            <a:ext cx="3045543" cy="3593740"/>
          </a:xfrm>
          <a:prstGeom prst="rect">
            <a:avLst/>
          </a:prstGeom>
        </p:spPr>
      </p:pic>
      <p:pic>
        <p:nvPicPr>
          <p:cNvPr id="3" name="Picture 2">
            <a:extLst>
              <a:ext uri="{FF2B5EF4-FFF2-40B4-BE49-F238E27FC236}">
                <a16:creationId xmlns:a16="http://schemas.microsoft.com/office/drawing/2014/main" id="{B8D6818B-2966-5176-E85C-033429835CAB}"/>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195927" y="2571751"/>
            <a:ext cx="1538396" cy="1025597"/>
          </a:xfrm>
          <a:prstGeom prst="rect">
            <a:avLst/>
          </a:prstGeom>
        </p:spPr>
      </p:pic>
    </p:spTree>
    <p:extLst>
      <p:ext uri="{BB962C8B-B14F-4D97-AF65-F5344CB8AC3E}">
        <p14:creationId xmlns:p14="http://schemas.microsoft.com/office/powerpoint/2010/main" val="61968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84E155A-2675-FA56-AA8E-0DDAB083EF86}"/>
              </a:ext>
            </a:extLst>
          </p:cNvPr>
          <p:cNvGraphicFramePr>
            <a:graphicFrameLocks noGrp="1"/>
          </p:cNvGraphicFramePr>
          <p:nvPr>
            <p:extLst>
              <p:ext uri="{D42A27DB-BD31-4B8C-83A1-F6EECF244321}">
                <p14:modId xmlns:p14="http://schemas.microsoft.com/office/powerpoint/2010/main" val="344738634"/>
              </p:ext>
            </p:extLst>
          </p:nvPr>
        </p:nvGraphicFramePr>
        <p:xfrm>
          <a:off x="275925" y="1106018"/>
          <a:ext cx="6452419" cy="3793540"/>
        </p:xfrm>
        <a:graphic>
          <a:graphicData uri="http://schemas.openxmlformats.org/drawingml/2006/table">
            <a:tbl>
              <a:tblPr firstRow="1" bandRow="1">
                <a:tableStyleId>{ABBBDAA3-4471-45EC-B0F6-8D643841040A}</a:tableStyleId>
              </a:tblPr>
              <a:tblGrid>
                <a:gridCol w="2421503">
                  <a:extLst>
                    <a:ext uri="{9D8B030D-6E8A-4147-A177-3AD203B41FA5}">
                      <a16:colId xmlns:a16="http://schemas.microsoft.com/office/drawing/2014/main" val="1329006058"/>
                    </a:ext>
                  </a:extLst>
                </a:gridCol>
                <a:gridCol w="4030916">
                  <a:extLst>
                    <a:ext uri="{9D8B030D-6E8A-4147-A177-3AD203B41FA5}">
                      <a16:colId xmlns:a16="http://schemas.microsoft.com/office/drawing/2014/main" val="3081031938"/>
                    </a:ext>
                  </a:extLst>
                </a:gridCol>
              </a:tblGrid>
              <a:tr h="42944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tx1"/>
                          </a:solidFill>
                          <a:latin typeface="Calibri"/>
                          <a:ea typeface="Calibri"/>
                          <a:cs typeface="Calibri"/>
                          <a:sym typeface="Arial"/>
                        </a:rPr>
                        <a:t>Expanding Our Circles of Concern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Having students think outside the needs of their close family and friends. Students explore needs of their school community.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328681"/>
                  </a:ext>
                </a:extLst>
              </a:tr>
              <a:tr h="48157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Exploring Needs in My Neighborhood Community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explore needs of their neighborhoods.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096867"/>
                  </a:ext>
                </a:extLst>
              </a:tr>
              <a:tr h="48157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Addressing School or Neighborhood Community Needs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explore ways to address community needs.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292979"/>
                  </a:ext>
                </a:extLst>
              </a:tr>
              <a:tr h="48157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Choosing a Project to Make a Difference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select a project to make a difference.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828128"/>
                  </a:ext>
                </a:extLst>
              </a:tr>
              <a:tr h="48157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Using Project Management Skills for Your Volunteer Project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begin to plan a volunteer project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228777"/>
                  </a:ext>
                </a:extLst>
              </a:tr>
              <a:tr h="344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Working on Project Proposals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work on their volunteer project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821286"/>
                  </a:ext>
                </a:extLst>
              </a:tr>
              <a:tr h="344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Completing a Project Proposal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complete their volunteer project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1876630"/>
                  </a:ext>
                </a:extLst>
              </a:tr>
              <a:tr h="344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Presentation of Project Proposals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present their volunteer project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877643"/>
                  </a:ext>
                </a:extLst>
              </a:tr>
              <a:tr h="34465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baseline="0" dirty="0">
                          <a:solidFill>
                            <a:schemeClr val="dk1"/>
                          </a:solidFill>
                          <a:latin typeface="Calibri"/>
                          <a:ea typeface="Calibri"/>
                          <a:cs typeface="Calibri"/>
                          <a:sym typeface="Arial"/>
                        </a:rPr>
                        <a:t>Course Wrap-Up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tx1"/>
                          </a:solidFill>
                        </a:rPr>
                        <a:t>Students think about what they learned over the whole course.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451198"/>
                  </a:ext>
                </a:extLst>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196701" y="154164"/>
            <a:ext cx="1770550" cy="523498"/>
          </a:xfrm>
          <a:prstGeom prst="rect">
            <a:avLst/>
          </a:prstGeom>
          <a:noFill/>
          <a:ln>
            <a:noFill/>
          </a:ln>
        </p:spPr>
      </p:pic>
    </p:spTree>
    <p:extLst>
      <p:ext uri="{BB962C8B-B14F-4D97-AF65-F5344CB8AC3E}">
        <p14:creationId xmlns:p14="http://schemas.microsoft.com/office/powerpoint/2010/main" val="4287740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1;p46">
            <a:extLst>
              <a:ext uri="{FF2B5EF4-FFF2-40B4-BE49-F238E27FC236}">
                <a16:creationId xmlns:a16="http://schemas.microsoft.com/office/drawing/2014/main" id="{0A2F8A69-5B62-5D10-9142-D4FCFDAEFDD4}"/>
              </a:ext>
            </a:extLst>
          </p:cNvPr>
          <p:cNvSpPr txBox="1"/>
          <p:nvPr/>
        </p:nvSpPr>
        <p:spPr>
          <a:xfrm>
            <a:off x="87676" y="1383228"/>
            <a:ext cx="4883915" cy="2914236"/>
          </a:xfrm>
          <a:prstGeom prst="rect">
            <a:avLst/>
          </a:prstGeom>
          <a:noFill/>
          <a:ln>
            <a:noFill/>
          </a:ln>
        </p:spPr>
        <p:txBody>
          <a:bodyPr spcFirstLastPara="1" wrap="square" lIns="51431" tIns="25706" rIns="51431" bIns="25706" anchor="t" anchorCtr="0">
            <a:spAutoFit/>
          </a:bodyPr>
          <a:lstStyle/>
          <a:p>
            <a:r>
              <a:rPr lang="en" sz="1350" b="1" dirty="0">
                <a:solidFill>
                  <a:schemeClr val="dk1"/>
                </a:solidFill>
                <a:latin typeface="Calibri"/>
                <a:ea typeface="Calibri"/>
                <a:cs typeface="Calibri"/>
                <a:sym typeface="Calibri"/>
              </a:rPr>
              <a:t>Take </a:t>
            </a:r>
            <a:r>
              <a:rPr lang="en-US" sz="1350" b="1" dirty="0">
                <a:solidFill>
                  <a:schemeClr val="dk1"/>
                </a:solidFill>
                <a:latin typeface="Calibri"/>
                <a:ea typeface="Calibri"/>
                <a:cs typeface="Calibri"/>
                <a:sym typeface="Calibri"/>
              </a:rPr>
              <a:t>a few</a:t>
            </a:r>
            <a:r>
              <a:rPr lang="en" sz="1350" b="1">
                <a:solidFill>
                  <a:schemeClr val="dk1"/>
                </a:solidFill>
                <a:latin typeface="Calibri"/>
                <a:ea typeface="Calibri"/>
                <a:cs typeface="Calibri"/>
                <a:sym typeface="Calibri"/>
              </a:rPr>
              <a:t> </a:t>
            </a:r>
            <a:r>
              <a:rPr lang="en" sz="1350" b="1" dirty="0">
                <a:solidFill>
                  <a:schemeClr val="dk1"/>
                </a:solidFill>
                <a:latin typeface="Calibri"/>
                <a:ea typeface="Calibri"/>
                <a:cs typeface="Calibri"/>
                <a:sym typeface="Calibri"/>
              </a:rPr>
              <a:t>minutes to review the unit overview slides now and reflect on the following questions:</a:t>
            </a:r>
            <a:endParaRPr sz="825" dirty="0"/>
          </a:p>
          <a:p>
            <a:endParaRPr sz="1350" b="1" dirty="0">
              <a:solidFill>
                <a:schemeClr val="dk1"/>
              </a:solidFill>
              <a:latin typeface="Calibri" panose="020F0502020204030204" pitchFamily="34" charset="0"/>
              <a:ea typeface="Calibri"/>
              <a:cs typeface="Calibri" panose="020F0502020204030204" pitchFamily="34" charset="0"/>
              <a:sym typeface="Calibri"/>
            </a:endParaRPr>
          </a:p>
          <a:p>
            <a:r>
              <a:rPr lang="en" sz="1350" dirty="0">
                <a:solidFill>
                  <a:schemeClr val="dk1"/>
                </a:solidFill>
                <a:latin typeface="Calibri" panose="020F0502020204030204" pitchFamily="34" charset="0"/>
                <a:ea typeface="Calibri"/>
                <a:cs typeface="Calibri" panose="020F0502020204030204" pitchFamily="34" charset="0"/>
                <a:sym typeface="Calibri"/>
              </a:rPr>
              <a:t>1) How do you see learning building from lesson to lesson? Within the unit?</a:t>
            </a:r>
            <a:endParaRPr sz="1350" dirty="0">
              <a:latin typeface="Calibri" panose="020F0502020204030204" pitchFamily="34" charset="0"/>
              <a:cs typeface="Calibri" panose="020F0502020204030204" pitchFamily="34" charset="0"/>
            </a:endParaRPr>
          </a:p>
          <a:p>
            <a:r>
              <a:rPr lang="en" sz="1350" dirty="0">
                <a:solidFill>
                  <a:schemeClr val="dk1"/>
                </a:solidFill>
                <a:latin typeface="Calibri" panose="020F0502020204030204" pitchFamily="34" charset="0"/>
                <a:ea typeface="Calibri"/>
                <a:cs typeface="Calibri" panose="020F0502020204030204" pitchFamily="34" charset="0"/>
                <a:sym typeface="Calibri"/>
              </a:rPr>
              <a:t>2) </a:t>
            </a:r>
            <a:r>
              <a:rPr lang="en-US" sz="1350" dirty="0">
                <a:solidFill>
                  <a:schemeClr val="dk1"/>
                </a:solidFill>
                <a:latin typeface="Calibri" panose="020F0502020204030204" pitchFamily="34" charset="0"/>
                <a:ea typeface="Calibri"/>
                <a:cs typeface="Calibri" panose="020F0502020204030204" pitchFamily="34" charset="0"/>
                <a:sym typeface="Calibri"/>
              </a:rPr>
              <a:t>What issues might arise when students plan out their volunteer project proposals? </a:t>
            </a:r>
            <a:endParaRPr sz="1350" dirty="0">
              <a:solidFill>
                <a:schemeClr val="dk1"/>
              </a:solidFill>
              <a:latin typeface="Calibri" panose="020F0502020204030204" pitchFamily="34" charset="0"/>
              <a:ea typeface="Calibri"/>
              <a:cs typeface="Calibri" panose="020F0502020204030204" pitchFamily="34" charset="0"/>
              <a:sym typeface="Calibri"/>
            </a:endParaRPr>
          </a:p>
          <a:p>
            <a:r>
              <a:rPr lang="en" sz="1350" dirty="0">
                <a:solidFill>
                  <a:schemeClr val="dk1"/>
                </a:solidFill>
                <a:latin typeface="Calibri" panose="020F0502020204030204" pitchFamily="34" charset="0"/>
                <a:ea typeface="Calibri"/>
                <a:cs typeface="Calibri" panose="020F0502020204030204" pitchFamily="34" charset="0"/>
                <a:sym typeface="Calibri"/>
              </a:rPr>
              <a:t>3) How will learning these lessons help your students better prepare for high school and build the academic/social/emotional skills from ealier units?</a:t>
            </a:r>
          </a:p>
          <a:p>
            <a:r>
              <a:rPr lang="en-US" sz="1350" dirty="0">
                <a:solidFill>
                  <a:schemeClr val="dk1"/>
                </a:solidFill>
                <a:latin typeface="Calibri" panose="020F0502020204030204" pitchFamily="34" charset="0"/>
                <a:ea typeface="Calibri"/>
                <a:cs typeface="Calibri" panose="020F0502020204030204" pitchFamily="34" charset="0"/>
                <a:sym typeface="Calibri"/>
              </a:rPr>
              <a:t>4) How can I make a difference in my students’ lives?</a:t>
            </a:r>
          </a:p>
          <a:p>
            <a:r>
              <a:rPr lang="en-US" sz="1350" dirty="0">
                <a:solidFill>
                  <a:schemeClr val="dk1"/>
                </a:solidFill>
                <a:latin typeface="Calibri" panose="020F0502020204030204" pitchFamily="34" charset="0"/>
                <a:ea typeface="Calibri"/>
                <a:cs typeface="Calibri" panose="020F0502020204030204" pitchFamily="34" charset="0"/>
                <a:sym typeface="Calibri"/>
              </a:rPr>
              <a:t>5) How can I help students connect with each other to work together to make a difference?</a:t>
            </a:r>
          </a:p>
          <a:p>
            <a:endParaRPr sz="1050" dirty="0">
              <a:solidFill>
                <a:schemeClr val="dk1"/>
              </a:solidFill>
              <a:latin typeface="Calibri"/>
              <a:ea typeface="Calibri"/>
              <a:cs typeface="Calibri"/>
              <a:sym typeface="Calibri"/>
            </a:endParaRPr>
          </a:p>
        </p:txBody>
      </p:sp>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 sz="2475" dirty="0">
                <a:solidFill>
                  <a:schemeClr val="bg1"/>
                </a:solidFill>
                <a:latin typeface="Calibri"/>
                <a:ea typeface="Calibri"/>
                <a:cs typeface="Calibri"/>
                <a:sym typeface="Calibri"/>
              </a:rPr>
              <a:t>Overview of Unit 5</a:t>
            </a:r>
            <a:endParaRPr sz="2475" dirty="0">
              <a:solidFill>
                <a:schemeClr val="bg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779348A-7025-5591-5661-1CBEF2085FB2}"/>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971592" y="1883429"/>
            <a:ext cx="1801892" cy="1623733"/>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196701" y="154164"/>
            <a:ext cx="1770550" cy="523498"/>
          </a:xfrm>
          <a:prstGeom prst="rect">
            <a:avLst/>
          </a:prstGeom>
          <a:noFill/>
          <a:ln>
            <a:noFill/>
          </a:ln>
        </p:spPr>
      </p:pic>
    </p:spTree>
    <p:extLst>
      <p:ext uri="{BB962C8B-B14F-4D97-AF65-F5344CB8AC3E}">
        <p14:creationId xmlns:p14="http://schemas.microsoft.com/office/powerpoint/2010/main" val="1582141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942" y="797421"/>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lstStyle/>
          <a:p>
            <a:r>
              <a:rPr lang="en-US" dirty="0"/>
              <a:t>PD Feedback Survey</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205111" y="1732179"/>
            <a:ext cx="2520755" cy="2376420"/>
          </a:xfrm>
        </p:spPr>
        <p:txBody>
          <a:bodyPr>
            <a:normAutofit/>
          </a:bodyPr>
          <a:lstStyle/>
          <a:p>
            <a:endParaRPr lang="en-US" dirty="0"/>
          </a:p>
          <a:p>
            <a:endParaRPr lang="en-US" dirty="0"/>
          </a:p>
          <a:p>
            <a:endParaRPr lang="en-US" dirty="0"/>
          </a:p>
          <a:p>
            <a:endParaRPr lang="en-US" dirty="0"/>
          </a:p>
          <a:p>
            <a:pPr marL="104775" indent="0">
              <a:buNone/>
            </a:pPr>
            <a:endParaRPr lang="en-US" dirty="0"/>
          </a:p>
        </p:txBody>
      </p:sp>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dirty="0">
                <a:hlinkClick r:id="rId3" tooltip="https://www.thebluediamondgallery.com/typewriter/q/questions.html"/>
              </a:rPr>
              <a:t>This Photo</a:t>
            </a:r>
            <a:r>
              <a:rPr lang="en-US" sz="675" dirty="0"/>
              <a:t> by Unknown Author is licensed under </a:t>
            </a:r>
            <a:r>
              <a:rPr lang="en-US" sz="675" dirty="0">
                <a:hlinkClick r:id="rId4" tooltip="https://creativecommons.org/licenses/by-sa/3.0/"/>
              </a:rPr>
              <a:t>CC BY-SA</a:t>
            </a:r>
            <a:endParaRPr lang="en-US" sz="675" dirty="0"/>
          </a:p>
        </p:txBody>
      </p:sp>
      <p:pic>
        <p:nvPicPr>
          <p:cNvPr id="5" name="Picture 4">
            <a:extLst>
              <a:ext uri="{FF2B5EF4-FFF2-40B4-BE49-F238E27FC236}">
                <a16:creationId xmlns:a16="http://schemas.microsoft.com/office/drawing/2014/main" id="{41504A62-E9AF-442F-9A0F-E320C588B4C8}"/>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143125" y="1448918"/>
            <a:ext cx="2286000" cy="1400175"/>
          </a:xfrm>
          <a:prstGeom prst="rect">
            <a:avLst/>
          </a:prstGeom>
        </p:spPr>
      </p:pic>
      <p:sp>
        <p:nvSpPr>
          <p:cNvPr id="9" name="TextBox 8">
            <a:extLst>
              <a:ext uri="{FF2B5EF4-FFF2-40B4-BE49-F238E27FC236}">
                <a16:creationId xmlns:a16="http://schemas.microsoft.com/office/drawing/2014/main" id="{2F256C9B-AE9A-45E7-A0EA-B0A6D13A5834}"/>
              </a:ext>
            </a:extLst>
          </p:cNvPr>
          <p:cNvSpPr txBox="1"/>
          <p:nvPr/>
        </p:nvSpPr>
        <p:spPr>
          <a:xfrm>
            <a:off x="2260063" y="2716655"/>
            <a:ext cx="2286000" cy="196208"/>
          </a:xfrm>
          <a:prstGeom prst="rect">
            <a:avLst/>
          </a:prstGeom>
          <a:noFill/>
        </p:spPr>
        <p:txBody>
          <a:bodyPr wrap="square" rtlCol="0">
            <a:spAutoFit/>
          </a:bodyPr>
          <a:lstStyle/>
          <a:p>
            <a:endParaRPr lang="en-US" sz="675" dirty="0"/>
          </a:p>
        </p:txBody>
      </p:sp>
      <p:pic>
        <p:nvPicPr>
          <p:cNvPr id="12" name="Picture 11">
            <a:extLst>
              <a:ext uri="{FF2B5EF4-FFF2-40B4-BE49-F238E27FC236}">
                <a16:creationId xmlns:a16="http://schemas.microsoft.com/office/drawing/2014/main" id="{A298FD29-1F00-4FE4-93FC-C3586C54F17F}"/>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4725866" y="2716217"/>
            <a:ext cx="1909728" cy="1273152"/>
          </a:xfrm>
          <a:prstGeom prst="rect">
            <a:avLst/>
          </a:prstGeom>
        </p:spPr>
      </p:pic>
      <p:sp>
        <p:nvSpPr>
          <p:cNvPr id="13" name="TextBox 12">
            <a:extLst>
              <a:ext uri="{FF2B5EF4-FFF2-40B4-BE49-F238E27FC236}">
                <a16:creationId xmlns:a16="http://schemas.microsoft.com/office/drawing/2014/main" id="{C5681965-C10F-4A9E-A957-AB4344D43E11}"/>
              </a:ext>
            </a:extLst>
          </p:cNvPr>
          <p:cNvSpPr txBox="1"/>
          <p:nvPr/>
        </p:nvSpPr>
        <p:spPr>
          <a:xfrm>
            <a:off x="2439866" y="3009529"/>
            <a:ext cx="2347986" cy="1246495"/>
          </a:xfrm>
          <a:prstGeom prst="rect">
            <a:avLst/>
          </a:prstGeom>
          <a:noFill/>
        </p:spPr>
        <p:txBody>
          <a:bodyPr wrap="square" rtlCol="0">
            <a:spAutoFit/>
          </a:bodyPr>
          <a:lstStyle/>
          <a:p>
            <a:pPr marL="104775"/>
            <a:r>
              <a:rPr lang="en-US" sz="1500" dirty="0"/>
              <a:t>Please check your email now for a link to our feedback survey and complete it now.</a:t>
            </a:r>
          </a:p>
          <a:p>
            <a:pPr marL="104775"/>
            <a:r>
              <a:rPr lang="en-US" sz="1500" dirty="0"/>
              <a:t>Thanks so much!  </a:t>
            </a:r>
          </a:p>
        </p:txBody>
      </p:sp>
      <p:sp>
        <p:nvSpPr>
          <p:cNvPr id="14" name="TextBox 13">
            <a:extLst>
              <a:ext uri="{FF2B5EF4-FFF2-40B4-BE49-F238E27FC236}">
                <a16:creationId xmlns:a16="http://schemas.microsoft.com/office/drawing/2014/main" id="{928A5C53-D733-4447-925E-3D5198EFDE9D}"/>
              </a:ext>
            </a:extLst>
          </p:cNvPr>
          <p:cNvSpPr txBox="1"/>
          <p:nvPr/>
        </p:nvSpPr>
        <p:spPr>
          <a:xfrm>
            <a:off x="4846359" y="1812830"/>
            <a:ext cx="1789235" cy="553998"/>
          </a:xfrm>
          <a:prstGeom prst="rect">
            <a:avLst/>
          </a:prstGeom>
          <a:noFill/>
        </p:spPr>
        <p:txBody>
          <a:bodyPr wrap="square" rtlCol="0">
            <a:spAutoFit/>
          </a:bodyPr>
          <a:lstStyle/>
          <a:p>
            <a:r>
              <a:rPr lang="en-US" sz="1500" dirty="0"/>
              <a:t>Your feedback matters to us!</a:t>
            </a:r>
          </a:p>
        </p:txBody>
      </p:sp>
    </p:spTree>
    <p:extLst>
      <p:ext uri="{BB962C8B-B14F-4D97-AF65-F5344CB8AC3E}">
        <p14:creationId xmlns:p14="http://schemas.microsoft.com/office/powerpoint/2010/main" val="378737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053A-813D-EE42-B27C-260BCA46738E}"/>
              </a:ext>
            </a:extLst>
          </p:cNvPr>
          <p:cNvSpPr>
            <a:spLocks noGrp="1"/>
          </p:cNvSpPr>
          <p:nvPr>
            <p:ph type="title"/>
          </p:nvPr>
        </p:nvSpPr>
        <p:spPr>
          <a:xfrm>
            <a:off x="2143372" y="794868"/>
            <a:ext cx="4299170" cy="329932"/>
          </a:xfrm>
        </p:spPr>
        <p:txBody>
          <a:bodyPr>
            <a:noAutofit/>
          </a:bodyPr>
          <a:lstStyle/>
          <a:p>
            <a:r>
              <a:rPr lang="en-US" sz="2250" dirty="0">
                <a:solidFill>
                  <a:schemeClr val="bg2"/>
                </a:solidFill>
              </a:rPr>
              <a:t>Making a Difference Road Map</a:t>
            </a:r>
          </a:p>
        </p:txBody>
      </p:sp>
      <p:graphicFrame>
        <p:nvGraphicFramePr>
          <p:cNvPr id="5" name="Content Placeholder 2">
            <a:extLst>
              <a:ext uri="{FF2B5EF4-FFF2-40B4-BE49-F238E27FC236}">
                <a16:creationId xmlns:a16="http://schemas.microsoft.com/office/drawing/2014/main" id="{24BF51EF-C892-4478-8F26-BE756C855345}"/>
              </a:ext>
            </a:extLst>
          </p:cNvPr>
          <p:cNvGraphicFramePr>
            <a:graphicFrameLocks noGrp="1"/>
          </p:cNvGraphicFramePr>
          <p:nvPr>
            <p:ph idx="1"/>
            <p:extLst>
              <p:ext uri="{D42A27DB-BD31-4B8C-83A1-F6EECF244321}">
                <p14:modId xmlns:p14="http://schemas.microsoft.com/office/powerpoint/2010/main" val="2028636804"/>
              </p:ext>
            </p:extLst>
          </p:nvPr>
        </p:nvGraphicFramePr>
        <p:xfrm>
          <a:off x="2599890" y="1124800"/>
          <a:ext cx="3386137" cy="3325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14">
            <a:extLst>
              <a:ext uri="{FF2B5EF4-FFF2-40B4-BE49-F238E27FC236}">
                <a16:creationId xmlns:a16="http://schemas.microsoft.com/office/drawing/2014/main" id="{0A03F834-2DC2-4D71-91A7-C8D4D012D05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252263" y="1687464"/>
            <a:ext cx="1482979" cy="1112234"/>
          </a:xfrm>
          <a:prstGeom prst="rect">
            <a:avLst/>
          </a:prstGeom>
          <a:noFill/>
          <a:ln>
            <a:noFill/>
          </a:ln>
        </p:spPr>
      </p:pic>
    </p:spTree>
    <p:extLst>
      <p:ext uri="{BB962C8B-B14F-4D97-AF65-F5344CB8AC3E}">
        <p14:creationId xmlns:p14="http://schemas.microsoft.com/office/powerpoint/2010/main" val="336943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288069" y="1294114"/>
            <a:ext cx="4191779" cy="222662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1800" dirty="0">
                <a:latin typeface="+mn-lt"/>
                <a:ea typeface="Times New Roman" panose="02020603050405020304" pitchFamily="18" charset="0"/>
                <a:cs typeface="Times New Roman" panose="02020603050405020304" pitchFamily="18" charset="0"/>
              </a:rPr>
              <a:t>How can I apply the things I’ve learned to make a difference in my community?</a:t>
            </a:r>
            <a:endParaRPr lang="en-US" sz="1800" dirty="0">
              <a:solidFill>
                <a:schemeClr val="lt1"/>
              </a:solidFill>
              <a:latin typeface="+mn-lt"/>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endParaRPr lang="en-US" sz="2100" b="1" dirty="0">
              <a:solidFill>
                <a:schemeClr val="bg1"/>
              </a:solidFill>
            </a:endParaRPr>
          </a:p>
          <a:p>
            <a:pPr algn="ctr"/>
            <a:endParaRPr lang="en-US" sz="2100" b="1" dirty="0">
              <a:solidFill>
                <a:schemeClr val="bg1"/>
              </a:solidFill>
            </a:endParaRPr>
          </a:p>
          <a:p>
            <a:pPr algn="ctr"/>
            <a:endParaRPr lang="en-US" sz="2100" b="1" dirty="0">
              <a:solidFill>
                <a:schemeClr val="bg1"/>
              </a:solidFill>
            </a:endParaRPr>
          </a:p>
          <a:p>
            <a:pPr algn="ctr"/>
            <a:r>
              <a:rPr lang="en-US" sz="2100" b="1" dirty="0">
                <a:solidFill>
                  <a:schemeClr val="bg1"/>
                </a:solidFill>
              </a:rPr>
              <a:t>Unit 5</a:t>
            </a:r>
          </a:p>
          <a:p>
            <a:pPr algn="ctr"/>
            <a:r>
              <a:rPr lang="en-US" sz="2100" b="1" dirty="0">
                <a:solidFill>
                  <a:schemeClr val="bg1"/>
                </a:solidFill>
              </a:rPr>
              <a:t> Essential</a:t>
            </a:r>
          </a:p>
          <a:p>
            <a:pPr algn="ctr"/>
            <a:r>
              <a:rPr lang="en-US" sz="2100" b="1" dirty="0">
                <a:solidFill>
                  <a:schemeClr val="bg1"/>
                </a:solidFill>
              </a:rPr>
              <a:t>Question</a:t>
            </a:r>
          </a:p>
        </p:txBody>
      </p:sp>
    </p:spTree>
    <p:extLst>
      <p:ext uri="{BB962C8B-B14F-4D97-AF65-F5344CB8AC3E}">
        <p14:creationId xmlns:p14="http://schemas.microsoft.com/office/powerpoint/2010/main" val="101023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1603836"/>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1 Key Activities</a:t>
            </a:r>
          </a:p>
          <a:p>
            <a:r>
              <a:rPr lang="en-US" sz="3000" dirty="0">
                <a:solidFill>
                  <a:schemeClr val="bg1"/>
                </a:solidFill>
              </a:rPr>
              <a:t>Expanding Our Circles of Concern</a:t>
            </a:r>
          </a:p>
        </p:txBody>
      </p:sp>
      <p:sp>
        <p:nvSpPr>
          <p:cNvPr id="2" name="Text Placeholder 2">
            <a:extLst>
              <a:ext uri="{FF2B5EF4-FFF2-40B4-BE49-F238E27FC236}">
                <a16:creationId xmlns:a16="http://schemas.microsoft.com/office/drawing/2014/main" id="{A3253B3C-316B-F4EB-2A35-A5E418478BDF}"/>
              </a:ext>
            </a:extLst>
          </p:cNvPr>
          <p:cNvSpPr txBox="1">
            <a:spLocks/>
          </p:cNvSpPr>
          <p:nvPr/>
        </p:nvSpPr>
        <p:spPr>
          <a:xfrm>
            <a:off x="724141" y="2917368"/>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tx2">
                    <a:lumMod val="90000"/>
                  </a:schemeClr>
                </a:solidFill>
              </a:rPr>
              <a:t>Objective: </a:t>
            </a:r>
            <a:r>
              <a:rPr lang="en-US" sz="1800" dirty="0">
                <a:solidFill>
                  <a:schemeClr val="tx2">
                    <a:lumMod val="90000"/>
                  </a:schemeClr>
                </a:solidFill>
                <a:latin typeface="CenturySchoolbook"/>
              </a:rPr>
              <a:t>This lesson leads students to explore social circles of concern and identify school community needs while connecting learnings from previous units.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53131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3" y="1493881"/>
            <a:ext cx="1965350" cy="1507696"/>
          </a:xfrm>
        </p:spPr>
        <p:txBody>
          <a:bodyPr>
            <a:normAutofit fontScale="90000"/>
          </a:bodyPr>
          <a:lstStyle/>
          <a:p>
            <a:r>
              <a:rPr lang="en-US" dirty="0">
                <a:solidFill>
                  <a:schemeClr val="accent5">
                    <a:lumMod val="60000"/>
                    <a:lumOff val="40000"/>
                  </a:schemeClr>
                </a:solidFill>
              </a:rPr>
              <a:t>Lesson 1: </a:t>
            </a:r>
            <a:r>
              <a:rPr lang="en-US" dirty="0">
                <a:solidFill>
                  <a:schemeClr val="bg1"/>
                </a:solidFill>
              </a:rPr>
              <a:t>Expanding Our Circles of Concern</a:t>
            </a:r>
          </a:p>
        </p:txBody>
      </p:sp>
      <p:pic>
        <p:nvPicPr>
          <p:cNvPr id="5" name="Picture 4">
            <a:extLst>
              <a:ext uri="{FF2B5EF4-FFF2-40B4-BE49-F238E27FC236}">
                <a16:creationId xmlns:a16="http://schemas.microsoft.com/office/drawing/2014/main" id="{737A2148-ADBB-9EAB-9FF9-388FFA62BE9A}"/>
              </a:ext>
            </a:extLst>
          </p:cNvPr>
          <p:cNvPicPr>
            <a:picLocks noChangeAspect="1"/>
          </p:cNvPicPr>
          <p:nvPr/>
        </p:nvPicPr>
        <p:blipFill rotWithShape="1">
          <a:blip r:embed="rId3"/>
          <a:srcRect l="28638" t="23473" r="27105" b="7214"/>
          <a:stretch/>
        </p:blipFill>
        <p:spPr>
          <a:xfrm>
            <a:off x="4338988" y="1328737"/>
            <a:ext cx="2269043" cy="2384572"/>
          </a:xfrm>
          <a:prstGeom prst="rect">
            <a:avLst/>
          </a:prstGeom>
        </p:spPr>
      </p:pic>
      <p:sp>
        <p:nvSpPr>
          <p:cNvPr id="6" name="TextBox 5">
            <a:extLst>
              <a:ext uri="{FF2B5EF4-FFF2-40B4-BE49-F238E27FC236}">
                <a16:creationId xmlns:a16="http://schemas.microsoft.com/office/drawing/2014/main" id="{554C2EAA-0BCD-A591-9BF4-04DA367281CA}"/>
              </a:ext>
            </a:extLst>
          </p:cNvPr>
          <p:cNvSpPr txBox="1"/>
          <p:nvPr/>
        </p:nvSpPr>
        <p:spPr>
          <a:xfrm>
            <a:off x="2167829" y="898216"/>
            <a:ext cx="2093258" cy="3577903"/>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The teacher walks through a “circles of concern” figure. They explain to the students that each of us has concerns for many people in the word. It starts off with each of us personally and expands eventually to everyone on the earth.</a:t>
            </a:r>
          </a:p>
          <a:p>
            <a:endParaRPr lang="en-US" sz="1350" dirty="0">
              <a:latin typeface="CenturySchoolbook"/>
            </a:endParaRPr>
          </a:p>
          <a:p>
            <a:r>
              <a:rPr lang="en-US" sz="1350" dirty="0">
                <a:latin typeface="CenturySchoolbook"/>
              </a:rPr>
              <a:t>Students are asked to think about who they are concerned about beyond their family and friends.</a:t>
            </a:r>
            <a:endParaRPr lang="en-US" sz="1350" dirty="0"/>
          </a:p>
          <a:p>
            <a:endParaRPr lang="en-US" sz="1050" dirty="0"/>
          </a:p>
        </p:txBody>
      </p:sp>
    </p:spTree>
    <p:extLst>
      <p:ext uri="{BB962C8B-B14F-4D97-AF65-F5344CB8AC3E}">
        <p14:creationId xmlns:p14="http://schemas.microsoft.com/office/powerpoint/2010/main" val="217262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dirty="0">
                <a:solidFill>
                  <a:schemeClr val="accent5">
                    <a:lumMod val="60000"/>
                    <a:lumOff val="40000"/>
                  </a:schemeClr>
                </a:solidFill>
              </a:rPr>
              <a:t>Lesson 1: </a:t>
            </a:r>
            <a:r>
              <a:rPr lang="en-US" dirty="0">
                <a:solidFill>
                  <a:schemeClr val="bg1"/>
                </a:solidFill>
              </a:rPr>
              <a:t>Expanding Our Circles of Concern</a:t>
            </a:r>
          </a:p>
        </p:txBody>
      </p:sp>
      <p:sp>
        <p:nvSpPr>
          <p:cNvPr id="6" name="TextBox 5">
            <a:extLst>
              <a:ext uri="{FF2B5EF4-FFF2-40B4-BE49-F238E27FC236}">
                <a16:creationId xmlns:a16="http://schemas.microsoft.com/office/drawing/2014/main" id="{554C2EAA-0BCD-A591-9BF4-04DA367281CA}"/>
              </a:ext>
            </a:extLst>
          </p:cNvPr>
          <p:cNvSpPr txBox="1"/>
          <p:nvPr/>
        </p:nvSpPr>
        <p:spPr>
          <a:xfrm>
            <a:off x="2105397" y="843278"/>
            <a:ext cx="4617371" cy="1131079"/>
          </a:xfrm>
          <a:prstGeom prst="rect">
            <a:avLst/>
          </a:prstGeom>
          <a:noFill/>
        </p:spPr>
        <p:txBody>
          <a:bodyPr wrap="square" rtlCol="0">
            <a:spAutoFit/>
          </a:bodyPr>
          <a:lstStyle/>
          <a:p>
            <a:r>
              <a:rPr lang="en-US" sz="1350" b="1" dirty="0">
                <a:latin typeface="CenturySchoolbook"/>
              </a:rPr>
              <a:t>Activity 2: </a:t>
            </a:r>
            <a:r>
              <a:rPr lang="en-US" sz="1350" dirty="0">
                <a:latin typeface="CenturySchoolbook"/>
              </a:rPr>
              <a:t>Teachers help students brainstorm their school community needs and hands out the graphic organizer below. Students are asked to write their “school community needs” on post-it notes and hang up their post-its on a Wall of Needs.</a:t>
            </a:r>
            <a:endParaRPr lang="en-US" sz="1350" dirty="0"/>
          </a:p>
        </p:txBody>
      </p:sp>
      <p:pic>
        <p:nvPicPr>
          <p:cNvPr id="9" name="Picture 8">
            <a:extLst>
              <a:ext uri="{FF2B5EF4-FFF2-40B4-BE49-F238E27FC236}">
                <a16:creationId xmlns:a16="http://schemas.microsoft.com/office/drawing/2014/main" id="{E7BB66AA-3840-BD9F-32B4-A9654E9C6706}"/>
              </a:ext>
            </a:extLst>
          </p:cNvPr>
          <p:cNvPicPr>
            <a:picLocks noChangeAspect="1"/>
          </p:cNvPicPr>
          <p:nvPr/>
        </p:nvPicPr>
        <p:blipFill rotWithShape="1">
          <a:blip r:embed="rId3"/>
          <a:srcRect l="15213" t="14416" r="13210" b="34435"/>
          <a:stretch/>
        </p:blipFill>
        <p:spPr>
          <a:xfrm>
            <a:off x="2062636" y="1975156"/>
            <a:ext cx="4702895" cy="2255141"/>
          </a:xfrm>
          <a:prstGeom prst="rect">
            <a:avLst/>
          </a:prstGeom>
        </p:spPr>
      </p:pic>
    </p:spTree>
    <p:extLst>
      <p:ext uri="{BB962C8B-B14F-4D97-AF65-F5344CB8AC3E}">
        <p14:creationId xmlns:p14="http://schemas.microsoft.com/office/powerpoint/2010/main" val="172668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pPr>
              <a:tabLst>
                <a:tab pos="1540669" algn="l"/>
              </a:tabLst>
            </a:pPr>
            <a:r>
              <a:rPr lang="en-US" dirty="0">
                <a:solidFill>
                  <a:schemeClr val="accent5">
                    <a:lumMod val="60000"/>
                    <a:lumOff val="40000"/>
                  </a:schemeClr>
                </a:solidFill>
              </a:rPr>
              <a:t>Lesson 1: </a:t>
            </a:r>
            <a:r>
              <a:rPr lang="en-US" dirty="0">
                <a:solidFill>
                  <a:schemeClr val="bg1"/>
                </a:solidFill>
              </a:rPr>
              <a:t>Expanding Our Circles of Concern</a:t>
            </a:r>
          </a:p>
        </p:txBody>
      </p:sp>
      <p:sp>
        <p:nvSpPr>
          <p:cNvPr id="6" name="TextBox 5">
            <a:extLst>
              <a:ext uri="{FF2B5EF4-FFF2-40B4-BE49-F238E27FC236}">
                <a16:creationId xmlns:a16="http://schemas.microsoft.com/office/drawing/2014/main" id="{554C2EAA-0BCD-A591-9BF4-04DA367281CA}"/>
              </a:ext>
            </a:extLst>
          </p:cNvPr>
          <p:cNvSpPr txBox="1"/>
          <p:nvPr/>
        </p:nvSpPr>
        <p:spPr>
          <a:xfrm>
            <a:off x="2062635" y="758884"/>
            <a:ext cx="1366365" cy="4039567"/>
          </a:xfrm>
          <a:prstGeom prst="rect">
            <a:avLst/>
          </a:prstGeom>
          <a:noFill/>
        </p:spPr>
        <p:txBody>
          <a:bodyPr wrap="square" rtlCol="0">
            <a:spAutoFit/>
          </a:bodyPr>
          <a:lstStyle/>
          <a:p>
            <a:r>
              <a:rPr lang="en-US" sz="1350" b="1" dirty="0">
                <a:latin typeface="CenturySchoolbook"/>
              </a:rPr>
              <a:t>Activity 3: </a:t>
            </a:r>
            <a:r>
              <a:rPr lang="en-US" sz="1350" dirty="0">
                <a:latin typeface="CenturySchoolbook"/>
              </a:rPr>
              <a:t>Teachers help students brainstorm ideas to learn about needs of  their neighborhood. The teacher will hand out the “Community Observation Report” form. Teachers will request that students fill out this form by a certain date.</a:t>
            </a:r>
            <a:endParaRPr lang="en-US" sz="1350" dirty="0"/>
          </a:p>
        </p:txBody>
      </p:sp>
      <p:pic>
        <p:nvPicPr>
          <p:cNvPr id="4" name="Picture 3">
            <a:extLst>
              <a:ext uri="{FF2B5EF4-FFF2-40B4-BE49-F238E27FC236}">
                <a16:creationId xmlns:a16="http://schemas.microsoft.com/office/drawing/2014/main" id="{71C0D862-FB56-D47D-CB9F-3620E9270F6F}"/>
              </a:ext>
            </a:extLst>
          </p:cNvPr>
          <p:cNvPicPr>
            <a:picLocks noChangeAspect="1"/>
          </p:cNvPicPr>
          <p:nvPr/>
        </p:nvPicPr>
        <p:blipFill rotWithShape="1">
          <a:blip r:embed="rId3"/>
          <a:srcRect l="23956" t="16771" r="23318"/>
          <a:stretch/>
        </p:blipFill>
        <p:spPr>
          <a:xfrm>
            <a:off x="3429000" y="767472"/>
            <a:ext cx="3391495" cy="3592397"/>
          </a:xfrm>
          <a:prstGeom prst="rect">
            <a:avLst/>
          </a:prstGeom>
        </p:spPr>
      </p:pic>
    </p:spTree>
    <p:extLst>
      <p:ext uri="{BB962C8B-B14F-4D97-AF65-F5344CB8AC3E}">
        <p14:creationId xmlns:p14="http://schemas.microsoft.com/office/powerpoint/2010/main" val="39943753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940414-f5a2-4509-bc4b-9b97993b9b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5" ma:contentTypeDescription="Create a new document." ma:contentTypeScope="" ma:versionID="86a5276057cba44ea69d370b253123d5">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a2075b6aa81b50ad749fb75f0c221697"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AEF678-CE86-4B8F-AD31-84A0485479BD}">
  <ds:schemaRefs>
    <ds:schemaRef ds:uri="be940414-f5a2-4509-bc4b-9b97993b9bc1"/>
    <ds:schemaRef ds:uri="http://purl.org/dc/terms/"/>
    <ds:schemaRef ds:uri="http://purl.org/dc/elements/1.1/"/>
    <ds:schemaRef ds:uri="d39049c8-5642-4c67-b9b8-6999510f2293"/>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0199B3BF-8C30-4999-8418-15D9E3B19DD6}">
  <ds:schemaRefs>
    <ds:schemaRef ds:uri="http://schemas.microsoft.com/sharepoint/v3/contenttype/forms"/>
  </ds:schemaRefs>
</ds:datastoreItem>
</file>

<file path=customXml/itemProps3.xml><?xml version="1.0" encoding="utf-8"?>
<ds:datastoreItem xmlns:ds="http://schemas.openxmlformats.org/officeDocument/2006/customXml" ds:itemID="{8CE22F72-2AC7-483A-96D7-720EC38E1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3466</TotalTime>
  <Words>2907</Words>
  <Application>Microsoft Office PowerPoint</Application>
  <PresentationFormat>Custom</PresentationFormat>
  <Paragraphs>201</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CenturySchoolbook</vt:lpstr>
      <vt:lpstr>Times</vt:lpstr>
      <vt:lpstr>Times New Roman</vt:lpstr>
      <vt:lpstr>Office Theme</vt:lpstr>
      <vt:lpstr>Skills for Secondary School Success (4S)</vt:lpstr>
      <vt:lpstr>PowerPoint Presentation</vt:lpstr>
      <vt:lpstr>PowerPoint Presentation</vt:lpstr>
      <vt:lpstr>Making a Difference Road Map</vt:lpstr>
      <vt:lpstr>PowerPoint Presentation</vt:lpstr>
      <vt:lpstr>PowerPoint Presentation</vt:lpstr>
      <vt:lpstr>Lesson 1: Expanding Our Circles of Concern</vt:lpstr>
      <vt:lpstr>Lesson 1: Expanding Our Circles of Concern</vt:lpstr>
      <vt:lpstr>Lesson 1: Expanding Our Circles of Concern</vt:lpstr>
      <vt:lpstr>PowerPoint Presentation</vt:lpstr>
      <vt:lpstr>Lesson 2: Exploring Needs in My Neighborhood Community</vt:lpstr>
      <vt:lpstr>PowerPoint Presentation</vt:lpstr>
      <vt:lpstr>PowerPoint Presentation</vt:lpstr>
      <vt:lpstr>PowerPoint Presentation</vt:lpstr>
      <vt:lpstr>Lesson 3: Addressing School or Neighborhood Community Needs</vt:lpstr>
      <vt:lpstr>PowerPoint Presentation</vt:lpstr>
      <vt:lpstr>PowerPoint Presentation</vt:lpstr>
      <vt:lpstr>PowerPoint Presentation</vt:lpstr>
      <vt:lpstr>Lesson 4: Choosing a Project to Make a Difference</vt:lpstr>
      <vt:lpstr>PowerPoint Presentation</vt:lpstr>
      <vt:lpstr>PowerPoint Presentation</vt:lpstr>
      <vt:lpstr>PowerPoint Presentation</vt:lpstr>
      <vt:lpstr>Lesson 5:  Using Project Management Skills for Your Volunteer Project</vt:lpstr>
      <vt:lpstr>Lesson 5:  Using Project Management Skills for Your Volunteer Project</vt:lpstr>
      <vt:lpstr>PowerPoint Presentation</vt:lpstr>
      <vt:lpstr>Lessons 6:  Working on Project Proposals</vt:lpstr>
      <vt:lpstr>PowerPoint Presentation</vt:lpstr>
      <vt:lpstr>Lesson 7:  Completing Project Proposals</vt:lpstr>
      <vt:lpstr>PowerPoint Presentation</vt:lpstr>
      <vt:lpstr>Lesson 8:  Presentation of Project Proposals</vt:lpstr>
      <vt:lpstr>PowerPoint Presentation</vt:lpstr>
      <vt:lpstr>PowerPoint Presentation</vt:lpstr>
      <vt:lpstr>Lesson 9:  Course  Wrap-Up</vt:lpstr>
      <vt:lpstr>Lesson 9:  Course  Wrap-Up</vt:lpstr>
      <vt:lpstr>PowerPoint Presentation</vt:lpstr>
      <vt:lpstr>PowerPoint Presentation</vt:lpstr>
      <vt:lpstr>PD Feedback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Facilitators</dc:title>
  <dc:creator>Martha Mac Iver</dc:creator>
  <cp:lastModifiedBy>Gregg</cp:lastModifiedBy>
  <cp:revision>12</cp:revision>
  <dcterms:modified xsi:type="dcterms:W3CDTF">2025-09-11T16:57:34Z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