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 id="2147483680" r:id="rId5"/>
  </p:sldMasterIdLst>
  <p:notesMasterIdLst>
    <p:notesMasterId r:id="rId58"/>
  </p:notesMasterIdLst>
  <p:sldIdLst>
    <p:sldId id="258" r:id="rId6"/>
    <p:sldId id="259" r:id="rId7"/>
    <p:sldId id="320" r:id="rId8"/>
    <p:sldId id="318" r:id="rId9"/>
    <p:sldId id="409" r:id="rId10"/>
    <p:sldId id="331" r:id="rId11"/>
    <p:sldId id="332" r:id="rId12"/>
    <p:sldId id="311" r:id="rId13"/>
    <p:sldId id="340" r:id="rId14"/>
    <p:sldId id="396" r:id="rId15"/>
    <p:sldId id="397" r:id="rId16"/>
    <p:sldId id="343" r:id="rId17"/>
    <p:sldId id="317" r:id="rId18"/>
    <p:sldId id="336" r:id="rId19"/>
    <p:sldId id="337" r:id="rId20"/>
    <p:sldId id="339" r:id="rId21"/>
    <p:sldId id="341" r:id="rId22"/>
    <p:sldId id="342" r:id="rId23"/>
    <p:sldId id="378" r:id="rId24"/>
    <p:sldId id="344" r:id="rId25"/>
    <p:sldId id="316" r:id="rId26"/>
    <p:sldId id="345" r:id="rId27"/>
    <p:sldId id="347" r:id="rId28"/>
    <p:sldId id="348" r:id="rId29"/>
    <p:sldId id="384" r:id="rId30"/>
    <p:sldId id="315" r:id="rId31"/>
    <p:sldId id="381" r:id="rId32"/>
    <p:sldId id="382" r:id="rId33"/>
    <p:sldId id="383" r:id="rId34"/>
    <p:sldId id="385" r:id="rId35"/>
    <p:sldId id="386" r:id="rId36"/>
    <p:sldId id="387" r:id="rId37"/>
    <p:sldId id="388" r:id="rId38"/>
    <p:sldId id="389" r:id="rId39"/>
    <p:sldId id="379" r:id="rId40"/>
    <p:sldId id="390" r:id="rId41"/>
    <p:sldId id="313" r:id="rId42"/>
    <p:sldId id="392" r:id="rId43"/>
    <p:sldId id="393" r:id="rId44"/>
    <p:sldId id="394" r:id="rId45"/>
    <p:sldId id="398" r:id="rId46"/>
    <p:sldId id="312" r:id="rId47"/>
    <p:sldId id="400" r:id="rId48"/>
    <p:sldId id="402" r:id="rId49"/>
    <p:sldId id="403" r:id="rId50"/>
    <p:sldId id="399" r:id="rId51"/>
    <p:sldId id="408" r:id="rId52"/>
    <p:sldId id="319" r:id="rId53"/>
    <p:sldId id="407" r:id="rId54"/>
    <p:sldId id="404" r:id="rId55"/>
    <p:sldId id="334" r:id="rId56"/>
    <p:sldId id="395" r:id="rId57"/>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0E988-A8BC-8E72-E88E-FA4A26E5704F}" v="2" dt="2023-10-06T03:45:27.984"/>
  </p1510:revLst>
</p1510:revInfo>
</file>

<file path=ppt/tableStyles.xml><?xml version="1.0" encoding="utf-8"?>
<a:tblStyleLst xmlns:a="http://schemas.openxmlformats.org/drawingml/2006/main" def="{ABBBDAA3-4471-45EC-B0F6-8D643841040A}">
  <a:tblStyle styleId="{ABBBDAA3-4471-45EC-B0F6-8D6438410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7C0404-A641-4692-A8BF-E79ABDFEF942}"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32" autoAdjust="0"/>
    <p:restoredTop sz="94364" autoAdjust="0"/>
  </p:normalViewPr>
  <p:slideViewPr>
    <p:cSldViewPr snapToGrid="0">
      <p:cViewPr varScale="1">
        <p:scale>
          <a:sx n="87" d="100"/>
          <a:sy n="87" d="100"/>
        </p:scale>
        <p:origin x="1074" y="60"/>
      </p:cViewPr>
      <p:guideLst>
        <p:guide orient="horz" pos="1620"/>
        <p:guide pos="2160"/>
      </p:guideLst>
    </p:cSldViewPr>
  </p:slideViewPr>
  <p:outlineViewPr>
    <p:cViewPr>
      <p:scale>
        <a:sx n="33" d="100"/>
        <a:sy n="33" d="100"/>
      </p:scale>
      <p:origin x="0" y="-10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i Crispe" userId="S::jcrispe1@jh.edu::91ebc702-70de-4e7d-be2a-3e2841847880" providerId="AD" clId="Web-{32E0E988-A8BC-8E72-E88E-FA4A26E5704F}"/>
    <pc:docChg chg="modSld">
      <pc:chgData name="Jeri Crispe" userId="S::jcrispe1@jh.edu::91ebc702-70de-4e7d-be2a-3e2841847880" providerId="AD" clId="Web-{32E0E988-A8BC-8E72-E88E-FA4A26E5704F}" dt="2023-10-06T03:45:27.984" v="1" actId="20577"/>
      <pc:docMkLst>
        <pc:docMk/>
      </pc:docMkLst>
      <pc:sldChg chg="modSp">
        <pc:chgData name="Jeri Crispe" userId="S::jcrispe1@jh.edu::91ebc702-70de-4e7d-be2a-3e2841847880" providerId="AD" clId="Web-{32E0E988-A8BC-8E72-E88E-FA4A26E5704F}" dt="2023-10-06T03:45:27.984" v="1" actId="20577"/>
        <pc:sldMkLst>
          <pc:docMk/>
          <pc:sldMk cId="1010230347" sldId="332"/>
        </pc:sldMkLst>
        <pc:spChg chg="mod">
          <ac:chgData name="Jeri Crispe" userId="S::jcrispe1@jh.edu::91ebc702-70de-4e7d-be2a-3e2841847880" providerId="AD" clId="Web-{32E0E988-A8BC-8E72-E88E-FA4A26E5704F}" dt="2023-10-06T03:45:27.984" v="1" actId="20577"/>
          <ac:spMkLst>
            <pc:docMk/>
            <pc:sldMk cId="1010230347" sldId="332"/>
            <ac:spMk id="6" creationId="{3571B303-3694-913D-26CE-573AC1DEAFB4}"/>
          </ac:spMkLst>
        </pc:spChg>
      </pc:sldChg>
    </pc:docChg>
  </pc:docChgLst>
  <pc:docChgLst>
    <pc:chgData name="Martha Mac Iver" userId="cf50b649-e362-467a-a5b1-a01ad8d60a83" providerId="ADAL" clId="{F4A1B62A-F3D1-40BF-A37E-4704BF0825CD}"/>
    <pc:docChg chg="undo custSel addSld modSld sldOrd">
      <pc:chgData name="Martha Mac Iver" userId="cf50b649-e362-467a-a5b1-a01ad8d60a83" providerId="ADAL" clId="{F4A1B62A-F3D1-40BF-A37E-4704BF0825CD}" dt="2023-06-01T18:48:22.268" v="1397" actId="20577"/>
      <pc:docMkLst>
        <pc:docMk/>
      </pc:docMkLst>
      <pc:sldChg chg="modSp modNotesTx">
        <pc:chgData name="Martha Mac Iver" userId="cf50b649-e362-467a-a5b1-a01ad8d60a83" providerId="ADAL" clId="{F4A1B62A-F3D1-40BF-A37E-4704BF0825CD}" dt="2023-06-01T18:32:30.608" v="1121" actId="6549"/>
        <pc:sldMkLst>
          <pc:docMk/>
          <pc:sldMk cId="1279423170" sldId="311"/>
        </pc:sldMkLst>
        <pc:spChg chg="mod">
          <ac:chgData name="Martha Mac Iver" userId="cf50b649-e362-467a-a5b1-a01ad8d60a83" providerId="ADAL" clId="{F4A1B62A-F3D1-40BF-A37E-4704BF0825CD}" dt="2023-06-01T18:32:22.304" v="1120" actId="20577"/>
          <ac:spMkLst>
            <pc:docMk/>
            <pc:sldMk cId="1279423170" sldId="311"/>
            <ac:spMk id="6" creationId="{3571B303-3694-913D-26CE-573AC1DEAFB4}"/>
          </ac:spMkLst>
        </pc:spChg>
      </pc:sldChg>
      <pc:sldChg chg="delSp">
        <pc:chgData name="Martha Mac Iver" userId="cf50b649-e362-467a-a5b1-a01ad8d60a83" providerId="ADAL" clId="{F4A1B62A-F3D1-40BF-A37E-4704BF0825CD}" dt="2023-06-01T18:42:29.189" v="1123"/>
        <pc:sldMkLst>
          <pc:docMk/>
          <pc:sldMk cId="975675429" sldId="315"/>
        </pc:sldMkLst>
        <pc:spChg chg="del">
          <ac:chgData name="Martha Mac Iver" userId="cf50b649-e362-467a-a5b1-a01ad8d60a83" providerId="ADAL" clId="{F4A1B62A-F3D1-40BF-A37E-4704BF0825CD}" dt="2023-06-01T18:42:29.189" v="1123"/>
          <ac:spMkLst>
            <pc:docMk/>
            <pc:sldMk cId="975675429" sldId="315"/>
            <ac:spMk id="8" creationId="{D6228000-3B2C-43C7-BAE9-48691EFF431F}"/>
          </ac:spMkLst>
        </pc:spChg>
      </pc:sldChg>
      <pc:sldChg chg="modNotesTx">
        <pc:chgData name="Martha Mac Iver" userId="cf50b649-e362-467a-a5b1-a01ad8d60a83" providerId="ADAL" clId="{F4A1B62A-F3D1-40BF-A37E-4704BF0825CD}" dt="2023-06-01T18:17:06.329" v="8" actId="6549"/>
        <pc:sldMkLst>
          <pc:docMk/>
          <pc:sldMk cId="2086773901" sldId="318"/>
        </pc:sldMkLst>
      </pc:sldChg>
      <pc:sldChg chg="ord modNotesTx">
        <pc:chgData name="Martha Mac Iver" userId="cf50b649-e362-467a-a5b1-a01ad8d60a83" providerId="ADAL" clId="{F4A1B62A-F3D1-40BF-A37E-4704BF0825CD}" dt="2023-06-01T18:44:35.695" v="1128" actId="20577"/>
        <pc:sldMkLst>
          <pc:docMk/>
          <pc:sldMk cId="2772602801" sldId="331"/>
        </pc:sldMkLst>
      </pc:sldChg>
      <pc:sldChg chg="modNotesTx">
        <pc:chgData name="Martha Mac Iver" userId="cf50b649-e362-467a-a5b1-a01ad8d60a83" providerId="ADAL" clId="{F4A1B62A-F3D1-40BF-A37E-4704BF0825CD}" dt="2023-06-01T18:30:26.067" v="839" actId="6549"/>
        <pc:sldMkLst>
          <pc:docMk/>
          <pc:sldMk cId="1010230347" sldId="332"/>
        </pc:sldMkLst>
      </pc:sldChg>
      <pc:sldChg chg="delSp">
        <pc:chgData name="Martha Mac Iver" userId="cf50b649-e362-467a-a5b1-a01ad8d60a83" providerId="ADAL" clId="{F4A1B62A-F3D1-40BF-A37E-4704BF0825CD}" dt="2023-06-01T18:42:59.054" v="1124"/>
        <pc:sldMkLst>
          <pc:docMk/>
          <pc:sldMk cId="1657139446" sldId="382"/>
        </pc:sldMkLst>
        <pc:spChg chg="del">
          <ac:chgData name="Martha Mac Iver" userId="cf50b649-e362-467a-a5b1-a01ad8d60a83" providerId="ADAL" clId="{F4A1B62A-F3D1-40BF-A37E-4704BF0825CD}" dt="2023-06-01T18:42:59.054" v="1124"/>
          <ac:spMkLst>
            <pc:docMk/>
            <pc:sldMk cId="1657139446" sldId="382"/>
            <ac:spMk id="8" creationId="{D6228000-3B2C-43C7-BAE9-48691EFF431F}"/>
          </ac:spMkLst>
        </pc:spChg>
      </pc:sldChg>
      <pc:sldChg chg="delSp modSp">
        <pc:chgData name="Martha Mac Iver" userId="cf50b649-e362-467a-a5b1-a01ad8d60a83" providerId="ADAL" clId="{F4A1B62A-F3D1-40BF-A37E-4704BF0825CD}" dt="2023-06-01T18:43:11.061" v="1126"/>
        <pc:sldMkLst>
          <pc:docMk/>
          <pc:sldMk cId="4078781496" sldId="383"/>
        </pc:sldMkLst>
        <pc:spChg chg="mod">
          <ac:chgData name="Martha Mac Iver" userId="cf50b649-e362-467a-a5b1-a01ad8d60a83" providerId="ADAL" clId="{F4A1B62A-F3D1-40BF-A37E-4704BF0825CD}" dt="2023-06-01T18:43:06.685" v="1125" actId="1076"/>
          <ac:spMkLst>
            <pc:docMk/>
            <pc:sldMk cId="4078781496" sldId="383"/>
            <ac:spMk id="6" creationId="{3571B303-3694-913D-26CE-573AC1DEAFB4}"/>
          </ac:spMkLst>
        </pc:spChg>
        <pc:spChg chg="del">
          <ac:chgData name="Martha Mac Iver" userId="cf50b649-e362-467a-a5b1-a01ad8d60a83" providerId="ADAL" clId="{F4A1B62A-F3D1-40BF-A37E-4704BF0825CD}" dt="2023-06-01T18:43:11.061" v="1126"/>
          <ac:spMkLst>
            <pc:docMk/>
            <pc:sldMk cId="4078781496" sldId="383"/>
            <ac:spMk id="8" creationId="{D6228000-3B2C-43C7-BAE9-48691EFF431F}"/>
          </ac:spMkLst>
        </pc:spChg>
      </pc:sldChg>
      <pc:sldChg chg="modNotesTx">
        <pc:chgData name="Martha Mac Iver" userId="cf50b649-e362-467a-a5b1-a01ad8d60a83" providerId="ADAL" clId="{F4A1B62A-F3D1-40BF-A37E-4704BF0825CD}" dt="2023-06-01T18:45:30.780" v="1130" actId="6549"/>
        <pc:sldMkLst>
          <pc:docMk/>
          <pc:sldMk cId="1822696265" sldId="394"/>
        </pc:sldMkLst>
      </pc:sldChg>
      <pc:sldChg chg="modNotesTx">
        <pc:chgData name="Martha Mac Iver" userId="cf50b649-e362-467a-a5b1-a01ad8d60a83" providerId="ADAL" clId="{F4A1B62A-F3D1-40BF-A37E-4704BF0825CD}" dt="2023-06-01T18:34:10.687" v="1122" actId="6549"/>
        <pc:sldMkLst>
          <pc:docMk/>
          <pc:sldMk cId="3556934049" sldId="396"/>
        </pc:sldMkLst>
      </pc:sldChg>
      <pc:sldChg chg="modNotesTx">
        <pc:chgData name="Martha Mac Iver" userId="cf50b649-e362-467a-a5b1-a01ad8d60a83" providerId="ADAL" clId="{F4A1B62A-F3D1-40BF-A37E-4704BF0825CD}" dt="2023-06-01T18:48:22.268" v="1397" actId="20577"/>
        <pc:sldMkLst>
          <pc:docMk/>
          <pc:sldMk cId="3388214518" sldId="408"/>
        </pc:sldMkLst>
      </pc:sldChg>
      <pc:sldChg chg="addSp delSp modSp add">
        <pc:chgData name="Martha Mac Iver" userId="cf50b649-e362-467a-a5b1-a01ad8d60a83" providerId="ADAL" clId="{F4A1B62A-F3D1-40BF-A37E-4704BF0825CD}" dt="2023-06-01T18:27:00.500" v="463" actId="14100"/>
        <pc:sldMkLst>
          <pc:docMk/>
          <pc:sldMk cId="1077128352" sldId="409"/>
        </pc:sldMkLst>
        <pc:spChg chg="add mod">
          <ac:chgData name="Martha Mac Iver" userId="cf50b649-e362-467a-a5b1-a01ad8d60a83" providerId="ADAL" clId="{F4A1B62A-F3D1-40BF-A37E-4704BF0825CD}" dt="2023-06-01T18:26:40.834" v="458" actId="1076"/>
          <ac:spMkLst>
            <pc:docMk/>
            <pc:sldMk cId="1077128352" sldId="409"/>
            <ac:spMk id="2" creationId="{99D2482E-1FF1-4902-8290-39FE4BDC9EE9}"/>
          </ac:spMkLst>
        </pc:spChg>
        <pc:spChg chg="add mod">
          <ac:chgData name="Martha Mac Iver" userId="cf50b649-e362-467a-a5b1-a01ad8d60a83" providerId="ADAL" clId="{F4A1B62A-F3D1-40BF-A37E-4704BF0825CD}" dt="2023-06-01T18:26:44.108" v="459" actId="1076"/>
          <ac:spMkLst>
            <pc:docMk/>
            <pc:sldMk cId="1077128352" sldId="409"/>
            <ac:spMk id="4" creationId="{C57E9AF0-63B8-4B84-918B-C7477243BBA5}"/>
          </ac:spMkLst>
        </pc:spChg>
        <pc:spChg chg="add mod">
          <ac:chgData name="Martha Mac Iver" userId="cf50b649-e362-467a-a5b1-a01ad8d60a83" providerId="ADAL" clId="{F4A1B62A-F3D1-40BF-A37E-4704BF0825CD}" dt="2023-06-01T18:27:00.500" v="463" actId="14100"/>
          <ac:spMkLst>
            <pc:docMk/>
            <pc:sldMk cId="1077128352" sldId="409"/>
            <ac:spMk id="5" creationId="{D4425D93-9608-4FC6-9CBB-C0F0DF1892C3}"/>
          </ac:spMkLst>
        </pc:spChg>
        <pc:spChg chg="mod">
          <ac:chgData name="Martha Mac Iver" userId="cf50b649-e362-467a-a5b1-a01ad8d60a83" providerId="ADAL" clId="{F4A1B62A-F3D1-40BF-A37E-4704BF0825CD}" dt="2023-06-01T18:21:18.504" v="36" actId="6549"/>
          <ac:spMkLst>
            <pc:docMk/>
            <pc:sldMk cId="1077128352" sldId="409"/>
            <ac:spMk id="453" creationId="{00000000-0000-0000-0000-000000000000}"/>
          </ac:spMkLst>
        </pc:spChg>
        <pc:spChg chg="mod">
          <ac:chgData name="Martha Mac Iver" userId="cf50b649-e362-467a-a5b1-a01ad8d60a83" providerId="ADAL" clId="{F4A1B62A-F3D1-40BF-A37E-4704BF0825CD}" dt="2023-06-01T18:20:38.189" v="27" actId="6549"/>
          <ac:spMkLst>
            <pc:docMk/>
            <pc:sldMk cId="1077128352" sldId="409"/>
            <ac:spMk id="455" creationId="{00000000-0000-0000-0000-000000000000}"/>
          </ac:spMkLst>
        </pc:spChg>
        <pc:spChg chg="add del mod">
          <ac:chgData name="Martha Mac Iver" userId="cf50b649-e362-467a-a5b1-a01ad8d60a83" providerId="ADAL" clId="{F4A1B62A-F3D1-40BF-A37E-4704BF0825CD}" dt="2023-06-01T18:23:05.019" v="114" actId="120"/>
          <ac:spMkLst>
            <pc:docMk/>
            <pc:sldMk cId="1077128352" sldId="409"/>
            <ac:spMk id="457" creationId="{00000000-0000-0000-0000-000000000000}"/>
          </ac:spMkLst>
        </pc:spChg>
        <pc:spChg chg="mod">
          <ac:chgData name="Martha Mac Iver" userId="cf50b649-e362-467a-a5b1-a01ad8d60a83" providerId="ADAL" clId="{F4A1B62A-F3D1-40BF-A37E-4704BF0825CD}" dt="2023-06-01T18:24:16.282" v="253" actId="113"/>
          <ac:spMkLst>
            <pc:docMk/>
            <pc:sldMk cId="1077128352" sldId="409"/>
            <ac:spMk id="459" creationId="{00000000-0000-0000-0000-000000000000}"/>
          </ac:spMkLst>
        </pc:spChg>
        <pc:spChg chg="mod">
          <ac:chgData name="Martha Mac Iver" userId="cf50b649-e362-467a-a5b1-a01ad8d60a83" providerId="ADAL" clId="{F4A1B62A-F3D1-40BF-A37E-4704BF0825CD}" dt="2023-06-01T18:26:25.101" v="455" actId="113"/>
          <ac:spMkLst>
            <pc:docMk/>
            <pc:sldMk cId="1077128352" sldId="409"/>
            <ac:spMk id="461" creationId="{00000000-0000-0000-0000-000000000000}"/>
          </ac:spMkLst>
        </pc:spChg>
        <pc:spChg chg="mod">
          <ac:chgData name="Martha Mac Iver" userId="cf50b649-e362-467a-a5b1-a01ad8d60a83" providerId="ADAL" clId="{F4A1B62A-F3D1-40BF-A37E-4704BF0825CD}" dt="2023-06-01T18:26:31.701" v="456" actId="113"/>
          <ac:spMkLst>
            <pc:docMk/>
            <pc:sldMk cId="1077128352" sldId="409"/>
            <ac:spMk id="463" creationId="{00000000-0000-0000-0000-000000000000}"/>
          </ac:spMkLst>
        </pc:spChg>
        <pc:grpChg chg="mod">
          <ac:chgData name="Martha Mac Iver" userId="cf50b649-e362-467a-a5b1-a01ad8d60a83" providerId="ADAL" clId="{F4A1B62A-F3D1-40BF-A37E-4704BF0825CD}" dt="2023-06-01T18:24:59.768" v="294" actId="1076"/>
          <ac:grpSpMkLst>
            <pc:docMk/>
            <pc:sldMk cId="1077128352" sldId="409"/>
            <ac:grpSpMk id="451" creationId="{00000000-0000-0000-0000-000000000000}"/>
          </ac:grpSpMkLst>
        </pc:grpChg>
      </pc:sldChg>
    </pc:docChg>
  </pc:docChgLst>
  <pc:docChgLst>
    <pc:chgData name="Martha Mac Iver" userId="cf50b649-e362-467a-a5b1-a01ad8d60a83" providerId="ADAL" clId="{B1DBA604-764E-4288-8C4F-B5E1E4BA4A1A}"/>
    <pc:docChg chg="modSld">
      <pc:chgData name="Martha Mac Iver" userId="cf50b649-e362-467a-a5b1-a01ad8d60a83" providerId="ADAL" clId="{B1DBA604-764E-4288-8C4F-B5E1E4BA4A1A}" dt="2023-07-12T20:02:52.169" v="22"/>
      <pc:docMkLst>
        <pc:docMk/>
      </pc:docMkLst>
      <pc:sldChg chg="addSp delSp modSp">
        <pc:chgData name="Martha Mac Iver" userId="cf50b649-e362-467a-a5b1-a01ad8d60a83" providerId="ADAL" clId="{B1DBA604-764E-4288-8C4F-B5E1E4BA4A1A}" dt="2023-07-12T20:01:41.863" v="8"/>
        <pc:sldMkLst>
          <pc:docMk/>
          <pc:sldMk cId="0" sldId="258"/>
        </pc:sldMkLst>
        <pc:spChg chg="add del mod">
          <ac:chgData name="Martha Mac Iver" userId="cf50b649-e362-467a-a5b1-a01ad8d60a83" providerId="ADAL" clId="{B1DBA604-764E-4288-8C4F-B5E1E4BA4A1A}" dt="2023-07-12T20:01:41.863" v="8"/>
          <ac:spMkLst>
            <pc:docMk/>
            <pc:sldMk cId="0" sldId="258"/>
            <ac:spMk id="6" creationId="{5D650769-2DEE-4DDD-803B-1535E61C37DD}"/>
          </ac:spMkLst>
        </pc:spChg>
        <pc:picChg chg="add mod">
          <ac:chgData name="Martha Mac Iver" userId="cf50b649-e362-467a-a5b1-a01ad8d60a83" providerId="ADAL" clId="{B1DBA604-764E-4288-8C4F-B5E1E4BA4A1A}" dt="2023-07-12T18:59:31.611" v="5" actId="1076"/>
          <ac:picMkLst>
            <pc:docMk/>
            <pc:sldMk cId="0" sldId="258"/>
            <ac:picMk id="3" creationId="{B080891A-D4C1-4884-A628-776348416008}"/>
          </ac:picMkLst>
        </pc:picChg>
        <pc:picChg chg="add del mod">
          <ac:chgData name="Martha Mac Iver" userId="cf50b649-e362-467a-a5b1-a01ad8d60a83" providerId="ADAL" clId="{B1DBA604-764E-4288-8C4F-B5E1E4BA4A1A}" dt="2023-07-12T20:01:41.863" v="8"/>
          <ac:picMkLst>
            <pc:docMk/>
            <pc:sldMk cId="0" sldId="258"/>
            <ac:picMk id="5" creationId="{8EE5B57D-4B45-4347-A7DE-812827E3AE19}"/>
          </ac:picMkLst>
        </pc:picChg>
        <pc:picChg chg="del">
          <ac:chgData name="Martha Mac Iver" userId="cf50b649-e362-467a-a5b1-a01ad8d60a83" providerId="ADAL" clId="{B1DBA604-764E-4288-8C4F-B5E1E4BA4A1A}" dt="2023-07-12T18:58:24.266" v="0"/>
          <ac:picMkLst>
            <pc:docMk/>
            <pc:sldMk cId="0" sldId="258"/>
            <ac:picMk id="18" creationId="{D9A25C45-076A-5CF4-E296-FBD47142F9FE}"/>
          </ac:picMkLst>
        </pc:picChg>
      </pc:sldChg>
      <pc:sldChg chg="addSp delSp modSp modNotesTx">
        <pc:chgData name="Martha Mac Iver" userId="cf50b649-e362-467a-a5b1-a01ad8d60a83" providerId="ADAL" clId="{B1DBA604-764E-4288-8C4F-B5E1E4BA4A1A}" dt="2023-07-12T20:02:52.169" v="22"/>
        <pc:sldMkLst>
          <pc:docMk/>
          <pc:sldMk cId="1822696265" sldId="394"/>
        </pc:sldMkLst>
        <pc:spChg chg="add del mod">
          <ac:chgData name="Martha Mac Iver" userId="cf50b649-e362-467a-a5b1-a01ad8d60a83" providerId="ADAL" clId="{B1DBA604-764E-4288-8C4F-B5E1E4BA4A1A}" dt="2023-07-12T20:02:06.393" v="11"/>
          <ac:spMkLst>
            <pc:docMk/>
            <pc:sldMk cId="1822696265" sldId="394"/>
            <ac:spMk id="12" creationId="{0D1ED34C-3DD7-481C-93F5-A3F724A75FBF}"/>
          </ac:spMkLst>
        </pc:spChg>
        <pc:spChg chg="add del mod">
          <ac:chgData name="Martha Mac Iver" userId="cf50b649-e362-467a-a5b1-a01ad8d60a83" providerId="ADAL" clId="{B1DBA604-764E-4288-8C4F-B5E1E4BA4A1A}" dt="2023-07-12T20:02:52.169" v="22"/>
          <ac:spMkLst>
            <pc:docMk/>
            <pc:sldMk cId="1822696265" sldId="394"/>
            <ac:spMk id="13" creationId="{81E47884-AC37-4DC5-8DAB-81D392D2C373}"/>
          </ac:spMkLst>
        </pc:spChg>
        <pc:picChg chg="del">
          <ac:chgData name="Martha Mac Iver" userId="cf50b649-e362-467a-a5b1-a01ad8d60a83" providerId="ADAL" clId="{B1DBA604-764E-4288-8C4F-B5E1E4BA4A1A}" dt="2023-07-12T20:01:09.920" v="6"/>
          <ac:picMkLst>
            <pc:docMk/>
            <pc:sldMk cId="1822696265" sldId="394"/>
            <ac:picMk id="10" creationId="{6AFA6594-3FF5-4D17-BFDB-C7EC2364ADE3}"/>
          </ac:picMkLst>
        </pc:picChg>
        <pc:picChg chg="add mod">
          <ac:chgData name="Martha Mac Iver" userId="cf50b649-e362-467a-a5b1-a01ad8d60a83" providerId="ADAL" clId="{B1DBA604-764E-4288-8C4F-B5E1E4BA4A1A}" dt="2023-07-12T20:01:54.707" v="10" actId="1076"/>
          <ac:picMkLst>
            <pc:docMk/>
            <pc:sldMk cId="1822696265" sldId="394"/>
            <ac:picMk id="11" creationId="{6B735823-64F6-4182-BDFC-0F3E470351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anarmenian.net/eng/news/229859/"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9930c098c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Welcome to our Professional Development session for Unit 2 of Skills for Secondary School Success – Confronting Challenges and Developing a Growth Mindset.</a:t>
            </a:r>
            <a:endParaRPr dirty="0"/>
          </a:p>
        </p:txBody>
      </p:sp>
      <p:sp>
        <p:nvSpPr>
          <p:cNvPr id="170" name="Google Shape;170;g169930c098c_2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p>
          <a:p>
            <a:pPr marL="0" lvl="0" indent="0" algn="l" rtl="0">
              <a:spcBef>
                <a:spcPts val="0"/>
              </a:spcBef>
              <a:spcAft>
                <a:spcPts val="0"/>
              </a:spcAft>
              <a:buNone/>
            </a:pPr>
            <a:r>
              <a:rPr lang="en-US" dirty="0"/>
              <a:t>The first activity in the lesson gives students their own chance to get an overview of the unit through a gallery walk.   You will need to divide the class into six groups to rotate around six different stations.   Each station will focus on one of the questions listed on the slide.   What is stress?  How do you know if you are feeling stress?  What causes stress?  What do you do to relive stress?  What can schools do to help students feel less stressed?   What differences do you notice between a fixed and growth mindset?     You will have posted these questions at stations around the room in preparation for this activity, using the materials provided in Classroom Materials folder.   Most groups will be discussing the questions in a different order than the one listed, but this is ok.  The point is to get them talking with each other about stress and growth mindset.  It will be good to provide the group with post-it notes so they can leave comments at each station if they like.  </a:t>
            </a:r>
            <a:endParaRPr dirty="0"/>
          </a:p>
        </p:txBody>
      </p:sp>
    </p:spTree>
    <p:extLst>
      <p:ext uri="{BB962C8B-B14F-4D97-AF65-F5344CB8AC3E}">
        <p14:creationId xmlns:p14="http://schemas.microsoft.com/office/powerpoint/2010/main" val="273832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second main activity in this lesson gives students individual time to reflect on their own experience of stress and their strategies for coping.  Reflection sheets are provided in the student materials (and there are copies in your manual).</a:t>
            </a:r>
            <a:endParaRPr dirty="0"/>
          </a:p>
        </p:txBody>
      </p:sp>
    </p:spTree>
    <p:extLst>
      <p:ext uri="{BB962C8B-B14F-4D97-AF65-F5344CB8AC3E}">
        <p14:creationId xmlns:p14="http://schemas.microsoft.com/office/powerpoint/2010/main" val="1136172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2 will help students learn to recognize their own symptoms of stress.</a:t>
            </a:r>
          </a:p>
        </p:txBody>
      </p:sp>
    </p:spTree>
    <p:extLst>
      <p:ext uri="{BB962C8B-B14F-4D97-AF65-F5344CB8AC3E}">
        <p14:creationId xmlns:p14="http://schemas.microsoft.com/office/powerpoint/2010/main" val="294700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activity introduces students to the parasympathetic and sympathetic nervous systems and how they relate to stress.</a:t>
            </a:r>
            <a:endParaRPr dirty="0"/>
          </a:p>
        </p:txBody>
      </p:sp>
    </p:spTree>
    <p:extLst>
      <p:ext uri="{BB962C8B-B14F-4D97-AF65-F5344CB8AC3E}">
        <p14:creationId xmlns:p14="http://schemas.microsoft.com/office/powerpoint/2010/main" val="5627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Here’s a brief primer for those of you (like us!) who don’t think about this every day.    The sympathetic nervous system is often associated with  the “fight or flight” response.  You can see all the physical symptoms associated with it on the slide.</a:t>
            </a:r>
          </a:p>
        </p:txBody>
      </p:sp>
      <p:sp>
        <p:nvSpPr>
          <p:cNvPr id="4" name="Slide Number Placeholder 3"/>
          <p:cNvSpPr>
            <a:spLocks noGrp="1"/>
          </p:cNvSpPr>
          <p:nvPr>
            <p:ph type="sldNum" sz="quarter" idx="5"/>
          </p:nvPr>
        </p:nvSpPr>
        <p:spPr/>
        <p:txBody>
          <a:bodyPr/>
          <a:lstStyle/>
          <a:p>
            <a:fld id="{73C510A3-81F5-46F8-81EE-96F08FFCFD60}" type="slidenum">
              <a:rPr lang="en-US" smtClean="0"/>
              <a:t>14</a:t>
            </a:fld>
            <a:endParaRPr lang="en-US"/>
          </a:p>
        </p:txBody>
      </p:sp>
    </p:spTree>
    <p:extLst>
      <p:ext uri="{BB962C8B-B14F-4D97-AF65-F5344CB8AC3E}">
        <p14:creationId xmlns:p14="http://schemas.microsoft.com/office/powerpoint/2010/main" val="67750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Then there’s the parasympathetic nervous system that helps the body return to a normal restful state.</a:t>
            </a:r>
          </a:p>
        </p:txBody>
      </p:sp>
      <p:sp>
        <p:nvSpPr>
          <p:cNvPr id="4" name="Slide Number Placeholder 3"/>
          <p:cNvSpPr>
            <a:spLocks noGrp="1"/>
          </p:cNvSpPr>
          <p:nvPr>
            <p:ph type="sldNum" sz="quarter" idx="5"/>
          </p:nvPr>
        </p:nvSpPr>
        <p:spPr/>
        <p:txBody>
          <a:bodyPr/>
          <a:lstStyle/>
          <a:p>
            <a:fld id="{73C510A3-81F5-46F8-81EE-96F08FFCFD60}" type="slidenum">
              <a:rPr lang="en-US" smtClean="0"/>
              <a:t>15</a:t>
            </a:fld>
            <a:endParaRPr lang="en-US"/>
          </a:p>
        </p:txBody>
      </p:sp>
    </p:spTree>
    <p:extLst>
      <p:ext uri="{BB962C8B-B14F-4D97-AF65-F5344CB8AC3E}">
        <p14:creationId xmlns:p14="http://schemas.microsoft.com/office/powerpoint/2010/main" val="76094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2, students work in small teams to identify various symptoms of stress, and then share them out in large group discussion.  The student activity sheets are all provided in the student materials folder.</a:t>
            </a:r>
            <a:endParaRPr dirty="0"/>
          </a:p>
        </p:txBody>
      </p:sp>
    </p:spTree>
    <p:extLst>
      <p:ext uri="{BB962C8B-B14F-4D97-AF65-F5344CB8AC3E}">
        <p14:creationId xmlns:p14="http://schemas.microsoft.com/office/powerpoint/2010/main" val="418032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3, the same teams brainstorm about causes of stress for teenagers, using another activity sheet you can print from the student materials.  They also discuss ways schools can support students better.</a:t>
            </a:r>
            <a:endParaRPr dirty="0"/>
          </a:p>
        </p:txBody>
      </p:sp>
    </p:spTree>
    <p:extLst>
      <p:ext uri="{BB962C8B-B14F-4D97-AF65-F5344CB8AC3E}">
        <p14:creationId xmlns:p14="http://schemas.microsoft.com/office/powerpoint/2010/main" val="107305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closing exit ticket for this lesson gives students the opportunity to show their learning about the sympathetic and parasympathetic nervous systems.</a:t>
            </a:r>
            <a:endParaRPr dirty="0"/>
          </a:p>
        </p:txBody>
      </p:sp>
    </p:spTree>
    <p:extLst>
      <p:ext uri="{BB962C8B-B14F-4D97-AF65-F5344CB8AC3E}">
        <p14:creationId xmlns:p14="http://schemas.microsoft.com/office/powerpoint/2010/main" val="53446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dirty="0">
                <a:solidFill>
                  <a:schemeClr val="dk1"/>
                </a:solidFill>
                <a:latin typeface="+mn-lt"/>
              </a:rPr>
              <a:t>Let’s take some time to discuss your reactions to these first two lessons.  How familiar will these concepts about stress be for your students?  </a:t>
            </a:r>
          </a:p>
          <a:p>
            <a:pPr marL="0" lvl="0" indent="0" algn="l" rtl="0">
              <a:spcBef>
                <a:spcPts val="0"/>
              </a:spcBef>
              <a:spcAft>
                <a:spcPts val="0"/>
              </a:spcAft>
              <a:buNone/>
            </a:pPr>
            <a:r>
              <a:rPr lang="en-US" dirty="0">
                <a:solidFill>
                  <a:schemeClr val="dk1"/>
                </a:solidFill>
                <a:latin typeface="+mn-lt"/>
              </a:rPr>
              <a:t>How do you think they will react to the lesson activities?  </a:t>
            </a:r>
          </a:p>
          <a:p>
            <a:pPr marL="0" lvl="0" indent="0" algn="l" rtl="0">
              <a:spcBef>
                <a:spcPts val="0"/>
              </a:spcBef>
              <a:spcAft>
                <a:spcPts val="0"/>
              </a:spcAft>
              <a:buNone/>
            </a:pPr>
            <a:r>
              <a:rPr lang="en-US" dirty="0">
                <a:solidFill>
                  <a:schemeClr val="dk1"/>
                </a:solidFill>
                <a:latin typeface="+mn-lt"/>
              </a:rPr>
              <a:t>Do you foresee any challenges as students interact with these lessons?</a:t>
            </a:r>
          </a:p>
          <a:p>
            <a:pPr marL="0" lvl="0" indent="0" algn="l" rtl="0">
              <a:spcBef>
                <a:spcPts val="0"/>
              </a:spcBef>
              <a:spcAft>
                <a:spcPts val="0"/>
              </a:spcAft>
              <a:buNone/>
            </a:pPr>
            <a:r>
              <a:rPr lang="en-US" dirty="0">
                <a:solidFill>
                  <a:schemeClr val="dk1"/>
                </a:solidFill>
                <a:latin typeface="+mn-lt"/>
              </a:rPr>
              <a:t>What ideas do you have for keeping them engaged?</a:t>
            </a:r>
            <a:endParaRPr dirty="0">
              <a:solidFill>
                <a:schemeClr val="dk1"/>
              </a:solidFill>
              <a:latin typeface="+mn-lt"/>
            </a:endParaRPr>
          </a:p>
        </p:txBody>
      </p:sp>
    </p:spTree>
    <p:extLst>
      <p:ext uri="{BB962C8B-B14F-4D97-AF65-F5344CB8AC3E}">
        <p14:creationId xmlns:p14="http://schemas.microsoft.com/office/powerpoint/2010/main" val="139763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69930c098c_2_1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b="1" dirty="0">
                <a:solidFill>
                  <a:schemeClr val="dk1"/>
                </a:solidFill>
              </a:rPr>
              <a:t>In our time today we will begin with a Connection Circle to reflect and discuss our experiences with the Unit 1 lessons aimed at helping students to consider their purpose in life and purpose in learning.  We will then spend some time getting an overview of the lessons in Unit 2.  It will be helpful to have your copy of the Teacher’s Manual to follow along.  We will conclude with more time for reflection and discussion as we think about starting Unit 2 with students.</a:t>
            </a:r>
            <a:endParaRPr b="1" dirty="0">
              <a:solidFill>
                <a:schemeClr val="dk1"/>
              </a:solidFill>
            </a:endParaRPr>
          </a:p>
        </p:txBody>
      </p:sp>
      <p:sp>
        <p:nvSpPr>
          <p:cNvPr id="177" name="Google Shape;177;g169930c098c_2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This lesson is all about managing difficult emotions.  It will help students to identify their triggers and give them strategies for how to respond.</a:t>
            </a:r>
          </a:p>
        </p:txBody>
      </p:sp>
    </p:spTree>
    <p:extLst>
      <p:ext uri="{BB962C8B-B14F-4D97-AF65-F5344CB8AC3E}">
        <p14:creationId xmlns:p14="http://schemas.microsoft.com/office/powerpoint/2010/main" val="3382909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first activity helps students to begin recognizing the things that trigger difficult emotions for them.  Students have time individually to identify their own triggers with a sheet provided in the student materials.     Then you will lead a full class discussion about the kinds of things at school that can trigger difficult emotions.</a:t>
            </a:r>
            <a:endParaRPr dirty="0"/>
          </a:p>
        </p:txBody>
      </p:sp>
    </p:spTree>
    <p:extLst>
      <p:ext uri="{BB962C8B-B14F-4D97-AF65-F5344CB8AC3E}">
        <p14:creationId xmlns:p14="http://schemas.microsoft.com/office/powerpoint/2010/main" val="586904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second activity with a brief large group discussion about the importance of remaining calm even when your emotions are spinning.  Students then pair up to share about what remaining calm looks like and sounds like, using the student activity sheet provided.  </a:t>
            </a:r>
            <a:endParaRPr dirty="0"/>
          </a:p>
        </p:txBody>
      </p:sp>
    </p:spTree>
    <p:extLst>
      <p:ext uri="{BB962C8B-B14F-4D97-AF65-F5344CB8AC3E}">
        <p14:creationId xmlns:p14="http://schemas.microsoft.com/office/powerpoint/2010/main" val="3882300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teacher introduces the PEACE acronym and the PEACE approach, and then students have some individual reflection time to think about how they could have used this approach in a recent situation, using the reflection sheet provided in student materials.</a:t>
            </a:r>
            <a:endParaRPr dirty="0"/>
          </a:p>
        </p:txBody>
      </p:sp>
    </p:spTree>
    <p:extLst>
      <p:ext uri="{BB962C8B-B14F-4D97-AF65-F5344CB8AC3E}">
        <p14:creationId xmlns:p14="http://schemas.microsoft.com/office/powerpoint/2010/main" val="172616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3, students have time to brainstorm about their own self-regulation strategies.</a:t>
            </a:r>
            <a:endParaRPr dirty="0"/>
          </a:p>
        </p:txBody>
      </p:sp>
    </p:spTree>
    <p:extLst>
      <p:ext uri="{BB962C8B-B14F-4D97-AF65-F5344CB8AC3E}">
        <p14:creationId xmlns:p14="http://schemas.microsoft.com/office/powerpoint/2010/main" val="1465154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4 moves on to helping students develop their problem solving skills.</a:t>
            </a:r>
          </a:p>
        </p:txBody>
      </p:sp>
    </p:spTree>
    <p:extLst>
      <p:ext uri="{BB962C8B-B14F-4D97-AF65-F5344CB8AC3E}">
        <p14:creationId xmlns:p14="http://schemas.microsoft.com/office/powerpoint/2010/main" val="312472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first activity, the teacher reviews the PEACE approach and then presents 3 problem solving strategies:   FLEE              FIGHT            or FACE  </a:t>
            </a:r>
          </a:p>
          <a:p>
            <a:pPr marL="0" lvl="0" indent="0" algn="l" rtl="0">
              <a:spcBef>
                <a:spcPts val="0"/>
              </a:spcBef>
              <a:spcAft>
                <a:spcPts val="0"/>
              </a:spcAft>
              <a:buNone/>
            </a:pPr>
            <a:r>
              <a:rPr lang="en-US" dirty="0"/>
              <a:t>                                                                                                                                                                      or        AVOID         ATTACK          or ADDRESS</a:t>
            </a:r>
            <a:endParaRPr dirty="0"/>
          </a:p>
        </p:txBody>
      </p:sp>
    </p:spTree>
    <p:extLst>
      <p:ext uri="{BB962C8B-B14F-4D97-AF65-F5344CB8AC3E}">
        <p14:creationId xmlns:p14="http://schemas.microsoft.com/office/powerpoint/2010/main" val="2085090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Students then work in teams to classify common reactions during conflict into one of the three categories, using the student activity sheet provided.  After the teams have worked together on this, they share out their conclusions in a full class discussion.</a:t>
            </a:r>
            <a:endParaRPr dirty="0"/>
          </a:p>
        </p:txBody>
      </p:sp>
    </p:spTree>
    <p:extLst>
      <p:ext uri="{BB962C8B-B14F-4D97-AF65-F5344CB8AC3E}">
        <p14:creationId xmlns:p14="http://schemas.microsoft.com/office/powerpoint/2010/main" val="4226260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Students then get more practice in sorting through these approaches as they partner-read a brief story and discuss which strategy the main character is using and how well it is working.     The class then debriefs in a full class discussion.</a:t>
            </a:r>
            <a:endParaRPr dirty="0"/>
          </a:p>
        </p:txBody>
      </p:sp>
    </p:spTree>
    <p:extLst>
      <p:ext uri="{BB962C8B-B14F-4D97-AF65-F5344CB8AC3E}">
        <p14:creationId xmlns:p14="http://schemas.microsoft.com/office/powerpoint/2010/main" val="491449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third activity, students are grouped in teams to role-play these different responses in a specific conflict situation.   Students have time to discuss the solutions they saw in action and how effective they were.</a:t>
            </a:r>
            <a:endParaRPr dirty="0"/>
          </a:p>
        </p:txBody>
      </p:sp>
    </p:spTree>
    <p:extLst>
      <p:ext uri="{BB962C8B-B14F-4D97-AF65-F5344CB8AC3E}">
        <p14:creationId xmlns:p14="http://schemas.microsoft.com/office/powerpoint/2010/main" val="1473854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FF0000"/>
                </a:solidFill>
                <a:highlight>
                  <a:srgbClr val="FFFF00"/>
                </a:highlight>
              </a:rPr>
              <a:t>I’m thinking about the in-person facilitator and wondering if there should be more instructions for how to facilitate the connection circle. Since they will have done this already, maybe just some “as a reminder”  notes.</a:t>
            </a:r>
          </a:p>
          <a:p>
            <a:pPr marL="0" lvl="0" indent="0" algn="l" rtl="0">
              <a:spcBef>
                <a:spcPts val="0"/>
              </a:spcBef>
              <a:spcAft>
                <a:spcPts val="0"/>
              </a:spcAft>
              <a:buNone/>
            </a:pPr>
            <a:endParaRPr lang="en-US" dirty="0">
              <a:solidFill>
                <a:srgbClr val="FF0000"/>
              </a:solidFill>
            </a:endParaRPr>
          </a:p>
          <a:p>
            <a:pPr marL="0" lvl="0" indent="0" algn="l" rtl="0">
              <a:spcBef>
                <a:spcPts val="0"/>
              </a:spcBef>
              <a:spcAft>
                <a:spcPts val="0"/>
              </a:spcAft>
              <a:buNone/>
            </a:pPr>
            <a:r>
              <a:rPr lang="en-US" dirty="0"/>
              <a:t>Let’s take some time to discuss these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5min.</a:t>
            </a:r>
            <a:endParaRPr dirty="0"/>
          </a:p>
        </p:txBody>
      </p:sp>
    </p:spTree>
    <p:extLst>
      <p:ext uri="{BB962C8B-B14F-4D97-AF65-F5344CB8AC3E}">
        <p14:creationId xmlns:p14="http://schemas.microsoft.com/office/powerpoint/2010/main" val="207052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5 helps students to understand mindfulness and practice different strategies for mindfulness.</a:t>
            </a:r>
          </a:p>
        </p:txBody>
      </p:sp>
    </p:spTree>
    <p:extLst>
      <p:ext uri="{BB962C8B-B14F-4D97-AF65-F5344CB8AC3E}">
        <p14:creationId xmlns:p14="http://schemas.microsoft.com/office/powerpoint/2010/main" val="334543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This lesson begins with a short video clip about mindfulness.  Then the teacher leads a brief discussion of students reactions to the video and presents some background information on mindfulness using the </a:t>
            </a:r>
            <a:r>
              <a:rPr lang="en-US" dirty="0" err="1"/>
              <a:t>powerpoint</a:t>
            </a:r>
            <a:r>
              <a:rPr lang="en-US" dirty="0"/>
              <a:t> slides provided.</a:t>
            </a:r>
            <a:endParaRPr dirty="0"/>
          </a:p>
        </p:txBody>
      </p:sp>
    </p:spTree>
    <p:extLst>
      <p:ext uri="{BB962C8B-B14F-4D97-AF65-F5344CB8AC3E}">
        <p14:creationId xmlns:p14="http://schemas.microsoft.com/office/powerpoint/2010/main" val="3883817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Students then work with a partner to classify statements about mindfulness as truths or myths.   Students then debrief as an entire class.</a:t>
            </a:r>
            <a:endParaRPr dirty="0"/>
          </a:p>
        </p:txBody>
      </p:sp>
    </p:spTree>
    <p:extLst>
      <p:ext uri="{BB962C8B-B14F-4D97-AF65-F5344CB8AC3E}">
        <p14:creationId xmlns:p14="http://schemas.microsoft.com/office/powerpoint/2010/main" val="2899899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In the next activity the teacher leads students in some mindfulness practices.  These can include deep breathing, listening to nature sounds and paying attention to their body experiences, or mindful coloring.</a:t>
            </a:r>
            <a:endParaRPr dirty="0"/>
          </a:p>
        </p:txBody>
      </p:sp>
    </p:spTree>
    <p:extLst>
      <p:ext uri="{BB962C8B-B14F-4D97-AF65-F5344CB8AC3E}">
        <p14:creationId xmlns:p14="http://schemas.microsoft.com/office/powerpoint/2010/main" val="2425463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t>Then students work with a partner to trying to identify the possible feelings behind particular statements they might hear – using the activity sheet provided in the student materials.</a:t>
            </a:r>
            <a:endParaRPr dirty="0"/>
          </a:p>
        </p:txBody>
      </p:sp>
    </p:spTree>
    <p:extLst>
      <p:ext uri="{BB962C8B-B14F-4D97-AF65-F5344CB8AC3E}">
        <p14:creationId xmlns:p14="http://schemas.microsoft.com/office/powerpoint/2010/main" val="644710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dirty="0">
                <a:solidFill>
                  <a:schemeClr val="dk1"/>
                </a:solidFill>
                <a:latin typeface="+mn-lt"/>
              </a:rPr>
              <a:t>Let’s spend some time discussing the lessons we’ve just heard about.  How familiar do you think your students will be with these ideas about managing difficult emotions, problem solving, and mindfulness?  How much do you think they need the kind of practice and reflection time these lessons provide?</a:t>
            </a:r>
          </a:p>
          <a:p>
            <a:pPr marL="0" lvl="0" indent="0" algn="l" rtl="0">
              <a:spcBef>
                <a:spcPts val="0"/>
              </a:spcBef>
              <a:spcAft>
                <a:spcPts val="0"/>
              </a:spcAft>
              <a:buNone/>
            </a:pPr>
            <a:endParaRPr lang="en-US" dirty="0">
              <a:solidFill>
                <a:schemeClr val="dk1"/>
              </a:solidFill>
              <a:latin typeface="+mn-lt"/>
            </a:endParaRPr>
          </a:p>
          <a:p>
            <a:pPr marL="0" lvl="0" indent="0" algn="l" rtl="0">
              <a:spcBef>
                <a:spcPts val="0"/>
              </a:spcBef>
              <a:spcAft>
                <a:spcPts val="0"/>
              </a:spcAft>
              <a:buNone/>
            </a:pPr>
            <a:r>
              <a:rPr lang="en-US" dirty="0">
                <a:solidFill>
                  <a:schemeClr val="dk1"/>
                </a:solidFill>
                <a:latin typeface="+mn-lt"/>
              </a:rPr>
              <a:t>How do you think they will react to these activities?  Do you foresee any issues you might need to plan in advance for?</a:t>
            </a:r>
          </a:p>
          <a:p>
            <a:pPr marL="0" lvl="0" indent="0" algn="l" rtl="0">
              <a:spcBef>
                <a:spcPts val="0"/>
              </a:spcBef>
              <a:spcAft>
                <a:spcPts val="0"/>
              </a:spcAft>
              <a:buNone/>
            </a:pPr>
            <a:endParaRPr lang="en-US" dirty="0">
              <a:solidFill>
                <a:schemeClr val="dk1"/>
              </a:solidFill>
              <a:latin typeface="+mn-lt"/>
            </a:endParaRPr>
          </a:p>
          <a:p>
            <a:pPr marL="0" lvl="0" indent="0" algn="l" rtl="0">
              <a:spcBef>
                <a:spcPts val="0"/>
              </a:spcBef>
              <a:spcAft>
                <a:spcPts val="0"/>
              </a:spcAft>
              <a:buNone/>
            </a:pPr>
            <a:r>
              <a:rPr lang="en-US" dirty="0">
                <a:solidFill>
                  <a:schemeClr val="dk1"/>
                </a:solidFill>
                <a:latin typeface="+mn-lt"/>
              </a:rPr>
              <a:t>Any other thoughts about these particular lessons?</a:t>
            </a:r>
            <a:endParaRPr dirty="0">
              <a:solidFill>
                <a:schemeClr val="dk1"/>
              </a:solidFill>
              <a:latin typeface="+mn-lt"/>
            </a:endParaRPr>
          </a:p>
        </p:txBody>
      </p:sp>
    </p:spTree>
    <p:extLst>
      <p:ext uri="{BB962C8B-B14F-4D97-AF65-F5344CB8AC3E}">
        <p14:creationId xmlns:p14="http://schemas.microsoft.com/office/powerpoint/2010/main" val="2636974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With this lesson, we move on to the notion of a growth mindset.  The goal is for students to understand that they have the power, through their own effort, to help their brain to grow.  They can exercise control over their own learning.</a:t>
            </a:r>
          </a:p>
        </p:txBody>
      </p:sp>
    </p:spTree>
    <p:extLst>
      <p:ext uri="{BB962C8B-B14F-4D97-AF65-F5344CB8AC3E}">
        <p14:creationId xmlns:p14="http://schemas.microsoft.com/office/powerpoint/2010/main" val="2659524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first activity, students learn about the importance of exercising the brain.  They pair-share about their own experience doing this.  Then the teacher summarizes some main points about how we can exercise our brains (using the ppt slides provided).</a:t>
            </a:r>
            <a:endParaRPr dirty="0"/>
          </a:p>
        </p:txBody>
      </p:sp>
    </p:spTree>
    <p:extLst>
      <p:ext uri="{BB962C8B-B14F-4D97-AF65-F5344CB8AC3E}">
        <p14:creationId xmlns:p14="http://schemas.microsoft.com/office/powerpoint/2010/main" val="2286973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second activity students see a video about how taxi drivers’ brains grow because of how they exercise them in learning all the routes they need to know in London.  Students hear about an actual research study that showed how a part of the brain grew through mental exercise.</a:t>
            </a:r>
            <a:endParaRPr dirty="0"/>
          </a:p>
        </p:txBody>
      </p:sp>
    </p:spTree>
    <p:extLst>
      <p:ext uri="{BB962C8B-B14F-4D97-AF65-F5344CB8AC3E}">
        <p14:creationId xmlns:p14="http://schemas.microsoft.com/office/powerpoint/2010/main" val="2756475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you have time, this lesson includes a couple of more short videos about how the brain grows that students can compare and rate.</a:t>
            </a:r>
            <a:endParaRPr dirty="0"/>
          </a:p>
        </p:txBody>
      </p:sp>
    </p:spTree>
    <p:extLst>
      <p:ext uri="{BB962C8B-B14F-4D97-AF65-F5344CB8AC3E}">
        <p14:creationId xmlns:p14="http://schemas.microsoft.com/office/powerpoint/2010/main" val="374928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9930c098c_2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69930c098c_2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discussed the various 4S lesson components in our last session.  It would be good to discuss briefly how each of these components is working for you.  </a:t>
            </a:r>
          </a:p>
          <a:p>
            <a:pPr marL="158750" indent="0">
              <a:buNone/>
            </a:pPr>
            <a:endParaRPr lang="en-US" b="1" dirty="0"/>
          </a:p>
          <a:p>
            <a:pPr marL="158750" indent="0">
              <a:buNone/>
            </a:pPr>
            <a:r>
              <a:rPr lang="en-US" b="1" dirty="0"/>
              <a:t>Facilitator Notes:</a:t>
            </a:r>
          </a:p>
          <a:p>
            <a:pPr marL="457200" indent="-298450"/>
            <a:r>
              <a:rPr lang="en-US" b="1" dirty="0"/>
              <a:t>The goal of this discussion is to help the group use their observations and interpretations to discuss implications for teaching and student learning. The conversation can center on reflections about Unit 1 specifically, or they can incorporate bigger picture implications for teaching in general.</a:t>
            </a:r>
          </a:p>
          <a:p>
            <a:pPr marL="457200" lvl="0" indent="-298450"/>
            <a:r>
              <a:rPr lang="en-US" b="1" i="0" dirty="0"/>
              <a:t>The discussion can be facilitated in several different ways based on the dynamic of the group and facilitator preference. Some options include:</a:t>
            </a:r>
          </a:p>
          <a:p>
            <a:pPr marL="914400" lvl="1" indent="-298450"/>
            <a:r>
              <a:rPr lang="en-US" b="1" i="0" dirty="0"/>
              <a:t>Each participant writes responses and then shares out</a:t>
            </a:r>
          </a:p>
          <a:p>
            <a:pPr marL="914400" lvl="1" indent="-298450"/>
            <a:r>
              <a:rPr lang="en-US" b="1" i="0" dirty="0"/>
              <a:t>Share in partners first and then report out one key takeaway to the group based on that conversation</a:t>
            </a:r>
          </a:p>
          <a:p>
            <a:pPr marL="914400" lvl="1" indent="-298450"/>
            <a:r>
              <a:rPr lang="en-US" b="1" i="0" dirty="0"/>
              <a:t>Choose one question to answer in depth and move on to other questions only as time allows</a:t>
            </a:r>
          </a:p>
          <a:p>
            <a:pPr marL="914400" lvl="1" indent="-298450"/>
            <a:r>
              <a:rPr lang="en-US" b="1" i="0" dirty="0"/>
              <a:t>Allow each person to pick a question they most want to reflect on</a:t>
            </a:r>
          </a:p>
          <a:p>
            <a:pPr marL="914400" lvl="1" indent="-298450"/>
            <a:r>
              <a:rPr lang="en-US" b="1" i="0" dirty="0"/>
              <a:t>Etc.</a:t>
            </a:r>
          </a:p>
          <a:p>
            <a:pPr marL="457200" lvl="0" indent="-298450"/>
            <a:r>
              <a:rPr lang="en-US" b="1" i="0" dirty="0"/>
              <a:t>Capture the group’s observations on a piece of chart paper</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What do you think of the DO NOW activities in Unit 1?  How are they working for you and your students?</a:t>
            </a:r>
          </a:p>
          <a:p>
            <a:pPr marL="0" lvl="0" indent="0" algn="l" rtl="0">
              <a:spcBef>
                <a:spcPts val="0"/>
              </a:spcBef>
              <a:spcAft>
                <a:spcPts val="0"/>
              </a:spcAft>
              <a:buNone/>
            </a:pPr>
            <a:r>
              <a:rPr lang="en-US" dirty="0"/>
              <a:t>Could one or two of you share about how the Dedication component is working for your class?</a:t>
            </a:r>
          </a:p>
          <a:p>
            <a:pPr marL="0" lvl="0" indent="0" algn="l" rtl="0">
              <a:spcBef>
                <a:spcPts val="0"/>
              </a:spcBef>
              <a:spcAft>
                <a:spcPts val="0"/>
              </a:spcAft>
              <a:buNone/>
            </a:pPr>
            <a:r>
              <a:rPr lang="en-US" dirty="0"/>
              <a:t>What about the Introduction suggestions provided for each lesson – how are these working?</a:t>
            </a:r>
          </a:p>
          <a:p>
            <a:pPr marL="0" lvl="0" indent="0" algn="l" rtl="0">
              <a:spcBef>
                <a:spcPts val="0"/>
              </a:spcBef>
              <a:spcAft>
                <a:spcPts val="0"/>
              </a:spcAft>
              <a:buNone/>
            </a:pPr>
            <a:r>
              <a:rPr lang="en-US" dirty="0"/>
              <a:t>What activities for student learning have worked particularly well in Unit 1?    Are there any that did not work as well for students?  Why do you think they were less effective?</a:t>
            </a:r>
          </a:p>
          <a:p>
            <a:pPr marL="0" lvl="0" indent="0" algn="l" rtl="0">
              <a:spcBef>
                <a:spcPts val="0"/>
              </a:spcBef>
              <a:spcAft>
                <a:spcPts val="0"/>
              </a:spcAft>
              <a:buNone/>
            </a:pPr>
            <a:r>
              <a:rPr lang="en-US" dirty="0"/>
              <a:t>What do you think of the closure or exit ticket activities?</a:t>
            </a:r>
          </a:p>
          <a:p>
            <a:pPr marL="0" lvl="0" indent="0" algn="l" rtl="0">
              <a:spcBef>
                <a:spcPts val="0"/>
              </a:spcBef>
              <a:spcAft>
                <a:spcPts val="0"/>
              </a:spcAft>
              <a:buNone/>
            </a:pPr>
            <a:r>
              <a:rPr lang="en-US" dirty="0"/>
              <a:t>Has anyone used any of the homework or extension activities?  How has that been going?</a:t>
            </a:r>
          </a:p>
          <a:p>
            <a:pPr marL="0" lvl="0" indent="0" algn="l" rtl="0">
              <a:spcBef>
                <a:spcPts val="0"/>
              </a:spcBef>
              <a:spcAft>
                <a:spcPts val="0"/>
              </a:spcAft>
              <a:buNone/>
            </a:pPr>
            <a:r>
              <a:rPr lang="en-US" dirty="0"/>
              <a:t>Any other reflections on the Lesson Components that anyone wants to share?</a:t>
            </a:r>
            <a:endParaRPr dirty="0"/>
          </a:p>
        </p:txBody>
      </p:sp>
      <p:sp>
        <p:nvSpPr>
          <p:cNvPr id="448" name="Google Shape;448;g169930c098c_2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3391514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final activity for students is watching a video about recording artist John Legend and his views on the importance of a growth mindset for success.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www.panarmenian.net/eng/news/229859/"/>
              </a:rPr>
              <a:t>This Photo</a:t>
            </a:r>
            <a:r>
              <a:rPr lang="en-US" sz="1100" dirty="0"/>
              <a:t> by Unknown Author is licensed under </a:t>
            </a:r>
            <a:r>
              <a:rPr lang="en-US" sz="1100" dirty="0">
                <a:hlinkClick r:id="rId4" tooltip="https://creativecommons.org/licenses/by/3.0/"/>
              </a:rPr>
              <a:t>CC BY</a:t>
            </a:r>
            <a:endParaRPr lang="en-US"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81390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7 continues to help students understand the importance of having a growth mindset.</a:t>
            </a:r>
          </a:p>
        </p:txBody>
      </p:sp>
    </p:spTree>
    <p:extLst>
      <p:ext uri="{BB962C8B-B14F-4D97-AF65-F5344CB8AC3E}">
        <p14:creationId xmlns:p14="http://schemas.microsoft.com/office/powerpoint/2010/main" val="412474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lesson gives </a:t>
            </a:r>
            <a:r>
              <a:rPr lang="en-US" dirty="0"/>
              <a:t>students the chance to understand another research study about growth mindset and how it can make a difference in your learning.   This example  involves EEG measurements of brainwaves during a simulated quiz game.  Students who had a growth mindset prior to the experiment showed more focused attempts to learn the correct answers when they got answers wrong the first time.</a:t>
            </a:r>
            <a:endParaRPr dirty="0"/>
          </a:p>
        </p:txBody>
      </p:sp>
    </p:spTree>
    <p:extLst>
      <p:ext uri="{BB962C8B-B14F-4D97-AF65-F5344CB8AC3E}">
        <p14:creationId xmlns:p14="http://schemas.microsoft.com/office/powerpoint/2010/main" val="1778243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study involved a surprise test at the end for each student on the items they missed.   The teacher explains how the study found that students who began with a growth mindset did significantly better on that test.   They did better at learning the correct answers to items they had originally missed than students who didn’t have a growth mindset.</a:t>
            </a:r>
            <a:endParaRPr dirty="0"/>
          </a:p>
        </p:txBody>
      </p:sp>
    </p:spTree>
    <p:extLst>
      <p:ext uri="{BB962C8B-B14F-4D97-AF65-F5344CB8AC3E}">
        <p14:creationId xmlns:p14="http://schemas.microsoft.com/office/powerpoint/2010/main" val="1735583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the end of this activity, the teacher pairs students up to work together to develop an hypothesis about why this was the case.  How does a belief that you can learn anything if you work hard actually help to improve your performance on tests?     After a short time, the teacher invites students to share some hypotheses.</a:t>
            </a:r>
            <a:endParaRPr dirty="0"/>
          </a:p>
        </p:txBody>
      </p:sp>
    </p:spTree>
    <p:extLst>
      <p:ext uri="{BB962C8B-B14F-4D97-AF65-F5344CB8AC3E}">
        <p14:creationId xmlns:p14="http://schemas.microsoft.com/office/powerpoint/2010/main" val="350294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the teacher explains what the research study found.   There was some evidence from the brain measurements that students were “saving to memory” during the time the correct answer was revealed in the quiz game.  Students with a growth mindset may have been exercising their brains more as they got feedback on the correct answer, and that helped to store it in memory.  </a:t>
            </a:r>
            <a:endParaRPr dirty="0"/>
          </a:p>
        </p:txBody>
      </p:sp>
    </p:spTree>
    <p:extLst>
      <p:ext uri="{BB962C8B-B14F-4D97-AF65-F5344CB8AC3E}">
        <p14:creationId xmlns:p14="http://schemas.microsoft.com/office/powerpoint/2010/main" val="3996855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activity, students partner read a short text on Positive Self Talk.   Then they discuss together as a class examples of positive self-talk and disparaging self-talk.  Teacher concludes by emphasizing the importance of positive self-talk.</a:t>
            </a:r>
            <a:endParaRPr dirty="0"/>
          </a:p>
        </p:txBody>
      </p:sp>
    </p:spTree>
    <p:extLst>
      <p:ext uri="{BB962C8B-B14F-4D97-AF65-F5344CB8AC3E}">
        <p14:creationId xmlns:p14="http://schemas.microsoft.com/office/powerpoint/2010/main" val="3445486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final lesson of Unit 2, students reflect on the ways that famous people experienced failure and kept on going to achieve success.   The goal is for students to consider how they themselves can learn from struggles and failure.</a:t>
            </a:r>
          </a:p>
        </p:txBody>
      </p:sp>
    </p:spTree>
    <p:extLst>
      <p:ext uri="{BB962C8B-B14F-4D97-AF65-F5344CB8AC3E}">
        <p14:creationId xmlns:p14="http://schemas.microsoft.com/office/powerpoint/2010/main" val="358625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first activity students watch a short video about struggles and learning from failure and discuss it as a class.</a:t>
            </a:r>
            <a:endParaRPr dirty="0"/>
          </a:p>
        </p:txBody>
      </p:sp>
    </p:spTree>
    <p:extLst>
      <p:ext uri="{BB962C8B-B14F-4D97-AF65-F5344CB8AC3E}">
        <p14:creationId xmlns:p14="http://schemas.microsoft.com/office/powerpoint/2010/main" val="3862009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2 student pairs read one short biography of a “Famous Failure” and report to the class what they learned.</a:t>
            </a:r>
            <a:endParaRPr dirty="0"/>
          </a:p>
        </p:txBody>
      </p:sp>
    </p:spTree>
    <p:extLst>
      <p:ext uri="{BB962C8B-B14F-4D97-AF65-F5344CB8AC3E}">
        <p14:creationId xmlns:p14="http://schemas.microsoft.com/office/powerpoint/2010/main" val="246030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9930c098c_2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69930c098c_2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discussed the various 4S lesson components in our last session.  It would be good to discuss briefly how each of these components is working for you.  </a:t>
            </a:r>
          </a:p>
          <a:p>
            <a:pPr marL="158750" indent="0">
              <a:buNone/>
            </a:pPr>
            <a:endParaRPr lang="en-US" b="1" dirty="0"/>
          </a:p>
          <a:p>
            <a:pPr marL="158750" indent="0">
              <a:buNone/>
            </a:pPr>
            <a:r>
              <a:rPr lang="en-US" b="1" dirty="0"/>
              <a:t>Facilitator Notes:</a:t>
            </a:r>
          </a:p>
          <a:p>
            <a:pPr marL="457200" indent="-298450"/>
            <a:r>
              <a:rPr lang="en-US" b="1" dirty="0"/>
              <a:t>The goal of this discussion is to help the group use their observations and interpretations to discuss implications for teaching and student learning. The conversation can center on reflections about Unit 1 specifically, or they can incorporate bigger picture implications for teaching in general.</a:t>
            </a:r>
          </a:p>
          <a:p>
            <a:pPr marL="457200" lvl="0" indent="-298450"/>
            <a:r>
              <a:rPr lang="en-US" b="1" i="0" dirty="0"/>
              <a:t>The discussion can be facilitated in several different ways based on the dynamic of the group and facilitator preference. Some options include:</a:t>
            </a:r>
          </a:p>
          <a:p>
            <a:pPr marL="914400" lvl="1" indent="-298450"/>
            <a:r>
              <a:rPr lang="en-US" b="1" i="0" dirty="0"/>
              <a:t>Each participant writes responses and then shares out</a:t>
            </a:r>
          </a:p>
          <a:p>
            <a:pPr marL="914400" lvl="1" indent="-298450"/>
            <a:r>
              <a:rPr lang="en-US" b="1" i="0" dirty="0"/>
              <a:t>Share in partners first and then report out one key takeaway to the group based on that conversation</a:t>
            </a:r>
          </a:p>
          <a:p>
            <a:pPr marL="914400" lvl="1" indent="-298450"/>
            <a:r>
              <a:rPr lang="en-US" b="1" i="0" dirty="0"/>
              <a:t>Choose one question to answer in depth and move on to other questions only as time allows</a:t>
            </a:r>
          </a:p>
          <a:p>
            <a:pPr marL="914400" lvl="1" indent="-298450"/>
            <a:r>
              <a:rPr lang="en-US" b="1" i="0" dirty="0"/>
              <a:t>Allow each person to pick a question they most want to reflect on</a:t>
            </a:r>
          </a:p>
          <a:p>
            <a:pPr marL="914400" lvl="1" indent="-298450"/>
            <a:r>
              <a:rPr lang="en-US" b="1" i="0" dirty="0"/>
              <a:t>Etc.</a:t>
            </a:r>
          </a:p>
          <a:p>
            <a:pPr marL="457200" lvl="0" indent="-298450"/>
            <a:r>
              <a:rPr lang="en-US" b="1" i="0" dirty="0"/>
              <a:t>Capture the group’s observations on a piece of chart paper</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What do you think of the DO NOW activities in Unit 1?  How are they working for you and your students?</a:t>
            </a:r>
          </a:p>
          <a:p>
            <a:pPr marL="0" lvl="0" indent="0" algn="l" rtl="0">
              <a:spcBef>
                <a:spcPts val="0"/>
              </a:spcBef>
              <a:spcAft>
                <a:spcPts val="0"/>
              </a:spcAft>
              <a:buNone/>
            </a:pPr>
            <a:r>
              <a:rPr lang="en-US" dirty="0"/>
              <a:t>Could one or two of you share about how the Dedication component is working for your class?</a:t>
            </a:r>
          </a:p>
          <a:p>
            <a:pPr marL="0" lvl="0" indent="0" algn="l" rtl="0">
              <a:spcBef>
                <a:spcPts val="0"/>
              </a:spcBef>
              <a:spcAft>
                <a:spcPts val="0"/>
              </a:spcAft>
              <a:buNone/>
            </a:pPr>
            <a:r>
              <a:rPr lang="en-US" dirty="0"/>
              <a:t>What about the Introduction suggestions provided for each lesson – how are these working?</a:t>
            </a:r>
          </a:p>
          <a:p>
            <a:pPr marL="0" lvl="0" indent="0" algn="l" rtl="0">
              <a:spcBef>
                <a:spcPts val="0"/>
              </a:spcBef>
              <a:spcAft>
                <a:spcPts val="0"/>
              </a:spcAft>
              <a:buNone/>
            </a:pPr>
            <a:r>
              <a:rPr lang="en-US" dirty="0"/>
              <a:t>What activities for student learning have worked particularly well in Unit 1?    Are there any that did not work as well for students?  Why do you think they were less effective?</a:t>
            </a:r>
          </a:p>
          <a:p>
            <a:pPr marL="0" lvl="0" indent="0" algn="l" rtl="0">
              <a:spcBef>
                <a:spcPts val="0"/>
              </a:spcBef>
              <a:spcAft>
                <a:spcPts val="0"/>
              </a:spcAft>
              <a:buNone/>
            </a:pPr>
            <a:r>
              <a:rPr lang="en-US" dirty="0"/>
              <a:t>What do you think of the closure or exit ticket activities?</a:t>
            </a:r>
          </a:p>
          <a:p>
            <a:pPr marL="0" lvl="0" indent="0" algn="l" rtl="0">
              <a:spcBef>
                <a:spcPts val="0"/>
              </a:spcBef>
              <a:spcAft>
                <a:spcPts val="0"/>
              </a:spcAft>
              <a:buNone/>
            </a:pPr>
            <a:r>
              <a:rPr lang="en-US" dirty="0"/>
              <a:t>Has anyone used any of the homework or extension activities?  How has that been going?</a:t>
            </a:r>
          </a:p>
          <a:p>
            <a:pPr marL="0" lvl="0" indent="0" algn="l" rtl="0">
              <a:spcBef>
                <a:spcPts val="0"/>
              </a:spcBef>
              <a:spcAft>
                <a:spcPts val="0"/>
              </a:spcAft>
              <a:buNone/>
            </a:pPr>
            <a:r>
              <a:rPr lang="en-US" dirty="0"/>
              <a:t>Any other reflections on the Lesson Components that anyone wants to share?</a:t>
            </a:r>
            <a:endParaRPr dirty="0"/>
          </a:p>
        </p:txBody>
      </p:sp>
      <p:sp>
        <p:nvSpPr>
          <p:cNvPr id="448" name="Google Shape;448;g169930c098c_2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2609212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third activity provides time for students to reflect individually about a personal experience of failure and what they can learn from it to move forward.   </a:t>
            </a:r>
          </a:p>
          <a:p>
            <a:pPr marL="0" lvl="0" indent="0" algn="l" rtl="0">
              <a:spcBef>
                <a:spcPts val="0"/>
              </a:spcBef>
              <a:spcAft>
                <a:spcPts val="0"/>
              </a:spcAft>
              <a:buNone/>
            </a:pPr>
            <a:r>
              <a:rPr lang="en-US" dirty="0"/>
              <a:t>Volunteers have the opportunity to share with the class what they have learned from Unit 3.</a:t>
            </a:r>
            <a:endParaRPr dirty="0"/>
          </a:p>
        </p:txBody>
      </p:sp>
    </p:spTree>
    <p:extLst>
      <p:ext uri="{BB962C8B-B14F-4D97-AF65-F5344CB8AC3E}">
        <p14:creationId xmlns:p14="http://schemas.microsoft.com/office/powerpoint/2010/main" val="879128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Let’s spend the rest of our time together reflecting and discussing any thoughts or questions that have emerged from you as we consider how we will help students learn about confronting challenges in this Unit.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How do your students struggle in having a growth mindset?  How do you think these lessons could help?  Is there anything you think that is missing that could be helpful to them?</a:t>
            </a:r>
            <a:endParaRPr dirty="0"/>
          </a:p>
        </p:txBody>
      </p:sp>
    </p:spTree>
    <p:extLst>
      <p:ext uri="{BB962C8B-B14F-4D97-AF65-F5344CB8AC3E}">
        <p14:creationId xmlns:p14="http://schemas.microsoft.com/office/powerpoint/2010/main" val="3393300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very important to our partners at Johns Hopkins to receive our feedback.  Please check your email now for a link to the survey about this PD session and take time to complete it 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Thanks so much!</a:t>
            </a:r>
            <a:endParaRPr dirty="0"/>
          </a:p>
        </p:txBody>
      </p:sp>
    </p:spTree>
    <p:extLst>
      <p:ext uri="{BB962C8B-B14F-4D97-AF65-F5344CB8AC3E}">
        <p14:creationId xmlns:p14="http://schemas.microsoft.com/office/powerpoint/2010/main" val="354030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Now we want to spend some time getting an aerial view of Unit 2.  This slide gives you a list of the lesson titles.   The first five deal with stress and how students can learn to manage stress.  The last 3 lessons focus on the idea of growth mindset and the difference it makes for people.</a:t>
            </a:r>
          </a:p>
        </p:txBody>
      </p:sp>
    </p:spTree>
    <p:extLst>
      <p:ext uri="{BB962C8B-B14F-4D97-AF65-F5344CB8AC3E}">
        <p14:creationId xmlns:p14="http://schemas.microsoft.com/office/powerpoint/2010/main" val="50035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b="0" dirty="0">
                <a:solidFill>
                  <a:schemeClr val="dk1"/>
                </a:solidFill>
              </a:rPr>
              <a:t>It will be important to introduce students to the Unit 2 essential question in the first lesson, and remind students frequently of it throughout the unit. We are encouraging students to take responsibility for developing the expertise and mindsets they need to accomplish their goals and confront the challenges they are sure to meet along the way.</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IF TIME PERMITS:  What might you yourself say in response to this question?  Take a couple of minutes to jot down some thoughts, and we’ll invite you to share out how you would respond.  </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SHARE OUT</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We’ll revisit this again at the end of our session today.</a:t>
            </a: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dirty="0">
              <a:solidFill>
                <a:schemeClr val="dk1"/>
              </a:solidFill>
              <a:latin typeface="+mn-lt"/>
            </a:endParaRPr>
          </a:p>
        </p:txBody>
      </p:sp>
    </p:spTree>
    <p:extLst>
      <p:ext uri="{BB962C8B-B14F-4D97-AF65-F5344CB8AC3E}">
        <p14:creationId xmlns:p14="http://schemas.microsoft.com/office/powerpoint/2010/main" val="34786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dirty="0">
                <a:solidFill>
                  <a:schemeClr val="dk1"/>
                </a:solidFill>
                <a:latin typeface="+mn-lt"/>
              </a:rPr>
              <a:t>Here are a couple of questions to keep in mind as we go through a brief overview of each lesson.     What else might you need to know to deliver the lesson?  (All you need can be found in the Teacher’s Manual).   You may also want to keep your particular students in mind so you can anticipate how they are likely to react to various activities.  It’s important to anticipate issues that could arise so you can be prepared for them.   Feel free to jot down questions or ideas as we proceed – either on paper or in your Teacher’s Manual – as we proceed through our overview.</a:t>
            </a:r>
            <a:endParaRPr dirty="0">
              <a:solidFill>
                <a:schemeClr val="dk1"/>
              </a:solidFill>
              <a:latin typeface="+mn-lt"/>
            </a:endParaRPr>
          </a:p>
        </p:txBody>
      </p:sp>
    </p:spTree>
    <p:extLst>
      <p:ext uri="{BB962C8B-B14F-4D97-AF65-F5344CB8AC3E}">
        <p14:creationId xmlns:p14="http://schemas.microsoft.com/office/powerpoint/2010/main" val="343327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1 in this unit is all about managing stress.   You can see the lesson objective on the slide.</a:t>
            </a:r>
          </a:p>
        </p:txBody>
      </p:sp>
    </p:spTree>
    <p:extLst>
      <p:ext uri="{BB962C8B-B14F-4D97-AF65-F5344CB8AC3E}">
        <p14:creationId xmlns:p14="http://schemas.microsoft.com/office/powerpoint/2010/main" val="177295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59" name="Google Shape;59;p1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1344216" y="3600450"/>
            <a:ext cx="41148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1344216" y="459581"/>
            <a:ext cx="4114800" cy="3086100"/>
          </a:xfrm>
          <a:prstGeom prst="rect">
            <a:avLst/>
          </a:prstGeom>
          <a:noFill/>
          <a:ln>
            <a:noFill/>
          </a:ln>
        </p:spPr>
      </p:sp>
      <p:sp>
        <p:nvSpPr>
          <p:cNvPr id="140" name="Google Shape;140;p27"/>
          <p:cNvSpPr txBox="1">
            <a:spLocks noGrp="1"/>
          </p:cNvSpPr>
          <p:nvPr>
            <p:ph type="body" idx="1"/>
          </p:nvPr>
        </p:nvSpPr>
        <p:spPr>
          <a:xfrm>
            <a:off x="1344216" y="4025504"/>
            <a:ext cx="4114800" cy="60364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41" name="Google Shape;141;p2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rot="5400000">
            <a:off x="1731764" y="-188713"/>
            <a:ext cx="3394472" cy="617220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rot="5400000">
            <a:off x="3549253" y="1628776"/>
            <a:ext cx="4388644" cy="15430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rot="5400000">
            <a:off x="406003" y="142876"/>
            <a:ext cx="4388644" cy="451485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A228-F4F1-4F47-B3D1-D0982CCDA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21DE0-32D8-46A0-AF4C-24254D338614}"/>
              </a:ext>
            </a:extLst>
          </p:cNvPr>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B8D819-5623-4D74-9D9E-84C26B0A703E}"/>
              </a:ext>
            </a:extLst>
          </p:cNvPr>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CB433-927D-4FCC-9ACB-90A5C818CFA5}"/>
              </a:ext>
            </a:extLst>
          </p:cNvPr>
          <p:cNvSpPr>
            <a:spLocks noGrp="1"/>
          </p:cNvSpPr>
          <p:nvPr>
            <p:ph type="dt" sz="half" idx="10"/>
          </p:nvPr>
        </p:nvSpPr>
        <p:spPr/>
        <p:txBody>
          <a:bodyPr/>
          <a:lstStyle/>
          <a:p>
            <a:fld id="{077D4D51-0281-4486-AE57-E87F78F5CB21}" type="datetimeFigureOut">
              <a:rPr lang="en-US" smtClean="0"/>
              <a:t>5/30/2025</a:t>
            </a:fld>
            <a:endParaRPr lang="en-US"/>
          </a:p>
        </p:txBody>
      </p:sp>
      <p:sp>
        <p:nvSpPr>
          <p:cNvPr id="6" name="Footer Placeholder 5">
            <a:extLst>
              <a:ext uri="{FF2B5EF4-FFF2-40B4-BE49-F238E27FC236}">
                <a16:creationId xmlns:a16="http://schemas.microsoft.com/office/drawing/2014/main" id="{0E80D952-3D25-4732-A5A7-DC7890449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07DD2-02F3-43C6-9154-D685B6C64595}"/>
              </a:ext>
            </a:extLst>
          </p:cNvPr>
          <p:cNvSpPr>
            <a:spLocks noGrp="1"/>
          </p:cNvSpPr>
          <p:nvPr>
            <p:ph type="sldNum" sz="quarter" idx="12"/>
          </p:nvPr>
        </p:nvSpPr>
        <p:spPr/>
        <p:txBody>
          <a:bodyPr/>
          <a:lstStyle/>
          <a:p>
            <a:fld id="{DC282459-436B-48D9-A035-26174157AC8F}" type="slidenum">
              <a:rPr lang="en-US" smtClean="0"/>
              <a:t>‹#›</a:t>
            </a:fld>
            <a:endParaRPr lang="en-US"/>
          </a:p>
        </p:txBody>
      </p:sp>
    </p:spTree>
    <p:extLst>
      <p:ext uri="{BB962C8B-B14F-4D97-AF65-F5344CB8AC3E}">
        <p14:creationId xmlns:p14="http://schemas.microsoft.com/office/powerpoint/2010/main" val="3854982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43013" y="841772"/>
            <a:ext cx="5143500" cy="1790700"/>
          </a:xfrm>
        </p:spPr>
        <p:txBody>
          <a:bodyPr anchor="b"/>
          <a:lstStyle>
            <a:lvl1pPr algn="ctr">
              <a:defRPr sz="3375">
                <a:solidFill>
                  <a:schemeClr val="tx1"/>
                </a:solidFill>
                <a:latin typeface="Berlin Sans FB" panose="020E0602020502020306" pitchFamily="34" charset="0"/>
              </a:defRPr>
            </a:lvl1pPr>
          </a:lstStyle>
          <a:p>
            <a:r>
              <a:rPr lang="en-US"/>
              <a:t>Click to edit Master title style</a:t>
            </a:r>
          </a:p>
        </p:txBody>
      </p:sp>
      <p:sp>
        <p:nvSpPr>
          <p:cNvPr id="3" name="Subtitle 2"/>
          <p:cNvSpPr>
            <a:spLocks noGrp="1"/>
          </p:cNvSpPr>
          <p:nvPr>
            <p:ph type="subTitle" idx="1"/>
          </p:nvPr>
        </p:nvSpPr>
        <p:spPr>
          <a:xfrm>
            <a:off x="1243013" y="2701528"/>
            <a:ext cx="5143500" cy="1241822"/>
          </a:xfrm>
        </p:spPr>
        <p:txBody>
          <a:bodyPr/>
          <a:lstStyle>
            <a:lvl1pPr marL="0" indent="0" algn="ctr">
              <a:buNone/>
              <a:defRPr sz="1350">
                <a:solidFill>
                  <a:schemeClr val="tx1"/>
                </a:solidFill>
                <a:latin typeface="Berlin Sans FB" panose="020E0602020502020306"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4DA3219B-77E4-4F8B-B134-0C7957C98D1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9603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A3219B-77E4-4F8B-B134-0C7957C98D1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5042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421" y="919234"/>
            <a:ext cx="5505520" cy="2139553"/>
          </a:xfrm>
        </p:spPr>
        <p:txBody>
          <a:bodyPr anchor="b"/>
          <a:lstStyle>
            <a:lvl1pPr>
              <a:defRPr sz="3375">
                <a:latin typeface="Berlin Sans FB" panose="020E0602020502020306" pitchFamily="34" charset="0"/>
              </a:defRPr>
            </a:lvl1pPr>
          </a:lstStyle>
          <a:p>
            <a:r>
              <a:rPr lang="en-US"/>
              <a:t>Click to edit Master title style</a:t>
            </a:r>
          </a:p>
        </p:txBody>
      </p:sp>
      <p:sp>
        <p:nvSpPr>
          <p:cNvPr id="3" name="Text Placeholder 2"/>
          <p:cNvSpPr>
            <a:spLocks noGrp="1"/>
          </p:cNvSpPr>
          <p:nvPr>
            <p:ph type="body" idx="1"/>
          </p:nvPr>
        </p:nvSpPr>
        <p:spPr>
          <a:xfrm>
            <a:off x="877421" y="3079027"/>
            <a:ext cx="550552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A3219B-77E4-4F8B-B134-0C7957C98D1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551264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p>
        </p:txBody>
      </p:sp>
      <p:sp>
        <p:nvSpPr>
          <p:cNvPr id="3" name="Content Placeholder 2"/>
          <p:cNvSpPr>
            <a:spLocks noGrp="1"/>
          </p:cNvSpPr>
          <p:nvPr>
            <p:ph sz="half" idx="1"/>
          </p:nvPr>
        </p:nvSpPr>
        <p:spPr>
          <a:xfrm>
            <a:off x="847165" y="1369219"/>
            <a:ext cx="2538973" cy="2994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47540" y="1369219"/>
            <a:ext cx="2538973" cy="2994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A3219B-77E4-4F8B-B134-0C7957C98D1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418504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440" y="273844"/>
            <a:ext cx="5625966" cy="994172"/>
          </a:xfrm>
        </p:spPr>
        <p:txBody>
          <a:bodyPr/>
          <a:lstStyle>
            <a:lvl1pPr>
              <a:defRPr>
                <a:latin typeface="Berlin Sans FB" panose="020E0602020502020306" pitchFamily="34" charset="0"/>
              </a:defRPr>
            </a:lvl1pPr>
          </a:lstStyle>
          <a:p>
            <a:r>
              <a:rPr lang="en-US"/>
              <a:t>Click to edit Master title style</a:t>
            </a:r>
          </a:p>
        </p:txBody>
      </p:sp>
      <p:sp>
        <p:nvSpPr>
          <p:cNvPr id="3" name="Text Placeholder 2"/>
          <p:cNvSpPr>
            <a:spLocks noGrp="1"/>
          </p:cNvSpPr>
          <p:nvPr>
            <p:ph type="body" idx="1"/>
          </p:nvPr>
        </p:nvSpPr>
        <p:spPr>
          <a:xfrm>
            <a:off x="761440" y="1260872"/>
            <a:ext cx="2612197"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61440" y="1878807"/>
            <a:ext cx="2612197" cy="27066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62345" y="1260872"/>
            <a:ext cx="262506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762345" y="1878807"/>
            <a:ext cx="2625061" cy="27066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A3219B-77E4-4F8B-B134-0C7957C98D1C}"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15483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4DA3219B-77E4-4F8B-B134-0C7957C98D1C}"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39853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and Content" type="obj">
  <p:cSld name="OBJEC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
        <p:nvSpPr>
          <p:cNvPr id="5" name="Rectangle 4">
            <a:extLst>
              <a:ext uri="{FF2B5EF4-FFF2-40B4-BE49-F238E27FC236}">
                <a16:creationId xmlns:a16="http://schemas.microsoft.com/office/drawing/2014/main" id="{40FD9581-9C28-46F9-9E53-C7809AA29366}"/>
              </a:ext>
            </a:extLst>
          </p:cNvPr>
          <p:cNvSpPr/>
          <p:nvPr userDrawn="1"/>
        </p:nvSpPr>
        <p:spPr>
          <a:xfrm>
            <a:off x="42865" y="16329"/>
            <a:ext cx="667430" cy="66947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13"/>
          </a:p>
        </p:txBody>
      </p:sp>
    </p:spTree>
    <p:extLst>
      <p:ext uri="{BB962C8B-B14F-4D97-AF65-F5344CB8AC3E}">
        <p14:creationId xmlns:p14="http://schemas.microsoft.com/office/powerpoint/2010/main" val="2352460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5452" y="342900"/>
            <a:ext cx="2211884" cy="1200150"/>
          </a:xfrm>
        </p:spPr>
        <p:txBody>
          <a:bodyPr anchor="b"/>
          <a:lstStyle>
            <a:lvl1pPr>
              <a:defRPr sz="1800">
                <a:latin typeface="Berlin Sans FB" panose="020E0602020502020306" pitchFamily="34" charset="0"/>
              </a:defRPr>
            </a:lvl1pPr>
          </a:lstStyle>
          <a:p>
            <a:r>
              <a:rPr lang="en-US"/>
              <a:t>Click to edit Master title style</a:t>
            </a:r>
          </a:p>
        </p:txBody>
      </p:sp>
      <p:sp>
        <p:nvSpPr>
          <p:cNvPr id="3" name="Content Placeholder 2"/>
          <p:cNvSpPr>
            <a:spLocks noGrp="1"/>
          </p:cNvSpPr>
          <p:nvPr>
            <p:ph idx="1"/>
          </p:nvPr>
        </p:nvSpPr>
        <p:spPr>
          <a:xfrm>
            <a:off x="3278614"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5452" y="1543051"/>
            <a:ext cx="2211884"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49102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5195" y="342900"/>
            <a:ext cx="2211884" cy="1200150"/>
          </a:xfrm>
        </p:spPr>
        <p:txBody>
          <a:bodyPr anchor="b"/>
          <a:lstStyle>
            <a:lvl1pPr>
              <a:defRPr sz="1800">
                <a:latin typeface="Berlin Sans FB" panose="020E0602020502020306"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3248358"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p:cNvSpPr>
            <a:spLocks noGrp="1"/>
          </p:cNvSpPr>
          <p:nvPr>
            <p:ph type="body" sz="half" idx="2"/>
          </p:nvPr>
        </p:nvSpPr>
        <p:spPr>
          <a:xfrm>
            <a:off x="805195" y="1543051"/>
            <a:ext cx="2211884"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4DA3219B-77E4-4F8B-B134-0C7957C98D1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1638860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erlin Sans FB" panose="020E0602020502020306"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A3219B-77E4-4F8B-B134-0C7957C98D1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4017264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5"/>
            <a:ext cx="1478756" cy="4358879"/>
          </a:xfrm>
        </p:spPr>
        <p:txBody>
          <a:bodyPr vert="eaVert"/>
          <a:lstStyle>
            <a:lvl1pPr>
              <a:defRPr>
                <a:latin typeface="Berlin Sans FB" panose="020E0602020502020306"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786653" y="273845"/>
            <a:ext cx="4035379"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A3219B-77E4-4F8B-B134-0C7957C98D1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8C89D-17CB-412F-8FFB-22D852DBD229}" type="slidenum">
              <a:rPr lang="en-US" smtClean="0"/>
              <a:t>‹#›</a:t>
            </a:fld>
            <a:endParaRPr lang="en-US"/>
          </a:p>
        </p:txBody>
      </p:sp>
    </p:spTree>
    <p:extLst>
      <p:ext uri="{BB962C8B-B14F-4D97-AF65-F5344CB8AC3E}">
        <p14:creationId xmlns:p14="http://schemas.microsoft.com/office/powerpoint/2010/main" val="25936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4914900" y="4758888"/>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4" name="Google Shape;74;p16"/>
          <p:cNvPicPr preferRelativeResize="0"/>
          <p:nvPr/>
        </p:nvPicPr>
        <p:blipFill rotWithShape="1">
          <a:blip r:embed="rId3">
            <a:alphaModFix/>
          </a:blip>
          <a:srcRect/>
          <a:stretch/>
        </p:blipFill>
        <p:spPr>
          <a:xfrm>
            <a:off x="100691" y="4594624"/>
            <a:ext cx="1748280" cy="43969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0" name="Google Shape;100;p21"/>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6" name="Google Shape;106;p22"/>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3"/>
          <p:cNvSpPr txBox="1">
            <a:spLocks noGrp="1"/>
          </p:cNvSpPr>
          <p:nvPr>
            <p:ph type="body" idx="1"/>
          </p:nvPr>
        </p:nvSpPr>
        <p:spPr>
          <a:xfrm>
            <a:off x="342900" y="1200152"/>
            <a:ext cx="6172200" cy="2997419"/>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12" name="Google Shape;112;p23"/>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343150" y="3305176"/>
            <a:ext cx="4027885"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225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2343149" y="2180035"/>
            <a:ext cx="4027886" cy="1125140"/>
          </a:xfrm>
          <a:prstGeom prst="rect">
            <a:avLst/>
          </a:prstGeom>
          <a:noFill/>
          <a:ln>
            <a:noFill/>
          </a:ln>
        </p:spPr>
        <p:txBody>
          <a:bodyPr spcFirstLastPara="1" wrap="square" lIns="68575" tIns="34275" rIns="68575" bIns="34275" anchor="b" anchorCtr="0">
            <a:normAutofit/>
          </a:bodyPr>
          <a:lstStyle>
            <a:lvl1pPr marL="342900" lvl="0" indent="-171450" algn="l">
              <a:spcBef>
                <a:spcPts val="225"/>
              </a:spcBef>
              <a:spcAft>
                <a:spcPts val="0"/>
              </a:spcAft>
              <a:buClr>
                <a:srgbClr val="888888"/>
              </a:buClr>
              <a:buSzPts val="1500"/>
              <a:buNone/>
              <a:defRPr sz="1125">
                <a:solidFill>
                  <a:srgbClr val="888888"/>
                </a:solidFill>
              </a:defRPr>
            </a:lvl1pPr>
            <a:lvl2pPr marL="685800" lvl="1" indent="-171450" algn="l">
              <a:spcBef>
                <a:spcPts val="225"/>
              </a:spcBef>
              <a:spcAft>
                <a:spcPts val="0"/>
              </a:spcAft>
              <a:buClr>
                <a:srgbClr val="888888"/>
              </a:buClr>
              <a:buSzPts val="1400"/>
              <a:buNone/>
              <a:defRPr sz="1050">
                <a:solidFill>
                  <a:srgbClr val="888888"/>
                </a:solidFill>
              </a:defRPr>
            </a:lvl2pPr>
            <a:lvl3pPr marL="1028700" lvl="2" indent="-171450" algn="l">
              <a:spcBef>
                <a:spcPts val="150"/>
              </a:spcBef>
              <a:spcAft>
                <a:spcPts val="0"/>
              </a:spcAft>
              <a:buClr>
                <a:srgbClr val="888888"/>
              </a:buClr>
              <a:buSzPts val="1200"/>
              <a:buNone/>
              <a:defRPr sz="900">
                <a:solidFill>
                  <a:srgbClr val="888888"/>
                </a:solidFill>
              </a:defRPr>
            </a:lvl3pPr>
            <a:lvl4pPr marL="1371600" lvl="3" indent="-171450" algn="l">
              <a:spcBef>
                <a:spcPts val="150"/>
              </a:spcBef>
              <a:spcAft>
                <a:spcPts val="0"/>
              </a:spcAft>
              <a:buClr>
                <a:srgbClr val="888888"/>
              </a:buClr>
              <a:buSzPts val="1100"/>
              <a:buNone/>
              <a:defRPr sz="825">
                <a:solidFill>
                  <a:srgbClr val="888888"/>
                </a:solidFill>
              </a:defRPr>
            </a:lvl4pPr>
            <a:lvl5pPr marL="1714500" lvl="4" indent="-171450" algn="l">
              <a:spcBef>
                <a:spcPts val="150"/>
              </a:spcBef>
              <a:spcAft>
                <a:spcPts val="0"/>
              </a:spcAft>
              <a:buClr>
                <a:srgbClr val="888888"/>
              </a:buClr>
              <a:buSzPts val="1100"/>
              <a:buNone/>
              <a:defRPr sz="825">
                <a:solidFill>
                  <a:srgbClr val="888888"/>
                </a:solidFill>
              </a:defRPr>
            </a:lvl5pPr>
            <a:lvl6pPr marL="2057400" lvl="5" indent="-171450" algn="l">
              <a:spcBef>
                <a:spcPts val="150"/>
              </a:spcBef>
              <a:spcAft>
                <a:spcPts val="0"/>
              </a:spcAft>
              <a:buClr>
                <a:srgbClr val="888888"/>
              </a:buClr>
              <a:buSzPts val="1100"/>
              <a:buNone/>
              <a:defRPr sz="825">
                <a:solidFill>
                  <a:srgbClr val="888888"/>
                </a:solidFill>
              </a:defRPr>
            </a:lvl6pPr>
            <a:lvl7pPr marL="2400300" lvl="6" indent="-171450" algn="l">
              <a:spcBef>
                <a:spcPts val="150"/>
              </a:spcBef>
              <a:spcAft>
                <a:spcPts val="0"/>
              </a:spcAft>
              <a:buClr>
                <a:srgbClr val="888888"/>
              </a:buClr>
              <a:buSzPts val="1100"/>
              <a:buNone/>
              <a:defRPr sz="825">
                <a:solidFill>
                  <a:srgbClr val="888888"/>
                </a:solidFill>
              </a:defRPr>
            </a:lvl7pPr>
            <a:lvl8pPr marL="2743200" lvl="7" indent="-171450" algn="l">
              <a:spcBef>
                <a:spcPts val="150"/>
              </a:spcBef>
              <a:spcAft>
                <a:spcPts val="0"/>
              </a:spcAft>
              <a:buClr>
                <a:srgbClr val="888888"/>
              </a:buClr>
              <a:buSzPts val="1100"/>
              <a:buNone/>
              <a:defRPr sz="825">
                <a:solidFill>
                  <a:srgbClr val="888888"/>
                </a:solidFill>
              </a:defRPr>
            </a:lvl8pPr>
            <a:lvl9pPr marL="3086100" lvl="8" indent="-171450" algn="l">
              <a:spcBef>
                <a:spcPts val="150"/>
              </a:spcBef>
              <a:spcAft>
                <a:spcPts val="0"/>
              </a:spcAft>
              <a:buClr>
                <a:srgbClr val="888888"/>
              </a:buClr>
              <a:buSzPts val="1100"/>
              <a:buNone/>
              <a:defRPr sz="825">
                <a:solidFill>
                  <a:srgbClr val="888888"/>
                </a:solidFill>
              </a:defRPr>
            </a:lvl9pPr>
          </a:lstStyle>
          <a:p>
            <a:endParaRPr/>
          </a:p>
        </p:txBody>
      </p:sp>
      <p:sp>
        <p:nvSpPr>
          <p:cNvPr id="118" name="Google Shape;118;p2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42900" y="1151335"/>
            <a:ext cx="303014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4" name="Google Shape;124;p25"/>
          <p:cNvSpPr txBox="1">
            <a:spLocks noGrp="1"/>
          </p:cNvSpPr>
          <p:nvPr>
            <p:ph type="body" idx="2"/>
          </p:nvPr>
        </p:nvSpPr>
        <p:spPr>
          <a:xfrm>
            <a:off x="342900" y="1631156"/>
            <a:ext cx="303014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5" name="Google Shape;125;p25"/>
          <p:cNvSpPr txBox="1">
            <a:spLocks noGrp="1"/>
          </p:cNvSpPr>
          <p:nvPr>
            <p:ph type="body" idx="3"/>
          </p:nvPr>
        </p:nvSpPr>
        <p:spPr>
          <a:xfrm>
            <a:off x="3483770" y="1151335"/>
            <a:ext cx="303133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6" name="Google Shape;126;p25"/>
          <p:cNvSpPr txBox="1">
            <a:spLocks noGrp="1"/>
          </p:cNvSpPr>
          <p:nvPr>
            <p:ph type="body" idx="4"/>
          </p:nvPr>
        </p:nvSpPr>
        <p:spPr>
          <a:xfrm>
            <a:off x="3483770" y="1631156"/>
            <a:ext cx="303133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7" name="Google Shape;127;p25"/>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42901" y="204788"/>
            <a:ext cx="2256235"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txBox="1">
            <a:spLocks noGrp="1"/>
          </p:cNvSpPr>
          <p:nvPr>
            <p:ph type="body" idx="1"/>
          </p:nvPr>
        </p:nvSpPr>
        <p:spPr>
          <a:xfrm>
            <a:off x="2681287" y="204789"/>
            <a:ext cx="3833813" cy="4389835"/>
          </a:xfrm>
          <a:prstGeom prst="rect">
            <a:avLst/>
          </a:prstGeom>
          <a:noFill/>
          <a:ln>
            <a:noFill/>
          </a:ln>
        </p:spPr>
        <p:txBody>
          <a:bodyPr spcFirstLastPara="1" wrap="square" lIns="68575" tIns="34275" rIns="68575" bIns="34275" anchor="t" anchorCtr="0">
            <a:normAutofit/>
          </a:bodyPr>
          <a:lstStyle>
            <a:lvl1pPr marL="342900" lvl="0" indent="-285750" algn="l">
              <a:spcBef>
                <a:spcPts val="375"/>
              </a:spcBef>
              <a:spcAft>
                <a:spcPts val="0"/>
              </a:spcAft>
              <a:buClr>
                <a:schemeClr val="dk1"/>
              </a:buClr>
              <a:buSzPts val="2400"/>
              <a:buChar char="•"/>
              <a:defRPr sz="1800"/>
            </a:lvl1pPr>
            <a:lvl2pPr marL="685800" lvl="1" indent="-271463" algn="l">
              <a:spcBef>
                <a:spcPts val="300"/>
              </a:spcBef>
              <a:spcAft>
                <a:spcPts val="0"/>
              </a:spcAft>
              <a:buClr>
                <a:schemeClr val="dk1"/>
              </a:buClr>
              <a:buSzPts val="2100"/>
              <a:buChar char="–"/>
              <a:defRPr sz="1575"/>
            </a:lvl2pPr>
            <a:lvl3pPr marL="1028700" lvl="2" indent="-257175" algn="l">
              <a:spcBef>
                <a:spcPts val="300"/>
              </a:spcBef>
              <a:spcAft>
                <a:spcPts val="0"/>
              </a:spcAft>
              <a:buClr>
                <a:schemeClr val="dk1"/>
              </a:buClr>
              <a:buSzPts val="1800"/>
              <a:buChar char="•"/>
              <a:defRPr sz="1350"/>
            </a:lvl3pPr>
            <a:lvl4pPr marL="1371600" lvl="3" indent="-242888" algn="l">
              <a:spcBef>
                <a:spcPts val="225"/>
              </a:spcBef>
              <a:spcAft>
                <a:spcPts val="0"/>
              </a:spcAft>
              <a:buClr>
                <a:schemeClr val="dk1"/>
              </a:buClr>
              <a:buSzPts val="1500"/>
              <a:buChar char="–"/>
              <a:defRPr sz="1125"/>
            </a:lvl4pPr>
            <a:lvl5pPr marL="1714500" lvl="4" indent="-242888" algn="l">
              <a:spcBef>
                <a:spcPts val="225"/>
              </a:spcBef>
              <a:spcAft>
                <a:spcPts val="0"/>
              </a:spcAft>
              <a:buClr>
                <a:schemeClr val="dk1"/>
              </a:buClr>
              <a:buSzPts val="1500"/>
              <a:buChar char="»"/>
              <a:defRPr sz="1125"/>
            </a:lvl5pPr>
            <a:lvl6pPr marL="2057400" lvl="5" indent="-242888" algn="l">
              <a:spcBef>
                <a:spcPts val="225"/>
              </a:spcBef>
              <a:spcAft>
                <a:spcPts val="0"/>
              </a:spcAft>
              <a:buClr>
                <a:schemeClr val="dk1"/>
              </a:buClr>
              <a:buSzPts val="1500"/>
              <a:buChar char="•"/>
              <a:defRPr sz="1125"/>
            </a:lvl6pPr>
            <a:lvl7pPr marL="2400300" lvl="6" indent="-242888" algn="l">
              <a:spcBef>
                <a:spcPts val="225"/>
              </a:spcBef>
              <a:spcAft>
                <a:spcPts val="0"/>
              </a:spcAft>
              <a:buClr>
                <a:schemeClr val="dk1"/>
              </a:buClr>
              <a:buSzPts val="1500"/>
              <a:buChar char="•"/>
              <a:defRPr sz="1125"/>
            </a:lvl7pPr>
            <a:lvl8pPr marL="2743200" lvl="7" indent="-242888" algn="l">
              <a:spcBef>
                <a:spcPts val="225"/>
              </a:spcBef>
              <a:spcAft>
                <a:spcPts val="0"/>
              </a:spcAft>
              <a:buClr>
                <a:schemeClr val="dk1"/>
              </a:buClr>
              <a:buSzPts val="1500"/>
              <a:buChar char="•"/>
              <a:defRPr sz="1125"/>
            </a:lvl8pPr>
            <a:lvl9pPr marL="3086100" lvl="8" indent="-242888" algn="l">
              <a:spcBef>
                <a:spcPts val="225"/>
              </a:spcBef>
              <a:spcAft>
                <a:spcPts val="0"/>
              </a:spcAft>
              <a:buClr>
                <a:schemeClr val="dk1"/>
              </a:buClr>
              <a:buSzPts val="1500"/>
              <a:buChar char="•"/>
              <a:defRPr sz="1125"/>
            </a:lvl9pPr>
          </a:lstStyle>
          <a:p>
            <a:endParaRPr/>
          </a:p>
        </p:txBody>
      </p:sp>
      <p:sp>
        <p:nvSpPr>
          <p:cNvPr id="133" name="Google Shape;133;p26"/>
          <p:cNvSpPr txBox="1">
            <a:spLocks noGrp="1"/>
          </p:cNvSpPr>
          <p:nvPr>
            <p:ph type="body" idx="2"/>
          </p:nvPr>
        </p:nvSpPr>
        <p:spPr>
          <a:xfrm>
            <a:off x="342901" y="1076327"/>
            <a:ext cx="2256235" cy="351829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34" name="Google Shape;134;p26"/>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200151"/>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alpha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6568" y="273844"/>
            <a:ext cx="560994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76568" y="1369219"/>
            <a:ext cx="560994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4DA3219B-77E4-4F8B-B134-0C7957C98D1C}" type="datetimeFigureOut">
              <a:rPr lang="en-US" smtClean="0"/>
              <a:t>5/30/2025</a:t>
            </a:fld>
            <a:endParaRPr 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D178C89D-17CB-412F-8FFB-22D852DBD229}" type="slidenum">
              <a:rPr lang="en-US" smtClean="0"/>
              <a:t>‹#›</a:t>
            </a:fld>
            <a:endParaRPr lang="en-US"/>
          </a:p>
        </p:txBody>
      </p:sp>
      <p:grpSp>
        <p:nvGrpSpPr>
          <p:cNvPr id="14" name="Group 13"/>
          <p:cNvGrpSpPr/>
          <p:nvPr userDrawn="1"/>
        </p:nvGrpSpPr>
        <p:grpSpPr>
          <a:xfrm>
            <a:off x="10979" y="692524"/>
            <a:ext cx="713377" cy="4450976"/>
            <a:chOff x="19517" y="0"/>
            <a:chExt cx="1268225" cy="6858000"/>
          </a:xfrm>
        </p:grpSpPr>
        <p:sp>
          <p:nvSpPr>
            <p:cNvPr id="8" name="Double Wave 7"/>
            <p:cNvSpPr/>
            <p:nvPr userDrawn="1"/>
          </p:nvSpPr>
          <p:spPr>
            <a:xfrm rot="16200000">
              <a:off x="-3048000" y="3067517"/>
              <a:ext cx="6858000" cy="722966"/>
            </a:xfrm>
            <a:prstGeom prst="doubleWav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9" name="Double Wave 8"/>
            <p:cNvSpPr/>
            <p:nvPr userDrawn="1"/>
          </p:nvSpPr>
          <p:spPr>
            <a:xfrm rot="16200000">
              <a:off x="-2864224" y="3067517"/>
              <a:ext cx="6858000" cy="722966"/>
            </a:xfrm>
            <a:prstGeom prst="doubleWav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10" name="Double Wave 9"/>
            <p:cNvSpPr/>
            <p:nvPr userDrawn="1"/>
          </p:nvSpPr>
          <p:spPr>
            <a:xfrm rot="16200000">
              <a:off x="-2680447" y="3067517"/>
              <a:ext cx="6858000" cy="722966"/>
            </a:xfrm>
            <a:prstGeom prst="doubleWav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11" name="Double Wave 10"/>
            <p:cNvSpPr/>
            <p:nvPr userDrawn="1"/>
          </p:nvSpPr>
          <p:spPr>
            <a:xfrm rot="16200000">
              <a:off x="-2502741" y="3067517"/>
              <a:ext cx="6858000" cy="722966"/>
            </a:xfrm>
            <a:prstGeom prst="doubleWav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grpSp>
      <p:pic>
        <p:nvPicPr>
          <p:cNvPr id="12" name="Picture 11" descr="JHU-Logotype.JPG"/>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52" y="4972050"/>
            <a:ext cx="535781" cy="171450"/>
          </a:xfrm>
          <a:prstGeom prst="rect">
            <a:avLst/>
          </a:prstGeom>
          <a:noFill/>
          <a:ln>
            <a:noFill/>
          </a:ln>
        </p:spPr>
      </p:pic>
      <p:pic>
        <p:nvPicPr>
          <p:cNvPr id="13" name="Picture 12"/>
          <p:cNvPicPr>
            <a:picLocks noChangeAspect="1"/>
          </p:cNvPicPr>
          <p:nvPr userDrawn="1"/>
        </p:nvPicPr>
        <p:blipFill>
          <a:blip r:embed="rId14"/>
          <a:stretch>
            <a:fillRect/>
          </a:stretch>
        </p:blipFill>
        <p:spPr>
          <a:xfrm>
            <a:off x="159338" y="4720569"/>
            <a:ext cx="445809" cy="251482"/>
          </a:xfrm>
          <a:prstGeom prst="rect">
            <a:avLst/>
          </a:prstGeom>
        </p:spPr>
      </p:pic>
      <p:sp>
        <p:nvSpPr>
          <p:cNvPr id="16" name="TextBox 15"/>
          <p:cNvSpPr txBox="1"/>
          <p:nvPr userDrawn="1"/>
        </p:nvSpPr>
        <p:spPr>
          <a:xfrm>
            <a:off x="39367" y="1"/>
            <a:ext cx="673928" cy="692523"/>
          </a:xfrm>
          <a:prstGeom prst="rect">
            <a:avLst/>
          </a:prstGeom>
          <a:noFill/>
          <a:ln>
            <a:solidFill>
              <a:schemeClr val="accent1"/>
            </a:solidFill>
          </a:ln>
        </p:spPr>
        <p:txBody>
          <a:bodyPr wrap="square" rtlCol="0" anchor="ctr" anchorCtr="0">
            <a:noAutofit/>
          </a:bodyPr>
          <a:lstStyle/>
          <a:p>
            <a:pPr algn="ctr"/>
            <a:r>
              <a:rPr lang="en-US" sz="1125">
                <a:solidFill>
                  <a:schemeClr val="bg1"/>
                </a:solidFill>
              </a:rPr>
              <a:t>PH for Unit icon</a:t>
            </a:r>
          </a:p>
        </p:txBody>
      </p:sp>
    </p:spTree>
    <p:extLst>
      <p:ext uri="{BB962C8B-B14F-4D97-AF65-F5344CB8AC3E}">
        <p14:creationId xmlns:p14="http://schemas.microsoft.com/office/powerpoint/2010/main" val="220105396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14350" rtl="0" eaLnBrk="1" latinLnBrk="0" hangingPunct="1">
        <a:lnSpc>
          <a:spcPct val="90000"/>
        </a:lnSpc>
        <a:spcBef>
          <a:spcPct val="0"/>
        </a:spcBef>
        <a:buNone/>
        <a:defRPr sz="2475" kern="1200">
          <a:solidFill>
            <a:schemeClr val="bg2">
              <a:lumMod val="50000"/>
            </a:schemeClr>
          </a:solidFill>
          <a:latin typeface="Berlin Sans FB" panose="020E0602020502020306"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bg2">
              <a:lumMod val="50000"/>
            </a:schemeClr>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bg2">
              <a:lumMod val="50000"/>
            </a:schemeClr>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bg2">
              <a:lumMod val="50000"/>
            </a:schemeClr>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bg2">
              <a:lumMod val="50000"/>
            </a:schemeClr>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bg2">
              <a:lumMod val="50000"/>
            </a:schemeClr>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xfuel.com/en/free-photo-ebvb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tiie.w3.uvm.edu/blog/reflection-in-project-based-learning/" TargetMode="External"/><Relationship Id="rId5" Type="http://schemas.openxmlformats.org/officeDocument/2006/relationships/image" Target="../media/image17.png"/><Relationship Id="rId4" Type="http://schemas.openxmlformats.org/officeDocument/2006/relationships/hyperlink" Target="https://www.flickr.com/photos/153278281@N07/3780622436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hyperlink" Target="https://www.flickr.com/photos/153278281@N07/3780622436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s://www.flickr.com/photos/153278281@N07/3780622436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https://en.wikipedia.org/wiki/Occupational_stress" TargetMode="External"/><Relationship Id="rId7"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wallpaperflare.com/headache-image-man-stress-stressed-man-person-portrait-wallpaper-zxzvd" TargetMode="External"/><Relationship Id="rId5" Type="http://schemas.openxmlformats.org/officeDocument/2006/relationships/image" Target="../media/image24.jpg"/><Relationship Id="rId4" Type="http://schemas.openxmlformats.org/officeDocument/2006/relationships/hyperlink" Target="https://creativecommons.org/licenses/by-sa/3.0/" TargetMode="External"/><Relationship Id="rId9" Type="http://schemas.openxmlformats.org/officeDocument/2006/relationships/hyperlink" Target="https://libri-cinema-cultura-societa.blogspot.com/2017/06/il-cooperative-learning.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en.wikipedia.org/wiki/Occupational_stress" TargetMode="External"/><Relationship Id="rId7"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wallpaperflare.com/headache-image-man-stress-stressed-man-person-portrait-wallpaper-zxzvd" TargetMode="External"/><Relationship Id="rId5" Type="http://schemas.openxmlformats.org/officeDocument/2006/relationships/image" Target="../media/image24.jpg"/><Relationship Id="rId4" Type="http://schemas.openxmlformats.org/officeDocument/2006/relationships/hyperlink" Target="https://creativecommons.org/licenses/by-sa/3.0/" TargetMode="External"/><Relationship Id="rId9" Type="http://schemas.openxmlformats.org/officeDocument/2006/relationships/hyperlink" Target="https://www.pngall.com/team-work-pn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en.wikipedia.org/wiki/Occupational_stress" TargetMode="External"/><Relationship Id="rId7"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wallpaperflare.com/headache-image-man-stress-stressed-man-person-portrait-wallpaper-zxzvd" TargetMode="External"/><Relationship Id="rId5" Type="http://schemas.openxmlformats.org/officeDocument/2006/relationships/image" Target="../media/image24.jpg"/><Relationship Id="rId4" Type="http://schemas.openxmlformats.org/officeDocument/2006/relationships/hyperlink" Target="https://creativecommons.org/licenses/by-sa/3.0/" TargetMode="External"/><Relationship Id="rId9" Type="http://schemas.openxmlformats.org/officeDocument/2006/relationships/hyperlink" Target="https://christinakatopodis.net/2019/03/04/entry-exit-tickets-a-way-to-share-in-the-intellectual-growth-of-stude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hyperlink" Target="https://traumadissociation.wordpress.com/2016/08/18/ritual-abusemind-control-survivors-internal-keys-to-safety-by-alison-miller/"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emf"/><Relationship Id="rId4" Type="http://schemas.openxmlformats.org/officeDocument/2006/relationships/hyperlink" Target="https://foto.wuestenigel.com/keep-cal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pxhere.com/en/photo/455855" TargetMode="External"/><Relationship Id="rId5" Type="http://schemas.openxmlformats.org/officeDocument/2006/relationships/image" Target="../media/image35.jpg"/><Relationship Id="rId4" Type="http://schemas.openxmlformats.org/officeDocument/2006/relationships/hyperlink" Target="https://foto.wuestenigel.com/keep-cal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hyperlink" Target="https://foto.wuestenigel.com/keep-cal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6.emf"/><Relationship Id="rId4" Type="http://schemas.openxmlformats.org/officeDocument/2006/relationships/hyperlink" Target="https://foto.wuestenigel.com/keep-cal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QTsUEOUaWpY" TargetMode="External"/><Relationship Id="rId3" Type="http://schemas.openxmlformats.org/officeDocument/2006/relationships/image" Target="../media/image44.jpg"/><Relationship Id="rId7" Type="http://schemas.openxmlformats.org/officeDocument/2006/relationships/hyperlink" Target="https://creativecommons.org/licenses/by/3.0/"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afiftabsh.com/2014/04/09/practicing-mindfulness/" TargetMode="External"/><Relationship Id="rId5" Type="http://schemas.openxmlformats.org/officeDocument/2006/relationships/image" Target="../media/image45.jpg"/><Relationship Id="rId4" Type="http://schemas.openxmlformats.org/officeDocument/2006/relationships/hyperlink" Target="https://www.philipcrouch.org/mindfulness.html" TargetMode="External"/><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afiftabsh.com/2014/04/09/practicing-mindfulness/" TargetMode="External"/><Relationship Id="rId5" Type="http://schemas.openxmlformats.org/officeDocument/2006/relationships/image" Target="../media/image45.jpg"/><Relationship Id="rId4" Type="http://schemas.openxmlformats.org/officeDocument/2006/relationships/hyperlink" Target="https://www.philipcrouch.org/mindfulness.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hyperlink" Target="https://www.philipcrouch.org/mindfulnes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hyperlink" Target="https://www.philipcrouch.org/mindfulness.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fundowheel.es/2016/01/04/think-pair-share-technique/" TargetMode="External"/><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researchoutreach.org/articles/benefits-of-exercise-on-mind/" TargetMode="External"/><Relationship Id="rId5" Type="http://schemas.openxmlformats.org/officeDocument/2006/relationships/image" Target="../media/image52.jpg"/><Relationship Id="rId4" Type="http://schemas.openxmlformats.org/officeDocument/2006/relationships/hyperlink" Target="https://www.nicetofit.com/growth-mindset-vs-fixed-mindset/"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flickr.com/photos/briandeadly/10447799286/" TargetMode="External"/><Relationship Id="rId5" Type="http://schemas.openxmlformats.org/officeDocument/2006/relationships/image" Target="../media/image54.jpg"/><Relationship Id="rId4" Type="http://schemas.openxmlformats.org/officeDocument/2006/relationships/hyperlink" Target="https://www.nicetofit.com/growth-mindset-vs-fixed-mindset/"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flickr.com/photos/jaapdendulk/15069804150" TargetMode="External"/><Relationship Id="rId5" Type="http://schemas.openxmlformats.org/officeDocument/2006/relationships/image" Target="../media/image57.jpg"/><Relationship Id="rId4" Type="http://schemas.openxmlformats.org/officeDocument/2006/relationships/hyperlink" Target="https://www.nicetofit.com/growth-mindset-vs-fixed-mindse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s://www.panarmenian.net/eng/news/229859/" TargetMode="External"/><Relationship Id="rId3" Type="http://schemas.openxmlformats.org/officeDocument/2006/relationships/image" Target="../media/image51.png"/><Relationship Id="rId7"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freepngimg.com/png/65469-emoticon-like-icons-button-computer-facebook-angry" TargetMode="External"/><Relationship Id="rId5" Type="http://schemas.openxmlformats.org/officeDocument/2006/relationships/image" Target="../media/image60.png"/><Relationship Id="rId4" Type="http://schemas.openxmlformats.org/officeDocument/2006/relationships/hyperlink" Target="https://www.nicetofit.com/growth-mindset-vs-fixed-mindse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enago.com/academy/quick-guide-to-biostatistics-in-clinical-research-hypothesis-testing/" TargetMode="External"/><Relationship Id="rId5" Type="http://schemas.openxmlformats.org/officeDocument/2006/relationships/image" Target="../media/image65.jpg"/><Relationship Id="rId4" Type="http://schemas.openxmlformats.org/officeDocument/2006/relationships/hyperlink" Target="https://www.tutory.de/w/2aa2212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flickr.com/photos/zipckr/4300748126" TargetMode="External"/><Relationship Id="rId3" Type="http://schemas.openxmlformats.org/officeDocument/2006/relationships/image" Target="../media/image69.jpg"/><Relationship Id="rId7"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christianquotes.info/images/d-l-moody-quote-claim-gods-promises-through-faith/" TargetMode="External"/><Relationship Id="rId5" Type="http://schemas.openxmlformats.org/officeDocument/2006/relationships/hyperlink" Target="https://creativecommons.org/licenses/by-sa/3.0/" TargetMode="External"/><Relationship Id="rId4" Type="http://schemas.openxmlformats.org/officeDocument/2006/relationships/hyperlink" Target="https://www.flickr.com/photos/keepitsurreal/27554690005"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9.jpg"/><Relationship Id="rId7"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https://www.christianquotes.info/images/d-l-moody-quote-claim-gods-promises-through-faith/" TargetMode="External"/><Relationship Id="rId5" Type="http://schemas.openxmlformats.org/officeDocument/2006/relationships/hyperlink" Target="https://creativecommons.org/licenses/by-sa/3.0/" TargetMode="External"/><Relationship Id="rId4" Type="http://schemas.openxmlformats.org/officeDocument/2006/relationships/hyperlink" Target="https://www.flickr.com/photos/keepitsurreal/2755469000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jpg"/><Relationship Id="rId7" Type="http://schemas.openxmlformats.org/officeDocument/2006/relationships/hyperlink" Target="https://www.christianquotes.info/images/d-l-moody-quote-claim-gods-promises-through-faith/"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hyperlink" Target="https://creativecommons.org/licenses/by-sa/3.0/" TargetMode="External"/><Relationship Id="rId4" Type="http://schemas.openxmlformats.org/officeDocument/2006/relationships/hyperlink" Target="https://www.flickr.com/photos/keepitsurreal/2755469000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hyperlink" Target="https://www.flickr.com/photos/91400424@N07/27329277891"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76.jpg"/><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typewriter/q/questions.html"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publicdomainpictures.net/view-image.php?image=221430&amp;picture=feedback" TargetMode="External"/><Relationship Id="rId3" Type="http://schemas.openxmlformats.org/officeDocument/2006/relationships/hyperlink" Target="https://www.thebluediamondgallery.com/typewriter/q/questions.html" TargetMode="External"/><Relationship Id="rId7" Type="http://schemas.openxmlformats.org/officeDocument/2006/relationships/image" Target="../media/image78.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librarygrits.blogspot.com/" TargetMode="External"/><Relationship Id="rId5" Type="http://schemas.openxmlformats.org/officeDocument/2006/relationships/image" Target="../media/image77.png"/><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ctevangelist.com/what-is-your-purpose/" TargetMode="External"/><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liketeaching.blogspot.com/" TargetMode="External"/><Relationship Id="rId5" Type="http://schemas.openxmlformats.org/officeDocument/2006/relationships/image" Target="../media/image13.JPG"/><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ctrTitle"/>
          </p:nvPr>
        </p:nvSpPr>
        <p:spPr>
          <a:xfrm>
            <a:off x="514350" y="2666541"/>
            <a:ext cx="5829300" cy="617993"/>
          </a:xfrm>
          <a:prstGeom prst="rect">
            <a:avLst/>
          </a:prstGeom>
          <a:noFill/>
          <a:ln>
            <a:noFill/>
          </a:ln>
        </p:spPr>
        <p:txBody>
          <a:bodyPr spcFirstLastPara="1" wrap="square" lIns="51431" tIns="25706" rIns="51431" bIns="25706" anchor="ctr" anchorCtr="0">
            <a:normAutofit fontScale="90000"/>
          </a:bodyPr>
          <a:lstStyle/>
          <a:p>
            <a:pPr>
              <a:buClr>
                <a:schemeClr val="lt1"/>
              </a:buClr>
              <a:buSzPts val="3300"/>
            </a:pPr>
            <a:r>
              <a:rPr lang="en" b="1" dirty="0">
                <a:solidFill>
                  <a:schemeClr val="lt1"/>
                </a:solidFill>
              </a:rPr>
              <a:t>Skills for Secondary School Success (4S)</a:t>
            </a:r>
            <a:endParaRPr dirty="0"/>
          </a:p>
        </p:txBody>
      </p:sp>
      <p:sp>
        <p:nvSpPr>
          <p:cNvPr id="173" name="Google Shape;173;p32"/>
          <p:cNvSpPr txBox="1">
            <a:spLocks noGrp="1"/>
          </p:cNvSpPr>
          <p:nvPr>
            <p:ph type="subTitle" idx="1"/>
          </p:nvPr>
        </p:nvSpPr>
        <p:spPr>
          <a:xfrm>
            <a:off x="1028700" y="3284534"/>
            <a:ext cx="4800600" cy="617992"/>
          </a:xfrm>
          <a:prstGeom prst="rect">
            <a:avLst/>
          </a:prstGeom>
          <a:noFill/>
          <a:ln>
            <a:noFill/>
          </a:ln>
        </p:spPr>
        <p:txBody>
          <a:bodyPr spcFirstLastPara="1" wrap="square" lIns="51431" tIns="25706" rIns="51431" bIns="25706" anchor="t" anchorCtr="0">
            <a:normAutofit fontScale="92500" lnSpcReduction="20000"/>
          </a:bodyPr>
          <a:lstStyle/>
          <a:p>
            <a:pPr marL="0" indent="0">
              <a:spcBef>
                <a:spcPts val="0"/>
              </a:spcBef>
            </a:pPr>
            <a:r>
              <a:rPr lang="en" dirty="0"/>
              <a:t>Unit 2:</a:t>
            </a:r>
            <a:r>
              <a:rPr lang="en-US" b="0" i="0" dirty="0">
                <a:solidFill>
                  <a:srgbClr val="898989"/>
                </a:solidFill>
                <a:effectLst/>
                <a:latin typeface="Calibri" panose="020F0502020204030204" pitchFamily="34" charset="0"/>
              </a:rPr>
              <a:t> Confronting Challenges </a:t>
            </a:r>
          </a:p>
          <a:p>
            <a:pPr marL="0" indent="0">
              <a:spcBef>
                <a:spcPts val="0"/>
              </a:spcBef>
            </a:pPr>
            <a:r>
              <a:rPr lang="en-US" b="0" i="0" dirty="0">
                <a:solidFill>
                  <a:srgbClr val="898989"/>
                </a:solidFill>
                <a:effectLst/>
                <a:latin typeface="Calibri" panose="020F0502020204030204" pitchFamily="34" charset="0"/>
              </a:rPr>
              <a:t>and Developing a Growth Mindset </a:t>
            </a:r>
            <a:endParaRPr dirty="0"/>
          </a:p>
        </p:txBody>
      </p:sp>
      <p:sp>
        <p:nvSpPr>
          <p:cNvPr id="16" name="TextBox 15">
            <a:extLst>
              <a:ext uri="{FF2B5EF4-FFF2-40B4-BE49-F238E27FC236}">
                <a16:creationId xmlns:a16="http://schemas.microsoft.com/office/drawing/2014/main" id="{69FFAE37-76E5-30FF-8A3D-6DF3D4D133EB}"/>
              </a:ext>
            </a:extLst>
          </p:cNvPr>
          <p:cNvSpPr txBox="1"/>
          <p:nvPr/>
        </p:nvSpPr>
        <p:spPr>
          <a:xfrm>
            <a:off x="1714500" y="2457659"/>
            <a:ext cx="3429000" cy="253916"/>
          </a:xfrm>
          <a:prstGeom prst="rect">
            <a:avLst/>
          </a:prstGeom>
          <a:noFill/>
        </p:spPr>
        <p:txBody>
          <a:bodyPr wrap="square">
            <a:spAutoFit/>
          </a:bodyPr>
          <a:lstStyle/>
          <a:p>
            <a:r>
              <a:rPr lang="en-US" sz="1050" dirty="0">
                <a:latin typeface="Times" pitchFamily="2" charset="0"/>
              </a:rPr>
              <a:t> </a:t>
            </a:r>
            <a:endParaRPr lang="en-US" sz="1050" dirty="0"/>
          </a:p>
        </p:txBody>
      </p:sp>
      <p:pic>
        <p:nvPicPr>
          <p:cNvPr id="3" name="Picture 2">
            <a:extLst>
              <a:ext uri="{FF2B5EF4-FFF2-40B4-BE49-F238E27FC236}">
                <a16:creationId xmlns:a16="http://schemas.microsoft.com/office/drawing/2014/main" id="{B080891A-D4C1-4884-A628-776348416008}"/>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142008" y="525756"/>
            <a:ext cx="2573984" cy="1931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2987" y="753363"/>
            <a:ext cx="4795013" cy="3534494"/>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8"/>
            <a:ext cx="1746316" cy="1708160"/>
          </a:xfrm>
          <a:prstGeom prst="rect">
            <a:avLst/>
          </a:prstGeom>
          <a:noFill/>
        </p:spPr>
        <p:txBody>
          <a:bodyPr wrap="square" rtlCol="0">
            <a:spAutoFit/>
          </a:bodyPr>
          <a:lstStyle/>
          <a:p>
            <a:r>
              <a:rPr lang="en-US" sz="2100" b="1" dirty="0">
                <a:solidFill>
                  <a:schemeClr val="bg1"/>
                </a:solidFill>
              </a:rPr>
              <a:t>Lesson 1</a:t>
            </a:r>
          </a:p>
          <a:p>
            <a:endParaRPr lang="en-US" sz="2100" b="1" dirty="0">
              <a:solidFill>
                <a:schemeClr val="bg1"/>
              </a:solidFill>
            </a:endParaRPr>
          </a:p>
          <a:p>
            <a:pPr algn="ctr"/>
            <a:r>
              <a:rPr lang="en-US" sz="2100" b="1" dirty="0">
                <a:solidFill>
                  <a:schemeClr val="bg1"/>
                </a:solidFill>
              </a:rPr>
              <a:t>Managing Stress</a:t>
            </a:r>
          </a:p>
          <a:p>
            <a:endParaRPr lang="en-US" sz="2100" b="1" dirty="0">
              <a:solidFill>
                <a:schemeClr val="bg1"/>
              </a:solidFill>
            </a:endParaRPr>
          </a:p>
        </p:txBody>
      </p:sp>
      <p:pic>
        <p:nvPicPr>
          <p:cNvPr id="3" name="Picture 2">
            <a:extLst>
              <a:ext uri="{FF2B5EF4-FFF2-40B4-BE49-F238E27FC236}">
                <a16:creationId xmlns:a16="http://schemas.microsoft.com/office/drawing/2014/main" id="{FF15E3D7-1839-4F06-A364-B9249D15E2B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41475" y="2824538"/>
            <a:ext cx="1431229" cy="787176"/>
          </a:xfrm>
          <a:prstGeom prst="rect">
            <a:avLst/>
          </a:prstGeom>
        </p:spPr>
      </p:pic>
      <p:sp>
        <p:nvSpPr>
          <p:cNvPr id="2" name="TextBox 1">
            <a:extLst>
              <a:ext uri="{FF2B5EF4-FFF2-40B4-BE49-F238E27FC236}">
                <a16:creationId xmlns:a16="http://schemas.microsoft.com/office/drawing/2014/main" id="{8FC7371D-F1BF-4CC8-A8B5-664ED900D8D4}"/>
              </a:ext>
            </a:extLst>
          </p:cNvPr>
          <p:cNvSpPr txBox="1"/>
          <p:nvPr/>
        </p:nvSpPr>
        <p:spPr>
          <a:xfrm>
            <a:off x="2468879" y="855644"/>
            <a:ext cx="3711272" cy="323165"/>
          </a:xfrm>
          <a:prstGeom prst="rect">
            <a:avLst/>
          </a:prstGeom>
          <a:noFill/>
        </p:spPr>
        <p:txBody>
          <a:bodyPr wrap="none" rtlCol="0">
            <a:spAutoFit/>
          </a:bodyPr>
          <a:lstStyle/>
          <a:p>
            <a:r>
              <a:rPr lang="en-US" sz="1500" b="1" dirty="0"/>
              <a:t>Activity 1 – Overview and Gallery Walk</a:t>
            </a:r>
          </a:p>
        </p:txBody>
      </p:sp>
      <p:pic>
        <p:nvPicPr>
          <p:cNvPr id="8" name="Picture 7">
            <a:extLst>
              <a:ext uri="{FF2B5EF4-FFF2-40B4-BE49-F238E27FC236}">
                <a16:creationId xmlns:a16="http://schemas.microsoft.com/office/drawing/2014/main" id="{6704FA22-DA84-4001-A5B1-579F6DD77EE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102623" y="2157470"/>
            <a:ext cx="1454244" cy="1454244"/>
          </a:xfrm>
          <a:prstGeom prst="rect">
            <a:avLst/>
          </a:prstGeom>
        </p:spPr>
      </p:pic>
      <p:sp>
        <p:nvSpPr>
          <p:cNvPr id="11" name="TextBox 10">
            <a:extLst>
              <a:ext uri="{FF2B5EF4-FFF2-40B4-BE49-F238E27FC236}">
                <a16:creationId xmlns:a16="http://schemas.microsoft.com/office/drawing/2014/main" id="{A2B14FA6-566B-417D-89EA-9883DF03D73D}"/>
              </a:ext>
            </a:extLst>
          </p:cNvPr>
          <p:cNvSpPr txBox="1"/>
          <p:nvPr/>
        </p:nvSpPr>
        <p:spPr>
          <a:xfrm>
            <a:off x="2616591" y="1153612"/>
            <a:ext cx="3510983" cy="1015663"/>
          </a:xfrm>
          <a:prstGeom prst="rect">
            <a:avLst/>
          </a:prstGeom>
          <a:noFill/>
        </p:spPr>
        <p:txBody>
          <a:bodyPr wrap="square" rtlCol="0">
            <a:spAutoFit/>
          </a:bodyPr>
          <a:lstStyle/>
          <a:p>
            <a:r>
              <a:rPr lang="en-US" sz="1500" dirty="0"/>
              <a:t>Teacher gives brief overview of Unit 2.</a:t>
            </a:r>
          </a:p>
          <a:p>
            <a:r>
              <a:rPr lang="en-US" sz="1500" dirty="0"/>
              <a:t>Students are divided into teams for a gallery walk to stations about each of main themes in the unit.</a:t>
            </a:r>
          </a:p>
        </p:txBody>
      </p:sp>
      <p:pic>
        <p:nvPicPr>
          <p:cNvPr id="4" name="Picture 3">
            <a:extLst>
              <a:ext uri="{FF2B5EF4-FFF2-40B4-BE49-F238E27FC236}">
                <a16:creationId xmlns:a16="http://schemas.microsoft.com/office/drawing/2014/main" id="{41E9A65D-4D99-422A-A2ED-E846C6FFA058}"/>
              </a:ext>
            </a:extLst>
          </p:cNvPr>
          <p:cNvPicPr>
            <a:picLocks noChangeAspect="1"/>
          </p:cNvPicPr>
          <p:nvPr/>
        </p:nvPicPr>
        <p:blipFill>
          <a:blip r:embed="rId7"/>
          <a:stretch>
            <a:fillRect/>
          </a:stretch>
        </p:blipFill>
        <p:spPr>
          <a:xfrm>
            <a:off x="3689605" y="2328248"/>
            <a:ext cx="3067511" cy="992580"/>
          </a:xfrm>
          <a:prstGeom prst="rect">
            <a:avLst/>
          </a:prstGeom>
        </p:spPr>
      </p:pic>
    </p:spTree>
    <p:extLst>
      <p:ext uri="{BB962C8B-B14F-4D97-AF65-F5344CB8AC3E}">
        <p14:creationId xmlns:p14="http://schemas.microsoft.com/office/powerpoint/2010/main" val="355693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29272" y="798020"/>
            <a:ext cx="4544796" cy="3547460"/>
          </a:xfrm>
          <a:prstGeom prst="rect">
            <a:avLst/>
          </a:prstGeom>
          <a:gradFill>
            <a:gsLst>
              <a:gs pos="0">
                <a:schemeClr val="accent6">
                  <a:lumMod val="60000"/>
                  <a:lumOff val="40000"/>
                </a:schemeClr>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8"/>
            <a:ext cx="1746316" cy="1708160"/>
          </a:xfrm>
          <a:prstGeom prst="rect">
            <a:avLst/>
          </a:prstGeom>
          <a:noFill/>
        </p:spPr>
        <p:txBody>
          <a:bodyPr wrap="square" rtlCol="0">
            <a:spAutoFit/>
          </a:bodyPr>
          <a:lstStyle/>
          <a:p>
            <a:r>
              <a:rPr lang="en-US" sz="2100" b="1" dirty="0">
                <a:solidFill>
                  <a:schemeClr val="bg1"/>
                </a:solidFill>
              </a:rPr>
              <a:t>Lesson 1</a:t>
            </a:r>
          </a:p>
          <a:p>
            <a:endParaRPr lang="en-US" sz="2100" b="1" dirty="0">
              <a:solidFill>
                <a:schemeClr val="bg1"/>
              </a:solidFill>
            </a:endParaRPr>
          </a:p>
          <a:p>
            <a:pPr algn="ctr"/>
            <a:r>
              <a:rPr lang="en-US" sz="2100" b="1" dirty="0">
                <a:solidFill>
                  <a:schemeClr val="bg1"/>
                </a:solidFill>
              </a:rPr>
              <a:t>Managing Stress</a:t>
            </a:r>
          </a:p>
          <a:p>
            <a:endParaRPr lang="en-US" sz="2100" b="1" dirty="0">
              <a:solidFill>
                <a:schemeClr val="bg1"/>
              </a:solidFill>
            </a:endParaRPr>
          </a:p>
        </p:txBody>
      </p:sp>
      <p:pic>
        <p:nvPicPr>
          <p:cNvPr id="3" name="Picture 2">
            <a:extLst>
              <a:ext uri="{FF2B5EF4-FFF2-40B4-BE49-F238E27FC236}">
                <a16:creationId xmlns:a16="http://schemas.microsoft.com/office/drawing/2014/main" id="{FF15E3D7-1839-4F06-A364-B9249D15E2B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41475" y="2824538"/>
            <a:ext cx="1431229" cy="787176"/>
          </a:xfrm>
          <a:prstGeom prst="rect">
            <a:avLst/>
          </a:prstGeom>
        </p:spPr>
      </p:pic>
      <p:sp>
        <p:nvSpPr>
          <p:cNvPr id="2" name="TextBox 1">
            <a:extLst>
              <a:ext uri="{FF2B5EF4-FFF2-40B4-BE49-F238E27FC236}">
                <a16:creationId xmlns:a16="http://schemas.microsoft.com/office/drawing/2014/main" id="{8FC7371D-F1BF-4CC8-A8B5-664ED900D8D4}"/>
              </a:ext>
            </a:extLst>
          </p:cNvPr>
          <p:cNvSpPr txBox="1"/>
          <p:nvPr/>
        </p:nvSpPr>
        <p:spPr>
          <a:xfrm>
            <a:off x="2646362" y="829884"/>
            <a:ext cx="3211136" cy="553998"/>
          </a:xfrm>
          <a:prstGeom prst="rect">
            <a:avLst/>
          </a:prstGeom>
          <a:noFill/>
        </p:spPr>
        <p:txBody>
          <a:bodyPr wrap="none" rtlCol="0">
            <a:spAutoFit/>
          </a:bodyPr>
          <a:lstStyle/>
          <a:p>
            <a:pPr algn="ctr"/>
            <a:r>
              <a:rPr lang="en-US" sz="1500" b="1" dirty="0"/>
              <a:t>Activity 2 – Experience of Stress </a:t>
            </a:r>
          </a:p>
          <a:p>
            <a:pPr algn="ctr"/>
            <a:r>
              <a:rPr lang="en-US" sz="1500" b="1" dirty="0"/>
              <a:t>and Strategies Inventory</a:t>
            </a:r>
          </a:p>
        </p:txBody>
      </p:sp>
      <p:sp>
        <p:nvSpPr>
          <p:cNvPr id="11" name="TextBox 10">
            <a:extLst>
              <a:ext uri="{FF2B5EF4-FFF2-40B4-BE49-F238E27FC236}">
                <a16:creationId xmlns:a16="http://schemas.microsoft.com/office/drawing/2014/main" id="{A2B14FA6-566B-417D-89EA-9883DF03D73D}"/>
              </a:ext>
            </a:extLst>
          </p:cNvPr>
          <p:cNvSpPr txBox="1"/>
          <p:nvPr/>
        </p:nvSpPr>
        <p:spPr>
          <a:xfrm>
            <a:off x="2286816" y="1392663"/>
            <a:ext cx="4257984" cy="784830"/>
          </a:xfrm>
          <a:prstGeom prst="rect">
            <a:avLst/>
          </a:prstGeom>
          <a:noFill/>
        </p:spPr>
        <p:txBody>
          <a:bodyPr wrap="square" rtlCol="0">
            <a:spAutoFit/>
          </a:bodyPr>
          <a:lstStyle/>
          <a:p>
            <a:r>
              <a:rPr lang="en-US" sz="1500" dirty="0"/>
              <a:t>Students spend time in individual reflection about their own experience of stress and their ways of coping. </a:t>
            </a:r>
          </a:p>
        </p:txBody>
      </p:sp>
      <p:pic>
        <p:nvPicPr>
          <p:cNvPr id="4" name="Picture 3">
            <a:extLst>
              <a:ext uri="{FF2B5EF4-FFF2-40B4-BE49-F238E27FC236}">
                <a16:creationId xmlns:a16="http://schemas.microsoft.com/office/drawing/2014/main" id="{E6F59FA2-B619-4D95-8C76-AB635818100C}"/>
              </a:ext>
            </a:extLst>
          </p:cNvPr>
          <p:cNvPicPr>
            <a:picLocks noChangeAspect="1"/>
          </p:cNvPicPr>
          <p:nvPr/>
        </p:nvPicPr>
        <p:blipFill>
          <a:blip r:embed="rId5"/>
          <a:stretch>
            <a:fillRect/>
          </a:stretch>
        </p:blipFill>
        <p:spPr>
          <a:xfrm>
            <a:off x="4870235" y="2154411"/>
            <a:ext cx="1743401" cy="2022215"/>
          </a:xfrm>
          <a:prstGeom prst="rect">
            <a:avLst/>
          </a:prstGeom>
        </p:spPr>
      </p:pic>
      <p:pic>
        <p:nvPicPr>
          <p:cNvPr id="9" name="Picture 8">
            <a:extLst>
              <a:ext uri="{FF2B5EF4-FFF2-40B4-BE49-F238E27FC236}">
                <a16:creationId xmlns:a16="http://schemas.microsoft.com/office/drawing/2014/main" id="{A2802AF0-DC6A-441A-B956-70F9CD25C381}"/>
              </a:ext>
            </a:extLst>
          </p:cNvPr>
          <p:cNvPicPr>
            <a:picLocks noChangeAspect="1"/>
          </p:cNvPicPr>
          <p:nvPr/>
        </p:nvPicPr>
        <p:blipFill>
          <a:blip r:embed="rId6"/>
          <a:stretch>
            <a:fillRect/>
          </a:stretch>
        </p:blipFill>
        <p:spPr>
          <a:xfrm>
            <a:off x="2218292" y="2335102"/>
            <a:ext cx="2591512" cy="1829686"/>
          </a:xfrm>
          <a:prstGeom prst="rect">
            <a:avLst/>
          </a:prstGeom>
        </p:spPr>
      </p:pic>
    </p:spTree>
    <p:extLst>
      <p:ext uri="{BB962C8B-B14F-4D97-AF65-F5344CB8AC3E}">
        <p14:creationId xmlns:p14="http://schemas.microsoft.com/office/powerpoint/2010/main" val="154588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2 Key Activities</a:t>
            </a:r>
          </a:p>
          <a:p>
            <a:r>
              <a:rPr lang="en-US" sz="3000" dirty="0">
                <a:solidFill>
                  <a:schemeClr val="bg1"/>
                </a:solidFill>
              </a:rPr>
              <a:t>Identifying Signs of Stress</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85000" lnSpcReduction="1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This lesson is designed to help students identify what stress looks and feels like within their bodies. Our goal is to help them recognize signs of stress in themselves. </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74243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2987" y="740397"/>
            <a:ext cx="4544796" cy="354746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Large group</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 introductory </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instruction about</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Parasympathetic</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and Sympathetic </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nervous systems </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and how they </a:t>
            </a:r>
          </a:p>
          <a:p>
            <a:r>
              <a:rPr lang="en-US" sz="1800" dirty="0">
                <a:solidFill>
                  <a:schemeClr val="bg2">
                    <a:lumMod val="75000"/>
                  </a:schemeClr>
                </a:solidFill>
                <a:latin typeface="Calibri" panose="020F0502020204030204" pitchFamily="34" charset="0"/>
                <a:ea typeface="Calibri"/>
                <a:cs typeface="Calibri" panose="020F0502020204030204" pitchFamily="34" charset="0"/>
                <a:sym typeface="Calibri"/>
              </a:rPr>
              <a:t>relate to stress</a:t>
            </a: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7"/>
            <a:ext cx="1746316" cy="2031325"/>
          </a:xfrm>
          <a:prstGeom prst="rect">
            <a:avLst/>
          </a:prstGeom>
          <a:noFill/>
        </p:spPr>
        <p:txBody>
          <a:bodyPr wrap="square" rtlCol="0">
            <a:spAutoFit/>
          </a:bodyPr>
          <a:lstStyle/>
          <a:p>
            <a:r>
              <a:rPr lang="en-US" sz="2100" b="1" dirty="0">
                <a:solidFill>
                  <a:schemeClr val="bg1"/>
                </a:solidFill>
              </a:rPr>
              <a:t>Lesson 2</a:t>
            </a:r>
          </a:p>
          <a:p>
            <a:endParaRPr lang="en-US" sz="2100" b="1" dirty="0">
              <a:solidFill>
                <a:schemeClr val="bg1"/>
              </a:solidFill>
            </a:endParaRPr>
          </a:p>
          <a:p>
            <a:pPr algn="ctr"/>
            <a:r>
              <a:rPr lang="en-US" sz="2100" b="1" dirty="0">
                <a:solidFill>
                  <a:schemeClr val="bg1"/>
                </a:solidFill>
              </a:rPr>
              <a:t>Identifying</a:t>
            </a:r>
          </a:p>
          <a:p>
            <a:pPr algn="ctr"/>
            <a:r>
              <a:rPr lang="en-US" sz="2100" b="1" dirty="0">
                <a:solidFill>
                  <a:schemeClr val="bg1"/>
                </a:solidFill>
              </a:rPr>
              <a:t>Signs of Stress</a:t>
            </a:r>
          </a:p>
          <a:p>
            <a:endParaRPr lang="en-US" sz="2100" b="1" dirty="0">
              <a:solidFill>
                <a:schemeClr val="bg1"/>
              </a:solidFill>
            </a:endParaRPr>
          </a:p>
        </p:txBody>
      </p:sp>
      <p:pic>
        <p:nvPicPr>
          <p:cNvPr id="3" name="Picture 2">
            <a:extLst>
              <a:ext uri="{FF2B5EF4-FFF2-40B4-BE49-F238E27FC236}">
                <a16:creationId xmlns:a16="http://schemas.microsoft.com/office/drawing/2014/main" id="{FF15E3D7-1839-4F06-A364-B9249D15E2B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41475" y="2824538"/>
            <a:ext cx="1431229" cy="787176"/>
          </a:xfrm>
          <a:prstGeom prst="rect">
            <a:avLst/>
          </a:prstGeom>
        </p:spPr>
      </p:pic>
      <p:sp>
        <p:nvSpPr>
          <p:cNvPr id="2" name="TextBox 1">
            <a:extLst>
              <a:ext uri="{FF2B5EF4-FFF2-40B4-BE49-F238E27FC236}">
                <a16:creationId xmlns:a16="http://schemas.microsoft.com/office/drawing/2014/main" id="{8FC7371D-F1BF-4CC8-A8B5-664ED900D8D4}"/>
              </a:ext>
            </a:extLst>
          </p:cNvPr>
          <p:cNvSpPr txBox="1"/>
          <p:nvPr/>
        </p:nvSpPr>
        <p:spPr>
          <a:xfrm>
            <a:off x="2468879" y="855644"/>
            <a:ext cx="3676006" cy="323165"/>
          </a:xfrm>
          <a:prstGeom prst="rect">
            <a:avLst/>
          </a:prstGeom>
          <a:noFill/>
        </p:spPr>
        <p:txBody>
          <a:bodyPr wrap="none" rtlCol="0">
            <a:spAutoFit/>
          </a:bodyPr>
          <a:lstStyle/>
          <a:p>
            <a:r>
              <a:rPr lang="en-US" sz="1500" b="1" dirty="0"/>
              <a:t>Activity 1 – Identifying Signs of Stress</a:t>
            </a:r>
          </a:p>
        </p:txBody>
      </p:sp>
      <p:pic>
        <p:nvPicPr>
          <p:cNvPr id="10" name="Picture 2" descr="Sankofa Wellness Group ">
            <a:extLst>
              <a:ext uri="{FF2B5EF4-FFF2-40B4-BE49-F238E27FC236}">
                <a16:creationId xmlns:a16="http://schemas.microsoft.com/office/drawing/2014/main" id="{519CA7C1-C3C8-4578-AF4A-F0AC25C7A7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842391" y="1548591"/>
            <a:ext cx="2674135" cy="219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96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680D5-3802-5A48-8863-D247EC704790}"/>
              </a:ext>
            </a:extLst>
          </p:cNvPr>
          <p:cNvSpPr>
            <a:spLocks noGrp="1"/>
          </p:cNvSpPr>
          <p:nvPr>
            <p:ph type="title"/>
          </p:nvPr>
        </p:nvSpPr>
        <p:spPr>
          <a:xfrm>
            <a:off x="978361" y="533422"/>
            <a:ext cx="5609945" cy="745629"/>
          </a:xfrm>
        </p:spPr>
        <p:txBody>
          <a:bodyPr anchor="b">
            <a:normAutofit/>
          </a:bodyPr>
          <a:lstStyle/>
          <a:p>
            <a:r>
              <a:rPr lang="en-US" sz="2813" dirty="0">
                <a:solidFill>
                  <a:schemeClr val="bg2"/>
                </a:solidFill>
              </a:rPr>
              <a:t>The Sympathetic Nervous System</a:t>
            </a:r>
          </a:p>
        </p:txBody>
      </p:sp>
      <p:sp>
        <p:nvSpPr>
          <p:cNvPr id="3" name="Content Placeholder 2">
            <a:extLst>
              <a:ext uri="{FF2B5EF4-FFF2-40B4-BE49-F238E27FC236}">
                <a16:creationId xmlns:a16="http://schemas.microsoft.com/office/drawing/2014/main" id="{D8B418B1-E008-094F-AC3A-A4DFBF0744C3}"/>
              </a:ext>
            </a:extLst>
          </p:cNvPr>
          <p:cNvSpPr>
            <a:spLocks noGrp="1"/>
          </p:cNvSpPr>
          <p:nvPr>
            <p:ph idx="1"/>
          </p:nvPr>
        </p:nvSpPr>
        <p:spPr/>
        <p:txBody>
          <a:bodyPr anchor="t">
            <a:normAutofit/>
          </a:bodyPr>
          <a:lstStyle/>
          <a:p>
            <a:r>
              <a:rPr lang="en-US" sz="1350" b="1" dirty="0">
                <a:solidFill>
                  <a:schemeClr val="bg2"/>
                </a:solidFill>
              </a:rPr>
              <a:t>Activated when we feel stressed</a:t>
            </a:r>
          </a:p>
          <a:p>
            <a:r>
              <a:rPr lang="en-US" sz="1350" b="1" dirty="0">
                <a:solidFill>
                  <a:schemeClr val="bg2"/>
                </a:solidFill>
              </a:rPr>
              <a:t>Also called the “fight or flight” system</a:t>
            </a:r>
          </a:p>
          <a:p>
            <a:r>
              <a:rPr lang="en-US" sz="1350" b="1" dirty="0">
                <a:solidFill>
                  <a:schemeClr val="bg2"/>
                </a:solidFill>
              </a:rPr>
              <a:t>When activated:</a:t>
            </a:r>
          </a:p>
          <a:p>
            <a:pPr lvl="1"/>
            <a:r>
              <a:rPr lang="en-US" b="1" dirty="0">
                <a:solidFill>
                  <a:schemeClr val="bg2"/>
                </a:solidFill>
              </a:rPr>
              <a:t>Pupils expand to let in more light</a:t>
            </a:r>
          </a:p>
          <a:p>
            <a:pPr lvl="1"/>
            <a:r>
              <a:rPr lang="en-US" b="1" dirty="0">
                <a:solidFill>
                  <a:schemeClr val="bg2"/>
                </a:solidFill>
              </a:rPr>
              <a:t>Heart rate increases</a:t>
            </a:r>
          </a:p>
          <a:p>
            <a:pPr lvl="1"/>
            <a:r>
              <a:rPr lang="en-US" b="1" dirty="0">
                <a:solidFill>
                  <a:schemeClr val="bg2"/>
                </a:solidFill>
              </a:rPr>
              <a:t>Skin flushes</a:t>
            </a:r>
          </a:p>
          <a:p>
            <a:pPr lvl="1"/>
            <a:r>
              <a:rPr lang="en-US" b="1" dirty="0">
                <a:solidFill>
                  <a:schemeClr val="bg2"/>
                </a:solidFill>
              </a:rPr>
              <a:t>Stop digestion</a:t>
            </a:r>
          </a:p>
        </p:txBody>
      </p:sp>
      <p:pic>
        <p:nvPicPr>
          <p:cNvPr id="5" name="Picture 4" descr="Timeline&#10;&#10;Description automatically generated">
            <a:extLst>
              <a:ext uri="{FF2B5EF4-FFF2-40B4-BE49-F238E27FC236}">
                <a16:creationId xmlns:a16="http://schemas.microsoft.com/office/drawing/2014/main" id="{D3E2E746-4D2F-FE42-8207-782D469B88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t="60030"/>
          <a:stretch/>
        </p:blipFill>
        <p:spPr>
          <a:xfrm>
            <a:off x="3868101" y="1638454"/>
            <a:ext cx="2672948" cy="2335229"/>
          </a:xfrm>
          <a:prstGeom prst="rect">
            <a:avLst/>
          </a:prstGeom>
        </p:spPr>
      </p:pic>
      <p:sp>
        <p:nvSpPr>
          <p:cNvPr id="6" name="Rectangle 5">
            <a:extLst>
              <a:ext uri="{FF2B5EF4-FFF2-40B4-BE49-F238E27FC236}">
                <a16:creationId xmlns:a16="http://schemas.microsoft.com/office/drawing/2014/main" id="{51A6605F-3EEB-4127-A987-21C65FAE6A25}"/>
              </a:ext>
            </a:extLst>
          </p:cNvPr>
          <p:cNvSpPr/>
          <p:nvPr/>
        </p:nvSpPr>
        <p:spPr>
          <a:xfrm>
            <a:off x="0" y="0"/>
            <a:ext cx="776568" cy="70508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233212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0868-C37F-1341-9E77-CD8F766259F1}"/>
              </a:ext>
            </a:extLst>
          </p:cNvPr>
          <p:cNvSpPr>
            <a:spLocks noGrp="1"/>
          </p:cNvSpPr>
          <p:nvPr>
            <p:ph type="title"/>
          </p:nvPr>
        </p:nvSpPr>
        <p:spPr>
          <a:xfrm>
            <a:off x="746203" y="869123"/>
            <a:ext cx="5609945" cy="745629"/>
          </a:xfrm>
        </p:spPr>
        <p:txBody>
          <a:bodyPr anchor="b">
            <a:normAutofit/>
          </a:bodyPr>
          <a:lstStyle/>
          <a:p>
            <a:r>
              <a:rPr lang="en-US" sz="2138" dirty="0">
                <a:solidFill>
                  <a:schemeClr val="bg2"/>
                </a:solidFill>
              </a:rPr>
              <a:t>The Parasympathetic Nervous System</a:t>
            </a:r>
          </a:p>
        </p:txBody>
      </p:sp>
      <p:sp>
        <p:nvSpPr>
          <p:cNvPr id="3" name="Content Placeholder 2">
            <a:extLst>
              <a:ext uri="{FF2B5EF4-FFF2-40B4-BE49-F238E27FC236}">
                <a16:creationId xmlns:a16="http://schemas.microsoft.com/office/drawing/2014/main" id="{2C4965FE-94DF-F748-BE66-01D038A008D1}"/>
              </a:ext>
            </a:extLst>
          </p:cNvPr>
          <p:cNvSpPr>
            <a:spLocks noGrp="1"/>
          </p:cNvSpPr>
          <p:nvPr>
            <p:ph idx="1"/>
          </p:nvPr>
        </p:nvSpPr>
        <p:spPr/>
        <p:txBody>
          <a:bodyPr anchor="t">
            <a:normAutofit/>
          </a:bodyPr>
          <a:lstStyle/>
          <a:p>
            <a:pPr>
              <a:lnSpc>
                <a:spcPct val="100000"/>
              </a:lnSpc>
            </a:pPr>
            <a:r>
              <a:rPr lang="en-US" sz="1350" b="1" dirty="0">
                <a:solidFill>
                  <a:schemeClr val="bg2"/>
                </a:solidFill>
              </a:rPr>
              <a:t>Helps us rest and digest</a:t>
            </a:r>
          </a:p>
          <a:p>
            <a:pPr>
              <a:lnSpc>
                <a:spcPct val="100000"/>
              </a:lnSpc>
            </a:pPr>
            <a:r>
              <a:rPr lang="en-US" sz="1350" b="1" dirty="0">
                <a:solidFill>
                  <a:schemeClr val="bg2"/>
                </a:solidFill>
              </a:rPr>
              <a:t>After the stressor has passed, our body returns to baseline</a:t>
            </a:r>
          </a:p>
          <a:p>
            <a:pPr lvl="1">
              <a:spcBef>
                <a:spcPts val="675"/>
              </a:spcBef>
            </a:pPr>
            <a:r>
              <a:rPr lang="en-US" b="1" dirty="0">
                <a:solidFill>
                  <a:schemeClr val="bg2"/>
                </a:solidFill>
              </a:rPr>
              <a:t>Heart rate slows down</a:t>
            </a:r>
          </a:p>
          <a:p>
            <a:pPr lvl="1">
              <a:lnSpc>
                <a:spcPct val="100000"/>
              </a:lnSpc>
            </a:pPr>
            <a:r>
              <a:rPr lang="en-US" b="1" dirty="0">
                <a:solidFill>
                  <a:schemeClr val="bg2"/>
                </a:solidFill>
              </a:rPr>
              <a:t>We digest food again</a:t>
            </a:r>
          </a:p>
          <a:p>
            <a:pPr lvl="1">
              <a:lnSpc>
                <a:spcPct val="100000"/>
              </a:lnSpc>
            </a:pPr>
            <a:r>
              <a:rPr lang="en-US" b="1" dirty="0">
                <a:solidFill>
                  <a:schemeClr val="bg2"/>
                </a:solidFill>
              </a:rPr>
              <a:t>Pupils get smaller</a:t>
            </a:r>
          </a:p>
          <a:p>
            <a:pPr>
              <a:lnSpc>
                <a:spcPct val="100000"/>
              </a:lnSpc>
            </a:pPr>
            <a:endParaRPr lang="en-US" sz="1238" b="1" dirty="0">
              <a:solidFill>
                <a:schemeClr val="bg2"/>
              </a:solidFill>
            </a:endParaRPr>
          </a:p>
          <a:p>
            <a:endParaRPr lang="en-US" sz="1238" b="1" dirty="0">
              <a:solidFill>
                <a:schemeClr val="bg2"/>
              </a:solidFill>
            </a:endParaRPr>
          </a:p>
        </p:txBody>
      </p:sp>
      <p:pic>
        <p:nvPicPr>
          <p:cNvPr id="1026" name="Picture 2" descr="Relaxing Clip Art">
            <a:extLst>
              <a:ext uri="{FF2B5EF4-FFF2-40B4-BE49-F238E27FC236}">
                <a16:creationId xmlns:a16="http://schemas.microsoft.com/office/drawing/2014/main" id="{121B800E-0186-47D3-9F12-6B0D4DB3C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231" y="3264748"/>
            <a:ext cx="1753835" cy="1030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54E39C8-F672-4F90-B61D-9DA073319517}"/>
              </a:ext>
            </a:extLst>
          </p:cNvPr>
          <p:cNvSpPr/>
          <p:nvPr/>
        </p:nvSpPr>
        <p:spPr>
          <a:xfrm>
            <a:off x="2814520" y="2618245"/>
            <a:ext cx="1911584" cy="1768862"/>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6" name="TextBox 5">
            <a:extLst>
              <a:ext uri="{FF2B5EF4-FFF2-40B4-BE49-F238E27FC236}">
                <a16:creationId xmlns:a16="http://schemas.microsoft.com/office/drawing/2014/main" id="{8A25ABF3-05DE-4F0F-8C92-E9B8EF15D85B}"/>
              </a:ext>
            </a:extLst>
          </p:cNvPr>
          <p:cNvSpPr txBox="1"/>
          <p:nvPr/>
        </p:nvSpPr>
        <p:spPr>
          <a:xfrm>
            <a:off x="2878843" y="2666399"/>
            <a:ext cx="1753835" cy="1529842"/>
          </a:xfrm>
          <a:prstGeom prst="rect">
            <a:avLst/>
          </a:prstGeom>
          <a:noFill/>
        </p:spPr>
        <p:txBody>
          <a:bodyPr wrap="square" rtlCol="0">
            <a:spAutoFit/>
          </a:bodyPr>
          <a:lstStyle/>
          <a:p>
            <a:pPr algn="ctr"/>
            <a:r>
              <a:rPr lang="en-US" sz="1125" b="1" i="1" dirty="0">
                <a:solidFill>
                  <a:schemeClr val="bg1"/>
                </a:solidFill>
              </a:rPr>
              <a:t>The Rest &amp; Digest Response</a:t>
            </a:r>
          </a:p>
          <a:p>
            <a:pPr marL="93762" indent="-93762">
              <a:buFont typeface="Arial" panose="020B0604020202020204" pitchFamily="34" charset="0"/>
              <a:buChar char="•"/>
            </a:pPr>
            <a:r>
              <a:rPr lang="en-US" sz="788" dirty="0">
                <a:solidFill>
                  <a:schemeClr val="bg1"/>
                </a:solidFill>
              </a:rPr>
              <a:t>After the stressful event has passed, all activated body systems slow down again.</a:t>
            </a:r>
          </a:p>
          <a:p>
            <a:pPr marL="93762" indent="-93762">
              <a:buFont typeface="Arial" panose="020B0604020202020204" pitchFamily="34" charset="0"/>
              <a:buChar char="•"/>
            </a:pPr>
            <a:r>
              <a:rPr lang="en-US" sz="788" dirty="0">
                <a:solidFill>
                  <a:schemeClr val="bg1"/>
                </a:solidFill>
              </a:rPr>
              <a:t>Heart rate and breathing rate </a:t>
            </a:r>
            <a:r>
              <a:rPr lang="en-US" sz="788" b="1" dirty="0">
                <a:solidFill>
                  <a:schemeClr val="bg1"/>
                </a:solidFill>
              </a:rPr>
              <a:t>decrease</a:t>
            </a:r>
            <a:r>
              <a:rPr lang="en-US" sz="788" dirty="0">
                <a:solidFill>
                  <a:schemeClr val="bg1"/>
                </a:solidFill>
              </a:rPr>
              <a:t>.</a:t>
            </a:r>
            <a:endParaRPr lang="en-US" sz="788" b="1" dirty="0">
              <a:solidFill>
                <a:schemeClr val="bg1"/>
              </a:solidFill>
            </a:endParaRPr>
          </a:p>
          <a:p>
            <a:pPr marL="93762" indent="-93762">
              <a:buFont typeface="Arial" panose="020B0604020202020204" pitchFamily="34" charset="0"/>
              <a:buChar char="•"/>
            </a:pPr>
            <a:r>
              <a:rPr lang="en-US" sz="788" dirty="0">
                <a:solidFill>
                  <a:schemeClr val="bg1"/>
                </a:solidFill>
              </a:rPr>
              <a:t>Pupils </a:t>
            </a:r>
            <a:r>
              <a:rPr lang="en-US" sz="788" b="1" dirty="0">
                <a:solidFill>
                  <a:schemeClr val="bg1"/>
                </a:solidFill>
              </a:rPr>
              <a:t>constrict</a:t>
            </a:r>
            <a:r>
              <a:rPr lang="en-US" sz="788" dirty="0">
                <a:solidFill>
                  <a:schemeClr val="bg1"/>
                </a:solidFill>
              </a:rPr>
              <a:t>.</a:t>
            </a:r>
          </a:p>
          <a:p>
            <a:pPr marL="93762" indent="-93762">
              <a:buFont typeface="Arial" panose="020B0604020202020204" pitchFamily="34" charset="0"/>
              <a:buChar char="•"/>
            </a:pPr>
            <a:r>
              <a:rPr lang="en-US" sz="788" dirty="0">
                <a:solidFill>
                  <a:schemeClr val="bg1"/>
                </a:solidFill>
              </a:rPr>
              <a:t>Digestion </a:t>
            </a:r>
            <a:r>
              <a:rPr lang="en-US" sz="788" b="1" dirty="0">
                <a:solidFill>
                  <a:schemeClr val="bg1"/>
                </a:solidFill>
              </a:rPr>
              <a:t>resumes</a:t>
            </a:r>
            <a:r>
              <a:rPr lang="en-US" sz="788" dirty="0">
                <a:solidFill>
                  <a:schemeClr val="bg1"/>
                </a:solidFill>
              </a:rPr>
              <a:t>.</a:t>
            </a:r>
            <a:endParaRPr lang="en-US" sz="788" b="1" dirty="0">
              <a:solidFill>
                <a:schemeClr val="bg1"/>
              </a:solidFill>
            </a:endParaRPr>
          </a:p>
          <a:p>
            <a:pPr marL="93762" indent="-93762">
              <a:buFont typeface="Arial" panose="020B0604020202020204" pitchFamily="34" charset="0"/>
              <a:buChar char="•"/>
            </a:pPr>
            <a:r>
              <a:rPr lang="en-US" sz="788" b="1" dirty="0">
                <a:solidFill>
                  <a:schemeClr val="bg1"/>
                </a:solidFill>
              </a:rPr>
              <a:t>Calmness </a:t>
            </a:r>
            <a:r>
              <a:rPr lang="en-US" sz="788" dirty="0">
                <a:solidFill>
                  <a:schemeClr val="bg1"/>
                </a:solidFill>
              </a:rPr>
              <a:t>and broader </a:t>
            </a:r>
            <a:r>
              <a:rPr lang="en-US" sz="788" b="1" dirty="0">
                <a:solidFill>
                  <a:schemeClr val="bg1"/>
                </a:solidFill>
              </a:rPr>
              <a:t>focus</a:t>
            </a:r>
            <a:r>
              <a:rPr lang="en-US" sz="788" dirty="0">
                <a:solidFill>
                  <a:schemeClr val="bg1"/>
                </a:solidFill>
              </a:rPr>
              <a:t> return.</a:t>
            </a:r>
          </a:p>
        </p:txBody>
      </p:sp>
      <p:sp>
        <p:nvSpPr>
          <p:cNvPr id="7" name="Rectangle 6">
            <a:extLst>
              <a:ext uri="{FF2B5EF4-FFF2-40B4-BE49-F238E27FC236}">
                <a16:creationId xmlns:a16="http://schemas.microsoft.com/office/drawing/2014/main" id="{0A69E6A5-E81D-4856-9698-28CA1E9D3255}"/>
              </a:ext>
            </a:extLst>
          </p:cNvPr>
          <p:cNvSpPr/>
          <p:nvPr/>
        </p:nvSpPr>
        <p:spPr>
          <a:xfrm>
            <a:off x="-1" y="-1"/>
            <a:ext cx="746203" cy="72711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2180125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23714" y="798020"/>
            <a:ext cx="4544796" cy="354746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7"/>
            <a:ext cx="1746316" cy="2031325"/>
          </a:xfrm>
          <a:prstGeom prst="rect">
            <a:avLst/>
          </a:prstGeom>
          <a:noFill/>
        </p:spPr>
        <p:txBody>
          <a:bodyPr wrap="square" rtlCol="0">
            <a:spAutoFit/>
          </a:bodyPr>
          <a:lstStyle/>
          <a:p>
            <a:r>
              <a:rPr lang="en-US" sz="2100" b="1" dirty="0">
                <a:solidFill>
                  <a:schemeClr val="bg1"/>
                </a:solidFill>
              </a:rPr>
              <a:t>Lesson 2</a:t>
            </a:r>
          </a:p>
          <a:p>
            <a:endParaRPr lang="en-US" sz="2100" b="1" dirty="0">
              <a:solidFill>
                <a:schemeClr val="bg1"/>
              </a:solidFill>
            </a:endParaRPr>
          </a:p>
          <a:p>
            <a:pPr algn="ctr"/>
            <a:r>
              <a:rPr lang="en-US" sz="2100" b="1" dirty="0">
                <a:solidFill>
                  <a:schemeClr val="bg1"/>
                </a:solidFill>
              </a:rPr>
              <a:t>Identifying</a:t>
            </a:r>
          </a:p>
          <a:p>
            <a:pPr algn="ctr"/>
            <a:r>
              <a:rPr lang="en-US" sz="2100" b="1" dirty="0">
                <a:solidFill>
                  <a:schemeClr val="bg1"/>
                </a:solidFill>
              </a:rPr>
              <a:t>Signs of Stress</a:t>
            </a:r>
          </a:p>
          <a:p>
            <a:endParaRPr lang="en-US" sz="2100" b="1" dirty="0">
              <a:solidFill>
                <a:schemeClr val="bg1"/>
              </a:solidFill>
            </a:endParaRPr>
          </a:p>
        </p:txBody>
      </p:sp>
      <p:sp>
        <p:nvSpPr>
          <p:cNvPr id="9" name="TextBox 8">
            <a:extLst>
              <a:ext uri="{FF2B5EF4-FFF2-40B4-BE49-F238E27FC236}">
                <a16:creationId xmlns:a16="http://schemas.microsoft.com/office/drawing/2014/main" id="{2A2824E6-96DB-410D-8D37-FCD698C00566}"/>
              </a:ext>
            </a:extLst>
          </p:cNvPr>
          <p:cNvSpPr txBox="1"/>
          <p:nvPr/>
        </p:nvSpPr>
        <p:spPr>
          <a:xfrm flipV="1">
            <a:off x="1332464" y="5316623"/>
            <a:ext cx="6238989" cy="196208"/>
          </a:xfrm>
          <a:prstGeom prst="rect">
            <a:avLst/>
          </a:prstGeom>
          <a:noFill/>
        </p:spPr>
        <p:txBody>
          <a:bodyPr wrap="square" rtlCol="0">
            <a:spAutoFit/>
          </a:bodyPr>
          <a:lstStyle/>
          <a:p>
            <a:r>
              <a:rPr lang="en-US" sz="675">
                <a:hlinkClick r:id="rId3" tooltip="https://en.wikipedia.org/wiki/Occupational_stress"/>
              </a:rPr>
              <a:t>This Photo</a:t>
            </a:r>
            <a:r>
              <a:rPr lang="en-US" sz="675"/>
              <a:t> by Unknown Author is licensed under </a:t>
            </a:r>
            <a:r>
              <a:rPr lang="en-US" sz="675">
                <a:hlinkClick r:id="rId4" tooltip="https://creativecommons.org/licenses/by-sa/3.0/"/>
              </a:rPr>
              <a:t>CC BY-SA</a:t>
            </a:r>
            <a:endParaRPr lang="en-US" sz="675"/>
          </a:p>
        </p:txBody>
      </p:sp>
      <p:pic>
        <p:nvPicPr>
          <p:cNvPr id="11" name="Picture 10">
            <a:extLst>
              <a:ext uri="{FF2B5EF4-FFF2-40B4-BE49-F238E27FC236}">
                <a16:creationId xmlns:a16="http://schemas.microsoft.com/office/drawing/2014/main" id="{356EC740-CC3D-463A-A562-65E01EAF800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91265" y="2900802"/>
            <a:ext cx="1446401" cy="755054"/>
          </a:xfrm>
          <a:prstGeom prst="rect">
            <a:avLst/>
          </a:prstGeom>
        </p:spPr>
      </p:pic>
      <p:pic>
        <p:nvPicPr>
          <p:cNvPr id="2" name="Picture 1">
            <a:extLst>
              <a:ext uri="{FF2B5EF4-FFF2-40B4-BE49-F238E27FC236}">
                <a16:creationId xmlns:a16="http://schemas.microsoft.com/office/drawing/2014/main" id="{D43A72D8-6F45-4DB6-8346-BFA93C913D34}"/>
              </a:ext>
            </a:extLst>
          </p:cNvPr>
          <p:cNvPicPr>
            <a:picLocks noChangeAspect="1"/>
          </p:cNvPicPr>
          <p:nvPr/>
        </p:nvPicPr>
        <p:blipFill>
          <a:blip r:embed="rId7"/>
          <a:stretch>
            <a:fillRect/>
          </a:stretch>
        </p:blipFill>
        <p:spPr>
          <a:xfrm>
            <a:off x="4161075" y="1359301"/>
            <a:ext cx="2464809" cy="2805470"/>
          </a:xfrm>
          <a:prstGeom prst="rect">
            <a:avLst/>
          </a:prstGeom>
        </p:spPr>
      </p:pic>
      <p:sp>
        <p:nvSpPr>
          <p:cNvPr id="7" name="TextBox 6">
            <a:extLst>
              <a:ext uri="{FF2B5EF4-FFF2-40B4-BE49-F238E27FC236}">
                <a16:creationId xmlns:a16="http://schemas.microsoft.com/office/drawing/2014/main" id="{41EFA625-3083-4B55-8005-22D721430ECC}"/>
              </a:ext>
            </a:extLst>
          </p:cNvPr>
          <p:cNvSpPr txBox="1"/>
          <p:nvPr/>
        </p:nvSpPr>
        <p:spPr>
          <a:xfrm>
            <a:off x="2774474" y="905537"/>
            <a:ext cx="3134192" cy="369332"/>
          </a:xfrm>
          <a:prstGeom prst="rect">
            <a:avLst/>
          </a:prstGeom>
          <a:noFill/>
        </p:spPr>
        <p:txBody>
          <a:bodyPr wrap="none" rtlCol="0">
            <a:spAutoFit/>
          </a:bodyPr>
          <a:lstStyle/>
          <a:p>
            <a:pPr lvl="0" algn="ctr"/>
            <a:r>
              <a:rPr lang="en-US" sz="1800" b="1" dirty="0">
                <a:solidFill>
                  <a:schemeClr val="bg2">
                    <a:lumMod val="75000"/>
                  </a:schemeClr>
                </a:solidFill>
                <a:latin typeface="Calibri" panose="020F0502020204030204" pitchFamily="34" charset="0"/>
                <a:ea typeface="Calibri"/>
                <a:cs typeface="Calibri" panose="020F0502020204030204" pitchFamily="34" charset="0"/>
                <a:sym typeface="Calibri"/>
              </a:rPr>
              <a:t>Activity 2:  Symptoms of Stress</a:t>
            </a:r>
          </a:p>
        </p:txBody>
      </p:sp>
      <p:sp>
        <p:nvSpPr>
          <p:cNvPr id="10" name="TextBox 9">
            <a:extLst>
              <a:ext uri="{FF2B5EF4-FFF2-40B4-BE49-F238E27FC236}">
                <a16:creationId xmlns:a16="http://schemas.microsoft.com/office/drawing/2014/main" id="{8DBB4798-3B36-4051-93B5-D3530731124D}"/>
              </a:ext>
            </a:extLst>
          </p:cNvPr>
          <p:cNvSpPr txBox="1"/>
          <p:nvPr/>
        </p:nvSpPr>
        <p:spPr>
          <a:xfrm>
            <a:off x="2333170" y="1446558"/>
            <a:ext cx="1584881" cy="1708160"/>
          </a:xfrm>
          <a:prstGeom prst="rect">
            <a:avLst/>
          </a:prstGeom>
          <a:noFill/>
        </p:spPr>
        <p:txBody>
          <a:bodyPr wrap="square" rtlCol="0">
            <a:spAutoFit/>
          </a:bodyPr>
          <a:lstStyle/>
          <a:p>
            <a:pPr lvl="0"/>
            <a:r>
              <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rPr>
              <a:t>Small teams work cooperatively to identify signs of stress, and then share out in whole class discussion</a:t>
            </a:r>
          </a:p>
        </p:txBody>
      </p:sp>
      <p:pic>
        <p:nvPicPr>
          <p:cNvPr id="13" name="Picture 12">
            <a:extLst>
              <a:ext uri="{FF2B5EF4-FFF2-40B4-BE49-F238E27FC236}">
                <a16:creationId xmlns:a16="http://schemas.microsoft.com/office/drawing/2014/main" id="{2FCDF37A-B60E-402A-8BE5-8003484EA42C}"/>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2517641" y="2946917"/>
            <a:ext cx="1087774" cy="1087774"/>
          </a:xfrm>
          <a:prstGeom prst="rect">
            <a:avLst/>
          </a:prstGeom>
        </p:spPr>
      </p:pic>
    </p:spTree>
    <p:extLst>
      <p:ext uri="{BB962C8B-B14F-4D97-AF65-F5344CB8AC3E}">
        <p14:creationId xmlns:p14="http://schemas.microsoft.com/office/powerpoint/2010/main" val="1960529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23714" y="798020"/>
            <a:ext cx="4544796" cy="354746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7"/>
            <a:ext cx="1746316" cy="2031325"/>
          </a:xfrm>
          <a:prstGeom prst="rect">
            <a:avLst/>
          </a:prstGeom>
          <a:noFill/>
        </p:spPr>
        <p:txBody>
          <a:bodyPr wrap="square" rtlCol="0">
            <a:spAutoFit/>
          </a:bodyPr>
          <a:lstStyle/>
          <a:p>
            <a:r>
              <a:rPr lang="en-US" sz="2100" b="1" dirty="0">
                <a:solidFill>
                  <a:schemeClr val="bg1"/>
                </a:solidFill>
              </a:rPr>
              <a:t>Lesson 2</a:t>
            </a:r>
          </a:p>
          <a:p>
            <a:endParaRPr lang="en-US" sz="2100" b="1" dirty="0">
              <a:solidFill>
                <a:schemeClr val="bg1"/>
              </a:solidFill>
            </a:endParaRPr>
          </a:p>
          <a:p>
            <a:pPr algn="ctr"/>
            <a:r>
              <a:rPr lang="en-US" sz="2100" b="1" dirty="0">
                <a:solidFill>
                  <a:schemeClr val="bg1"/>
                </a:solidFill>
              </a:rPr>
              <a:t>Identifying</a:t>
            </a:r>
          </a:p>
          <a:p>
            <a:pPr algn="ctr"/>
            <a:r>
              <a:rPr lang="en-US" sz="2100" b="1" dirty="0">
                <a:solidFill>
                  <a:schemeClr val="bg1"/>
                </a:solidFill>
              </a:rPr>
              <a:t>Signs of Stress</a:t>
            </a:r>
          </a:p>
          <a:p>
            <a:endParaRPr lang="en-US" sz="2100" b="1" dirty="0">
              <a:solidFill>
                <a:schemeClr val="bg1"/>
              </a:solidFill>
            </a:endParaRPr>
          </a:p>
        </p:txBody>
      </p:sp>
      <p:sp>
        <p:nvSpPr>
          <p:cNvPr id="9" name="TextBox 8">
            <a:extLst>
              <a:ext uri="{FF2B5EF4-FFF2-40B4-BE49-F238E27FC236}">
                <a16:creationId xmlns:a16="http://schemas.microsoft.com/office/drawing/2014/main" id="{2A2824E6-96DB-410D-8D37-FCD698C00566}"/>
              </a:ext>
            </a:extLst>
          </p:cNvPr>
          <p:cNvSpPr txBox="1"/>
          <p:nvPr/>
        </p:nvSpPr>
        <p:spPr>
          <a:xfrm flipV="1">
            <a:off x="1332464" y="5316623"/>
            <a:ext cx="6238989" cy="196208"/>
          </a:xfrm>
          <a:prstGeom prst="rect">
            <a:avLst/>
          </a:prstGeom>
          <a:noFill/>
        </p:spPr>
        <p:txBody>
          <a:bodyPr wrap="square" rtlCol="0">
            <a:spAutoFit/>
          </a:bodyPr>
          <a:lstStyle/>
          <a:p>
            <a:r>
              <a:rPr lang="en-US" sz="675">
                <a:hlinkClick r:id="rId3" tooltip="https://en.wikipedia.org/wiki/Occupational_stress"/>
              </a:rPr>
              <a:t>This Photo</a:t>
            </a:r>
            <a:r>
              <a:rPr lang="en-US" sz="675"/>
              <a:t> by Unknown Author is licensed under </a:t>
            </a:r>
            <a:r>
              <a:rPr lang="en-US" sz="675">
                <a:hlinkClick r:id="rId4" tooltip="https://creativecommons.org/licenses/by-sa/3.0/"/>
              </a:rPr>
              <a:t>CC BY-SA</a:t>
            </a:r>
            <a:endParaRPr lang="en-US" sz="675"/>
          </a:p>
        </p:txBody>
      </p:sp>
      <p:pic>
        <p:nvPicPr>
          <p:cNvPr id="11" name="Picture 10">
            <a:extLst>
              <a:ext uri="{FF2B5EF4-FFF2-40B4-BE49-F238E27FC236}">
                <a16:creationId xmlns:a16="http://schemas.microsoft.com/office/drawing/2014/main" id="{356EC740-CC3D-463A-A562-65E01EAF800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91265" y="2900802"/>
            <a:ext cx="1446401" cy="755054"/>
          </a:xfrm>
          <a:prstGeom prst="rect">
            <a:avLst/>
          </a:prstGeom>
        </p:spPr>
      </p:pic>
      <p:sp>
        <p:nvSpPr>
          <p:cNvPr id="7" name="TextBox 6">
            <a:extLst>
              <a:ext uri="{FF2B5EF4-FFF2-40B4-BE49-F238E27FC236}">
                <a16:creationId xmlns:a16="http://schemas.microsoft.com/office/drawing/2014/main" id="{41EFA625-3083-4B55-8005-22D721430ECC}"/>
              </a:ext>
            </a:extLst>
          </p:cNvPr>
          <p:cNvSpPr txBox="1"/>
          <p:nvPr/>
        </p:nvSpPr>
        <p:spPr>
          <a:xfrm>
            <a:off x="2951606" y="905537"/>
            <a:ext cx="2779928" cy="369332"/>
          </a:xfrm>
          <a:prstGeom prst="rect">
            <a:avLst/>
          </a:prstGeom>
          <a:noFill/>
        </p:spPr>
        <p:txBody>
          <a:bodyPr wrap="none" rtlCol="0">
            <a:spAutoFit/>
          </a:bodyPr>
          <a:lstStyle/>
          <a:p>
            <a:pPr lvl="0" algn="ctr"/>
            <a:r>
              <a:rPr lang="en-US" sz="1800" b="1" dirty="0">
                <a:solidFill>
                  <a:schemeClr val="bg2">
                    <a:lumMod val="75000"/>
                  </a:schemeClr>
                </a:solidFill>
                <a:latin typeface="Calibri" panose="020F0502020204030204" pitchFamily="34" charset="0"/>
                <a:ea typeface="Calibri"/>
                <a:cs typeface="Calibri" panose="020F0502020204030204" pitchFamily="34" charset="0"/>
                <a:sym typeface="Calibri"/>
              </a:rPr>
              <a:t>Activity 3:  Causes of Stress</a:t>
            </a:r>
          </a:p>
        </p:txBody>
      </p:sp>
      <p:sp>
        <p:nvSpPr>
          <p:cNvPr id="10" name="TextBox 9">
            <a:extLst>
              <a:ext uri="{FF2B5EF4-FFF2-40B4-BE49-F238E27FC236}">
                <a16:creationId xmlns:a16="http://schemas.microsoft.com/office/drawing/2014/main" id="{8DBB4798-3B36-4051-93B5-D3530731124D}"/>
              </a:ext>
            </a:extLst>
          </p:cNvPr>
          <p:cNvSpPr txBox="1"/>
          <p:nvPr/>
        </p:nvSpPr>
        <p:spPr>
          <a:xfrm>
            <a:off x="4766256" y="1300424"/>
            <a:ext cx="1889596" cy="1938992"/>
          </a:xfrm>
          <a:prstGeom prst="rect">
            <a:avLst/>
          </a:prstGeom>
          <a:noFill/>
        </p:spPr>
        <p:txBody>
          <a:bodyPr wrap="square" rtlCol="0">
            <a:spAutoFit/>
          </a:bodyPr>
          <a:lstStyle/>
          <a:p>
            <a:pPr lvl="0"/>
            <a:r>
              <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rPr>
              <a:t>Small teams work cooperatively to brainstorm causes of stress among teenagers.  Then they work to identify ways schools can support students better.</a:t>
            </a:r>
          </a:p>
        </p:txBody>
      </p:sp>
      <p:pic>
        <p:nvPicPr>
          <p:cNvPr id="3" name="Picture 2">
            <a:extLst>
              <a:ext uri="{FF2B5EF4-FFF2-40B4-BE49-F238E27FC236}">
                <a16:creationId xmlns:a16="http://schemas.microsoft.com/office/drawing/2014/main" id="{54316B5A-6432-4BE7-B1BA-EEC1188E6F04}"/>
              </a:ext>
            </a:extLst>
          </p:cNvPr>
          <p:cNvPicPr>
            <a:picLocks noChangeAspect="1"/>
          </p:cNvPicPr>
          <p:nvPr/>
        </p:nvPicPr>
        <p:blipFill>
          <a:blip r:embed="rId7"/>
          <a:stretch>
            <a:fillRect/>
          </a:stretch>
        </p:blipFill>
        <p:spPr>
          <a:xfrm>
            <a:off x="2356308" y="1423695"/>
            <a:ext cx="2257591" cy="2628460"/>
          </a:xfrm>
          <a:prstGeom prst="rect">
            <a:avLst/>
          </a:prstGeom>
        </p:spPr>
      </p:pic>
      <p:pic>
        <p:nvPicPr>
          <p:cNvPr id="16" name="Picture 15">
            <a:extLst>
              <a:ext uri="{FF2B5EF4-FFF2-40B4-BE49-F238E27FC236}">
                <a16:creationId xmlns:a16="http://schemas.microsoft.com/office/drawing/2014/main" id="{9AB638E9-0FA6-4CB5-BFCD-45D204F07C28}"/>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5015840" y="3264972"/>
            <a:ext cx="1390428" cy="1065358"/>
          </a:xfrm>
          <a:prstGeom prst="rect">
            <a:avLst/>
          </a:prstGeom>
        </p:spPr>
      </p:pic>
    </p:spTree>
    <p:extLst>
      <p:ext uri="{BB962C8B-B14F-4D97-AF65-F5344CB8AC3E}">
        <p14:creationId xmlns:p14="http://schemas.microsoft.com/office/powerpoint/2010/main" val="190735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23714" y="798020"/>
            <a:ext cx="4544796" cy="354746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endPar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endParaRPr>
          </a:p>
          <a:p>
            <a:pPr lvl="0"/>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83933" y="1026477"/>
            <a:ext cx="1746316" cy="2031325"/>
          </a:xfrm>
          <a:prstGeom prst="rect">
            <a:avLst/>
          </a:prstGeom>
          <a:noFill/>
        </p:spPr>
        <p:txBody>
          <a:bodyPr wrap="square" rtlCol="0">
            <a:spAutoFit/>
          </a:bodyPr>
          <a:lstStyle/>
          <a:p>
            <a:r>
              <a:rPr lang="en-US" sz="2100" b="1" dirty="0">
                <a:solidFill>
                  <a:schemeClr val="bg1"/>
                </a:solidFill>
              </a:rPr>
              <a:t>Lesson 2</a:t>
            </a:r>
          </a:p>
          <a:p>
            <a:endParaRPr lang="en-US" sz="2100" b="1" dirty="0">
              <a:solidFill>
                <a:schemeClr val="bg1"/>
              </a:solidFill>
            </a:endParaRPr>
          </a:p>
          <a:p>
            <a:pPr algn="ctr"/>
            <a:r>
              <a:rPr lang="en-US" sz="2100" b="1" dirty="0">
                <a:solidFill>
                  <a:schemeClr val="bg1"/>
                </a:solidFill>
              </a:rPr>
              <a:t>Identifying</a:t>
            </a:r>
          </a:p>
          <a:p>
            <a:pPr algn="ctr"/>
            <a:r>
              <a:rPr lang="en-US" sz="2100" b="1" dirty="0">
                <a:solidFill>
                  <a:schemeClr val="bg1"/>
                </a:solidFill>
              </a:rPr>
              <a:t>Signs of Stress</a:t>
            </a:r>
          </a:p>
          <a:p>
            <a:endParaRPr lang="en-US" sz="2100" b="1" dirty="0">
              <a:solidFill>
                <a:schemeClr val="bg1"/>
              </a:solidFill>
            </a:endParaRPr>
          </a:p>
        </p:txBody>
      </p:sp>
      <p:sp>
        <p:nvSpPr>
          <p:cNvPr id="9" name="TextBox 8">
            <a:extLst>
              <a:ext uri="{FF2B5EF4-FFF2-40B4-BE49-F238E27FC236}">
                <a16:creationId xmlns:a16="http://schemas.microsoft.com/office/drawing/2014/main" id="{2A2824E6-96DB-410D-8D37-FCD698C00566}"/>
              </a:ext>
            </a:extLst>
          </p:cNvPr>
          <p:cNvSpPr txBox="1"/>
          <p:nvPr/>
        </p:nvSpPr>
        <p:spPr>
          <a:xfrm flipV="1">
            <a:off x="1332464" y="5316623"/>
            <a:ext cx="6238989" cy="196208"/>
          </a:xfrm>
          <a:prstGeom prst="rect">
            <a:avLst/>
          </a:prstGeom>
          <a:noFill/>
        </p:spPr>
        <p:txBody>
          <a:bodyPr wrap="square" rtlCol="0">
            <a:spAutoFit/>
          </a:bodyPr>
          <a:lstStyle/>
          <a:p>
            <a:r>
              <a:rPr lang="en-US" sz="675">
                <a:hlinkClick r:id="rId3" tooltip="https://en.wikipedia.org/wiki/Occupational_stress"/>
              </a:rPr>
              <a:t>This Photo</a:t>
            </a:r>
            <a:r>
              <a:rPr lang="en-US" sz="675"/>
              <a:t> by Unknown Author is licensed under </a:t>
            </a:r>
            <a:r>
              <a:rPr lang="en-US" sz="675">
                <a:hlinkClick r:id="rId4" tooltip="https://creativecommons.org/licenses/by-sa/3.0/"/>
              </a:rPr>
              <a:t>CC BY-SA</a:t>
            </a:r>
            <a:endParaRPr lang="en-US" sz="675"/>
          </a:p>
        </p:txBody>
      </p:sp>
      <p:pic>
        <p:nvPicPr>
          <p:cNvPr id="11" name="Picture 10">
            <a:extLst>
              <a:ext uri="{FF2B5EF4-FFF2-40B4-BE49-F238E27FC236}">
                <a16:creationId xmlns:a16="http://schemas.microsoft.com/office/drawing/2014/main" id="{356EC740-CC3D-463A-A562-65E01EAF800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191265" y="2900802"/>
            <a:ext cx="1446401" cy="755054"/>
          </a:xfrm>
          <a:prstGeom prst="rect">
            <a:avLst/>
          </a:prstGeom>
        </p:spPr>
      </p:pic>
      <p:sp>
        <p:nvSpPr>
          <p:cNvPr id="7" name="TextBox 6">
            <a:extLst>
              <a:ext uri="{FF2B5EF4-FFF2-40B4-BE49-F238E27FC236}">
                <a16:creationId xmlns:a16="http://schemas.microsoft.com/office/drawing/2014/main" id="{41EFA625-3083-4B55-8005-22D721430ECC}"/>
              </a:ext>
            </a:extLst>
          </p:cNvPr>
          <p:cNvSpPr txBox="1"/>
          <p:nvPr/>
        </p:nvSpPr>
        <p:spPr>
          <a:xfrm>
            <a:off x="2496360" y="905537"/>
            <a:ext cx="3690434" cy="369332"/>
          </a:xfrm>
          <a:prstGeom prst="rect">
            <a:avLst/>
          </a:prstGeom>
          <a:noFill/>
        </p:spPr>
        <p:txBody>
          <a:bodyPr wrap="none" rtlCol="0">
            <a:spAutoFit/>
          </a:bodyPr>
          <a:lstStyle/>
          <a:p>
            <a:pPr lvl="0" algn="ctr"/>
            <a:r>
              <a:rPr lang="en-US" sz="1800" b="1" dirty="0">
                <a:solidFill>
                  <a:schemeClr val="bg2">
                    <a:lumMod val="75000"/>
                  </a:schemeClr>
                </a:solidFill>
                <a:latin typeface="Calibri" panose="020F0502020204030204" pitchFamily="34" charset="0"/>
                <a:ea typeface="Calibri"/>
                <a:cs typeface="Calibri" panose="020F0502020204030204" pitchFamily="34" charset="0"/>
                <a:sym typeface="Calibri"/>
              </a:rPr>
              <a:t>Closure:   Demonstration of Learning</a:t>
            </a:r>
          </a:p>
        </p:txBody>
      </p:sp>
      <p:sp>
        <p:nvSpPr>
          <p:cNvPr id="10" name="TextBox 9">
            <a:extLst>
              <a:ext uri="{FF2B5EF4-FFF2-40B4-BE49-F238E27FC236}">
                <a16:creationId xmlns:a16="http://schemas.microsoft.com/office/drawing/2014/main" id="{8DBB4798-3B36-4051-93B5-D3530731124D}"/>
              </a:ext>
            </a:extLst>
          </p:cNvPr>
          <p:cNvSpPr txBox="1"/>
          <p:nvPr/>
        </p:nvSpPr>
        <p:spPr>
          <a:xfrm>
            <a:off x="2316845" y="1446557"/>
            <a:ext cx="1584881" cy="1477328"/>
          </a:xfrm>
          <a:prstGeom prst="rect">
            <a:avLst/>
          </a:prstGeom>
          <a:noFill/>
        </p:spPr>
        <p:txBody>
          <a:bodyPr wrap="square" rtlCol="0">
            <a:spAutoFit/>
          </a:bodyPr>
          <a:lstStyle/>
          <a:p>
            <a:pPr lvl="0"/>
            <a:r>
              <a:rPr lang="en-US" sz="1500" dirty="0">
                <a:solidFill>
                  <a:schemeClr val="bg2">
                    <a:lumMod val="75000"/>
                  </a:schemeClr>
                </a:solidFill>
                <a:latin typeface="Calibri" panose="020F0502020204030204" pitchFamily="34" charset="0"/>
                <a:ea typeface="Calibri"/>
                <a:cs typeface="Calibri" panose="020F0502020204030204" pitchFamily="34" charset="0"/>
                <a:sym typeface="Calibri"/>
              </a:rPr>
              <a:t>Students work individually to summarize their learning from the lesson and submit as EXIT TICKET</a:t>
            </a:r>
          </a:p>
        </p:txBody>
      </p:sp>
      <p:pic>
        <p:nvPicPr>
          <p:cNvPr id="2" name="Picture 1">
            <a:extLst>
              <a:ext uri="{FF2B5EF4-FFF2-40B4-BE49-F238E27FC236}">
                <a16:creationId xmlns:a16="http://schemas.microsoft.com/office/drawing/2014/main" id="{6CC1C232-5E96-458F-911E-67132B6620B7}"/>
              </a:ext>
            </a:extLst>
          </p:cNvPr>
          <p:cNvPicPr>
            <a:picLocks noChangeAspect="1"/>
          </p:cNvPicPr>
          <p:nvPr/>
        </p:nvPicPr>
        <p:blipFill>
          <a:blip r:embed="rId7"/>
          <a:stretch>
            <a:fillRect/>
          </a:stretch>
        </p:blipFill>
        <p:spPr>
          <a:xfrm>
            <a:off x="4094857" y="1411402"/>
            <a:ext cx="2541887" cy="2508025"/>
          </a:xfrm>
          <a:prstGeom prst="rect">
            <a:avLst/>
          </a:prstGeom>
        </p:spPr>
      </p:pic>
      <p:pic>
        <p:nvPicPr>
          <p:cNvPr id="15" name="Picture 14">
            <a:extLst>
              <a:ext uri="{FF2B5EF4-FFF2-40B4-BE49-F238E27FC236}">
                <a16:creationId xmlns:a16="http://schemas.microsoft.com/office/drawing/2014/main" id="{F32AE564-6887-42CE-AFCD-CBB6CCE5E26A}"/>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2475722" y="3172027"/>
            <a:ext cx="1239642" cy="585598"/>
          </a:xfrm>
          <a:prstGeom prst="rect">
            <a:avLst/>
          </a:prstGeom>
        </p:spPr>
      </p:pic>
    </p:spTree>
    <p:extLst>
      <p:ext uri="{BB962C8B-B14F-4D97-AF65-F5344CB8AC3E}">
        <p14:creationId xmlns:p14="http://schemas.microsoft.com/office/powerpoint/2010/main" val="208654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05389" y="690757"/>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endParaRPr lang="en-US" sz="2100" dirty="0">
              <a:solidFill>
                <a:schemeClr val="lt1"/>
              </a:solidFill>
              <a:latin typeface="Calibri"/>
              <a:ea typeface="Calibri"/>
              <a:cs typeface="Calibri"/>
              <a:sym typeface="Calibri"/>
            </a:endParaRPr>
          </a:p>
          <a:p>
            <a:pPr algn="ctr"/>
            <a:r>
              <a:rPr lang="en-US" sz="2100" dirty="0">
                <a:solidFill>
                  <a:schemeClr val="lt1"/>
                </a:solidFill>
                <a:latin typeface="Calibri"/>
                <a:ea typeface="Calibri"/>
                <a:cs typeface="Calibri"/>
                <a:sym typeface="Calibri"/>
              </a:rPr>
              <a:t>PLC DISCUSSION TIME</a:t>
            </a:r>
          </a:p>
          <a:p>
            <a:pPr algn="ctr"/>
            <a:endParaRPr lang="en-US" sz="21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familiar do you think your students will be with the ideas about stress presented and discussed in these first two lessons? </a:t>
            </a:r>
          </a:p>
          <a:p>
            <a:endParaRPr lang="en-US" sz="18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do you think they will react to these lesson activities?  Do you foresee any challenges as students confront these issues?  What ideas do you have for keeping them engaged?  </a:t>
            </a:r>
            <a:endParaRPr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2</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331605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p:nvPr/>
        </p:nvSpPr>
        <p:spPr>
          <a:xfrm>
            <a:off x="2121004" y="768644"/>
            <a:ext cx="4665098" cy="3673847"/>
          </a:xfrm>
          <a:prstGeom prst="rect">
            <a:avLst/>
          </a:prstGeom>
          <a:solidFill>
            <a:schemeClr val="accent3">
              <a:lumMod val="60000"/>
              <a:lumOff val="40000"/>
            </a:schemeClr>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endParaRPr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2043501B-14CF-43F0-8A71-D167F7657962}"/>
              </a:ext>
            </a:extLst>
          </p:cNvPr>
          <p:cNvSpPr txBox="1"/>
          <p:nvPr/>
        </p:nvSpPr>
        <p:spPr>
          <a:xfrm>
            <a:off x="2361538" y="1072308"/>
            <a:ext cx="4313951" cy="2862322"/>
          </a:xfrm>
          <a:prstGeom prst="rect">
            <a:avLst/>
          </a:prstGeom>
          <a:noFill/>
        </p:spPr>
        <p:txBody>
          <a:bodyPr wrap="square" rtlCol="0">
            <a:spAutoFit/>
          </a:bodyPr>
          <a:lstStyle/>
          <a:p>
            <a:pPr marL="214313" indent="-214313">
              <a:buFont typeface="Arial" panose="020B0604020202020204" pitchFamily="34" charset="0"/>
              <a:buChar char="•"/>
            </a:pPr>
            <a:r>
              <a:rPr lang="en-US" sz="1500" dirty="0"/>
              <a:t>Connection Circle/Reflection on Unit 1</a:t>
            </a:r>
          </a:p>
          <a:p>
            <a:endParaRPr lang="en-US" sz="1500" dirty="0"/>
          </a:p>
          <a:p>
            <a:pPr marL="214313" indent="-214313">
              <a:buFont typeface="Arial" panose="020B0604020202020204" pitchFamily="34" charset="0"/>
              <a:buChar char="•"/>
            </a:pPr>
            <a:r>
              <a:rPr lang="en-US" sz="1500" dirty="0"/>
              <a:t>Overview of Unit 2 Lessons</a:t>
            </a:r>
          </a:p>
          <a:p>
            <a:endParaRPr lang="en-US" sz="1500" dirty="0"/>
          </a:p>
          <a:p>
            <a:pPr marL="214313" indent="-214313">
              <a:buFont typeface="Arial" panose="020B0604020202020204" pitchFamily="34" charset="0"/>
              <a:buChar char="•"/>
            </a:pPr>
            <a:r>
              <a:rPr lang="en-US" sz="1500" dirty="0"/>
              <a:t>Reflections/Questions</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endParaRPr lang="en-US" sz="1500" dirty="0"/>
          </a:p>
          <a:p>
            <a:r>
              <a:rPr lang="en-US" sz="1500" dirty="0"/>
              <a:t>Use your copy of the </a:t>
            </a:r>
          </a:p>
          <a:p>
            <a:r>
              <a:rPr lang="en-US" sz="1500" dirty="0"/>
              <a:t>Teacher’s Manual for </a:t>
            </a:r>
          </a:p>
          <a:p>
            <a:r>
              <a:rPr lang="en-US" sz="1500" dirty="0"/>
              <a:t>reference throughout the</a:t>
            </a:r>
          </a:p>
          <a:p>
            <a:r>
              <a:rPr lang="en-US" sz="1500" dirty="0"/>
              <a:t>Session.</a:t>
            </a:r>
            <a:endParaRPr lang="en-US" sz="1050" dirty="0"/>
          </a:p>
        </p:txBody>
      </p:sp>
      <p:sp>
        <p:nvSpPr>
          <p:cNvPr id="3" name="TextBox 2">
            <a:extLst>
              <a:ext uri="{FF2B5EF4-FFF2-40B4-BE49-F238E27FC236}">
                <a16:creationId xmlns:a16="http://schemas.microsoft.com/office/drawing/2014/main" id="{4D02C4F5-96B5-4B8C-F705-2F03FA87B560}"/>
              </a:ext>
            </a:extLst>
          </p:cNvPr>
          <p:cNvSpPr txBox="1"/>
          <p:nvPr/>
        </p:nvSpPr>
        <p:spPr>
          <a:xfrm>
            <a:off x="353506" y="1201475"/>
            <a:ext cx="1279689" cy="415498"/>
          </a:xfrm>
          <a:prstGeom prst="rect">
            <a:avLst/>
          </a:prstGeom>
          <a:noFill/>
        </p:spPr>
        <p:txBody>
          <a:bodyPr wrap="square" rtlCol="0">
            <a:spAutoFit/>
          </a:bodyPr>
          <a:lstStyle/>
          <a:p>
            <a:r>
              <a:rPr lang="en" sz="2100" b="1" dirty="0">
                <a:solidFill>
                  <a:schemeClr val="bg1"/>
                </a:solidFill>
              </a:rPr>
              <a:t>Agenda</a:t>
            </a:r>
            <a:endParaRPr lang="en-US" sz="2100" dirty="0">
              <a:solidFill>
                <a:schemeClr val="bg1"/>
              </a:solidFill>
            </a:endParaRPr>
          </a:p>
        </p:txBody>
      </p:sp>
      <p:pic>
        <p:nvPicPr>
          <p:cNvPr id="5" name="Picture 4">
            <a:extLst>
              <a:ext uri="{FF2B5EF4-FFF2-40B4-BE49-F238E27FC236}">
                <a16:creationId xmlns:a16="http://schemas.microsoft.com/office/drawing/2014/main" id="{58DAAAB9-0491-4DD8-93BE-314BE184A4C6}"/>
              </a:ext>
            </a:extLst>
          </p:cNvPr>
          <p:cNvPicPr>
            <a:picLocks noChangeAspect="1"/>
          </p:cNvPicPr>
          <p:nvPr/>
        </p:nvPicPr>
        <p:blipFill>
          <a:blip r:embed="rId3"/>
          <a:stretch>
            <a:fillRect/>
          </a:stretch>
        </p:blipFill>
        <p:spPr>
          <a:xfrm>
            <a:off x="5036172" y="2062743"/>
            <a:ext cx="1470602" cy="20084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3 Key Activities</a:t>
            </a:r>
          </a:p>
          <a:p>
            <a:r>
              <a:rPr lang="en-US" sz="3000" dirty="0">
                <a:solidFill>
                  <a:schemeClr val="bg1"/>
                </a:solidFill>
              </a:rPr>
              <a:t>Managing Difficult Emotions</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77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This lesson is designed to help students identify their triggers and learn ways to manage difficult emotions. Students will be introduced to the PEACE acronym as well as other strategies for dealing with intense emotions.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92802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74488" y="642938"/>
            <a:ext cx="4552743" cy="373008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30770" y="1047743"/>
            <a:ext cx="1746316" cy="2354491"/>
          </a:xfrm>
          <a:prstGeom prst="rect">
            <a:avLst/>
          </a:prstGeom>
          <a:noFill/>
        </p:spPr>
        <p:txBody>
          <a:bodyPr wrap="square" rtlCol="0">
            <a:spAutoFit/>
          </a:bodyPr>
          <a:lstStyle/>
          <a:p>
            <a:r>
              <a:rPr lang="en-US" sz="2100" b="1" dirty="0">
                <a:solidFill>
                  <a:schemeClr val="bg1"/>
                </a:solidFill>
              </a:rPr>
              <a:t>Lesson 3</a:t>
            </a:r>
          </a:p>
          <a:p>
            <a:endParaRPr lang="en-US" sz="2100" b="1" dirty="0">
              <a:solidFill>
                <a:schemeClr val="bg1"/>
              </a:solidFill>
            </a:endParaRPr>
          </a:p>
          <a:p>
            <a:pPr algn="ctr"/>
            <a:r>
              <a:rPr lang="en-US" sz="2100" b="1" dirty="0">
                <a:solidFill>
                  <a:schemeClr val="bg1"/>
                </a:solidFill>
              </a:rPr>
              <a:t>Managing Difficult</a:t>
            </a:r>
          </a:p>
          <a:p>
            <a:pPr algn="ctr"/>
            <a:r>
              <a:rPr lang="en-US" sz="2100" b="1" dirty="0">
                <a:solidFill>
                  <a:schemeClr val="bg1"/>
                </a:solidFill>
              </a:rPr>
              <a:t>Emotions</a:t>
            </a:r>
          </a:p>
          <a:p>
            <a:endParaRPr lang="en-US" sz="2100" b="1" dirty="0">
              <a:solidFill>
                <a:schemeClr val="bg1"/>
              </a:solidFill>
            </a:endParaRPr>
          </a:p>
          <a:p>
            <a:endParaRPr lang="en-US" sz="2100" b="1" dirty="0">
              <a:solidFill>
                <a:schemeClr val="bg1"/>
              </a:solidFill>
            </a:endParaRPr>
          </a:p>
        </p:txBody>
      </p:sp>
      <p:pic>
        <p:nvPicPr>
          <p:cNvPr id="4" name="Picture 3">
            <a:extLst>
              <a:ext uri="{FF2B5EF4-FFF2-40B4-BE49-F238E27FC236}">
                <a16:creationId xmlns:a16="http://schemas.microsoft.com/office/drawing/2014/main" id="{8B96489A-4963-4878-BF77-0FA6BA809F6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05905" y="2759306"/>
            <a:ext cx="1596044" cy="1114425"/>
          </a:xfrm>
          <a:prstGeom prst="rect">
            <a:avLst/>
          </a:prstGeom>
        </p:spPr>
      </p:pic>
      <p:pic>
        <p:nvPicPr>
          <p:cNvPr id="3" name="Picture 2">
            <a:extLst>
              <a:ext uri="{FF2B5EF4-FFF2-40B4-BE49-F238E27FC236}">
                <a16:creationId xmlns:a16="http://schemas.microsoft.com/office/drawing/2014/main" id="{5A6431F1-F98B-4F6F-9521-33957C66144E}"/>
              </a:ext>
            </a:extLst>
          </p:cNvPr>
          <p:cNvPicPr>
            <a:picLocks noChangeAspect="1"/>
          </p:cNvPicPr>
          <p:nvPr/>
        </p:nvPicPr>
        <p:blipFill>
          <a:blip r:embed="rId5"/>
          <a:stretch>
            <a:fillRect/>
          </a:stretch>
        </p:blipFill>
        <p:spPr>
          <a:xfrm>
            <a:off x="4439014" y="1392392"/>
            <a:ext cx="2265461" cy="2851910"/>
          </a:xfrm>
          <a:prstGeom prst="rect">
            <a:avLst/>
          </a:prstGeom>
        </p:spPr>
      </p:pic>
      <p:pic>
        <p:nvPicPr>
          <p:cNvPr id="10" name="Picture 9">
            <a:extLst>
              <a:ext uri="{FF2B5EF4-FFF2-40B4-BE49-F238E27FC236}">
                <a16:creationId xmlns:a16="http://schemas.microsoft.com/office/drawing/2014/main" id="{9B8EDDC9-AF97-4F06-9FCF-A6F289B79750}"/>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2249624" y="3326171"/>
            <a:ext cx="714375" cy="724487"/>
          </a:xfrm>
          <a:prstGeom prst="rect">
            <a:avLst/>
          </a:prstGeom>
        </p:spPr>
      </p:pic>
      <p:sp>
        <p:nvSpPr>
          <p:cNvPr id="12" name="TextBox 11">
            <a:extLst>
              <a:ext uri="{FF2B5EF4-FFF2-40B4-BE49-F238E27FC236}">
                <a16:creationId xmlns:a16="http://schemas.microsoft.com/office/drawing/2014/main" id="{F8294979-B64E-4066-9778-5DDEE1C31A3F}"/>
              </a:ext>
            </a:extLst>
          </p:cNvPr>
          <p:cNvSpPr txBox="1"/>
          <p:nvPr/>
        </p:nvSpPr>
        <p:spPr>
          <a:xfrm>
            <a:off x="3086100" y="2080480"/>
            <a:ext cx="685800" cy="253916"/>
          </a:xfrm>
          <a:prstGeom prst="rect">
            <a:avLst/>
          </a:prstGeom>
          <a:noFill/>
        </p:spPr>
        <p:txBody>
          <a:bodyPr wrap="square" rtlCol="0">
            <a:spAutoFit/>
          </a:bodyPr>
          <a:lstStyle/>
          <a:p>
            <a:endParaRPr lang="en-US" sz="1050" dirty="0"/>
          </a:p>
        </p:txBody>
      </p:sp>
      <p:sp>
        <p:nvSpPr>
          <p:cNvPr id="13" name="TextBox 12">
            <a:extLst>
              <a:ext uri="{FF2B5EF4-FFF2-40B4-BE49-F238E27FC236}">
                <a16:creationId xmlns:a16="http://schemas.microsoft.com/office/drawing/2014/main" id="{1B3AF1A0-610F-40AF-8599-FFABD5CA37DB}"/>
              </a:ext>
            </a:extLst>
          </p:cNvPr>
          <p:cNvSpPr txBox="1"/>
          <p:nvPr/>
        </p:nvSpPr>
        <p:spPr>
          <a:xfrm>
            <a:off x="3086100" y="2080480"/>
            <a:ext cx="685800" cy="253916"/>
          </a:xfrm>
          <a:prstGeom prst="rect">
            <a:avLst/>
          </a:prstGeom>
          <a:noFill/>
        </p:spPr>
        <p:txBody>
          <a:bodyPr wrap="square" rtlCol="0">
            <a:spAutoFit/>
          </a:bodyPr>
          <a:lstStyle/>
          <a:p>
            <a:endParaRPr lang="en-US" sz="1050" dirty="0"/>
          </a:p>
        </p:txBody>
      </p:sp>
      <p:sp>
        <p:nvSpPr>
          <p:cNvPr id="14" name="TextBox 13">
            <a:extLst>
              <a:ext uri="{FF2B5EF4-FFF2-40B4-BE49-F238E27FC236}">
                <a16:creationId xmlns:a16="http://schemas.microsoft.com/office/drawing/2014/main" id="{3E5AD4D1-1429-47AF-9452-E552635F233C}"/>
              </a:ext>
            </a:extLst>
          </p:cNvPr>
          <p:cNvSpPr txBox="1"/>
          <p:nvPr/>
        </p:nvSpPr>
        <p:spPr>
          <a:xfrm>
            <a:off x="2364983" y="1157150"/>
            <a:ext cx="1899139" cy="2192908"/>
          </a:xfrm>
          <a:prstGeom prst="rect">
            <a:avLst/>
          </a:prstGeom>
          <a:noFill/>
        </p:spPr>
        <p:txBody>
          <a:bodyPr wrap="square" rtlCol="0">
            <a:spAutoFit/>
          </a:bodyPr>
          <a:lstStyle/>
          <a:p>
            <a:pPr lvl="0"/>
            <a:r>
              <a:rPr lang="en-US" sz="1050" dirty="0">
                <a:solidFill>
                  <a:schemeClr val="lt1"/>
                </a:solidFill>
                <a:latin typeface="Calibri"/>
                <a:ea typeface="Calibri"/>
                <a:cs typeface="Calibri"/>
                <a:sym typeface="Calibri"/>
              </a:rPr>
              <a:t>Teacher leads students in large group discussion about  emotional triggers</a:t>
            </a:r>
          </a:p>
          <a:p>
            <a:pPr lvl="0"/>
            <a:r>
              <a:rPr lang="en-US" sz="1050" dirty="0">
                <a:solidFill>
                  <a:schemeClr val="lt1"/>
                </a:solidFill>
                <a:latin typeface="Calibri"/>
                <a:ea typeface="Calibri"/>
                <a:cs typeface="Calibri"/>
                <a:sym typeface="Calibri"/>
              </a:rPr>
              <a:t> </a:t>
            </a:r>
          </a:p>
          <a:p>
            <a:pPr lvl="0"/>
            <a:r>
              <a:rPr lang="en-US" sz="1050" dirty="0">
                <a:solidFill>
                  <a:schemeClr val="lt1"/>
                </a:solidFill>
                <a:latin typeface="Calibri"/>
                <a:ea typeface="Calibri"/>
                <a:cs typeface="Calibri"/>
                <a:sym typeface="Calibri"/>
              </a:rPr>
              <a:t>Students work individually to identify their own triggers using checklist in student materials</a:t>
            </a:r>
          </a:p>
          <a:p>
            <a:pPr lvl="0"/>
            <a:r>
              <a:rPr lang="en-US" sz="1050" dirty="0">
                <a:solidFill>
                  <a:schemeClr val="lt1"/>
                </a:solidFill>
                <a:latin typeface="Calibri"/>
                <a:ea typeface="Calibri"/>
                <a:cs typeface="Calibri"/>
                <a:sym typeface="Calibri"/>
              </a:rPr>
              <a:t> </a:t>
            </a:r>
          </a:p>
          <a:p>
            <a:pPr lvl="0"/>
            <a:r>
              <a:rPr lang="en-US" sz="1050" dirty="0">
                <a:solidFill>
                  <a:schemeClr val="lt1"/>
                </a:solidFill>
                <a:latin typeface="Calibri"/>
                <a:ea typeface="Calibri"/>
                <a:cs typeface="Calibri"/>
                <a:sym typeface="Calibri"/>
              </a:rPr>
              <a:t>Teacher leads large group discussion about the kinds of experience in school that can trigger difficult emotions</a:t>
            </a:r>
          </a:p>
        </p:txBody>
      </p:sp>
      <p:sp>
        <p:nvSpPr>
          <p:cNvPr id="15" name="TextBox 14">
            <a:extLst>
              <a:ext uri="{FF2B5EF4-FFF2-40B4-BE49-F238E27FC236}">
                <a16:creationId xmlns:a16="http://schemas.microsoft.com/office/drawing/2014/main" id="{FBF27781-7D30-4FB7-93A4-96A4E7A1FBA2}"/>
              </a:ext>
            </a:extLst>
          </p:cNvPr>
          <p:cNvSpPr txBox="1"/>
          <p:nvPr/>
        </p:nvSpPr>
        <p:spPr>
          <a:xfrm>
            <a:off x="2545364" y="560897"/>
            <a:ext cx="3741785" cy="854080"/>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1 – Recognizing Our Triggers</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pic>
        <p:nvPicPr>
          <p:cNvPr id="16" name="Picture 2" descr="The best free Tnt clipart images.  cliparts ">
            <a:extLst>
              <a:ext uri="{FF2B5EF4-FFF2-40B4-BE49-F238E27FC236}">
                <a16:creationId xmlns:a16="http://schemas.microsoft.com/office/drawing/2014/main" id="{DABC766C-A8A0-430B-978C-EC53F7B58D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47" t="17900" r="5008" b="16347"/>
          <a:stretch/>
        </p:blipFill>
        <p:spPr bwMode="auto">
          <a:xfrm>
            <a:off x="3162070" y="3254085"/>
            <a:ext cx="1128242" cy="82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6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51731" y="642938"/>
            <a:ext cx="4552743" cy="373008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30770" y="1047743"/>
            <a:ext cx="1746316" cy="2354491"/>
          </a:xfrm>
          <a:prstGeom prst="rect">
            <a:avLst/>
          </a:prstGeom>
          <a:noFill/>
        </p:spPr>
        <p:txBody>
          <a:bodyPr wrap="square" rtlCol="0">
            <a:spAutoFit/>
          </a:bodyPr>
          <a:lstStyle/>
          <a:p>
            <a:r>
              <a:rPr lang="en-US" sz="2100" b="1" dirty="0">
                <a:solidFill>
                  <a:schemeClr val="bg1"/>
                </a:solidFill>
              </a:rPr>
              <a:t>Lesson 3</a:t>
            </a:r>
          </a:p>
          <a:p>
            <a:endParaRPr lang="en-US" sz="2100" b="1" dirty="0">
              <a:solidFill>
                <a:schemeClr val="bg1"/>
              </a:solidFill>
            </a:endParaRPr>
          </a:p>
          <a:p>
            <a:pPr algn="ctr"/>
            <a:r>
              <a:rPr lang="en-US" sz="2100" b="1" dirty="0">
                <a:solidFill>
                  <a:schemeClr val="bg1"/>
                </a:solidFill>
              </a:rPr>
              <a:t>Managing Difficult</a:t>
            </a:r>
          </a:p>
          <a:p>
            <a:pPr algn="ctr"/>
            <a:r>
              <a:rPr lang="en-US" sz="2100" b="1" dirty="0">
                <a:solidFill>
                  <a:schemeClr val="bg1"/>
                </a:solidFill>
              </a:rPr>
              <a:t>Emotions</a:t>
            </a:r>
          </a:p>
          <a:p>
            <a:endParaRPr lang="en-US" sz="2100" b="1" dirty="0">
              <a:solidFill>
                <a:schemeClr val="bg1"/>
              </a:solidFill>
            </a:endParaRPr>
          </a:p>
          <a:p>
            <a:endParaRPr lang="en-US" sz="2100" b="1" dirty="0">
              <a:solidFill>
                <a:schemeClr val="bg1"/>
              </a:solidFill>
            </a:endParaRPr>
          </a:p>
        </p:txBody>
      </p:sp>
      <p:pic>
        <p:nvPicPr>
          <p:cNvPr id="4" name="Picture 3">
            <a:extLst>
              <a:ext uri="{FF2B5EF4-FFF2-40B4-BE49-F238E27FC236}">
                <a16:creationId xmlns:a16="http://schemas.microsoft.com/office/drawing/2014/main" id="{8B96489A-4963-4878-BF77-0FA6BA809F6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05905" y="2759306"/>
            <a:ext cx="1596044" cy="1114425"/>
          </a:xfrm>
          <a:prstGeom prst="rect">
            <a:avLst/>
          </a:prstGeom>
        </p:spPr>
      </p:pic>
      <p:pic>
        <p:nvPicPr>
          <p:cNvPr id="9" name="Picture 8">
            <a:extLst>
              <a:ext uri="{FF2B5EF4-FFF2-40B4-BE49-F238E27FC236}">
                <a16:creationId xmlns:a16="http://schemas.microsoft.com/office/drawing/2014/main" id="{5269881D-CDEC-40B9-BB6F-EB54256EE710}"/>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flipH="1">
            <a:off x="4620826" y="1328689"/>
            <a:ext cx="1975023" cy="1109426"/>
          </a:xfrm>
          <a:prstGeom prst="rect">
            <a:avLst/>
          </a:prstGeom>
        </p:spPr>
      </p:pic>
      <p:pic>
        <p:nvPicPr>
          <p:cNvPr id="3" name="Picture 2">
            <a:extLst>
              <a:ext uri="{FF2B5EF4-FFF2-40B4-BE49-F238E27FC236}">
                <a16:creationId xmlns:a16="http://schemas.microsoft.com/office/drawing/2014/main" id="{544E21D3-6EF2-4AC4-ACD2-A2ACC50F8223}"/>
              </a:ext>
            </a:extLst>
          </p:cNvPr>
          <p:cNvPicPr>
            <a:picLocks noChangeAspect="1"/>
          </p:cNvPicPr>
          <p:nvPr/>
        </p:nvPicPr>
        <p:blipFill>
          <a:blip r:embed="rId7"/>
          <a:stretch>
            <a:fillRect/>
          </a:stretch>
        </p:blipFill>
        <p:spPr>
          <a:xfrm>
            <a:off x="2317324" y="1284745"/>
            <a:ext cx="2128610" cy="2588987"/>
          </a:xfrm>
          <a:prstGeom prst="rect">
            <a:avLst/>
          </a:prstGeom>
        </p:spPr>
      </p:pic>
      <p:sp>
        <p:nvSpPr>
          <p:cNvPr id="8" name="TextBox 7">
            <a:extLst>
              <a:ext uri="{FF2B5EF4-FFF2-40B4-BE49-F238E27FC236}">
                <a16:creationId xmlns:a16="http://schemas.microsoft.com/office/drawing/2014/main" id="{78267ECB-17FE-4276-B16C-F22B29B7E874}"/>
              </a:ext>
            </a:extLst>
          </p:cNvPr>
          <p:cNvSpPr txBox="1"/>
          <p:nvPr/>
        </p:nvSpPr>
        <p:spPr>
          <a:xfrm>
            <a:off x="4428103" y="2380685"/>
            <a:ext cx="2276372" cy="154657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r>
              <a:rPr lang="en-US" sz="1050" dirty="0">
                <a:solidFill>
                  <a:schemeClr val="lt1"/>
                </a:solidFill>
                <a:latin typeface="Calibri"/>
                <a:ea typeface="Calibri"/>
                <a:cs typeface="Calibri"/>
                <a:sym typeface="Calibri"/>
              </a:rPr>
              <a:t>Large group discussion about  the importance of  remaining calm even when emotions are difficult.</a:t>
            </a:r>
          </a:p>
          <a:p>
            <a:pPr lvl="0"/>
            <a:endParaRPr lang="en-US" sz="1050" dirty="0">
              <a:solidFill>
                <a:schemeClr val="lt1"/>
              </a:solidFill>
              <a:latin typeface="Calibri"/>
              <a:ea typeface="Calibri"/>
              <a:cs typeface="Calibri"/>
              <a:sym typeface="Calibri"/>
            </a:endParaRPr>
          </a:p>
          <a:p>
            <a:pPr lvl="0"/>
            <a:r>
              <a:rPr lang="en-US" sz="1050" dirty="0">
                <a:solidFill>
                  <a:schemeClr val="lt1"/>
                </a:solidFill>
                <a:latin typeface="Calibri"/>
                <a:ea typeface="Calibri"/>
                <a:cs typeface="Calibri"/>
                <a:sym typeface="Calibri"/>
              </a:rPr>
              <a:t>Then students  pair-share about what </a:t>
            </a:r>
          </a:p>
          <a:p>
            <a:pPr lvl="0"/>
            <a:r>
              <a:rPr lang="en-US" sz="1050" dirty="0">
                <a:solidFill>
                  <a:schemeClr val="lt1"/>
                </a:solidFill>
                <a:latin typeface="Calibri"/>
                <a:ea typeface="Calibri"/>
                <a:cs typeface="Calibri"/>
                <a:sym typeface="Calibri"/>
              </a:rPr>
              <a:t>remaining calm looks and sounds like and what strategies they use to keep emotions under control</a:t>
            </a:r>
          </a:p>
        </p:txBody>
      </p:sp>
      <p:sp>
        <p:nvSpPr>
          <p:cNvPr id="10" name="TextBox 9">
            <a:extLst>
              <a:ext uri="{FF2B5EF4-FFF2-40B4-BE49-F238E27FC236}">
                <a16:creationId xmlns:a16="http://schemas.microsoft.com/office/drawing/2014/main" id="{5D03D6C0-B254-448F-8A53-D8A3CBE3E886}"/>
              </a:ext>
            </a:extLst>
          </p:cNvPr>
          <p:cNvSpPr txBox="1"/>
          <p:nvPr/>
        </p:nvSpPr>
        <p:spPr>
          <a:xfrm>
            <a:off x="2151732" y="642938"/>
            <a:ext cx="4135418" cy="854080"/>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2a – Remaining CALM</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197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74488" y="706709"/>
            <a:ext cx="4552743" cy="373008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lang="en-US" sz="150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30770" y="1047743"/>
            <a:ext cx="1746316" cy="2354491"/>
          </a:xfrm>
          <a:prstGeom prst="rect">
            <a:avLst/>
          </a:prstGeom>
          <a:noFill/>
        </p:spPr>
        <p:txBody>
          <a:bodyPr wrap="square" rtlCol="0">
            <a:spAutoFit/>
          </a:bodyPr>
          <a:lstStyle/>
          <a:p>
            <a:r>
              <a:rPr lang="en-US" sz="2100" b="1" dirty="0">
                <a:solidFill>
                  <a:schemeClr val="bg1"/>
                </a:solidFill>
              </a:rPr>
              <a:t>Lesson 3</a:t>
            </a:r>
          </a:p>
          <a:p>
            <a:endParaRPr lang="en-US" sz="2100" b="1" dirty="0">
              <a:solidFill>
                <a:schemeClr val="bg1"/>
              </a:solidFill>
            </a:endParaRPr>
          </a:p>
          <a:p>
            <a:pPr algn="ctr"/>
            <a:r>
              <a:rPr lang="en-US" sz="2100" b="1" dirty="0">
                <a:solidFill>
                  <a:schemeClr val="bg1"/>
                </a:solidFill>
              </a:rPr>
              <a:t>Managing Difficult</a:t>
            </a:r>
          </a:p>
          <a:p>
            <a:pPr algn="ctr"/>
            <a:r>
              <a:rPr lang="en-US" sz="2100" b="1" dirty="0">
                <a:solidFill>
                  <a:schemeClr val="bg1"/>
                </a:solidFill>
              </a:rPr>
              <a:t>Emotions</a:t>
            </a:r>
          </a:p>
          <a:p>
            <a:endParaRPr lang="en-US" sz="2100" b="1" dirty="0">
              <a:solidFill>
                <a:schemeClr val="bg1"/>
              </a:solidFill>
            </a:endParaRPr>
          </a:p>
          <a:p>
            <a:endParaRPr lang="en-US" sz="2100" b="1" dirty="0">
              <a:solidFill>
                <a:schemeClr val="bg1"/>
              </a:solidFill>
            </a:endParaRPr>
          </a:p>
        </p:txBody>
      </p:sp>
      <p:pic>
        <p:nvPicPr>
          <p:cNvPr id="4" name="Picture 3">
            <a:extLst>
              <a:ext uri="{FF2B5EF4-FFF2-40B4-BE49-F238E27FC236}">
                <a16:creationId xmlns:a16="http://schemas.microsoft.com/office/drawing/2014/main" id="{8B96489A-4963-4878-BF77-0FA6BA809F6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05905" y="2759306"/>
            <a:ext cx="1596044" cy="1114425"/>
          </a:xfrm>
          <a:prstGeom prst="rect">
            <a:avLst/>
          </a:prstGeom>
        </p:spPr>
      </p:pic>
      <p:sp>
        <p:nvSpPr>
          <p:cNvPr id="10" name="TextBox 9">
            <a:extLst>
              <a:ext uri="{FF2B5EF4-FFF2-40B4-BE49-F238E27FC236}">
                <a16:creationId xmlns:a16="http://schemas.microsoft.com/office/drawing/2014/main" id="{5D03D6C0-B254-448F-8A53-D8A3CBE3E886}"/>
              </a:ext>
            </a:extLst>
          </p:cNvPr>
          <p:cNvSpPr txBox="1"/>
          <p:nvPr/>
        </p:nvSpPr>
        <p:spPr>
          <a:xfrm>
            <a:off x="2151732" y="642938"/>
            <a:ext cx="4135418" cy="854080"/>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2b – The PEACE Approach</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4F865B2A-685B-42D1-8E0B-0F7F37F542EC}"/>
              </a:ext>
            </a:extLst>
          </p:cNvPr>
          <p:cNvPicPr>
            <a:picLocks noChangeAspect="1"/>
          </p:cNvPicPr>
          <p:nvPr/>
        </p:nvPicPr>
        <p:blipFill>
          <a:blip r:embed="rId5"/>
          <a:stretch>
            <a:fillRect/>
          </a:stretch>
        </p:blipFill>
        <p:spPr>
          <a:xfrm>
            <a:off x="2310079" y="2234133"/>
            <a:ext cx="2455368" cy="1982891"/>
          </a:xfrm>
          <a:prstGeom prst="rect">
            <a:avLst/>
          </a:prstGeom>
        </p:spPr>
      </p:pic>
      <p:sp>
        <p:nvSpPr>
          <p:cNvPr id="2" name="TextBox 1">
            <a:extLst>
              <a:ext uri="{FF2B5EF4-FFF2-40B4-BE49-F238E27FC236}">
                <a16:creationId xmlns:a16="http://schemas.microsoft.com/office/drawing/2014/main" id="{9356C041-1176-4BFD-B7A3-C4B48FD099F3}"/>
              </a:ext>
            </a:extLst>
          </p:cNvPr>
          <p:cNvSpPr txBox="1"/>
          <p:nvPr/>
        </p:nvSpPr>
        <p:spPr>
          <a:xfrm>
            <a:off x="2446646" y="1193422"/>
            <a:ext cx="1656471" cy="1246495"/>
          </a:xfrm>
          <a:prstGeom prst="rect">
            <a:avLst/>
          </a:prstGeom>
          <a:noFill/>
        </p:spPr>
        <p:txBody>
          <a:bodyPr wrap="square" rtlCol="0">
            <a:spAutoFit/>
          </a:bodyPr>
          <a:lstStyle/>
          <a:p>
            <a:pPr lvl="0"/>
            <a:r>
              <a:rPr lang="en-US" sz="1500" dirty="0">
                <a:solidFill>
                  <a:schemeClr val="lt1"/>
                </a:solidFill>
                <a:latin typeface="Calibri"/>
                <a:ea typeface="Calibri"/>
                <a:cs typeface="Calibri"/>
                <a:sym typeface="Calibri"/>
              </a:rPr>
              <a:t>Large group instruction on the PEACE approach </a:t>
            </a:r>
          </a:p>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7C0C3523-09DB-48A6-B409-73E1D9C5D343}"/>
              </a:ext>
            </a:extLst>
          </p:cNvPr>
          <p:cNvPicPr>
            <a:picLocks noChangeAspect="1"/>
          </p:cNvPicPr>
          <p:nvPr/>
        </p:nvPicPr>
        <p:blipFill>
          <a:blip r:embed="rId6"/>
          <a:stretch>
            <a:fillRect/>
          </a:stretch>
        </p:blipFill>
        <p:spPr>
          <a:xfrm>
            <a:off x="4902015" y="2085468"/>
            <a:ext cx="1746316" cy="2131556"/>
          </a:xfrm>
          <a:prstGeom prst="rect">
            <a:avLst/>
          </a:prstGeom>
        </p:spPr>
      </p:pic>
      <p:sp>
        <p:nvSpPr>
          <p:cNvPr id="12" name="TextBox 11">
            <a:extLst>
              <a:ext uri="{FF2B5EF4-FFF2-40B4-BE49-F238E27FC236}">
                <a16:creationId xmlns:a16="http://schemas.microsoft.com/office/drawing/2014/main" id="{6CCEA2D1-2AA0-4AB2-87D3-B6A31A56C0BE}"/>
              </a:ext>
            </a:extLst>
          </p:cNvPr>
          <p:cNvSpPr txBox="1"/>
          <p:nvPr/>
        </p:nvSpPr>
        <p:spPr>
          <a:xfrm>
            <a:off x="4219441" y="1138824"/>
            <a:ext cx="2428889" cy="1015663"/>
          </a:xfrm>
          <a:prstGeom prst="rect">
            <a:avLst/>
          </a:prstGeom>
          <a:noFill/>
        </p:spPr>
        <p:txBody>
          <a:bodyPr wrap="square" rtlCol="0">
            <a:spAutoFit/>
          </a:bodyPr>
          <a:lstStyle/>
          <a:p>
            <a:pPr lvl="0"/>
            <a:r>
              <a:rPr lang="en-US" sz="1500" dirty="0">
                <a:solidFill>
                  <a:schemeClr val="lt1"/>
                </a:solidFill>
                <a:latin typeface="Calibri"/>
                <a:ea typeface="Calibri"/>
                <a:cs typeface="Calibri"/>
                <a:sym typeface="Calibri"/>
              </a:rPr>
              <a:t>Individual student reflection on how they could have used PEACE approach in recent situation</a:t>
            </a:r>
          </a:p>
        </p:txBody>
      </p:sp>
    </p:spTree>
    <p:extLst>
      <p:ext uri="{BB962C8B-B14F-4D97-AF65-F5344CB8AC3E}">
        <p14:creationId xmlns:p14="http://schemas.microsoft.com/office/powerpoint/2010/main" val="410735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99352" y="767966"/>
            <a:ext cx="4552743" cy="373008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a:p>
            <a:pPr lvl="0"/>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30770" y="1047743"/>
            <a:ext cx="1746316" cy="2354491"/>
          </a:xfrm>
          <a:prstGeom prst="rect">
            <a:avLst/>
          </a:prstGeom>
          <a:noFill/>
        </p:spPr>
        <p:txBody>
          <a:bodyPr wrap="square" rtlCol="0">
            <a:spAutoFit/>
          </a:bodyPr>
          <a:lstStyle/>
          <a:p>
            <a:r>
              <a:rPr lang="en-US" sz="2100" b="1" dirty="0">
                <a:solidFill>
                  <a:schemeClr val="bg1"/>
                </a:solidFill>
              </a:rPr>
              <a:t>Lesson 3</a:t>
            </a:r>
          </a:p>
          <a:p>
            <a:endParaRPr lang="en-US" sz="2100" b="1" dirty="0">
              <a:solidFill>
                <a:schemeClr val="bg1"/>
              </a:solidFill>
            </a:endParaRPr>
          </a:p>
          <a:p>
            <a:pPr algn="ctr"/>
            <a:r>
              <a:rPr lang="en-US" sz="2100" b="1" dirty="0">
                <a:solidFill>
                  <a:schemeClr val="bg1"/>
                </a:solidFill>
              </a:rPr>
              <a:t>Managing Difficult</a:t>
            </a:r>
          </a:p>
          <a:p>
            <a:pPr algn="ctr"/>
            <a:r>
              <a:rPr lang="en-US" sz="2100" b="1" dirty="0">
                <a:solidFill>
                  <a:schemeClr val="bg1"/>
                </a:solidFill>
              </a:rPr>
              <a:t>Emotions</a:t>
            </a:r>
          </a:p>
          <a:p>
            <a:endParaRPr lang="en-US" sz="2100" b="1" dirty="0">
              <a:solidFill>
                <a:schemeClr val="bg1"/>
              </a:solidFill>
            </a:endParaRPr>
          </a:p>
          <a:p>
            <a:endParaRPr lang="en-US" sz="2100" b="1" dirty="0">
              <a:solidFill>
                <a:schemeClr val="bg1"/>
              </a:solidFill>
            </a:endParaRPr>
          </a:p>
        </p:txBody>
      </p:sp>
      <p:pic>
        <p:nvPicPr>
          <p:cNvPr id="4" name="Picture 3">
            <a:extLst>
              <a:ext uri="{FF2B5EF4-FFF2-40B4-BE49-F238E27FC236}">
                <a16:creationId xmlns:a16="http://schemas.microsoft.com/office/drawing/2014/main" id="{8B96489A-4963-4878-BF77-0FA6BA809F6F}"/>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05905" y="2759306"/>
            <a:ext cx="1596044" cy="1114425"/>
          </a:xfrm>
          <a:prstGeom prst="rect">
            <a:avLst/>
          </a:prstGeom>
        </p:spPr>
      </p:pic>
      <p:sp>
        <p:nvSpPr>
          <p:cNvPr id="10" name="TextBox 9">
            <a:extLst>
              <a:ext uri="{FF2B5EF4-FFF2-40B4-BE49-F238E27FC236}">
                <a16:creationId xmlns:a16="http://schemas.microsoft.com/office/drawing/2014/main" id="{5D03D6C0-B254-448F-8A53-D8A3CBE3E886}"/>
              </a:ext>
            </a:extLst>
          </p:cNvPr>
          <p:cNvSpPr txBox="1"/>
          <p:nvPr/>
        </p:nvSpPr>
        <p:spPr>
          <a:xfrm>
            <a:off x="2151732" y="642938"/>
            <a:ext cx="4135418" cy="854080"/>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3 – Self-Regulation Strategies</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51DB976A-70E3-4861-9D40-4BB4EDC2B985}"/>
              </a:ext>
            </a:extLst>
          </p:cNvPr>
          <p:cNvPicPr>
            <a:picLocks noChangeAspect="1"/>
          </p:cNvPicPr>
          <p:nvPr/>
        </p:nvPicPr>
        <p:blipFill>
          <a:blip r:embed="rId5"/>
          <a:stretch>
            <a:fillRect/>
          </a:stretch>
        </p:blipFill>
        <p:spPr>
          <a:xfrm>
            <a:off x="4269217" y="1410630"/>
            <a:ext cx="2128610" cy="2588987"/>
          </a:xfrm>
          <a:prstGeom prst="rect">
            <a:avLst/>
          </a:prstGeom>
        </p:spPr>
      </p:pic>
      <p:pic>
        <p:nvPicPr>
          <p:cNvPr id="9" name="Picture 2" descr="Lead Up Clipart">
            <a:extLst>
              <a:ext uri="{FF2B5EF4-FFF2-40B4-BE49-F238E27FC236}">
                <a16:creationId xmlns:a16="http://schemas.microsoft.com/office/drawing/2014/main" id="{594D5D83-917F-4C5A-9FF3-9459A2F11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6059" y="2435722"/>
            <a:ext cx="1575700" cy="15126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715E7B-FA07-4E86-A23A-15342C3BB8F6}"/>
              </a:ext>
            </a:extLst>
          </p:cNvPr>
          <p:cNvSpPr txBox="1"/>
          <p:nvPr/>
        </p:nvSpPr>
        <p:spPr>
          <a:xfrm>
            <a:off x="2174488" y="1263023"/>
            <a:ext cx="1940312" cy="1015663"/>
          </a:xfrm>
          <a:prstGeom prst="rect">
            <a:avLst/>
          </a:prstGeom>
          <a:noFill/>
        </p:spPr>
        <p:txBody>
          <a:bodyPr wrap="square" rtlCol="0">
            <a:spAutoFit/>
          </a:bodyPr>
          <a:lstStyle/>
          <a:p>
            <a:pPr lvl="0"/>
            <a:r>
              <a:rPr lang="en-US" sz="1500" dirty="0">
                <a:solidFill>
                  <a:schemeClr val="lt1"/>
                </a:solidFill>
                <a:latin typeface="Calibri"/>
                <a:ea typeface="Calibri"/>
                <a:cs typeface="Calibri"/>
                <a:sym typeface="Calibri"/>
              </a:rPr>
              <a:t>Students brainstorm and write Ideas for self-regulation strategies</a:t>
            </a:r>
          </a:p>
        </p:txBody>
      </p:sp>
    </p:spTree>
    <p:extLst>
      <p:ext uri="{BB962C8B-B14F-4D97-AF65-F5344CB8AC3E}">
        <p14:creationId xmlns:p14="http://schemas.microsoft.com/office/powerpoint/2010/main" val="688916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4 Key Activities</a:t>
            </a:r>
          </a:p>
          <a:p>
            <a:r>
              <a:rPr lang="en-US" sz="3000" dirty="0">
                <a:solidFill>
                  <a:schemeClr val="bg1"/>
                </a:solidFill>
              </a:rPr>
              <a:t>Problem Solving</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77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This lesson is designed to help students develop their problem solving skills.  It presents both effective and ineffective ways of resolving problems and gives students time to practice these.</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20918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4044" y="752505"/>
            <a:ext cx="4623079" cy="36384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500" dirty="0">
              <a:solidFill>
                <a:schemeClr val="bg2">
                  <a:lumMod val="75000"/>
                </a:schemeClr>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0" y="1331963"/>
            <a:ext cx="1824087" cy="1708160"/>
          </a:xfrm>
          <a:prstGeom prst="rect">
            <a:avLst/>
          </a:prstGeom>
          <a:noFill/>
        </p:spPr>
        <p:txBody>
          <a:bodyPr wrap="square" rtlCol="0">
            <a:spAutoFit/>
          </a:bodyPr>
          <a:lstStyle/>
          <a:p>
            <a:pPr algn="ctr"/>
            <a:r>
              <a:rPr lang="en-US" sz="2100" b="1" dirty="0">
                <a:solidFill>
                  <a:schemeClr val="bg1"/>
                </a:solidFill>
              </a:rPr>
              <a:t>Lesson 4</a:t>
            </a:r>
          </a:p>
          <a:p>
            <a:pPr algn="ctr"/>
            <a:endParaRPr lang="en-US" sz="2100" b="1" dirty="0">
              <a:solidFill>
                <a:schemeClr val="bg1"/>
              </a:solidFill>
            </a:endParaRPr>
          </a:p>
          <a:p>
            <a:pPr algn="ctr"/>
            <a:r>
              <a:rPr lang="en-US" sz="2100" b="1" dirty="0">
                <a:solidFill>
                  <a:schemeClr val="bg1"/>
                </a:solidFill>
              </a:rPr>
              <a:t>Problem</a:t>
            </a:r>
          </a:p>
          <a:p>
            <a:pPr algn="ctr"/>
            <a:r>
              <a:rPr lang="en-US" sz="2100" b="1" dirty="0">
                <a:solidFill>
                  <a:schemeClr val="bg1"/>
                </a:solidFill>
              </a:rPr>
              <a:t>Solving</a:t>
            </a:r>
          </a:p>
          <a:p>
            <a:endParaRPr lang="en-US" sz="2100" b="1" dirty="0">
              <a:solidFill>
                <a:schemeClr val="bg1"/>
              </a:solidFill>
            </a:endParaRPr>
          </a:p>
        </p:txBody>
      </p:sp>
      <p:sp>
        <p:nvSpPr>
          <p:cNvPr id="9" name="TextBox 8">
            <a:extLst>
              <a:ext uri="{FF2B5EF4-FFF2-40B4-BE49-F238E27FC236}">
                <a16:creationId xmlns:a16="http://schemas.microsoft.com/office/drawing/2014/main" id="{6919FBCA-ECFA-4848-93E2-4DBA6C0FBB1A}"/>
              </a:ext>
            </a:extLst>
          </p:cNvPr>
          <p:cNvSpPr txBox="1"/>
          <p:nvPr/>
        </p:nvSpPr>
        <p:spPr>
          <a:xfrm>
            <a:off x="2151732" y="708536"/>
            <a:ext cx="4525391" cy="1592744"/>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1 – Introduction to Problem Solving</a:t>
            </a:r>
          </a:p>
          <a:p>
            <a:pPr lvl="0" algn="ctr"/>
            <a:endParaRPr lang="en-US" sz="1800" dirty="0">
              <a:solidFill>
                <a:schemeClr val="accent1">
                  <a:lumMod val="50000"/>
                </a:schemeClr>
              </a:solidFill>
              <a:latin typeface="Calibri"/>
              <a:ea typeface="Calibri"/>
              <a:cs typeface="Calibri"/>
              <a:sym typeface="Calibri"/>
            </a:endParaRPr>
          </a:p>
          <a:p>
            <a:pPr lvl="0"/>
            <a:r>
              <a:rPr lang="en-US" sz="1500" dirty="0">
                <a:solidFill>
                  <a:schemeClr val="accent1">
                    <a:lumMod val="50000"/>
                  </a:schemeClr>
                </a:solidFill>
                <a:latin typeface="Calibri"/>
                <a:ea typeface="Calibri"/>
                <a:cs typeface="Calibri"/>
                <a:sym typeface="Calibri"/>
              </a:rPr>
              <a:t>Teacher reviews PEACE approach with class and then presents 3 problem solving strategies:</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14F7981-BD2F-486C-86EB-256CF9F84AF4}"/>
              </a:ext>
            </a:extLst>
          </p:cNvPr>
          <p:cNvPicPr>
            <a:picLocks noChangeAspect="1"/>
          </p:cNvPicPr>
          <p:nvPr/>
        </p:nvPicPr>
        <p:blipFill>
          <a:blip r:embed="rId3"/>
          <a:stretch>
            <a:fillRect/>
          </a:stretch>
        </p:blipFill>
        <p:spPr>
          <a:xfrm>
            <a:off x="2445813" y="2116954"/>
            <a:ext cx="3807754" cy="1800173"/>
          </a:xfrm>
          <a:prstGeom prst="rect">
            <a:avLst/>
          </a:prstGeom>
        </p:spPr>
      </p:pic>
    </p:spTree>
    <p:extLst>
      <p:ext uri="{BB962C8B-B14F-4D97-AF65-F5344CB8AC3E}">
        <p14:creationId xmlns:p14="http://schemas.microsoft.com/office/powerpoint/2010/main" val="97567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4044" y="797108"/>
            <a:ext cx="4623079" cy="36384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500" dirty="0">
              <a:solidFill>
                <a:schemeClr val="bg2">
                  <a:lumMod val="75000"/>
                </a:schemeClr>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0" y="1331963"/>
            <a:ext cx="1824087" cy="1708160"/>
          </a:xfrm>
          <a:prstGeom prst="rect">
            <a:avLst/>
          </a:prstGeom>
          <a:noFill/>
        </p:spPr>
        <p:txBody>
          <a:bodyPr wrap="square" rtlCol="0">
            <a:spAutoFit/>
          </a:bodyPr>
          <a:lstStyle/>
          <a:p>
            <a:pPr algn="ctr"/>
            <a:r>
              <a:rPr lang="en-US" sz="2100" b="1" dirty="0">
                <a:solidFill>
                  <a:schemeClr val="bg1"/>
                </a:solidFill>
              </a:rPr>
              <a:t>Lesson 4</a:t>
            </a:r>
          </a:p>
          <a:p>
            <a:pPr algn="ctr"/>
            <a:endParaRPr lang="en-US" sz="2100" b="1" dirty="0">
              <a:solidFill>
                <a:schemeClr val="bg1"/>
              </a:solidFill>
            </a:endParaRPr>
          </a:p>
          <a:p>
            <a:pPr algn="ctr"/>
            <a:r>
              <a:rPr lang="en-US" sz="2100" b="1" dirty="0">
                <a:solidFill>
                  <a:schemeClr val="bg1"/>
                </a:solidFill>
              </a:rPr>
              <a:t>Problem</a:t>
            </a:r>
          </a:p>
          <a:p>
            <a:pPr algn="ctr"/>
            <a:r>
              <a:rPr lang="en-US" sz="2100" b="1" dirty="0">
                <a:solidFill>
                  <a:schemeClr val="bg1"/>
                </a:solidFill>
              </a:rPr>
              <a:t>Solving</a:t>
            </a:r>
          </a:p>
          <a:p>
            <a:endParaRPr lang="en-US" sz="2100" b="1" dirty="0">
              <a:solidFill>
                <a:schemeClr val="bg1"/>
              </a:solidFill>
            </a:endParaRPr>
          </a:p>
        </p:txBody>
      </p:sp>
      <p:sp>
        <p:nvSpPr>
          <p:cNvPr id="9" name="TextBox 8">
            <a:extLst>
              <a:ext uri="{FF2B5EF4-FFF2-40B4-BE49-F238E27FC236}">
                <a16:creationId xmlns:a16="http://schemas.microsoft.com/office/drawing/2014/main" id="{6919FBCA-ECFA-4848-93E2-4DBA6C0FBB1A}"/>
              </a:ext>
            </a:extLst>
          </p:cNvPr>
          <p:cNvSpPr txBox="1"/>
          <p:nvPr/>
        </p:nvSpPr>
        <p:spPr>
          <a:xfrm>
            <a:off x="2151732" y="708536"/>
            <a:ext cx="4525391" cy="1131079"/>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2a – Strategy Identification Practice</a:t>
            </a:r>
          </a:p>
          <a:p>
            <a:pPr lvl="0" algn="ctr"/>
            <a:endParaRPr lang="en-US" sz="1800" dirty="0">
              <a:solidFill>
                <a:schemeClr val="accent1">
                  <a:lumMod val="50000"/>
                </a:schemeClr>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1CC1158-3953-4A2D-957D-B549C039896E}"/>
              </a:ext>
            </a:extLst>
          </p:cNvPr>
          <p:cNvPicPr>
            <a:picLocks noChangeAspect="1"/>
          </p:cNvPicPr>
          <p:nvPr/>
        </p:nvPicPr>
        <p:blipFill>
          <a:blip r:embed="rId3"/>
          <a:stretch>
            <a:fillRect/>
          </a:stretch>
        </p:blipFill>
        <p:spPr>
          <a:xfrm>
            <a:off x="4414427" y="1379294"/>
            <a:ext cx="2197166" cy="2807686"/>
          </a:xfrm>
          <a:prstGeom prst="rect">
            <a:avLst/>
          </a:prstGeom>
        </p:spPr>
      </p:pic>
      <p:sp>
        <p:nvSpPr>
          <p:cNvPr id="4" name="TextBox 3">
            <a:extLst>
              <a:ext uri="{FF2B5EF4-FFF2-40B4-BE49-F238E27FC236}">
                <a16:creationId xmlns:a16="http://schemas.microsoft.com/office/drawing/2014/main" id="{CCEEBBA9-1162-4702-9E06-7C2A9B3C94DF}"/>
              </a:ext>
            </a:extLst>
          </p:cNvPr>
          <p:cNvSpPr txBox="1"/>
          <p:nvPr/>
        </p:nvSpPr>
        <p:spPr>
          <a:xfrm>
            <a:off x="2238745" y="1363518"/>
            <a:ext cx="1998515" cy="2585323"/>
          </a:xfrm>
          <a:prstGeom prst="rect">
            <a:avLst/>
          </a:prstGeom>
          <a:noFill/>
        </p:spPr>
        <p:txBody>
          <a:bodyPr wrap="square" rtlCol="0">
            <a:spAutoFit/>
          </a:bodyPr>
          <a:lstStyle/>
          <a:p>
            <a:pPr lvl="0"/>
            <a:r>
              <a:rPr lang="en-US" sz="1800" dirty="0">
                <a:solidFill>
                  <a:schemeClr val="accent1">
                    <a:lumMod val="50000"/>
                  </a:schemeClr>
                </a:solidFill>
                <a:latin typeface="Calibri"/>
                <a:ea typeface="Calibri"/>
                <a:cs typeface="Calibri"/>
                <a:sym typeface="Calibri"/>
              </a:rPr>
              <a:t>Students work in teams to classify common reactions during conflict into one of the three categories. </a:t>
            </a:r>
          </a:p>
          <a:p>
            <a:pPr lvl="0"/>
            <a:endParaRPr lang="en-US" sz="1800" dirty="0">
              <a:solidFill>
                <a:schemeClr val="accent1">
                  <a:lumMod val="50000"/>
                </a:schemeClr>
              </a:solidFill>
              <a:latin typeface="Calibri"/>
              <a:ea typeface="Calibri"/>
              <a:cs typeface="Calibri"/>
              <a:sym typeface="Calibri"/>
            </a:endParaRPr>
          </a:p>
          <a:p>
            <a:pPr lvl="0"/>
            <a:r>
              <a:rPr lang="en-US" sz="1800" dirty="0">
                <a:solidFill>
                  <a:schemeClr val="accent1">
                    <a:lumMod val="50000"/>
                  </a:schemeClr>
                </a:solidFill>
                <a:latin typeface="Calibri"/>
                <a:ea typeface="Calibri"/>
                <a:cs typeface="Calibri"/>
                <a:sym typeface="Calibri"/>
              </a:rPr>
              <a:t>Teacher leads full class discussion. </a:t>
            </a:r>
          </a:p>
        </p:txBody>
      </p:sp>
    </p:spTree>
    <p:extLst>
      <p:ext uri="{BB962C8B-B14F-4D97-AF65-F5344CB8AC3E}">
        <p14:creationId xmlns:p14="http://schemas.microsoft.com/office/powerpoint/2010/main" val="401396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4044" y="797108"/>
            <a:ext cx="4623079" cy="36384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500" dirty="0">
              <a:solidFill>
                <a:schemeClr val="bg2">
                  <a:lumMod val="75000"/>
                </a:schemeClr>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0" y="1331963"/>
            <a:ext cx="1824087" cy="1708160"/>
          </a:xfrm>
          <a:prstGeom prst="rect">
            <a:avLst/>
          </a:prstGeom>
          <a:noFill/>
        </p:spPr>
        <p:txBody>
          <a:bodyPr wrap="square" rtlCol="0">
            <a:spAutoFit/>
          </a:bodyPr>
          <a:lstStyle/>
          <a:p>
            <a:pPr algn="ctr"/>
            <a:r>
              <a:rPr lang="en-US" sz="2100" b="1" dirty="0">
                <a:solidFill>
                  <a:schemeClr val="bg1"/>
                </a:solidFill>
              </a:rPr>
              <a:t>Lesson 4</a:t>
            </a:r>
          </a:p>
          <a:p>
            <a:pPr algn="ctr"/>
            <a:endParaRPr lang="en-US" sz="2100" b="1" dirty="0">
              <a:solidFill>
                <a:schemeClr val="bg1"/>
              </a:solidFill>
            </a:endParaRPr>
          </a:p>
          <a:p>
            <a:pPr algn="ctr"/>
            <a:r>
              <a:rPr lang="en-US" sz="2100" b="1" dirty="0">
                <a:solidFill>
                  <a:schemeClr val="bg1"/>
                </a:solidFill>
              </a:rPr>
              <a:t>Problem</a:t>
            </a:r>
          </a:p>
          <a:p>
            <a:pPr algn="ctr"/>
            <a:r>
              <a:rPr lang="en-US" sz="2100" b="1" dirty="0">
                <a:solidFill>
                  <a:schemeClr val="bg1"/>
                </a:solidFill>
              </a:rPr>
              <a:t>Solving</a:t>
            </a:r>
          </a:p>
          <a:p>
            <a:endParaRPr lang="en-US" sz="2100" b="1" dirty="0">
              <a:solidFill>
                <a:schemeClr val="bg1"/>
              </a:solidFill>
            </a:endParaRPr>
          </a:p>
        </p:txBody>
      </p:sp>
      <p:sp>
        <p:nvSpPr>
          <p:cNvPr id="9" name="TextBox 8">
            <a:extLst>
              <a:ext uri="{FF2B5EF4-FFF2-40B4-BE49-F238E27FC236}">
                <a16:creationId xmlns:a16="http://schemas.microsoft.com/office/drawing/2014/main" id="{6919FBCA-ECFA-4848-93E2-4DBA6C0FBB1A}"/>
              </a:ext>
            </a:extLst>
          </p:cNvPr>
          <p:cNvSpPr txBox="1"/>
          <p:nvPr/>
        </p:nvSpPr>
        <p:spPr>
          <a:xfrm>
            <a:off x="2151732" y="708536"/>
            <a:ext cx="4525391" cy="1131079"/>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2b:  Strategy Identification Practice</a:t>
            </a:r>
          </a:p>
          <a:p>
            <a:pPr lvl="0" algn="ctr"/>
            <a:endParaRPr lang="en-US" sz="1800" dirty="0">
              <a:solidFill>
                <a:schemeClr val="accent1">
                  <a:lumMod val="50000"/>
                </a:schemeClr>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CEEBBA9-1162-4702-9E06-7C2A9B3C94DF}"/>
              </a:ext>
            </a:extLst>
          </p:cNvPr>
          <p:cNvSpPr txBox="1"/>
          <p:nvPr/>
        </p:nvSpPr>
        <p:spPr>
          <a:xfrm>
            <a:off x="2238745" y="1363518"/>
            <a:ext cx="1998515" cy="2631490"/>
          </a:xfrm>
          <a:prstGeom prst="rect">
            <a:avLst/>
          </a:prstGeom>
          <a:noFill/>
        </p:spPr>
        <p:txBody>
          <a:bodyPr wrap="square" rtlCol="0">
            <a:spAutoFit/>
          </a:bodyPr>
          <a:lstStyle/>
          <a:p>
            <a:pPr lvl="0"/>
            <a:r>
              <a:rPr lang="en-US" sz="1500" dirty="0">
                <a:solidFill>
                  <a:schemeClr val="accent1">
                    <a:lumMod val="50000"/>
                  </a:schemeClr>
                </a:solidFill>
                <a:latin typeface="Calibri"/>
                <a:ea typeface="Calibri"/>
                <a:cs typeface="Calibri"/>
                <a:sym typeface="Calibri"/>
              </a:rPr>
              <a:t>Students partner-read “Margarita’s Conflict” and work together to </a:t>
            </a:r>
          </a:p>
          <a:p>
            <a:pPr lvl="0"/>
            <a:r>
              <a:rPr lang="en-US" sz="1500" dirty="0">
                <a:solidFill>
                  <a:schemeClr val="accent1">
                    <a:lumMod val="50000"/>
                  </a:schemeClr>
                </a:solidFill>
                <a:latin typeface="Calibri"/>
                <a:ea typeface="Calibri"/>
                <a:cs typeface="Calibri"/>
                <a:sym typeface="Calibri"/>
              </a:rPr>
              <a:t>1) classify which approach she is using; 2) evaluate how well strategy is working.</a:t>
            </a:r>
          </a:p>
          <a:p>
            <a:pPr lvl="0"/>
            <a:endParaRPr lang="en-US" sz="1500" dirty="0">
              <a:solidFill>
                <a:schemeClr val="accent1">
                  <a:lumMod val="50000"/>
                </a:schemeClr>
              </a:solidFill>
              <a:latin typeface="Calibri"/>
              <a:ea typeface="Calibri"/>
              <a:cs typeface="Calibri"/>
              <a:sym typeface="Calibri"/>
            </a:endParaRPr>
          </a:p>
          <a:p>
            <a:pPr lvl="0"/>
            <a:r>
              <a:rPr lang="en-US" sz="1500" dirty="0">
                <a:solidFill>
                  <a:schemeClr val="accent1">
                    <a:lumMod val="50000"/>
                  </a:schemeClr>
                </a:solidFill>
                <a:latin typeface="Calibri"/>
                <a:ea typeface="Calibri"/>
                <a:cs typeface="Calibri"/>
                <a:sym typeface="Calibri"/>
              </a:rPr>
              <a:t>Teacher leads full class discussion of teams’ responses</a:t>
            </a:r>
          </a:p>
        </p:txBody>
      </p:sp>
      <p:pic>
        <p:nvPicPr>
          <p:cNvPr id="2" name="Picture 1">
            <a:extLst>
              <a:ext uri="{FF2B5EF4-FFF2-40B4-BE49-F238E27FC236}">
                <a16:creationId xmlns:a16="http://schemas.microsoft.com/office/drawing/2014/main" id="{043979D0-6369-4B34-84EB-E79B67FC48D0}"/>
              </a:ext>
            </a:extLst>
          </p:cNvPr>
          <p:cNvPicPr>
            <a:picLocks noChangeAspect="1"/>
          </p:cNvPicPr>
          <p:nvPr/>
        </p:nvPicPr>
        <p:blipFill>
          <a:blip r:embed="rId3"/>
          <a:stretch>
            <a:fillRect/>
          </a:stretch>
        </p:blipFill>
        <p:spPr>
          <a:xfrm>
            <a:off x="4237260" y="1402409"/>
            <a:ext cx="2290597" cy="2654749"/>
          </a:xfrm>
          <a:prstGeom prst="rect">
            <a:avLst/>
          </a:prstGeom>
        </p:spPr>
      </p:pic>
    </p:spTree>
    <p:extLst>
      <p:ext uri="{BB962C8B-B14F-4D97-AF65-F5344CB8AC3E}">
        <p14:creationId xmlns:p14="http://schemas.microsoft.com/office/powerpoint/2010/main" val="165713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4044" y="776729"/>
            <a:ext cx="4623079" cy="36384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500" dirty="0">
              <a:solidFill>
                <a:schemeClr val="bg2">
                  <a:lumMod val="75000"/>
                </a:schemeClr>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0" y="1331963"/>
            <a:ext cx="1824087" cy="1708160"/>
          </a:xfrm>
          <a:prstGeom prst="rect">
            <a:avLst/>
          </a:prstGeom>
          <a:noFill/>
        </p:spPr>
        <p:txBody>
          <a:bodyPr wrap="square" rtlCol="0">
            <a:spAutoFit/>
          </a:bodyPr>
          <a:lstStyle/>
          <a:p>
            <a:pPr algn="ctr"/>
            <a:r>
              <a:rPr lang="en-US" sz="2100" b="1" dirty="0">
                <a:solidFill>
                  <a:schemeClr val="bg1"/>
                </a:solidFill>
              </a:rPr>
              <a:t>Lesson 4</a:t>
            </a:r>
          </a:p>
          <a:p>
            <a:pPr algn="ctr"/>
            <a:endParaRPr lang="en-US" sz="2100" b="1" dirty="0">
              <a:solidFill>
                <a:schemeClr val="bg1"/>
              </a:solidFill>
            </a:endParaRPr>
          </a:p>
          <a:p>
            <a:pPr algn="ctr"/>
            <a:r>
              <a:rPr lang="en-US" sz="2100" b="1" dirty="0">
                <a:solidFill>
                  <a:schemeClr val="bg1"/>
                </a:solidFill>
              </a:rPr>
              <a:t>Problem</a:t>
            </a:r>
          </a:p>
          <a:p>
            <a:pPr algn="ctr"/>
            <a:r>
              <a:rPr lang="en-US" sz="2100" b="1" dirty="0">
                <a:solidFill>
                  <a:schemeClr val="bg1"/>
                </a:solidFill>
              </a:rPr>
              <a:t>Solving</a:t>
            </a:r>
          </a:p>
          <a:p>
            <a:endParaRPr lang="en-US" sz="2100" b="1" dirty="0">
              <a:solidFill>
                <a:schemeClr val="bg1"/>
              </a:solidFill>
            </a:endParaRPr>
          </a:p>
        </p:txBody>
      </p:sp>
      <p:sp>
        <p:nvSpPr>
          <p:cNvPr id="9" name="TextBox 8">
            <a:extLst>
              <a:ext uri="{FF2B5EF4-FFF2-40B4-BE49-F238E27FC236}">
                <a16:creationId xmlns:a16="http://schemas.microsoft.com/office/drawing/2014/main" id="{6919FBCA-ECFA-4848-93E2-4DBA6C0FBB1A}"/>
              </a:ext>
            </a:extLst>
          </p:cNvPr>
          <p:cNvSpPr txBox="1"/>
          <p:nvPr/>
        </p:nvSpPr>
        <p:spPr>
          <a:xfrm>
            <a:off x="2151732" y="708536"/>
            <a:ext cx="4525391" cy="854080"/>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3:  Role Play</a:t>
            </a:r>
          </a:p>
          <a:p>
            <a:pPr lvl="0"/>
            <a:endParaRPr lang="en-US" sz="1050" dirty="0">
              <a:solidFill>
                <a:schemeClr val="lt1"/>
              </a:solidFill>
              <a:latin typeface="Calibri"/>
              <a:ea typeface="Calibri"/>
              <a:cs typeface="Calibri"/>
              <a:sym typeface="Calibri"/>
            </a:endParaRPr>
          </a:p>
          <a:p>
            <a:pPr lvl="0"/>
            <a:endParaRPr lang="en-US" sz="1050"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CEEBBA9-1162-4702-9E06-7C2A9B3C94DF}"/>
              </a:ext>
            </a:extLst>
          </p:cNvPr>
          <p:cNvSpPr txBox="1"/>
          <p:nvPr/>
        </p:nvSpPr>
        <p:spPr>
          <a:xfrm>
            <a:off x="4350963" y="1420536"/>
            <a:ext cx="2326160" cy="2631490"/>
          </a:xfrm>
          <a:prstGeom prst="rect">
            <a:avLst/>
          </a:prstGeom>
          <a:noFill/>
        </p:spPr>
        <p:txBody>
          <a:bodyPr wrap="square" rtlCol="0">
            <a:spAutoFit/>
          </a:bodyPr>
          <a:lstStyle/>
          <a:p>
            <a:pPr lvl="0"/>
            <a:r>
              <a:rPr lang="en-US" sz="1500" dirty="0">
                <a:solidFill>
                  <a:schemeClr val="accent1">
                    <a:lumMod val="50000"/>
                  </a:schemeClr>
                </a:solidFill>
                <a:latin typeface="Calibri"/>
                <a:ea typeface="Calibri"/>
                <a:cs typeface="Calibri"/>
                <a:sym typeface="Calibri"/>
              </a:rPr>
              <a:t>Students are divided into teams.  They select one of the scenarios and act out three different kinds of responses to the conflict.</a:t>
            </a:r>
          </a:p>
          <a:p>
            <a:pPr lvl="0"/>
            <a:endParaRPr lang="en-US" sz="1500" dirty="0">
              <a:solidFill>
                <a:schemeClr val="accent1">
                  <a:lumMod val="50000"/>
                </a:schemeClr>
              </a:solidFill>
              <a:latin typeface="Calibri"/>
              <a:ea typeface="Calibri"/>
              <a:cs typeface="Calibri"/>
              <a:sym typeface="Calibri"/>
            </a:endParaRPr>
          </a:p>
          <a:p>
            <a:pPr lvl="0"/>
            <a:r>
              <a:rPr lang="en-US" sz="1500" dirty="0">
                <a:solidFill>
                  <a:schemeClr val="accent1">
                    <a:lumMod val="50000"/>
                  </a:schemeClr>
                </a:solidFill>
                <a:latin typeface="Calibri"/>
                <a:ea typeface="Calibri"/>
                <a:cs typeface="Calibri"/>
                <a:sym typeface="Calibri"/>
              </a:rPr>
              <a:t>After role-playing, students discuss (either full-class or in teams) the solutions to conflict they used and what was most effective.</a:t>
            </a:r>
          </a:p>
        </p:txBody>
      </p:sp>
      <p:pic>
        <p:nvPicPr>
          <p:cNvPr id="3" name="Picture 2">
            <a:extLst>
              <a:ext uri="{FF2B5EF4-FFF2-40B4-BE49-F238E27FC236}">
                <a16:creationId xmlns:a16="http://schemas.microsoft.com/office/drawing/2014/main" id="{F977AC7F-CC3D-4935-8681-B028F481FF6C}"/>
              </a:ext>
            </a:extLst>
          </p:cNvPr>
          <p:cNvPicPr>
            <a:picLocks noChangeAspect="1"/>
          </p:cNvPicPr>
          <p:nvPr/>
        </p:nvPicPr>
        <p:blipFill>
          <a:blip r:embed="rId3"/>
          <a:stretch>
            <a:fillRect/>
          </a:stretch>
        </p:blipFill>
        <p:spPr>
          <a:xfrm>
            <a:off x="2215664" y="1331963"/>
            <a:ext cx="2135299" cy="2608407"/>
          </a:xfrm>
          <a:prstGeom prst="rect">
            <a:avLst/>
          </a:prstGeom>
        </p:spPr>
      </p:pic>
    </p:spTree>
    <p:extLst>
      <p:ext uri="{BB962C8B-B14F-4D97-AF65-F5344CB8AC3E}">
        <p14:creationId xmlns:p14="http://schemas.microsoft.com/office/powerpoint/2010/main" val="407878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4242" y="854183"/>
            <a:ext cx="4559936" cy="351075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050"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2839239"/>
          </a:xfrm>
          <a:prstGeom prst="rect">
            <a:avLst/>
          </a:prstGeom>
          <a:noFill/>
        </p:spPr>
        <p:txBody>
          <a:bodyPr wrap="square" rtlCol="0">
            <a:spAutoFit/>
          </a:bodyPr>
          <a:lstStyle/>
          <a:p>
            <a:pPr algn="ctr"/>
            <a:r>
              <a:rPr lang="en-US" sz="2100" b="1" dirty="0">
                <a:solidFill>
                  <a:schemeClr val="bg1"/>
                </a:solidFill>
              </a:rPr>
              <a:t>Connection Circle</a:t>
            </a:r>
          </a:p>
          <a:p>
            <a:pPr algn="ctr"/>
            <a:endParaRPr lang="en-US" sz="2100" b="1" dirty="0">
              <a:solidFill>
                <a:schemeClr val="bg1"/>
              </a:solidFill>
            </a:endParaRPr>
          </a:p>
          <a:p>
            <a:pPr algn="ctr"/>
            <a:r>
              <a:rPr lang="en-US" sz="2100" b="1" dirty="0">
                <a:solidFill>
                  <a:schemeClr val="bg1"/>
                </a:solidFill>
              </a:rPr>
              <a:t>Reflecting on Experience with 4S </a:t>
            </a:r>
          </a:p>
          <a:p>
            <a:pPr algn="ctr"/>
            <a:r>
              <a:rPr lang="en-US" sz="2100" b="1" dirty="0">
                <a:solidFill>
                  <a:schemeClr val="bg1"/>
                </a:solidFill>
              </a:rPr>
              <a:t>So Far</a:t>
            </a:r>
          </a:p>
          <a:p>
            <a:endParaRPr lang="en-US" sz="1050" dirty="0"/>
          </a:p>
        </p:txBody>
      </p:sp>
      <p:sp>
        <p:nvSpPr>
          <p:cNvPr id="3" name="TextBox 2">
            <a:extLst>
              <a:ext uri="{FF2B5EF4-FFF2-40B4-BE49-F238E27FC236}">
                <a16:creationId xmlns:a16="http://schemas.microsoft.com/office/drawing/2014/main" id="{CFA36FED-C231-C2A1-8A9E-7A189515F037}"/>
              </a:ext>
            </a:extLst>
          </p:cNvPr>
          <p:cNvSpPr txBox="1"/>
          <p:nvPr/>
        </p:nvSpPr>
        <p:spPr>
          <a:xfrm>
            <a:off x="2430193" y="854183"/>
            <a:ext cx="3928031" cy="507831"/>
          </a:xfrm>
          <a:prstGeom prst="rect">
            <a:avLst/>
          </a:prstGeom>
          <a:noFill/>
        </p:spPr>
        <p:txBody>
          <a:bodyPr wrap="square" lIns="68580" tIns="34290" rIns="68580" bIns="34290" rtlCol="0" anchor="t">
            <a:spAutoFit/>
          </a:bodyPr>
          <a:lstStyle/>
          <a:p>
            <a:endParaRPr lang="en-US" sz="1050" u="sng" dirty="0"/>
          </a:p>
          <a:p>
            <a:pPr algn="ctr"/>
            <a:r>
              <a:rPr lang="en-US" sz="1800" dirty="0"/>
              <a:t>Discussion Time</a:t>
            </a:r>
          </a:p>
        </p:txBody>
      </p:sp>
      <p:sp>
        <p:nvSpPr>
          <p:cNvPr id="4" name="Text Placeholder 3">
            <a:extLst>
              <a:ext uri="{FF2B5EF4-FFF2-40B4-BE49-F238E27FC236}">
                <a16:creationId xmlns:a16="http://schemas.microsoft.com/office/drawing/2014/main" id="{285C4622-C990-470C-8E4E-A1973A6FA4A3}"/>
              </a:ext>
            </a:extLst>
          </p:cNvPr>
          <p:cNvSpPr>
            <a:spLocks noGrp="1"/>
          </p:cNvSpPr>
          <p:nvPr>
            <p:ph type="body" idx="1"/>
          </p:nvPr>
        </p:nvSpPr>
        <p:spPr/>
        <p:txBody>
          <a:bodyPr/>
          <a:lstStyle/>
          <a:p>
            <a:r>
              <a:rPr lang="en-US" dirty="0"/>
              <a:t>What kinds of discoveries are your students making about their talents and strengths and purpose in life?</a:t>
            </a:r>
          </a:p>
          <a:p>
            <a:pPr marL="104775" indent="0">
              <a:buNone/>
            </a:pPr>
            <a:endParaRPr lang="en-US" dirty="0"/>
          </a:p>
          <a:p>
            <a:r>
              <a:rPr lang="en-US" dirty="0"/>
              <a:t>How is teaching this curriculum influencing your identity as a teacher?</a:t>
            </a:r>
          </a:p>
        </p:txBody>
      </p:sp>
    </p:spTree>
    <p:extLst>
      <p:ext uri="{BB962C8B-B14F-4D97-AF65-F5344CB8AC3E}">
        <p14:creationId xmlns:p14="http://schemas.microsoft.com/office/powerpoint/2010/main" val="1285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5 Key Activities</a:t>
            </a:r>
          </a:p>
          <a:p>
            <a:r>
              <a:rPr lang="en-US" sz="3000" dirty="0">
                <a:solidFill>
                  <a:schemeClr val="bg1"/>
                </a:solidFill>
              </a:rPr>
              <a:t>Mindfulness</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77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This lesson is designed to help students understand what it means to be mindful and how being mindful can affect their mental and physical health. The goal is to give students strategies on how they can practice mindfulness.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029001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383709" y="-4778477"/>
            <a:ext cx="4275189" cy="31745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500" dirty="0">
                <a:solidFill>
                  <a:schemeClr val="lt1"/>
                </a:solidFill>
                <a:latin typeface="Calibri"/>
                <a:ea typeface="Calibri"/>
                <a:cs typeface="Calibri"/>
                <a:sym typeface="Calibri"/>
              </a:rPr>
              <a:t>Students watch and reflect on short video on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Large group instruction and discussion of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about mindfulness are myths or true.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Teacher models and students practice deep breathing and listen to recorded sounds and think about what their senses are experiencing</a:t>
            </a:r>
          </a:p>
          <a:p>
            <a:pPr lvl="0"/>
            <a:r>
              <a:rPr lang="en-US" sz="1500" dirty="0">
                <a:solidFill>
                  <a:schemeClr val="lt1"/>
                </a:solidFill>
                <a:latin typeface="Calibri"/>
                <a:ea typeface="Calibri"/>
                <a:cs typeface="Calibri"/>
                <a:sym typeface="Calibri"/>
              </a:rPr>
              <a:t>Students work with a partner to determine whether statements  group discussion of other mindfulness practices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Students work in pairs to identify feelings behind specific statements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EXIT TICKET – students reflect becoming more mindful</a:t>
            </a: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05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b="1" dirty="0">
                <a:solidFill>
                  <a:schemeClr val="bg1"/>
                </a:solidFill>
              </a:rPr>
              <a:t>Lesson 5</a:t>
            </a:r>
          </a:p>
          <a:p>
            <a:endParaRPr lang="en-US" sz="2100" b="1" dirty="0">
              <a:solidFill>
                <a:schemeClr val="bg1"/>
              </a:solidFill>
            </a:endParaRPr>
          </a:p>
          <a:p>
            <a:r>
              <a:rPr lang="en-US" sz="2100" b="1" dirty="0">
                <a:solidFill>
                  <a:schemeClr val="bg1"/>
                </a:solidFill>
              </a:rPr>
              <a:t>Mindfulness</a:t>
            </a:r>
          </a:p>
          <a:p>
            <a:endParaRPr lang="en-US" sz="2100" b="1" dirty="0">
              <a:solidFill>
                <a:schemeClr val="bg1"/>
              </a:solidFill>
            </a:endParaRPr>
          </a:p>
          <a:p>
            <a:endParaRPr lang="en-US" sz="2100" b="1" dirty="0">
              <a:solidFill>
                <a:schemeClr val="bg1"/>
              </a:solidFill>
            </a:endParaRPr>
          </a:p>
        </p:txBody>
      </p:sp>
      <p:sp>
        <p:nvSpPr>
          <p:cNvPr id="2" name="Rectangle 1">
            <a:extLst>
              <a:ext uri="{FF2B5EF4-FFF2-40B4-BE49-F238E27FC236}">
                <a16:creationId xmlns:a16="http://schemas.microsoft.com/office/drawing/2014/main" id="{AABD1DF5-7666-41E5-B74D-A4ACF9613923}"/>
              </a:ext>
            </a:extLst>
          </p:cNvPr>
          <p:cNvSpPr/>
          <p:nvPr/>
        </p:nvSpPr>
        <p:spPr>
          <a:xfrm>
            <a:off x="2113464" y="753765"/>
            <a:ext cx="4605773" cy="3323987"/>
          </a:xfrm>
          <a:prstGeom prst="rect">
            <a:avLst/>
          </a:prstGeom>
          <a:solidFill>
            <a:schemeClr val="bg2">
              <a:lumMod val="60000"/>
              <a:lumOff val="40000"/>
            </a:schemeClr>
          </a:solidFill>
        </p:spPr>
        <p:txBody>
          <a:bodyPr wrap="square">
            <a:spAutoFit/>
          </a:bodyPr>
          <a:lstStyle/>
          <a:p>
            <a:pPr lvl="0"/>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E77F1A6-0FFA-409A-84DA-599036F13DE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0766" y="2571750"/>
            <a:ext cx="1653449" cy="1077436"/>
          </a:xfrm>
          <a:prstGeom prst="rect">
            <a:avLst/>
          </a:prstGeom>
        </p:spPr>
      </p:pic>
      <p:pic>
        <p:nvPicPr>
          <p:cNvPr id="11" name="Picture 10">
            <a:extLst>
              <a:ext uri="{FF2B5EF4-FFF2-40B4-BE49-F238E27FC236}">
                <a16:creationId xmlns:a16="http://schemas.microsoft.com/office/drawing/2014/main" id="{1BD534B2-6D70-4CAD-A4A1-CFE037919EE5}"/>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167220" y="2795618"/>
            <a:ext cx="1614140" cy="853568"/>
          </a:xfrm>
          <a:prstGeom prst="rect">
            <a:avLst/>
          </a:prstGeom>
        </p:spPr>
      </p:pic>
      <p:sp>
        <p:nvSpPr>
          <p:cNvPr id="12" name="TextBox 11">
            <a:extLst>
              <a:ext uri="{FF2B5EF4-FFF2-40B4-BE49-F238E27FC236}">
                <a16:creationId xmlns:a16="http://schemas.microsoft.com/office/drawing/2014/main" id="{4BEC460D-24C3-4206-81F7-55EDFA95114B}"/>
              </a:ext>
            </a:extLst>
          </p:cNvPr>
          <p:cNvSpPr txBox="1"/>
          <p:nvPr/>
        </p:nvSpPr>
        <p:spPr>
          <a:xfrm>
            <a:off x="4318882" y="2230072"/>
            <a:ext cx="2340016" cy="196208"/>
          </a:xfrm>
          <a:prstGeom prst="rect">
            <a:avLst/>
          </a:prstGeom>
          <a:noFill/>
        </p:spPr>
        <p:txBody>
          <a:bodyPr wrap="square" rtlCol="0">
            <a:spAutoFit/>
          </a:bodyPr>
          <a:lstStyle/>
          <a:p>
            <a:r>
              <a:rPr lang="en-US" sz="675" dirty="0">
                <a:hlinkClick r:id="rId6" tooltip="https://afiftabsh.com/2014/04/09/practicing-mindfulness/"/>
              </a:rPr>
              <a:t>This Photo</a:t>
            </a:r>
            <a:r>
              <a:rPr lang="en-US" sz="675" dirty="0"/>
              <a:t> by Unknown Author is licensed under </a:t>
            </a:r>
            <a:r>
              <a:rPr lang="en-US" sz="675" dirty="0">
                <a:hlinkClick r:id="rId7" tooltip="https://creativecommons.org/licenses/by/3.0/"/>
              </a:rPr>
              <a:t>CC BY</a:t>
            </a:r>
            <a:endParaRPr lang="en-US" sz="675" dirty="0"/>
          </a:p>
        </p:txBody>
      </p:sp>
      <p:pic>
        <p:nvPicPr>
          <p:cNvPr id="8" name="Picture 7">
            <a:hlinkClick r:id="rId8"/>
            <a:extLst>
              <a:ext uri="{FF2B5EF4-FFF2-40B4-BE49-F238E27FC236}">
                <a16:creationId xmlns:a16="http://schemas.microsoft.com/office/drawing/2014/main" id="{E21D9F71-F31C-4516-BD0A-020E7E506536}"/>
              </a:ext>
            </a:extLst>
          </p:cNvPr>
          <p:cNvPicPr>
            <a:picLocks noChangeAspect="1"/>
          </p:cNvPicPr>
          <p:nvPr/>
        </p:nvPicPr>
        <p:blipFill>
          <a:blip r:embed="rId9"/>
          <a:stretch>
            <a:fillRect/>
          </a:stretch>
        </p:blipFill>
        <p:spPr>
          <a:xfrm>
            <a:off x="4090941" y="1238952"/>
            <a:ext cx="2430803" cy="1363186"/>
          </a:xfrm>
          <a:prstGeom prst="rect">
            <a:avLst/>
          </a:prstGeom>
        </p:spPr>
      </p:pic>
      <p:sp>
        <p:nvSpPr>
          <p:cNvPr id="9" name="TextBox 8">
            <a:extLst>
              <a:ext uri="{FF2B5EF4-FFF2-40B4-BE49-F238E27FC236}">
                <a16:creationId xmlns:a16="http://schemas.microsoft.com/office/drawing/2014/main" id="{29F6B4C0-9880-4E24-AA7D-D38902CE15B1}"/>
              </a:ext>
            </a:extLst>
          </p:cNvPr>
          <p:cNvSpPr txBox="1"/>
          <p:nvPr/>
        </p:nvSpPr>
        <p:spPr>
          <a:xfrm>
            <a:off x="1898779" y="754125"/>
            <a:ext cx="4525391"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1a – Introduction to Mindfulness</a:t>
            </a:r>
          </a:p>
          <a:p>
            <a:pPr lvl="0"/>
            <a:endParaRPr lang="en-US" sz="1050"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EAA27AB9-09AE-40AF-9551-53E584948C18}"/>
              </a:ext>
            </a:extLst>
          </p:cNvPr>
          <p:cNvSpPr txBox="1"/>
          <p:nvPr/>
        </p:nvSpPr>
        <p:spPr>
          <a:xfrm>
            <a:off x="2134740" y="1416192"/>
            <a:ext cx="1936301" cy="946413"/>
          </a:xfrm>
          <a:prstGeom prst="rect">
            <a:avLst/>
          </a:prstGeom>
          <a:noFill/>
        </p:spPr>
        <p:txBody>
          <a:bodyPr wrap="square" rtlCol="0">
            <a:spAutoFit/>
          </a:bodyPr>
          <a:lstStyle/>
          <a:p>
            <a:r>
              <a:rPr lang="en-US" sz="1050" dirty="0"/>
              <a:t> </a:t>
            </a:r>
          </a:p>
          <a:p>
            <a:r>
              <a:rPr lang="en-US" sz="1500" dirty="0">
                <a:solidFill>
                  <a:schemeClr val="bg1"/>
                </a:solidFill>
              </a:rPr>
              <a:t>Students watch a short video clip about mindfulness</a:t>
            </a:r>
          </a:p>
        </p:txBody>
      </p:sp>
      <p:sp>
        <p:nvSpPr>
          <p:cNvPr id="10" name="TextBox 9">
            <a:extLst>
              <a:ext uri="{FF2B5EF4-FFF2-40B4-BE49-F238E27FC236}">
                <a16:creationId xmlns:a16="http://schemas.microsoft.com/office/drawing/2014/main" id="{9F92AF94-D48F-4C10-B254-1290CEEF274D}"/>
              </a:ext>
            </a:extLst>
          </p:cNvPr>
          <p:cNvSpPr txBox="1"/>
          <p:nvPr/>
        </p:nvSpPr>
        <p:spPr>
          <a:xfrm>
            <a:off x="3920984" y="2689592"/>
            <a:ext cx="2770716" cy="1477328"/>
          </a:xfrm>
          <a:prstGeom prst="rect">
            <a:avLst/>
          </a:prstGeom>
          <a:noFill/>
        </p:spPr>
        <p:txBody>
          <a:bodyPr wrap="square" rtlCol="0">
            <a:spAutoFit/>
          </a:bodyPr>
          <a:lstStyle/>
          <a:p>
            <a:r>
              <a:rPr lang="en-US" sz="1500" dirty="0">
                <a:solidFill>
                  <a:schemeClr val="bg1"/>
                </a:solidFill>
              </a:rPr>
              <a:t>Then teacher leads short class discussion on their reactions to video and presents information on mindfulness through the ppt slides provided.</a:t>
            </a:r>
            <a:endParaRPr lang="en-US" sz="1500" dirty="0"/>
          </a:p>
        </p:txBody>
      </p:sp>
    </p:spTree>
    <p:extLst>
      <p:ext uri="{BB962C8B-B14F-4D97-AF65-F5344CB8AC3E}">
        <p14:creationId xmlns:p14="http://schemas.microsoft.com/office/powerpoint/2010/main" val="251888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383709" y="-4778477"/>
            <a:ext cx="4275189" cy="31745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500" dirty="0">
                <a:solidFill>
                  <a:schemeClr val="lt1"/>
                </a:solidFill>
                <a:latin typeface="Calibri"/>
                <a:ea typeface="Calibri"/>
                <a:cs typeface="Calibri"/>
                <a:sym typeface="Calibri"/>
              </a:rPr>
              <a:t>Students watch and reflect on short video on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Large group instruction and discussion of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about mindfulness are myths or true.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Teacher models and students practice deep breathing and listen to recorded sounds and think about what their senses are experiencing</a:t>
            </a:r>
          </a:p>
          <a:p>
            <a:pPr lvl="0"/>
            <a:r>
              <a:rPr lang="en-US" sz="1500" dirty="0">
                <a:solidFill>
                  <a:schemeClr val="lt1"/>
                </a:solidFill>
                <a:latin typeface="Calibri"/>
                <a:ea typeface="Calibri"/>
                <a:cs typeface="Calibri"/>
                <a:sym typeface="Calibri"/>
              </a:rPr>
              <a:t>Students work with a partner to determine whether statements  group discussion of other mindfulness practices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Students work in pairs to identify feelings behind specific statements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EXIT TICKET – students reflect becoming more mindful</a:t>
            </a: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05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b="1" dirty="0">
                <a:solidFill>
                  <a:schemeClr val="bg1"/>
                </a:solidFill>
              </a:rPr>
              <a:t>Lesson 5</a:t>
            </a:r>
          </a:p>
          <a:p>
            <a:endParaRPr lang="en-US" sz="2100" b="1" dirty="0">
              <a:solidFill>
                <a:schemeClr val="bg1"/>
              </a:solidFill>
            </a:endParaRPr>
          </a:p>
          <a:p>
            <a:r>
              <a:rPr lang="en-US" sz="2100" b="1" dirty="0">
                <a:solidFill>
                  <a:schemeClr val="bg1"/>
                </a:solidFill>
              </a:rPr>
              <a:t>Mindfulness</a:t>
            </a:r>
          </a:p>
          <a:p>
            <a:endParaRPr lang="en-US" sz="2100" b="1" dirty="0">
              <a:solidFill>
                <a:schemeClr val="bg1"/>
              </a:solidFill>
            </a:endParaRPr>
          </a:p>
          <a:p>
            <a:endParaRPr lang="en-US" sz="2100" b="1" dirty="0">
              <a:solidFill>
                <a:schemeClr val="bg1"/>
              </a:solidFill>
            </a:endParaRPr>
          </a:p>
        </p:txBody>
      </p:sp>
      <p:sp>
        <p:nvSpPr>
          <p:cNvPr id="2" name="Rectangle 1">
            <a:extLst>
              <a:ext uri="{FF2B5EF4-FFF2-40B4-BE49-F238E27FC236}">
                <a16:creationId xmlns:a16="http://schemas.microsoft.com/office/drawing/2014/main" id="{AABD1DF5-7666-41E5-B74D-A4ACF9613923}"/>
              </a:ext>
            </a:extLst>
          </p:cNvPr>
          <p:cNvSpPr/>
          <p:nvPr/>
        </p:nvSpPr>
        <p:spPr>
          <a:xfrm>
            <a:off x="2134740" y="754126"/>
            <a:ext cx="4605773" cy="3323987"/>
          </a:xfrm>
          <a:prstGeom prst="rect">
            <a:avLst/>
          </a:prstGeom>
          <a:solidFill>
            <a:schemeClr val="bg2">
              <a:lumMod val="60000"/>
              <a:lumOff val="40000"/>
            </a:schemeClr>
          </a:solidFill>
        </p:spPr>
        <p:txBody>
          <a:bodyPr wrap="square">
            <a:spAutoFit/>
          </a:bodyPr>
          <a:lstStyle/>
          <a:p>
            <a:pPr lvl="0"/>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E77F1A6-0FFA-409A-84DA-599036F13DE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0766" y="2571750"/>
            <a:ext cx="1653449" cy="1077436"/>
          </a:xfrm>
          <a:prstGeom prst="rect">
            <a:avLst/>
          </a:prstGeom>
        </p:spPr>
      </p:pic>
      <p:pic>
        <p:nvPicPr>
          <p:cNvPr id="11" name="Picture 10">
            <a:extLst>
              <a:ext uri="{FF2B5EF4-FFF2-40B4-BE49-F238E27FC236}">
                <a16:creationId xmlns:a16="http://schemas.microsoft.com/office/drawing/2014/main" id="{1BD534B2-6D70-4CAD-A4A1-CFE037919EE5}"/>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810030" y="1189042"/>
            <a:ext cx="1614140" cy="853568"/>
          </a:xfrm>
          <a:prstGeom prst="rect">
            <a:avLst/>
          </a:prstGeom>
        </p:spPr>
      </p:pic>
      <p:sp>
        <p:nvSpPr>
          <p:cNvPr id="9" name="TextBox 8">
            <a:extLst>
              <a:ext uri="{FF2B5EF4-FFF2-40B4-BE49-F238E27FC236}">
                <a16:creationId xmlns:a16="http://schemas.microsoft.com/office/drawing/2014/main" id="{29F6B4C0-9880-4E24-AA7D-D38902CE15B1}"/>
              </a:ext>
            </a:extLst>
          </p:cNvPr>
          <p:cNvSpPr txBox="1"/>
          <p:nvPr/>
        </p:nvSpPr>
        <p:spPr>
          <a:xfrm>
            <a:off x="1898779" y="754125"/>
            <a:ext cx="4525391"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1b –Mindfulness Myths</a:t>
            </a:r>
          </a:p>
          <a:p>
            <a:pPr lvl="0"/>
            <a:endParaRPr lang="en-US" sz="1050"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EAA27AB9-09AE-40AF-9551-53E584948C18}"/>
              </a:ext>
            </a:extLst>
          </p:cNvPr>
          <p:cNvSpPr txBox="1"/>
          <p:nvPr/>
        </p:nvSpPr>
        <p:spPr>
          <a:xfrm>
            <a:off x="2134740" y="1416191"/>
            <a:ext cx="1936301" cy="2100575"/>
          </a:xfrm>
          <a:prstGeom prst="rect">
            <a:avLst/>
          </a:prstGeom>
          <a:noFill/>
        </p:spPr>
        <p:txBody>
          <a:bodyPr wrap="square" rtlCol="0">
            <a:spAutoFit/>
          </a:bodyPr>
          <a:lstStyle/>
          <a:p>
            <a:r>
              <a:rPr lang="en-US" sz="1050" dirty="0"/>
              <a:t> </a:t>
            </a:r>
          </a:p>
          <a:p>
            <a:r>
              <a:rPr lang="en-US" sz="1500" dirty="0">
                <a:solidFill>
                  <a:schemeClr val="bg1"/>
                </a:solidFill>
              </a:rPr>
              <a:t>Students work with a partner to decide which statements about mindfulness are true and which are myths.  Review together as a whole class.</a:t>
            </a:r>
          </a:p>
        </p:txBody>
      </p:sp>
      <p:pic>
        <p:nvPicPr>
          <p:cNvPr id="3" name="Picture 2">
            <a:extLst>
              <a:ext uri="{FF2B5EF4-FFF2-40B4-BE49-F238E27FC236}">
                <a16:creationId xmlns:a16="http://schemas.microsoft.com/office/drawing/2014/main" id="{52DD9E98-A9B5-4875-9A39-A5FCEFF877B1}"/>
              </a:ext>
            </a:extLst>
          </p:cNvPr>
          <p:cNvPicPr>
            <a:picLocks noChangeAspect="1"/>
          </p:cNvPicPr>
          <p:nvPr/>
        </p:nvPicPr>
        <p:blipFill>
          <a:blip r:embed="rId7"/>
          <a:stretch>
            <a:fillRect/>
          </a:stretch>
        </p:blipFill>
        <p:spPr>
          <a:xfrm>
            <a:off x="4009132" y="2246619"/>
            <a:ext cx="2562732" cy="1604400"/>
          </a:xfrm>
          <a:prstGeom prst="rect">
            <a:avLst/>
          </a:prstGeom>
        </p:spPr>
      </p:pic>
    </p:spTree>
    <p:extLst>
      <p:ext uri="{BB962C8B-B14F-4D97-AF65-F5344CB8AC3E}">
        <p14:creationId xmlns:p14="http://schemas.microsoft.com/office/powerpoint/2010/main" val="1647053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383709" y="-4778477"/>
            <a:ext cx="4275189" cy="31745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500" dirty="0">
                <a:solidFill>
                  <a:schemeClr val="lt1"/>
                </a:solidFill>
                <a:latin typeface="Calibri"/>
                <a:ea typeface="Calibri"/>
                <a:cs typeface="Calibri"/>
                <a:sym typeface="Calibri"/>
              </a:rPr>
              <a:t>Students watch and reflect on short video on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Large group instruction and discussion of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about mindfulness are myths or true.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Teacher models and students practice deep breathing and listen to recorded sounds and think about what their senses are experiencing</a:t>
            </a:r>
          </a:p>
          <a:p>
            <a:pPr lvl="0"/>
            <a:r>
              <a:rPr lang="en-US" sz="1500" dirty="0">
                <a:solidFill>
                  <a:schemeClr val="lt1"/>
                </a:solidFill>
                <a:latin typeface="Calibri"/>
                <a:ea typeface="Calibri"/>
                <a:cs typeface="Calibri"/>
                <a:sym typeface="Calibri"/>
              </a:rPr>
              <a:t>Students work with a partner to determine whether statements  group discussion of other mindfulness practices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Students work in pairs to identify feelings behind specific statements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EXIT TICKET – students reflect becoming more mindful</a:t>
            </a: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05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b="1" dirty="0">
                <a:solidFill>
                  <a:schemeClr val="bg1"/>
                </a:solidFill>
              </a:rPr>
              <a:t>Lesson 5</a:t>
            </a:r>
          </a:p>
          <a:p>
            <a:endParaRPr lang="en-US" sz="2100" b="1" dirty="0">
              <a:solidFill>
                <a:schemeClr val="bg1"/>
              </a:solidFill>
            </a:endParaRPr>
          </a:p>
          <a:p>
            <a:r>
              <a:rPr lang="en-US" sz="2100" b="1" dirty="0">
                <a:solidFill>
                  <a:schemeClr val="bg1"/>
                </a:solidFill>
              </a:rPr>
              <a:t>Mindfulness</a:t>
            </a:r>
          </a:p>
          <a:p>
            <a:endParaRPr lang="en-US" sz="2100" b="1" dirty="0">
              <a:solidFill>
                <a:schemeClr val="bg1"/>
              </a:solidFill>
            </a:endParaRPr>
          </a:p>
          <a:p>
            <a:endParaRPr lang="en-US" sz="2100" b="1" dirty="0">
              <a:solidFill>
                <a:schemeClr val="bg1"/>
              </a:solidFill>
            </a:endParaRPr>
          </a:p>
        </p:txBody>
      </p:sp>
      <p:sp>
        <p:nvSpPr>
          <p:cNvPr id="2" name="Rectangle 1">
            <a:extLst>
              <a:ext uri="{FF2B5EF4-FFF2-40B4-BE49-F238E27FC236}">
                <a16:creationId xmlns:a16="http://schemas.microsoft.com/office/drawing/2014/main" id="{AABD1DF5-7666-41E5-B74D-A4ACF9613923}"/>
              </a:ext>
            </a:extLst>
          </p:cNvPr>
          <p:cNvSpPr/>
          <p:nvPr/>
        </p:nvSpPr>
        <p:spPr>
          <a:xfrm>
            <a:off x="2170706" y="754125"/>
            <a:ext cx="4630733" cy="3323987"/>
          </a:xfrm>
          <a:prstGeom prst="rect">
            <a:avLst/>
          </a:prstGeom>
          <a:solidFill>
            <a:schemeClr val="bg2">
              <a:lumMod val="60000"/>
              <a:lumOff val="40000"/>
            </a:schemeClr>
          </a:solidFill>
        </p:spPr>
        <p:txBody>
          <a:bodyPr wrap="square">
            <a:spAutoFit/>
          </a:bodyPr>
          <a:lstStyle/>
          <a:p>
            <a:pPr lvl="0"/>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E77F1A6-0FFA-409A-84DA-599036F13DE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2585" y="2667501"/>
            <a:ext cx="1653449" cy="1077436"/>
          </a:xfrm>
          <a:prstGeom prst="rect">
            <a:avLst/>
          </a:prstGeom>
        </p:spPr>
      </p:pic>
      <p:sp>
        <p:nvSpPr>
          <p:cNvPr id="9" name="TextBox 8">
            <a:extLst>
              <a:ext uri="{FF2B5EF4-FFF2-40B4-BE49-F238E27FC236}">
                <a16:creationId xmlns:a16="http://schemas.microsoft.com/office/drawing/2014/main" id="{29F6B4C0-9880-4E24-AA7D-D38902CE15B1}"/>
              </a:ext>
            </a:extLst>
          </p:cNvPr>
          <p:cNvSpPr txBox="1"/>
          <p:nvPr/>
        </p:nvSpPr>
        <p:spPr>
          <a:xfrm>
            <a:off x="1898779" y="754125"/>
            <a:ext cx="4525391"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  Practicing Mindfulness</a:t>
            </a:r>
          </a:p>
          <a:p>
            <a:pPr lvl="0"/>
            <a:endParaRPr lang="en-US" sz="1050"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EAA27AB9-09AE-40AF-9551-53E584948C18}"/>
              </a:ext>
            </a:extLst>
          </p:cNvPr>
          <p:cNvSpPr txBox="1"/>
          <p:nvPr/>
        </p:nvSpPr>
        <p:spPr>
          <a:xfrm>
            <a:off x="2258944" y="1397922"/>
            <a:ext cx="1936301" cy="3485570"/>
          </a:xfrm>
          <a:prstGeom prst="rect">
            <a:avLst/>
          </a:prstGeom>
          <a:noFill/>
        </p:spPr>
        <p:txBody>
          <a:bodyPr wrap="square" rtlCol="0">
            <a:spAutoFit/>
          </a:bodyPr>
          <a:lstStyle/>
          <a:p>
            <a:r>
              <a:rPr lang="en-US" sz="1050" dirty="0"/>
              <a:t> </a:t>
            </a:r>
          </a:p>
          <a:p>
            <a:r>
              <a:rPr lang="en-US" sz="1500" dirty="0">
                <a:solidFill>
                  <a:schemeClr val="bg1"/>
                </a:solidFill>
              </a:rPr>
              <a:t>Teacher leads students in one or more mindfulness practices:</a:t>
            </a:r>
          </a:p>
          <a:p>
            <a:pPr marL="257175" indent="-257175">
              <a:buFont typeface="Arial" panose="020B0604020202020204" pitchFamily="34" charset="0"/>
              <a:buChar char="•"/>
            </a:pPr>
            <a:r>
              <a:rPr lang="en-US" sz="1500" dirty="0">
                <a:solidFill>
                  <a:schemeClr val="bg1"/>
                </a:solidFill>
              </a:rPr>
              <a:t>Deep breathing</a:t>
            </a:r>
          </a:p>
          <a:p>
            <a:pPr marL="257175" indent="-257175">
              <a:buFont typeface="Arial" panose="020B0604020202020204" pitchFamily="34" charset="0"/>
              <a:buChar char="•"/>
            </a:pPr>
            <a:r>
              <a:rPr lang="en-US" sz="1500" dirty="0">
                <a:solidFill>
                  <a:schemeClr val="bg1"/>
                </a:solidFill>
              </a:rPr>
              <a:t> Listening to nature sounds with eyes closed and focusing on body experiences</a:t>
            </a:r>
          </a:p>
          <a:p>
            <a:pPr marL="257175" indent="-257175">
              <a:buFont typeface="Arial" panose="020B0604020202020204" pitchFamily="34" charset="0"/>
              <a:buChar char="•"/>
            </a:pPr>
            <a:r>
              <a:rPr lang="en-US" sz="1500" dirty="0">
                <a:solidFill>
                  <a:schemeClr val="bg1"/>
                </a:solidFill>
              </a:rPr>
              <a:t>Mindful coloring</a:t>
            </a:r>
          </a:p>
          <a:p>
            <a:pPr marL="257175" indent="-257175">
              <a:buFont typeface="Arial" panose="020B0604020202020204" pitchFamily="34" charset="0"/>
              <a:buChar char="•"/>
            </a:pPr>
            <a:endParaRPr lang="en-US" sz="1500" dirty="0">
              <a:solidFill>
                <a:schemeClr val="bg1"/>
              </a:solidFill>
            </a:endParaRPr>
          </a:p>
          <a:p>
            <a:pPr marL="257175" indent="-257175">
              <a:buFont typeface="Arial" panose="020B0604020202020204" pitchFamily="34" charset="0"/>
              <a:buChar char="•"/>
            </a:pPr>
            <a:endParaRPr lang="en-US" sz="1500" dirty="0">
              <a:solidFill>
                <a:schemeClr val="bg1"/>
              </a:solidFill>
            </a:endParaRPr>
          </a:p>
        </p:txBody>
      </p:sp>
      <p:pic>
        <p:nvPicPr>
          <p:cNvPr id="10" name="Picture 9" descr="Diagram&#10;&#10;Description automatically generated">
            <a:extLst>
              <a:ext uri="{FF2B5EF4-FFF2-40B4-BE49-F238E27FC236}">
                <a16:creationId xmlns:a16="http://schemas.microsoft.com/office/drawing/2014/main" id="{5038EAFE-9EF6-4D9D-8DF4-ECAAC7DE4C0A}"/>
              </a:ext>
            </a:extLst>
          </p:cNvPr>
          <p:cNvPicPr>
            <a:picLocks noChangeAspect="1"/>
          </p:cNvPicPr>
          <p:nvPr/>
        </p:nvPicPr>
        <p:blipFill rotWithShape="1">
          <a:blip r:embed="rId5"/>
          <a:srcRect t="3062" r="4" b="4"/>
          <a:stretch/>
        </p:blipFill>
        <p:spPr>
          <a:xfrm>
            <a:off x="5273022" y="2880364"/>
            <a:ext cx="1331144" cy="1290382"/>
          </a:xfrm>
          <a:prstGeom prst="rect">
            <a:avLst/>
          </a:prstGeom>
        </p:spPr>
      </p:pic>
      <p:pic>
        <p:nvPicPr>
          <p:cNvPr id="12" name="Picture 11" descr="A yellow sign with black text&#10;&#10;Description automatically generated with low confidence">
            <a:extLst>
              <a:ext uri="{FF2B5EF4-FFF2-40B4-BE49-F238E27FC236}">
                <a16:creationId xmlns:a16="http://schemas.microsoft.com/office/drawing/2014/main" id="{4C98979F-57D9-4394-AD4C-A38206EDF1C7}"/>
              </a:ext>
            </a:extLst>
          </p:cNvPr>
          <p:cNvPicPr>
            <a:picLocks noChangeAspect="1"/>
          </p:cNvPicPr>
          <p:nvPr/>
        </p:nvPicPr>
        <p:blipFill>
          <a:blip r:embed="rId6"/>
          <a:stretch>
            <a:fillRect/>
          </a:stretch>
        </p:blipFill>
        <p:spPr>
          <a:xfrm>
            <a:off x="4321618" y="1373927"/>
            <a:ext cx="1251809" cy="1303019"/>
          </a:xfrm>
          <a:prstGeom prst="rect">
            <a:avLst/>
          </a:prstGeom>
        </p:spPr>
      </p:pic>
    </p:spTree>
    <p:extLst>
      <p:ext uri="{BB962C8B-B14F-4D97-AF65-F5344CB8AC3E}">
        <p14:creationId xmlns:p14="http://schemas.microsoft.com/office/powerpoint/2010/main" val="2073487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383709" y="-4778477"/>
            <a:ext cx="4275189" cy="317459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500" dirty="0">
                <a:solidFill>
                  <a:schemeClr val="lt1"/>
                </a:solidFill>
                <a:latin typeface="Calibri"/>
                <a:ea typeface="Calibri"/>
                <a:cs typeface="Calibri"/>
                <a:sym typeface="Calibri"/>
              </a:rPr>
              <a:t>Students watch and reflect on short video on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Large group instruction and discussion of mindfulness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about mindfulness are myths or true.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Teacher models and students practice deep breathing and listen to recorded sounds and think about what their senses are experiencing</a:t>
            </a:r>
          </a:p>
          <a:p>
            <a:pPr lvl="0"/>
            <a:r>
              <a:rPr lang="en-US" sz="1500" dirty="0">
                <a:solidFill>
                  <a:schemeClr val="lt1"/>
                </a:solidFill>
                <a:latin typeface="Calibri"/>
                <a:ea typeface="Calibri"/>
                <a:cs typeface="Calibri"/>
                <a:sym typeface="Calibri"/>
              </a:rPr>
              <a:t>Students work with a partner to determine whether statements  group discussion of other mindfulness practices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Students work in pairs to identify feelings behind specific statements</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EXIT TICKET – students reflect becoming more mindful</a:t>
            </a: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050" dirty="0">
              <a:solidFill>
                <a:schemeClr val="lt1"/>
              </a:solidFill>
              <a:latin typeface="Calibri"/>
              <a:ea typeface="Calibri"/>
              <a:cs typeface="Calibri"/>
              <a:sym typeface="Calibri"/>
            </a:endParaRPr>
          </a:p>
          <a:p>
            <a:endParaRPr sz="105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b="1" dirty="0">
                <a:solidFill>
                  <a:schemeClr val="bg1"/>
                </a:solidFill>
              </a:rPr>
              <a:t>Lesson 5</a:t>
            </a:r>
          </a:p>
          <a:p>
            <a:endParaRPr lang="en-US" sz="2100" b="1" dirty="0">
              <a:solidFill>
                <a:schemeClr val="bg1"/>
              </a:solidFill>
            </a:endParaRPr>
          </a:p>
          <a:p>
            <a:r>
              <a:rPr lang="en-US" sz="2100" b="1" dirty="0">
                <a:solidFill>
                  <a:schemeClr val="bg1"/>
                </a:solidFill>
              </a:rPr>
              <a:t>Mindfulness</a:t>
            </a:r>
          </a:p>
          <a:p>
            <a:endParaRPr lang="en-US" sz="2100" b="1" dirty="0">
              <a:solidFill>
                <a:schemeClr val="bg1"/>
              </a:solidFill>
            </a:endParaRPr>
          </a:p>
          <a:p>
            <a:endParaRPr lang="en-US" sz="2100" b="1" dirty="0">
              <a:solidFill>
                <a:schemeClr val="bg1"/>
              </a:solidFill>
            </a:endParaRPr>
          </a:p>
        </p:txBody>
      </p:sp>
      <p:sp>
        <p:nvSpPr>
          <p:cNvPr id="2" name="Rectangle 1">
            <a:extLst>
              <a:ext uri="{FF2B5EF4-FFF2-40B4-BE49-F238E27FC236}">
                <a16:creationId xmlns:a16="http://schemas.microsoft.com/office/drawing/2014/main" id="{AABD1DF5-7666-41E5-B74D-A4ACF9613923}"/>
              </a:ext>
            </a:extLst>
          </p:cNvPr>
          <p:cNvSpPr/>
          <p:nvPr/>
        </p:nvSpPr>
        <p:spPr>
          <a:xfrm>
            <a:off x="2114760" y="815841"/>
            <a:ext cx="4630733" cy="3323987"/>
          </a:xfrm>
          <a:prstGeom prst="rect">
            <a:avLst/>
          </a:prstGeom>
          <a:solidFill>
            <a:schemeClr val="bg2">
              <a:lumMod val="60000"/>
              <a:lumOff val="40000"/>
            </a:schemeClr>
          </a:solidFill>
        </p:spPr>
        <p:txBody>
          <a:bodyPr wrap="square">
            <a:spAutoFit/>
          </a:bodyPr>
          <a:lstStyle/>
          <a:p>
            <a:pPr lvl="0"/>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marL="257175" indent="-257175">
              <a:buFont typeface="Arial" panose="020B0604020202020204" pitchFamily="34" charset="0"/>
              <a:buChar char="•"/>
            </a:pPr>
            <a:endParaRPr lang="en-US" sz="1500" dirty="0">
              <a:solidFill>
                <a:schemeClr val="bg2">
                  <a:lumMod val="75000"/>
                </a:schemeClr>
              </a:solidFill>
              <a:latin typeface="Calibri"/>
              <a:ea typeface="Calibri"/>
              <a:cs typeface="Calibri"/>
              <a:sym typeface="Calibri"/>
            </a:endParaRPr>
          </a:p>
          <a:p>
            <a:pPr lvl="0"/>
            <a:endParaRPr lang="en-US" sz="1500" dirty="0">
              <a:solidFill>
                <a:schemeClr val="bg2">
                  <a:lumMod val="75000"/>
                </a:schemeClr>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E77F1A6-0FFA-409A-84DA-599036F13DE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82585" y="2667501"/>
            <a:ext cx="1653449" cy="1077436"/>
          </a:xfrm>
          <a:prstGeom prst="rect">
            <a:avLst/>
          </a:prstGeom>
        </p:spPr>
      </p:pic>
      <p:sp>
        <p:nvSpPr>
          <p:cNvPr id="9" name="TextBox 8">
            <a:extLst>
              <a:ext uri="{FF2B5EF4-FFF2-40B4-BE49-F238E27FC236}">
                <a16:creationId xmlns:a16="http://schemas.microsoft.com/office/drawing/2014/main" id="{29F6B4C0-9880-4E24-AA7D-D38902CE15B1}"/>
              </a:ext>
            </a:extLst>
          </p:cNvPr>
          <p:cNvSpPr txBox="1"/>
          <p:nvPr/>
        </p:nvSpPr>
        <p:spPr>
          <a:xfrm>
            <a:off x="1865851" y="659825"/>
            <a:ext cx="4525391"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3:  What Might You Really Mean?</a:t>
            </a:r>
          </a:p>
          <a:p>
            <a:pPr lvl="0"/>
            <a:endParaRPr lang="en-US" sz="1050" dirty="0">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EAA27AB9-09AE-40AF-9551-53E584948C18}"/>
              </a:ext>
            </a:extLst>
          </p:cNvPr>
          <p:cNvSpPr txBox="1"/>
          <p:nvPr/>
        </p:nvSpPr>
        <p:spPr>
          <a:xfrm>
            <a:off x="4811647" y="1310343"/>
            <a:ext cx="1936301" cy="2793072"/>
          </a:xfrm>
          <a:prstGeom prst="rect">
            <a:avLst/>
          </a:prstGeom>
          <a:noFill/>
        </p:spPr>
        <p:txBody>
          <a:bodyPr wrap="square" rtlCol="0">
            <a:spAutoFit/>
          </a:bodyPr>
          <a:lstStyle/>
          <a:p>
            <a:r>
              <a:rPr lang="en-US" sz="1050" dirty="0"/>
              <a:t> </a:t>
            </a:r>
          </a:p>
          <a:p>
            <a:r>
              <a:rPr lang="en-US" sz="1500" dirty="0">
                <a:solidFill>
                  <a:schemeClr val="bg1"/>
                </a:solidFill>
              </a:rPr>
              <a:t>Students work with a partner on “What You Say vs. What You May Feel” activity to try to identify what the speaker in each example may be feeling.</a:t>
            </a:r>
          </a:p>
          <a:p>
            <a:pPr marL="257175" indent="-257175">
              <a:buFont typeface="Arial" panose="020B0604020202020204" pitchFamily="34" charset="0"/>
              <a:buChar char="•"/>
            </a:pPr>
            <a:endParaRPr lang="en-US" sz="1500" dirty="0">
              <a:solidFill>
                <a:schemeClr val="bg1"/>
              </a:solidFill>
            </a:endParaRPr>
          </a:p>
          <a:p>
            <a:pPr marL="257175" indent="-257175">
              <a:buFont typeface="Arial" panose="020B0604020202020204" pitchFamily="34" charset="0"/>
              <a:buChar char="•"/>
            </a:pPr>
            <a:endParaRPr lang="en-US" sz="1500" dirty="0">
              <a:solidFill>
                <a:schemeClr val="bg1"/>
              </a:solidFill>
            </a:endParaRPr>
          </a:p>
        </p:txBody>
      </p:sp>
      <p:pic>
        <p:nvPicPr>
          <p:cNvPr id="3" name="Picture 2">
            <a:extLst>
              <a:ext uri="{FF2B5EF4-FFF2-40B4-BE49-F238E27FC236}">
                <a16:creationId xmlns:a16="http://schemas.microsoft.com/office/drawing/2014/main" id="{ECDD71DA-D5A4-447E-A8AF-B5A94223EB13}"/>
              </a:ext>
            </a:extLst>
          </p:cNvPr>
          <p:cNvPicPr>
            <a:picLocks noChangeAspect="1"/>
          </p:cNvPicPr>
          <p:nvPr/>
        </p:nvPicPr>
        <p:blipFill>
          <a:blip r:embed="rId5"/>
          <a:stretch>
            <a:fillRect/>
          </a:stretch>
        </p:blipFill>
        <p:spPr>
          <a:xfrm>
            <a:off x="2240782" y="1302256"/>
            <a:ext cx="2573321" cy="3134714"/>
          </a:xfrm>
          <a:prstGeom prst="rect">
            <a:avLst/>
          </a:prstGeom>
        </p:spPr>
      </p:pic>
    </p:spTree>
    <p:extLst>
      <p:ext uri="{BB962C8B-B14F-4D97-AF65-F5344CB8AC3E}">
        <p14:creationId xmlns:p14="http://schemas.microsoft.com/office/powerpoint/2010/main" val="3958343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05389" y="690757"/>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endParaRPr lang="en-US" sz="2100" dirty="0">
              <a:solidFill>
                <a:schemeClr val="lt1"/>
              </a:solidFill>
              <a:latin typeface="Calibri"/>
              <a:ea typeface="Calibri"/>
              <a:cs typeface="Calibri"/>
              <a:sym typeface="Calibri"/>
            </a:endParaRPr>
          </a:p>
          <a:p>
            <a:pPr algn="ctr"/>
            <a:r>
              <a:rPr lang="en-US" sz="2100" dirty="0">
                <a:solidFill>
                  <a:schemeClr val="lt1"/>
                </a:solidFill>
                <a:latin typeface="Calibri"/>
                <a:ea typeface="Calibri"/>
                <a:cs typeface="Calibri"/>
                <a:sym typeface="Calibri"/>
              </a:rPr>
              <a:t>PLC DISCUSSION TIME</a:t>
            </a:r>
          </a:p>
          <a:p>
            <a:pPr algn="ctr"/>
            <a:endParaRPr lang="en-US" sz="21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familiar do you think your students will be with the ideas about managing difficult emotions, problem solving, and mindfulness presented and discussed in these lessons? </a:t>
            </a:r>
          </a:p>
          <a:p>
            <a:endParaRPr lang="en-US" sz="1800" dirty="0">
              <a:solidFill>
                <a:schemeClr val="lt1"/>
              </a:solidFill>
              <a:latin typeface="Calibri"/>
              <a:ea typeface="Calibri"/>
              <a:cs typeface="Calibri"/>
              <a:sym typeface="Calibri"/>
            </a:endParaRPr>
          </a:p>
          <a:p>
            <a:r>
              <a:rPr lang="en-US" sz="1800" dirty="0">
                <a:solidFill>
                  <a:schemeClr val="lt1"/>
                </a:solidFill>
                <a:latin typeface="Calibri"/>
                <a:ea typeface="Calibri"/>
                <a:cs typeface="Calibri"/>
                <a:sym typeface="Calibri"/>
              </a:rPr>
              <a:t>How do you think they will react to these lesson activities?  Do you foresee any challenges as students confront these issues?  What ideas do you have for keeping them engaged?  </a:t>
            </a:r>
            <a:endParaRPr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2</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43268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6 Key Activities</a:t>
            </a:r>
          </a:p>
          <a:p>
            <a:r>
              <a:rPr lang="en-US" sz="3000" dirty="0">
                <a:solidFill>
                  <a:schemeClr val="bg1"/>
                </a:solidFill>
              </a:rPr>
              <a:t>Having a Growth Mindset</a:t>
            </a: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77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This lesson acquaints students with brain research showing that: a) the different regions of our brain gain expertise when we “exercise” those regions and, b) we can learn anything, through persistent and strategic effort.</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541664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1870" y="674739"/>
            <a:ext cx="4767416" cy="379402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17234" y="731428"/>
            <a:ext cx="1798138" cy="2354491"/>
          </a:xfrm>
          <a:prstGeom prst="rect">
            <a:avLst/>
          </a:prstGeom>
          <a:noFill/>
        </p:spPr>
        <p:txBody>
          <a:bodyPr wrap="square" rtlCol="0">
            <a:spAutoFit/>
          </a:bodyPr>
          <a:lstStyle/>
          <a:p>
            <a:pPr algn="ctr"/>
            <a:r>
              <a:rPr lang="en-US" sz="2100" b="1" dirty="0">
                <a:solidFill>
                  <a:schemeClr val="bg1"/>
                </a:solidFill>
              </a:rPr>
              <a:t>Lesson 6</a:t>
            </a:r>
          </a:p>
          <a:p>
            <a:pPr algn="ctr"/>
            <a:endParaRPr lang="en-US" sz="2100" b="1" dirty="0">
              <a:solidFill>
                <a:schemeClr val="bg1"/>
              </a:solidFill>
            </a:endParaRPr>
          </a:p>
          <a:p>
            <a:pPr algn="ctr"/>
            <a:r>
              <a:rPr lang="en-US" sz="2100" b="1" dirty="0">
                <a:solidFill>
                  <a:schemeClr val="bg1"/>
                </a:solidFill>
              </a:rPr>
              <a:t>Having a</a:t>
            </a:r>
          </a:p>
          <a:p>
            <a:pPr algn="ctr"/>
            <a:r>
              <a:rPr lang="en-US" sz="2100" b="1" dirty="0">
                <a:solidFill>
                  <a:schemeClr val="bg1"/>
                </a:solidFill>
              </a:rPr>
              <a:t>Growth</a:t>
            </a:r>
          </a:p>
          <a:p>
            <a:pPr algn="ctr"/>
            <a:r>
              <a:rPr lang="en-US" sz="2100" b="1" dirty="0">
                <a:solidFill>
                  <a:schemeClr val="bg1"/>
                </a:solidFill>
              </a:rPr>
              <a:t>Mindset</a:t>
            </a:r>
          </a:p>
          <a:p>
            <a:endParaRPr lang="en-US" sz="2100" b="1" dirty="0">
              <a:solidFill>
                <a:schemeClr val="bg1"/>
              </a:solidFill>
            </a:endParaRPr>
          </a:p>
          <a:p>
            <a:r>
              <a:rPr lang="en-US" sz="2100" b="1" dirty="0">
                <a:solidFill>
                  <a:schemeClr val="bg1"/>
                </a:solidFill>
              </a:rPr>
              <a:t> </a:t>
            </a:r>
          </a:p>
        </p:txBody>
      </p:sp>
      <p:pic>
        <p:nvPicPr>
          <p:cNvPr id="3" name="Picture 2">
            <a:extLst>
              <a:ext uri="{FF2B5EF4-FFF2-40B4-BE49-F238E27FC236}">
                <a16:creationId xmlns:a16="http://schemas.microsoft.com/office/drawing/2014/main" id="{5273DA32-B3D4-4A5C-8EEB-7BC9F57D625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17233" y="2511008"/>
            <a:ext cx="1851692" cy="1233236"/>
          </a:xfrm>
          <a:prstGeom prst="rect">
            <a:avLst/>
          </a:prstGeom>
        </p:spPr>
      </p:pic>
      <p:pic>
        <p:nvPicPr>
          <p:cNvPr id="8" name="Picture 7">
            <a:extLst>
              <a:ext uri="{FF2B5EF4-FFF2-40B4-BE49-F238E27FC236}">
                <a16:creationId xmlns:a16="http://schemas.microsoft.com/office/drawing/2014/main" id="{FB8B40C9-0404-43F8-A13F-9715DE529531}"/>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279347" y="781096"/>
            <a:ext cx="1564497" cy="1081241"/>
          </a:xfrm>
          <a:prstGeom prst="rect">
            <a:avLst/>
          </a:prstGeom>
        </p:spPr>
      </p:pic>
      <p:sp>
        <p:nvSpPr>
          <p:cNvPr id="9" name="TextBox 8">
            <a:extLst>
              <a:ext uri="{FF2B5EF4-FFF2-40B4-BE49-F238E27FC236}">
                <a16:creationId xmlns:a16="http://schemas.microsoft.com/office/drawing/2014/main" id="{8FFA72D5-6342-406F-8A9B-BE1A0D678226}"/>
              </a:ext>
            </a:extLst>
          </p:cNvPr>
          <p:cNvSpPr txBox="1"/>
          <p:nvPr/>
        </p:nvSpPr>
        <p:spPr>
          <a:xfrm>
            <a:off x="4125351" y="824039"/>
            <a:ext cx="1978269" cy="1246495"/>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1:  Exercising the Brain </a:t>
            </a:r>
          </a:p>
          <a:p>
            <a:pPr lvl="0"/>
            <a:endParaRPr lang="en-US" sz="1050" dirty="0">
              <a:solidFill>
                <a:schemeClr val="lt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F776C85F-7610-48C7-AB50-715C5191A9C4}"/>
              </a:ext>
            </a:extLst>
          </p:cNvPr>
          <p:cNvSpPr txBox="1"/>
          <p:nvPr/>
        </p:nvSpPr>
        <p:spPr>
          <a:xfrm>
            <a:off x="2051870" y="1919751"/>
            <a:ext cx="4767416" cy="1015663"/>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lt1"/>
                </a:solidFill>
                <a:latin typeface="Calibri"/>
                <a:ea typeface="Calibri"/>
                <a:cs typeface="Calibri"/>
                <a:sym typeface="Calibri"/>
              </a:rPr>
              <a:t>Teacher introduces importance of exercising the brain.  </a:t>
            </a:r>
          </a:p>
          <a:p>
            <a:pPr marL="257175" indent="-257175">
              <a:buFont typeface="Arial" panose="020B0604020202020204" pitchFamily="34" charset="0"/>
              <a:buChar char="•"/>
            </a:pPr>
            <a:r>
              <a:rPr lang="en-US" sz="1500" dirty="0">
                <a:solidFill>
                  <a:schemeClr val="lt1"/>
                </a:solidFill>
                <a:latin typeface="Calibri"/>
                <a:ea typeface="Calibri"/>
                <a:cs typeface="Calibri"/>
                <a:sym typeface="Calibri"/>
              </a:rPr>
              <a:t>Students pair-share on their own experience doing this.</a:t>
            </a:r>
          </a:p>
          <a:p>
            <a:pPr marL="257175" indent="-257175">
              <a:buFont typeface="Arial" panose="020B0604020202020204" pitchFamily="34" charset="0"/>
              <a:buChar char="•"/>
            </a:pPr>
            <a:r>
              <a:rPr lang="en-US" sz="1500" dirty="0">
                <a:solidFill>
                  <a:schemeClr val="lt1"/>
                </a:solidFill>
                <a:latin typeface="Calibri"/>
                <a:ea typeface="Calibri"/>
                <a:cs typeface="Calibri"/>
                <a:sym typeface="Calibri"/>
              </a:rPr>
              <a:t>Teacher summarizes main points of how we exercise the brain (in ppt).</a:t>
            </a:r>
          </a:p>
        </p:txBody>
      </p:sp>
      <p:pic>
        <p:nvPicPr>
          <p:cNvPr id="15" name="Picture 14">
            <a:extLst>
              <a:ext uri="{FF2B5EF4-FFF2-40B4-BE49-F238E27FC236}">
                <a16:creationId xmlns:a16="http://schemas.microsoft.com/office/drawing/2014/main" id="{C736FD16-346B-4E5E-B355-954BB8FB5E03}"/>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2627141" y="2946331"/>
            <a:ext cx="3735189" cy="1426229"/>
          </a:xfrm>
          <a:prstGeom prst="rect">
            <a:avLst/>
          </a:prstGeom>
        </p:spPr>
      </p:pic>
    </p:spTree>
    <p:extLst>
      <p:ext uri="{BB962C8B-B14F-4D97-AF65-F5344CB8AC3E}">
        <p14:creationId xmlns:p14="http://schemas.microsoft.com/office/powerpoint/2010/main" val="272557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2181" y="673125"/>
            <a:ext cx="4767416" cy="379402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17234" y="731428"/>
            <a:ext cx="1798138" cy="2354491"/>
          </a:xfrm>
          <a:prstGeom prst="rect">
            <a:avLst/>
          </a:prstGeom>
          <a:noFill/>
        </p:spPr>
        <p:txBody>
          <a:bodyPr wrap="square" rtlCol="0">
            <a:spAutoFit/>
          </a:bodyPr>
          <a:lstStyle/>
          <a:p>
            <a:pPr algn="ctr"/>
            <a:r>
              <a:rPr lang="en-US" sz="2100" b="1" dirty="0">
                <a:solidFill>
                  <a:schemeClr val="bg1"/>
                </a:solidFill>
              </a:rPr>
              <a:t>Lesson 6</a:t>
            </a:r>
          </a:p>
          <a:p>
            <a:pPr algn="ctr"/>
            <a:endParaRPr lang="en-US" sz="2100" b="1" dirty="0">
              <a:solidFill>
                <a:schemeClr val="bg1"/>
              </a:solidFill>
            </a:endParaRPr>
          </a:p>
          <a:p>
            <a:pPr algn="ctr"/>
            <a:r>
              <a:rPr lang="en-US" sz="2100" b="1" dirty="0">
                <a:solidFill>
                  <a:schemeClr val="bg1"/>
                </a:solidFill>
              </a:rPr>
              <a:t>Having a</a:t>
            </a:r>
          </a:p>
          <a:p>
            <a:pPr algn="ctr"/>
            <a:r>
              <a:rPr lang="en-US" sz="2100" b="1" dirty="0">
                <a:solidFill>
                  <a:schemeClr val="bg1"/>
                </a:solidFill>
              </a:rPr>
              <a:t>Growth</a:t>
            </a:r>
          </a:p>
          <a:p>
            <a:pPr algn="ctr"/>
            <a:r>
              <a:rPr lang="en-US" sz="2100" b="1" dirty="0">
                <a:solidFill>
                  <a:schemeClr val="bg1"/>
                </a:solidFill>
              </a:rPr>
              <a:t>Mindset</a:t>
            </a:r>
          </a:p>
          <a:p>
            <a:endParaRPr lang="en-US" sz="2100" b="1" dirty="0">
              <a:solidFill>
                <a:schemeClr val="bg1"/>
              </a:solidFill>
            </a:endParaRPr>
          </a:p>
          <a:p>
            <a:r>
              <a:rPr lang="en-US" sz="2100" b="1" dirty="0">
                <a:solidFill>
                  <a:schemeClr val="bg1"/>
                </a:solidFill>
              </a:rPr>
              <a:t> </a:t>
            </a:r>
          </a:p>
        </p:txBody>
      </p:sp>
      <p:pic>
        <p:nvPicPr>
          <p:cNvPr id="3" name="Picture 2">
            <a:extLst>
              <a:ext uri="{FF2B5EF4-FFF2-40B4-BE49-F238E27FC236}">
                <a16:creationId xmlns:a16="http://schemas.microsoft.com/office/drawing/2014/main" id="{5273DA32-B3D4-4A5C-8EEB-7BC9F57D625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17233" y="2511008"/>
            <a:ext cx="1851692" cy="1233236"/>
          </a:xfrm>
          <a:prstGeom prst="rect">
            <a:avLst/>
          </a:prstGeom>
        </p:spPr>
      </p:pic>
      <p:sp>
        <p:nvSpPr>
          <p:cNvPr id="9" name="TextBox 8">
            <a:extLst>
              <a:ext uri="{FF2B5EF4-FFF2-40B4-BE49-F238E27FC236}">
                <a16:creationId xmlns:a16="http://schemas.microsoft.com/office/drawing/2014/main" id="{8FFA72D5-6342-406F-8A9B-BE1A0D678226}"/>
              </a:ext>
            </a:extLst>
          </p:cNvPr>
          <p:cNvSpPr txBox="1"/>
          <p:nvPr/>
        </p:nvSpPr>
        <p:spPr>
          <a:xfrm>
            <a:off x="2220417" y="560269"/>
            <a:ext cx="1978269" cy="1246495"/>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2:  </a:t>
            </a:r>
          </a:p>
          <a:p>
            <a:pPr lvl="0" algn="ctr"/>
            <a:r>
              <a:rPr lang="en-US" sz="1800" dirty="0">
                <a:solidFill>
                  <a:schemeClr val="accent1">
                    <a:lumMod val="50000"/>
                  </a:schemeClr>
                </a:solidFill>
                <a:latin typeface="Calibri"/>
                <a:ea typeface="Calibri"/>
                <a:cs typeface="Calibri"/>
                <a:sym typeface="Calibri"/>
              </a:rPr>
              <a:t>Taxi Drivers and Their Brains</a:t>
            </a:r>
          </a:p>
          <a:p>
            <a:pPr lvl="0"/>
            <a:endParaRPr lang="en-US" sz="1050" dirty="0">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6AE2B05A-A779-40BE-ADFE-12BC95591295}"/>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474292" y="730329"/>
            <a:ext cx="1744010" cy="1159767"/>
          </a:xfrm>
          <a:prstGeom prst="rect">
            <a:avLst/>
          </a:prstGeom>
        </p:spPr>
      </p:pic>
      <p:sp>
        <p:nvSpPr>
          <p:cNvPr id="2" name="TextBox 1">
            <a:extLst>
              <a:ext uri="{FF2B5EF4-FFF2-40B4-BE49-F238E27FC236}">
                <a16:creationId xmlns:a16="http://schemas.microsoft.com/office/drawing/2014/main" id="{ABC39DAF-1EC0-44B0-A102-C6FFFFF35B98}"/>
              </a:ext>
            </a:extLst>
          </p:cNvPr>
          <p:cNvSpPr txBox="1"/>
          <p:nvPr/>
        </p:nvSpPr>
        <p:spPr>
          <a:xfrm>
            <a:off x="2220418" y="2067292"/>
            <a:ext cx="4745819" cy="1477328"/>
          </a:xfrm>
          <a:prstGeom prst="rect">
            <a:avLst/>
          </a:prstGeom>
          <a:noFill/>
        </p:spPr>
        <p:txBody>
          <a:bodyPr wrap="square" rtlCol="0">
            <a:spAutoFit/>
          </a:bodyPr>
          <a:lstStyle/>
          <a:p>
            <a:r>
              <a:rPr lang="en-US" sz="1500" dirty="0">
                <a:solidFill>
                  <a:schemeClr val="bg2"/>
                </a:solidFill>
              </a:rPr>
              <a:t>Students watch short video on “Cracking London’s Legendary Taxi Test”</a:t>
            </a:r>
          </a:p>
          <a:p>
            <a:endParaRPr lang="en-US" sz="1500" dirty="0">
              <a:solidFill>
                <a:schemeClr val="bg2"/>
              </a:solidFill>
            </a:endParaRPr>
          </a:p>
          <a:p>
            <a:r>
              <a:rPr lang="en-US" sz="1500" dirty="0">
                <a:solidFill>
                  <a:schemeClr val="bg2"/>
                </a:solidFill>
              </a:rPr>
              <a:t>Teacher presents information on the hippocampus area of brain and evidence from research study about how parts of the brain can grow</a:t>
            </a:r>
            <a:endParaRPr lang="en-US" sz="1500" dirty="0"/>
          </a:p>
        </p:txBody>
      </p:sp>
      <p:pic>
        <p:nvPicPr>
          <p:cNvPr id="11" name="Picture 2" descr="File:Hippocampus image.png">
            <a:extLst>
              <a:ext uri="{FF2B5EF4-FFF2-40B4-BE49-F238E27FC236}">
                <a16:creationId xmlns:a16="http://schemas.microsoft.com/office/drawing/2014/main" id="{5EBCA3EF-7DF4-4E74-B31D-0929C267F8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684" y="3619041"/>
            <a:ext cx="1319736" cy="750600"/>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D91578F-CCAF-4B43-A8DA-FD8C4054F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686" y="3576793"/>
            <a:ext cx="2479686" cy="792848"/>
          </a:xfrm>
          <a:prstGeom prst="rect">
            <a:avLst/>
          </a:prstGeom>
        </p:spPr>
      </p:pic>
    </p:spTree>
    <p:extLst>
      <p:ext uri="{BB962C8B-B14F-4D97-AF65-F5344CB8AC3E}">
        <p14:creationId xmlns:p14="http://schemas.microsoft.com/office/powerpoint/2010/main" val="1298835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2181" y="642938"/>
            <a:ext cx="4767416" cy="379402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17234" y="731428"/>
            <a:ext cx="1798138" cy="2354491"/>
          </a:xfrm>
          <a:prstGeom prst="rect">
            <a:avLst/>
          </a:prstGeom>
          <a:noFill/>
        </p:spPr>
        <p:txBody>
          <a:bodyPr wrap="square" rtlCol="0">
            <a:spAutoFit/>
          </a:bodyPr>
          <a:lstStyle/>
          <a:p>
            <a:pPr algn="ctr"/>
            <a:r>
              <a:rPr lang="en-US" sz="2100" b="1" dirty="0">
                <a:solidFill>
                  <a:schemeClr val="bg1"/>
                </a:solidFill>
              </a:rPr>
              <a:t>Lesson 6</a:t>
            </a:r>
          </a:p>
          <a:p>
            <a:pPr algn="ctr"/>
            <a:endParaRPr lang="en-US" sz="2100" b="1" dirty="0">
              <a:solidFill>
                <a:schemeClr val="bg1"/>
              </a:solidFill>
            </a:endParaRPr>
          </a:p>
          <a:p>
            <a:pPr algn="ctr"/>
            <a:r>
              <a:rPr lang="en-US" sz="2100" b="1" dirty="0">
                <a:solidFill>
                  <a:schemeClr val="bg1"/>
                </a:solidFill>
              </a:rPr>
              <a:t>Having a</a:t>
            </a:r>
          </a:p>
          <a:p>
            <a:pPr algn="ctr"/>
            <a:r>
              <a:rPr lang="en-US" sz="2100" b="1" dirty="0">
                <a:solidFill>
                  <a:schemeClr val="bg1"/>
                </a:solidFill>
              </a:rPr>
              <a:t>Growth</a:t>
            </a:r>
          </a:p>
          <a:p>
            <a:pPr algn="ctr"/>
            <a:r>
              <a:rPr lang="en-US" sz="2100" b="1" dirty="0">
                <a:solidFill>
                  <a:schemeClr val="bg1"/>
                </a:solidFill>
              </a:rPr>
              <a:t>Mindset</a:t>
            </a:r>
          </a:p>
          <a:p>
            <a:endParaRPr lang="en-US" sz="2100" b="1" dirty="0">
              <a:solidFill>
                <a:schemeClr val="bg1"/>
              </a:solidFill>
            </a:endParaRPr>
          </a:p>
          <a:p>
            <a:r>
              <a:rPr lang="en-US" sz="2100" b="1" dirty="0">
                <a:solidFill>
                  <a:schemeClr val="bg1"/>
                </a:solidFill>
              </a:rPr>
              <a:t> </a:t>
            </a:r>
          </a:p>
        </p:txBody>
      </p:sp>
      <p:pic>
        <p:nvPicPr>
          <p:cNvPr id="3" name="Picture 2">
            <a:extLst>
              <a:ext uri="{FF2B5EF4-FFF2-40B4-BE49-F238E27FC236}">
                <a16:creationId xmlns:a16="http://schemas.microsoft.com/office/drawing/2014/main" id="{5273DA32-B3D4-4A5C-8EEB-7BC9F57D625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17233" y="2511008"/>
            <a:ext cx="1851692" cy="1233236"/>
          </a:xfrm>
          <a:prstGeom prst="rect">
            <a:avLst/>
          </a:prstGeom>
        </p:spPr>
      </p:pic>
      <p:sp>
        <p:nvSpPr>
          <p:cNvPr id="9" name="TextBox 8">
            <a:extLst>
              <a:ext uri="{FF2B5EF4-FFF2-40B4-BE49-F238E27FC236}">
                <a16:creationId xmlns:a16="http://schemas.microsoft.com/office/drawing/2014/main" id="{8FFA72D5-6342-406F-8A9B-BE1A0D678226}"/>
              </a:ext>
            </a:extLst>
          </p:cNvPr>
          <p:cNvSpPr txBox="1"/>
          <p:nvPr/>
        </p:nvSpPr>
        <p:spPr>
          <a:xfrm>
            <a:off x="2220417" y="731428"/>
            <a:ext cx="4558452"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3: Two Videos about the Brain</a:t>
            </a:r>
          </a:p>
          <a:p>
            <a:pPr lvl="0"/>
            <a:endParaRPr lang="en-US"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BC39DAF-1EC0-44B0-A102-C6FFFFF35B98}"/>
              </a:ext>
            </a:extLst>
          </p:cNvPr>
          <p:cNvSpPr txBox="1"/>
          <p:nvPr/>
        </p:nvSpPr>
        <p:spPr>
          <a:xfrm>
            <a:off x="2277034" y="1528853"/>
            <a:ext cx="4745819" cy="1015663"/>
          </a:xfrm>
          <a:prstGeom prst="rect">
            <a:avLst/>
          </a:prstGeom>
          <a:noFill/>
        </p:spPr>
        <p:txBody>
          <a:bodyPr wrap="square" rtlCol="0">
            <a:spAutoFit/>
          </a:bodyPr>
          <a:lstStyle/>
          <a:p>
            <a:r>
              <a:rPr lang="en-US" sz="1500" dirty="0">
                <a:solidFill>
                  <a:schemeClr val="bg2"/>
                </a:solidFill>
              </a:rPr>
              <a:t>Students watch two short videos, “The Felicity of Neuroplasticity and “You Can Learn Anything.” They rate videos using the “Rotten Tomatoes” rating system.</a:t>
            </a:r>
            <a:endParaRPr lang="en-US" sz="1500" dirty="0"/>
          </a:p>
        </p:txBody>
      </p:sp>
      <p:pic>
        <p:nvPicPr>
          <p:cNvPr id="14" name="Picture 13">
            <a:extLst>
              <a:ext uri="{FF2B5EF4-FFF2-40B4-BE49-F238E27FC236}">
                <a16:creationId xmlns:a16="http://schemas.microsoft.com/office/drawing/2014/main" id="{C6D7E348-5E5C-447F-9682-AF6C65868D7A}"/>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164472" y="2404916"/>
            <a:ext cx="2614397" cy="1833746"/>
          </a:xfrm>
          <a:prstGeom prst="rect">
            <a:avLst/>
          </a:prstGeom>
        </p:spPr>
      </p:pic>
      <p:pic>
        <p:nvPicPr>
          <p:cNvPr id="16" name="Picture 2" descr="Blue Splat Clipart">
            <a:extLst>
              <a:ext uri="{FF2B5EF4-FFF2-40B4-BE49-F238E27FC236}">
                <a16:creationId xmlns:a16="http://schemas.microsoft.com/office/drawing/2014/main" id="{39B580C8-9275-4441-BDBC-17C5A4F3663E}"/>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61029">
            <a:off x="2241939" y="2759623"/>
            <a:ext cx="916937" cy="73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AEB79C5-55C1-4E68-BF94-26F53C3BBF1E}"/>
              </a:ext>
            </a:extLst>
          </p:cNvPr>
          <p:cNvPicPr>
            <a:picLocks noChangeAspect="1"/>
          </p:cNvPicPr>
          <p:nvPr/>
        </p:nvPicPr>
        <p:blipFill>
          <a:blip r:embed="rId8"/>
          <a:stretch>
            <a:fillRect/>
          </a:stretch>
        </p:blipFill>
        <p:spPr>
          <a:xfrm>
            <a:off x="3193639" y="3006495"/>
            <a:ext cx="662724" cy="819618"/>
          </a:xfrm>
          <a:prstGeom prst="rect">
            <a:avLst/>
          </a:prstGeom>
        </p:spPr>
      </p:pic>
    </p:spTree>
    <p:extLst>
      <p:ext uri="{BB962C8B-B14F-4D97-AF65-F5344CB8AC3E}">
        <p14:creationId xmlns:p14="http://schemas.microsoft.com/office/powerpoint/2010/main" val="100269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1" name="Google Shape;451;p67"/>
          <p:cNvGrpSpPr/>
          <p:nvPr/>
        </p:nvGrpSpPr>
        <p:grpSpPr>
          <a:xfrm>
            <a:off x="2878362" y="1016981"/>
            <a:ext cx="2693763" cy="3109538"/>
            <a:chOff x="3364992" y="1195"/>
            <a:chExt cx="3785616" cy="4348947"/>
          </a:xfrm>
        </p:grpSpPr>
        <p:sp>
          <p:nvSpPr>
            <p:cNvPr id="452" name="Google Shape;452;p67"/>
            <p:cNvSpPr/>
            <p:nvPr/>
          </p:nvSpPr>
          <p:spPr>
            <a:xfrm>
              <a:off x="3364992" y="1195"/>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3" name="Google Shape;453;p67"/>
            <p:cNvSpPr txBox="1"/>
            <p:nvPr/>
          </p:nvSpPr>
          <p:spPr>
            <a:xfrm>
              <a:off x="3398960" y="35163"/>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Do Now</a:t>
              </a:r>
              <a:endParaRPr sz="825"/>
            </a:p>
          </p:txBody>
        </p:sp>
        <p:sp>
          <p:nvSpPr>
            <p:cNvPr id="454" name="Google Shape;454;p67"/>
            <p:cNvSpPr/>
            <p:nvPr/>
          </p:nvSpPr>
          <p:spPr>
            <a:xfrm>
              <a:off x="3364992" y="73181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5" name="Google Shape;455;p67"/>
            <p:cNvSpPr txBox="1"/>
            <p:nvPr/>
          </p:nvSpPr>
          <p:spPr>
            <a:xfrm>
              <a:off x="3398960" y="765786"/>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Dedication-Building Belonging</a:t>
              </a:r>
              <a:endParaRPr sz="825"/>
            </a:p>
          </p:txBody>
        </p:sp>
        <p:sp>
          <p:nvSpPr>
            <p:cNvPr id="456" name="Google Shape;456;p67"/>
            <p:cNvSpPr/>
            <p:nvPr/>
          </p:nvSpPr>
          <p:spPr>
            <a:xfrm>
              <a:off x="3364992" y="146244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7" name="Google Shape;457;p67"/>
            <p:cNvSpPr txBox="1"/>
            <p:nvPr/>
          </p:nvSpPr>
          <p:spPr>
            <a:xfrm>
              <a:off x="3398960" y="1496409"/>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Introduction (Framing/Overview)</a:t>
              </a:r>
              <a:endParaRPr sz="825"/>
            </a:p>
          </p:txBody>
        </p:sp>
        <p:sp>
          <p:nvSpPr>
            <p:cNvPr id="458" name="Google Shape;458;p67"/>
            <p:cNvSpPr/>
            <p:nvPr/>
          </p:nvSpPr>
          <p:spPr>
            <a:xfrm>
              <a:off x="3364992" y="2193064"/>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9" name="Google Shape;459;p67"/>
            <p:cNvSpPr txBox="1"/>
            <p:nvPr/>
          </p:nvSpPr>
          <p:spPr>
            <a:xfrm>
              <a:off x="3398960" y="2227032"/>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Activities</a:t>
              </a:r>
              <a:endParaRPr sz="825"/>
            </a:p>
          </p:txBody>
        </p:sp>
        <p:sp>
          <p:nvSpPr>
            <p:cNvPr id="460" name="Google Shape;460;p67"/>
            <p:cNvSpPr/>
            <p:nvPr/>
          </p:nvSpPr>
          <p:spPr>
            <a:xfrm>
              <a:off x="3364992" y="292368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1" name="Google Shape;461;p67"/>
            <p:cNvSpPr txBox="1"/>
            <p:nvPr/>
          </p:nvSpPr>
          <p:spPr>
            <a:xfrm>
              <a:off x="3398960" y="2957656"/>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Closure-Exit Ticket</a:t>
              </a:r>
              <a:endParaRPr sz="825"/>
            </a:p>
          </p:txBody>
        </p:sp>
        <p:sp>
          <p:nvSpPr>
            <p:cNvPr id="462" name="Google Shape;462;p67"/>
            <p:cNvSpPr/>
            <p:nvPr/>
          </p:nvSpPr>
          <p:spPr>
            <a:xfrm>
              <a:off x="3364992" y="365431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3" name="Google Shape;463;p67"/>
            <p:cNvSpPr txBox="1"/>
            <p:nvPr/>
          </p:nvSpPr>
          <p:spPr>
            <a:xfrm>
              <a:off x="3398960" y="3688279"/>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dirty="0">
                  <a:solidFill>
                    <a:schemeClr val="lt1"/>
                  </a:solidFill>
                  <a:latin typeface="Calibri"/>
                  <a:ea typeface="Calibri"/>
                  <a:cs typeface="Calibri"/>
                  <a:sym typeface="Calibri"/>
                </a:rPr>
                <a:t>Extensions/Homework</a:t>
              </a:r>
            </a:p>
            <a:p>
              <a:pPr algn="ctr">
                <a:lnSpc>
                  <a:spcPct val="90000"/>
                </a:lnSpc>
                <a:buClr>
                  <a:schemeClr val="lt1"/>
                </a:buClr>
                <a:buSzPts val="1500"/>
              </a:pPr>
              <a:r>
                <a:rPr lang="en" sz="1125" dirty="0">
                  <a:solidFill>
                    <a:schemeClr val="lt1"/>
                  </a:solidFill>
                  <a:latin typeface="Calibri"/>
                  <a:cs typeface="Calibri"/>
                  <a:sym typeface="Calibri"/>
                </a:rPr>
                <a:t>(0</a:t>
              </a:r>
              <a:r>
                <a:rPr lang="en-US" sz="1125" dirty="0" err="1">
                  <a:solidFill>
                    <a:schemeClr val="lt1"/>
                  </a:solidFill>
                  <a:latin typeface="Calibri"/>
                  <a:cs typeface="Calibri"/>
                  <a:sym typeface="Calibri"/>
                </a:rPr>
                <a:t>ptional</a:t>
              </a:r>
              <a:r>
                <a:rPr lang="en-US" sz="1125" dirty="0">
                  <a:solidFill>
                    <a:schemeClr val="lt1"/>
                  </a:solidFill>
                  <a:latin typeface="Calibri"/>
                  <a:cs typeface="Calibri"/>
                  <a:sym typeface="Calibri"/>
                </a:rPr>
                <a:t>)</a:t>
              </a:r>
              <a:endParaRPr sz="825" dirty="0"/>
            </a:p>
          </p:txBody>
        </p:sp>
      </p:grpSp>
      <p:sp>
        <p:nvSpPr>
          <p:cNvPr id="3" name="TextBox 2">
            <a:extLst>
              <a:ext uri="{FF2B5EF4-FFF2-40B4-BE49-F238E27FC236}">
                <a16:creationId xmlns:a16="http://schemas.microsoft.com/office/drawing/2014/main" id="{A8A2FBA8-31CD-44AC-5856-4A9D4F18D87E}"/>
              </a:ext>
            </a:extLst>
          </p:cNvPr>
          <p:cNvSpPr txBox="1"/>
          <p:nvPr/>
        </p:nvSpPr>
        <p:spPr>
          <a:xfrm>
            <a:off x="63795" y="1286208"/>
            <a:ext cx="1876647" cy="2492990"/>
          </a:xfrm>
          <a:prstGeom prst="rect">
            <a:avLst/>
          </a:prstGeom>
          <a:noFill/>
        </p:spPr>
        <p:txBody>
          <a:bodyPr wrap="square" rtlCol="0">
            <a:spAutoFit/>
          </a:bodyPr>
          <a:lstStyle/>
          <a:p>
            <a:pPr algn="ctr"/>
            <a:r>
              <a:rPr lang="en-US" sz="2100" b="1" dirty="0">
                <a:solidFill>
                  <a:schemeClr val="bg1"/>
                </a:solidFill>
              </a:rPr>
              <a:t>Reflection on Lesson Components:</a:t>
            </a:r>
          </a:p>
          <a:p>
            <a:endParaRPr lang="en-US" sz="2100" b="1" dirty="0">
              <a:solidFill>
                <a:schemeClr val="bg1"/>
              </a:solidFill>
            </a:endParaRPr>
          </a:p>
          <a:p>
            <a:pPr algn="ctr"/>
            <a:r>
              <a:rPr lang="en-US" sz="1500" b="1" dirty="0">
                <a:solidFill>
                  <a:schemeClr val="bg1"/>
                </a:solidFill>
              </a:rPr>
              <a:t>How are things going in Unit 1?</a:t>
            </a:r>
          </a:p>
          <a:p>
            <a:endParaRPr lang="en-US" sz="2100" b="1" dirty="0">
              <a:solidFill>
                <a:schemeClr val="bg1"/>
              </a:solidFill>
            </a:endParaRPr>
          </a:p>
        </p:txBody>
      </p:sp>
    </p:spTree>
    <p:extLst>
      <p:ext uri="{BB962C8B-B14F-4D97-AF65-F5344CB8AC3E}">
        <p14:creationId xmlns:p14="http://schemas.microsoft.com/office/powerpoint/2010/main" val="208677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2181" y="642938"/>
            <a:ext cx="4767416" cy="3794023"/>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17234" y="731428"/>
            <a:ext cx="1798138" cy="2354491"/>
          </a:xfrm>
          <a:prstGeom prst="rect">
            <a:avLst/>
          </a:prstGeom>
          <a:noFill/>
        </p:spPr>
        <p:txBody>
          <a:bodyPr wrap="square" rtlCol="0">
            <a:spAutoFit/>
          </a:bodyPr>
          <a:lstStyle/>
          <a:p>
            <a:pPr algn="ctr"/>
            <a:r>
              <a:rPr lang="en-US" sz="2100" b="1" dirty="0">
                <a:solidFill>
                  <a:schemeClr val="bg1"/>
                </a:solidFill>
              </a:rPr>
              <a:t>Lesson 6</a:t>
            </a:r>
          </a:p>
          <a:p>
            <a:pPr algn="ctr"/>
            <a:endParaRPr lang="en-US" sz="2100" b="1" dirty="0">
              <a:solidFill>
                <a:schemeClr val="bg1"/>
              </a:solidFill>
            </a:endParaRPr>
          </a:p>
          <a:p>
            <a:pPr algn="ctr"/>
            <a:r>
              <a:rPr lang="en-US" sz="2100" b="1" dirty="0">
                <a:solidFill>
                  <a:schemeClr val="bg1"/>
                </a:solidFill>
              </a:rPr>
              <a:t>Having a</a:t>
            </a:r>
          </a:p>
          <a:p>
            <a:pPr algn="ctr"/>
            <a:r>
              <a:rPr lang="en-US" sz="2100" b="1" dirty="0">
                <a:solidFill>
                  <a:schemeClr val="bg1"/>
                </a:solidFill>
              </a:rPr>
              <a:t>Growth</a:t>
            </a:r>
          </a:p>
          <a:p>
            <a:pPr algn="ctr"/>
            <a:r>
              <a:rPr lang="en-US" sz="2100" b="1" dirty="0">
                <a:solidFill>
                  <a:schemeClr val="bg1"/>
                </a:solidFill>
              </a:rPr>
              <a:t>Mindset</a:t>
            </a:r>
          </a:p>
          <a:p>
            <a:endParaRPr lang="en-US" sz="2100" b="1" dirty="0">
              <a:solidFill>
                <a:schemeClr val="bg1"/>
              </a:solidFill>
            </a:endParaRPr>
          </a:p>
          <a:p>
            <a:r>
              <a:rPr lang="en-US" sz="2100" b="1" dirty="0">
                <a:solidFill>
                  <a:schemeClr val="bg1"/>
                </a:solidFill>
              </a:rPr>
              <a:t> </a:t>
            </a:r>
          </a:p>
        </p:txBody>
      </p:sp>
      <p:pic>
        <p:nvPicPr>
          <p:cNvPr id="3" name="Picture 2">
            <a:extLst>
              <a:ext uri="{FF2B5EF4-FFF2-40B4-BE49-F238E27FC236}">
                <a16:creationId xmlns:a16="http://schemas.microsoft.com/office/drawing/2014/main" id="{5273DA32-B3D4-4A5C-8EEB-7BC9F57D625A}"/>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3679" y="2654885"/>
            <a:ext cx="1851692" cy="1233236"/>
          </a:xfrm>
          <a:prstGeom prst="rect">
            <a:avLst/>
          </a:prstGeom>
        </p:spPr>
      </p:pic>
      <p:sp>
        <p:nvSpPr>
          <p:cNvPr id="9" name="TextBox 8">
            <a:extLst>
              <a:ext uri="{FF2B5EF4-FFF2-40B4-BE49-F238E27FC236}">
                <a16:creationId xmlns:a16="http://schemas.microsoft.com/office/drawing/2014/main" id="{8FFA72D5-6342-406F-8A9B-BE1A0D678226}"/>
              </a:ext>
            </a:extLst>
          </p:cNvPr>
          <p:cNvSpPr txBox="1"/>
          <p:nvPr/>
        </p:nvSpPr>
        <p:spPr>
          <a:xfrm>
            <a:off x="2218640" y="818955"/>
            <a:ext cx="4558452" cy="692497"/>
          </a:xfrm>
          <a:prstGeom prst="rect">
            <a:avLst/>
          </a:prstGeom>
          <a:noFill/>
        </p:spPr>
        <p:txBody>
          <a:bodyPr wrap="square" rtlCol="0">
            <a:spAutoFit/>
          </a:bodyPr>
          <a:lstStyle/>
          <a:p>
            <a:pPr lvl="0"/>
            <a:endParaRPr lang="en-US" sz="1050" dirty="0">
              <a:solidFill>
                <a:schemeClr val="lt1"/>
              </a:solidFill>
              <a:latin typeface="Calibri"/>
              <a:ea typeface="Calibri"/>
              <a:cs typeface="Calibri"/>
              <a:sym typeface="Calibri"/>
            </a:endParaRPr>
          </a:p>
          <a:p>
            <a:pPr lvl="0" algn="ctr"/>
            <a:r>
              <a:rPr lang="en-US" sz="1800" dirty="0">
                <a:solidFill>
                  <a:schemeClr val="accent1">
                    <a:lumMod val="50000"/>
                  </a:schemeClr>
                </a:solidFill>
                <a:latin typeface="Calibri"/>
                <a:ea typeface="Calibri"/>
                <a:cs typeface="Calibri"/>
                <a:sym typeface="Calibri"/>
              </a:rPr>
              <a:t>Activity 4: John Legend’s Road to Success</a:t>
            </a:r>
          </a:p>
          <a:p>
            <a:pPr lvl="0"/>
            <a:endParaRPr lang="en-US"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BC39DAF-1EC0-44B0-A102-C6FFFFF35B98}"/>
              </a:ext>
            </a:extLst>
          </p:cNvPr>
          <p:cNvSpPr txBox="1"/>
          <p:nvPr/>
        </p:nvSpPr>
        <p:spPr>
          <a:xfrm>
            <a:off x="2347547" y="1489332"/>
            <a:ext cx="1888587" cy="1938992"/>
          </a:xfrm>
          <a:prstGeom prst="rect">
            <a:avLst/>
          </a:prstGeom>
          <a:noFill/>
        </p:spPr>
        <p:txBody>
          <a:bodyPr wrap="square" rtlCol="0">
            <a:spAutoFit/>
          </a:bodyPr>
          <a:lstStyle/>
          <a:p>
            <a:r>
              <a:rPr lang="en-US" sz="1500" dirty="0">
                <a:solidFill>
                  <a:schemeClr val="bg2"/>
                </a:solidFill>
              </a:rPr>
              <a:t>Students watch </a:t>
            </a:r>
          </a:p>
          <a:p>
            <a:r>
              <a:rPr lang="en-US" sz="1500" dirty="0">
                <a:solidFill>
                  <a:schemeClr val="bg2"/>
                </a:solidFill>
              </a:rPr>
              <a:t>“The Power of a Growth Mindset:  How I Became a Recording Star” about John Legend and share their reactions. </a:t>
            </a:r>
            <a:endParaRPr lang="en-US" sz="1500" dirty="0"/>
          </a:p>
        </p:txBody>
      </p:sp>
      <p:pic>
        <p:nvPicPr>
          <p:cNvPr id="7" name="Picture 6">
            <a:extLst>
              <a:ext uri="{FF2B5EF4-FFF2-40B4-BE49-F238E27FC236}">
                <a16:creationId xmlns:a16="http://schemas.microsoft.com/office/drawing/2014/main" id="{7003813F-FBA6-47F8-AB17-D51A1542540F}"/>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026924" y="3405241"/>
            <a:ext cx="2927839" cy="736820"/>
          </a:xfrm>
          <a:prstGeom prst="rect">
            <a:avLst/>
          </a:prstGeom>
        </p:spPr>
      </p:pic>
      <p:pic>
        <p:nvPicPr>
          <p:cNvPr id="11" name="Picture 10">
            <a:extLst>
              <a:ext uri="{FF2B5EF4-FFF2-40B4-BE49-F238E27FC236}">
                <a16:creationId xmlns:a16="http://schemas.microsoft.com/office/drawing/2014/main" id="{6B735823-64F6-4182-BDFC-0F3E470351B9}"/>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4295748" y="1552999"/>
            <a:ext cx="2421731" cy="1614488"/>
          </a:xfrm>
          <a:prstGeom prst="rect">
            <a:avLst/>
          </a:prstGeom>
        </p:spPr>
      </p:pic>
    </p:spTree>
    <p:extLst>
      <p:ext uri="{BB962C8B-B14F-4D97-AF65-F5344CB8AC3E}">
        <p14:creationId xmlns:p14="http://schemas.microsoft.com/office/powerpoint/2010/main" val="1822696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7 Key Activities</a:t>
            </a:r>
          </a:p>
          <a:p>
            <a:r>
              <a:rPr lang="en-US" sz="3000" dirty="0">
                <a:solidFill>
                  <a:schemeClr val="bg1"/>
                </a:solidFill>
              </a:rPr>
              <a:t>The Real Difference </a:t>
            </a:r>
          </a:p>
          <a:p>
            <a:r>
              <a:rPr lang="en-US" sz="3000" dirty="0">
                <a:solidFill>
                  <a:schemeClr val="bg1"/>
                </a:solidFill>
              </a:rPr>
              <a:t>Having a Growth Mindset Makes</a:t>
            </a: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92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A growth mindset helps us learn successfully by influencing how we tackle difficult tasks, respond to feedback, and what we tell ourselves when confronting challenges.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1347802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7400" y="693948"/>
            <a:ext cx="4800600" cy="3631016"/>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pPr algn="ctr"/>
            <a:r>
              <a:rPr lang="en-US" sz="2100" b="1" dirty="0">
                <a:solidFill>
                  <a:schemeClr val="bg1"/>
                </a:solidFill>
              </a:rPr>
              <a:t>Lesson 7</a:t>
            </a:r>
          </a:p>
          <a:p>
            <a:pPr algn="ctr"/>
            <a:endParaRPr lang="en-US" sz="2100" b="1" dirty="0">
              <a:solidFill>
                <a:schemeClr val="bg1"/>
              </a:solidFill>
            </a:endParaRPr>
          </a:p>
          <a:p>
            <a:pPr algn="ctr"/>
            <a:r>
              <a:rPr lang="en-US" sz="2100" b="1" dirty="0">
                <a:solidFill>
                  <a:schemeClr val="bg1"/>
                </a:solidFill>
              </a:rPr>
              <a:t>The Real Difference Having a Growth Mindset Makes</a:t>
            </a:r>
          </a:p>
        </p:txBody>
      </p:sp>
      <p:pic>
        <p:nvPicPr>
          <p:cNvPr id="4" name="Picture 3" descr="File:Three quarter view of EEG subject.jpg - Wikimedia Commons">
            <a:extLst>
              <a:ext uri="{FF2B5EF4-FFF2-40B4-BE49-F238E27FC236}">
                <a16:creationId xmlns:a16="http://schemas.microsoft.com/office/drawing/2014/main" id="{7506F7AF-CA7A-4181-87FC-698453F0F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3479" y="1740837"/>
            <a:ext cx="2703744" cy="1802495"/>
          </a:xfrm>
          <a:prstGeom prst="rect">
            <a:avLst/>
          </a:prstGeom>
        </p:spPr>
      </p:pic>
      <p:sp>
        <p:nvSpPr>
          <p:cNvPr id="7" name="TextBox 6">
            <a:extLst>
              <a:ext uri="{FF2B5EF4-FFF2-40B4-BE49-F238E27FC236}">
                <a16:creationId xmlns:a16="http://schemas.microsoft.com/office/drawing/2014/main" id="{7892D213-D578-4623-8C0A-97D01371F1B5}"/>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1: Visiting the Brain Wave Lab</a:t>
            </a:r>
            <a:endParaRPr lang="en-US"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23BCB95F-3066-438C-91D0-7769EAC70B6E}"/>
              </a:ext>
            </a:extLst>
          </p:cNvPr>
          <p:cNvSpPr txBox="1"/>
          <p:nvPr/>
        </p:nvSpPr>
        <p:spPr>
          <a:xfrm>
            <a:off x="2137732" y="1149544"/>
            <a:ext cx="2779178" cy="3254737"/>
          </a:xfrm>
          <a:prstGeom prst="rect">
            <a:avLst/>
          </a:prstGeom>
          <a:noFill/>
        </p:spPr>
        <p:txBody>
          <a:bodyPr wrap="square" rtlCol="0">
            <a:spAutoFit/>
          </a:bodyPr>
          <a:lstStyle/>
          <a:p>
            <a:r>
              <a:rPr lang="en-US" sz="1500" dirty="0"/>
              <a:t>Teacher takes students on a “virtual field trip” to understand an EEG study of the brainwaves of students during a simulated quiz game.  </a:t>
            </a:r>
          </a:p>
          <a:p>
            <a:endParaRPr lang="en-US" sz="1500" dirty="0"/>
          </a:p>
          <a:p>
            <a:r>
              <a:rPr lang="en-US" sz="1500" dirty="0"/>
              <a:t>Teacher describes how  students whose survey responses indicate a growth mindset showed more focused attempts to learn about the facts they got wrong than those with a fixed mindset.  </a:t>
            </a:r>
          </a:p>
          <a:p>
            <a:endParaRPr lang="en-US" sz="1050" dirty="0"/>
          </a:p>
        </p:txBody>
      </p:sp>
    </p:spTree>
    <p:extLst>
      <p:ext uri="{BB962C8B-B14F-4D97-AF65-F5344CB8AC3E}">
        <p14:creationId xmlns:p14="http://schemas.microsoft.com/office/powerpoint/2010/main" val="2161508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7400" y="693948"/>
            <a:ext cx="4800600" cy="3631016"/>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lvl="0" algn="ctr"/>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pPr algn="ctr"/>
            <a:r>
              <a:rPr lang="en-US" sz="2100" b="1" dirty="0">
                <a:solidFill>
                  <a:schemeClr val="bg1"/>
                </a:solidFill>
              </a:rPr>
              <a:t>Lesson 7</a:t>
            </a:r>
          </a:p>
          <a:p>
            <a:pPr algn="ctr"/>
            <a:endParaRPr lang="en-US" sz="2100" b="1" dirty="0">
              <a:solidFill>
                <a:schemeClr val="bg1"/>
              </a:solidFill>
            </a:endParaRPr>
          </a:p>
          <a:p>
            <a:pPr algn="ctr"/>
            <a:r>
              <a:rPr lang="en-US" sz="2100" b="1" dirty="0">
                <a:solidFill>
                  <a:schemeClr val="bg1"/>
                </a:solidFill>
              </a:rPr>
              <a:t>The Real Difference Having a Growth Mindset Makes</a:t>
            </a:r>
          </a:p>
        </p:txBody>
      </p:sp>
      <p:sp>
        <p:nvSpPr>
          <p:cNvPr id="7" name="TextBox 6">
            <a:extLst>
              <a:ext uri="{FF2B5EF4-FFF2-40B4-BE49-F238E27FC236}">
                <a16:creationId xmlns:a16="http://schemas.microsoft.com/office/drawing/2014/main" id="{EF4D24E6-9E4F-466E-AF8F-F3933C77DA22}"/>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2a: Examining and Discussing Findings </a:t>
            </a:r>
            <a:endParaRPr lang="en-US" sz="1050"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E2EDAE63-7A6C-46C3-BC64-0A901536A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202" y="2509456"/>
            <a:ext cx="3180255" cy="1762448"/>
          </a:xfrm>
          <a:prstGeom prst="rect">
            <a:avLst/>
          </a:prstGeom>
          <a:ln w="28575">
            <a:solidFill>
              <a:schemeClr val="bg2">
                <a:lumMod val="50000"/>
              </a:schemeClr>
            </a:solidFill>
          </a:ln>
        </p:spPr>
      </p:pic>
      <p:sp>
        <p:nvSpPr>
          <p:cNvPr id="2" name="TextBox 1">
            <a:extLst>
              <a:ext uri="{FF2B5EF4-FFF2-40B4-BE49-F238E27FC236}">
                <a16:creationId xmlns:a16="http://schemas.microsoft.com/office/drawing/2014/main" id="{75CEDD21-3DA9-432C-BA70-6729DE55A0BD}"/>
              </a:ext>
            </a:extLst>
          </p:cNvPr>
          <p:cNvSpPr txBox="1"/>
          <p:nvPr/>
        </p:nvSpPr>
        <p:spPr>
          <a:xfrm>
            <a:off x="2178475" y="1289375"/>
            <a:ext cx="4731477" cy="1569660"/>
          </a:xfrm>
          <a:prstGeom prst="rect">
            <a:avLst/>
          </a:prstGeom>
          <a:noFill/>
        </p:spPr>
        <p:txBody>
          <a:bodyPr wrap="square" rtlCol="0">
            <a:spAutoFit/>
          </a:bodyPr>
          <a:lstStyle/>
          <a:p>
            <a:r>
              <a:rPr lang="en-US" sz="1500" dirty="0"/>
              <a:t>Teacher explains that the study on which this example based found that on the surprise test on the incorrect items, students with a growth mindset had a higher average score than students with a fixed mindset. </a:t>
            </a:r>
          </a:p>
          <a:p>
            <a:endParaRPr lang="en-US" sz="1050" dirty="0"/>
          </a:p>
          <a:p>
            <a:endParaRPr lang="en-US" sz="1050" dirty="0"/>
          </a:p>
        </p:txBody>
      </p:sp>
    </p:spTree>
    <p:extLst>
      <p:ext uri="{BB962C8B-B14F-4D97-AF65-F5344CB8AC3E}">
        <p14:creationId xmlns:p14="http://schemas.microsoft.com/office/powerpoint/2010/main" val="857852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7400" y="756242"/>
            <a:ext cx="4800600" cy="3631016"/>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lvl="0" algn="ctr"/>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pPr algn="ctr"/>
            <a:r>
              <a:rPr lang="en-US" sz="2100" b="1" dirty="0">
                <a:solidFill>
                  <a:schemeClr val="bg1"/>
                </a:solidFill>
              </a:rPr>
              <a:t>Lesson 7</a:t>
            </a:r>
          </a:p>
          <a:p>
            <a:pPr algn="ctr"/>
            <a:endParaRPr lang="en-US" sz="2100" b="1" dirty="0">
              <a:solidFill>
                <a:schemeClr val="bg1"/>
              </a:solidFill>
            </a:endParaRPr>
          </a:p>
          <a:p>
            <a:pPr algn="ctr"/>
            <a:r>
              <a:rPr lang="en-US" sz="2100" b="1" dirty="0">
                <a:solidFill>
                  <a:schemeClr val="bg1"/>
                </a:solidFill>
              </a:rPr>
              <a:t>The Real Difference Having a Growth Mindset Makes</a:t>
            </a:r>
          </a:p>
        </p:txBody>
      </p:sp>
      <p:sp>
        <p:nvSpPr>
          <p:cNvPr id="7" name="TextBox 6">
            <a:extLst>
              <a:ext uri="{FF2B5EF4-FFF2-40B4-BE49-F238E27FC236}">
                <a16:creationId xmlns:a16="http://schemas.microsoft.com/office/drawing/2014/main" id="{EF4D24E6-9E4F-466E-AF8F-F3933C77DA22}"/>
              </a:ext>
            </a:extLst>
          </p:cNvPr>
          <p:cNvSpPr txBox="1"/>
          <p:nvPr/>
        </p:nvSpPr>
        <p:spPr>
          <a:xfrm>
            <a:off x="2178474" y="818537"/>
            <a:ext cx="4558452" cy="369332"/>
          </a:xfrm>
          <a:prstGeom prst="rect">
            <a:avLst/>
          </a:prstGeom>
          <a:noFill/>
        </p:spPr>
        <p:txBody>
          <a:bodyPr wrap="square" rtlCol="0">
            <a:spAutoFit/>
          </a:bodyPr>
          <a:lstStyle/>
          <a:p>
            <a:pPr lvl="0" algn="ctr"/>
            <a:r>
              <a:rPr lang="en-US" sz="1800">
                <a:solidFill>
                  <a:schemeClr val="accent1">
                    <a:lumMod val="50000"/>
                  </a:schemeClr>
                </a:solidFill>
                <a:latin typeface="Calibri"/>
                <a:ea typeface="Calibri"/>
                <a:cs typeface="Calibri"/>
                <a:sym typeface="Calibri"/>
              </a:rPr>
              <a:t>Activity 2a: </a:t>
            </a:r>
            <a:r>
              <a:rPr lang="en-US" sz="1800" dirty="0">
                <a:solidFill>
                  <a:schemeClr val="accent1">
                    <a:lumMod val="50000"/>
                  </a:schemeClr>
                </a:solidFill>
                <a:latin typeface="Calibri"/>
                <a:ea typeface="Calibri"/>
                <a:cs typeface="Calibri"/>
                <a:sym typeface="Calibri"/>
              </a:rPr>
              <a:t>Examining and Discussing Findings </a:t>
            </a:r>
            <a:endParaRPr lang="en-US"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CEDD21-3DA9-432C-BA70-6729DE55A0BD}"/>
              </a:ext>
            </a:extLst>
          </p:cNvPr>
          <p:cNvSpPr txBox="1"/>
          <p:nvPr/>
        </p:nvSpPr>
        <p:spPr>
          <a:xfrm>
            <a:off x="2510709" y="1289375"/>
            <a:ext cx="4399243" cy="946413"/>
          </a:xfrm>
          <a:prstGeom prst="rect">
            <a:avLst/>
          </a:prstGeom>
          <a:noFill/>
        </p:spPr>
        <p:txBody>
          <a:bodyPr wrap="square" rtlCol="0">
            <a:spAutoFit/>
          </a:bodyPr>
          <a:lstStyle/>
          <a:p>
            <a:endParaRPr lang="en-US" sz="1050" dirty="0"/>
          </a:p>
          <a:p>
            <a:r>
              <a:rPr lang="en-US" sz="1500" dirty="0"/>
              <a:t>Teacher has students pair up and develop an hypothesis about why students with a growth mindset had higher post-test scores.</a:t>
            </a:r>
          </a:p>
        </p:txBody>
      </p:sp>
      <p:pic>
        <p:nvPicPr>
          <p:cNvPr id="4" name="Picture 3">
            <a:extLst>
              <a:ext uri="{FF2B5EF4-FFF2-40B4-BE49-F238E27FC236}">
                <a16:creationId xmlns:a16="http://schemas.microsoft.com/office/drawing/2014/main" id="{B8B9AC1D-055C-4E70-8B8A-992312ED355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316584" y="2281240"/>
            <a:ext cx="1872107" cy="1405127"/>
          </a:xfrm>
          <a:prstGeom prst="rect">
            <a:avLst/>
          </a:prstGeom>
        </p:spPr>
      </p:pic>
      <p:pic>
        <p:nvPicPr>
          <p:cNvPr id="11" name="Picture 10">
            <a:extLst>
              <a:ext uri="{FF2B5EF4-FFF2-40B4-BE49-F238E27FC236}">
                <a16:creationId xmlns:a16="http://schemas.microsoft.com/office/drawing/2014/main" id="{5BE87FC4-9439-4A60-8ADC-61635775A00D}"/>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3422320" y="2763538"/>
            <a:ext cx="3167018" cy="1266807"/>
          </a:xfrm>
          <a:prstGeom prst="rect">
            <a:avLst/>
          </a:prstGeom>
        </p:spPr>
      </p:pic>
    </p:spTree>
    <p:extLst>
      <p:ext uri="{BB962C8B-B14F-4D97-AF65-F5344CB8AC3E}">
        <p14:creationId xmlns:p14="http://schemas.microsoft.com/office/powerpoint/2010/main" val="1354677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692" y="756241"/>
            <a:ext cx="4800600" cy="3631016"/>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lvl="0" algn="ctr"/>
            <a:endParaRPr lang="en-US"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pPr algn="ctr"/>
            <a:r>
              <a:rPr lang="en-US" sz="2100" b="1" dirty="0">
                <a:solidFill>
                  <a:schemeClr val="bg1"/>
                </a:solidFill>
              </a:rPr>
              <a:t>Lesson 7</a:t>
            </a:r>
          </a:p>
          <a:p>
            <a:pPr algn="ctr"/>
            <a:endParaRPr lang="en-US" sz="2100" b="1" dirty="0">
              <a:solidFill>
                <a:schemeClr val="bg1"/>
              </a:solidFill>
            </a:endParaRPr>
          </a:p>
          <a:p>
            <a:pPr algn="ctr"/>
            <a:r>
              <a:rPr lang="en-US" sz="2100" b="1" dirty="0">
                <a:solidFill>
                  <a:schemeClr val="bg1"/>
                </a:solidFill>
              </a:rPr>
              <a:t>The Real Difference Having a Growth Mindset Makes</a:t>
            </a:r>
          </a:p>
        </p:txBody>
      </p:sp>
      <p:sp>
        <p:nvSpPr>
          <p:cNvPr id="7" name="TextBox 6">
            <a:extLst>
              <a:ext uri="{FF2B5EF4-FFF2-40B4-BE49-F238E27FC236}">
                <a16:creationId xmlns:a16="http://schemas.microsoft.com/office/drawing/2014/main" id="{EF4D24E6-9E4F-466E-AF8F-F3933C77DA22}"/>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2b: Examining and Discussing Findings </a:t>
            </a:r>
            <a:endParaRPr lang="en-US" sz="105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5CEDD21-3DA9-432C-BA70-6729DE55A0BD}"/>
              </a:ext>
            </a:extLst>
          </p:cNvPr>
          <p:cNvSpPr txBox="1"/>
          <p:nvPr/>
        </p:nvSpPr>
        <p:spPr>
          <a:xfrm>
            <a:off x="2026072" y="1227081"/>
            <a:ext cx="2611919" cy="3323987"/>
          </a:xfrm>
          <a:prstGeom prst="rect">
            <a:avLst/>
          </a:prstGeom>
          <a:noFill/>
        </p:spPr>
        <p:txBody>
          <a:bodyPr wrap="square" rtlCol="0">
            <a:spAutoFit/>
          </a:bodyPr>
          <a:lstStyle/>
          <a:p>
            <a:r>
              <a:rPr lang="en-US" sz="1500" dirty="0">
                <a:solidFill>
                  <a:schemeClr val="bg2"/>
                </a:solidFill>
              </a:rPr>
              <a:t>Teacher explains that the study found evidence of the left temporal lobe neurons in the brain “Saving to Memory” </a:t>
            </a:r>
          </a:p>
          <a:p>
            <a:r>
              <a:rPr lang="en-US" sz="1500" dirty="0">
                <a:solidFill>
                  <a:schemeClr val="bg2"/>
                </a:solidFill>
              </a:rPr>
              <a:t>when the correct answer was revealed during the quiz game.  The students with growth mindset may have been exercising their brains more as they got feedback on the correct answer, which helped to store it in memory. </a:t>
            </a:r>
            <a:endParaRPr lang="en-US" sz="1500" dirty="0"/>
          </a:p>
        </p:txBody>
      </p:sp>
      <p:pic>
        <p:nvPicPr>
          <p:cNvPr id="8" name="Content Placeholder 4">
            <a:extLst>
              <a:ext uri="{FF2B5EF4-FFF2-40B4-BE49-F238E27FC236}">
                <a16:creationId xmlns:a16="http://schemas.microsoft.com/office/drawing/2014/main" id="{4D0A5A99-43B3-44A3-B50B-5051C90AA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965" y="1462291"/>
            <a:ext cx="1976961" cy="2218917"/>
          </a:xfrm>
          <a:prstGeom prst="rect">
            <a:avLst/>
          </a:prstGeom>
          <a:noFill/>
          <a:ln>
            <a:noFill/>
          </a:ln>
        </p:spPr>
      </p:pic>
      <p:sp>
        <p:nvSpPr>
          <p:cNvPr id="3" name="TextBox 2">
            <a:extLst>
              <a:ext uri="{FF2B5EF4-FFF2-40B4-BE49-F238E27FC236}">
                <a16:creationId xmlns:a16="http://schemas.microsoft.com/office/drawing/2014/main" id="{0E1E701A-6DB0-415B-933D-1CF6A5B4F9F2}"/>
              </a:ext>
            </a:extLst>
          </p:cNvPr>
          <p:cNvSpPr txBox="1"/>
          <p:nvPr/>
        </p:nvSpPr>
        <p:spPr>
          <a:xfrm>
            <a:off x="4544172" y="3862923"/>
            <a:ext cx="2146852" cy="415498"/>
          </a:xfrm>
          <a:prstGeom prst="rect">
            <a:avLst/>
          </a:prstGeom>
          <a:noFill/>
        </p:spPr>
        <p:txBody>
          <a:bodyPr wrap="square" rtlCol="0">
            <a:spAutoFit/>
          </a:bodyPr>
          <a:lstStyle/>
          <a:p>
            <a:r>
              <a:rPr lang="en-US" sz="1050" dirty="0">
                <a:solidFill>
                  <a:schemeClr val="bg2"/>
                </a:solidFill>
              </a:rPr>
              <a:t>Image from Mangels et al. (2006)</a:t>
            </a:r>
            <a:endParaRPr lang="en-US" sz="1050" dirty="0"/>
          </a:p>
        </p:txBody>
      </p:sp>
    </p:spTree>
    <p:extLst>
      <p:ext uri="{BB962C8B-B14F-4D97-AF65-F5344CB8AC3E}">
        <p14:creationId xmlns:p14="http://schemas.microsoft.com/office/powerpoint/2010/main" val="219109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01851" y="756242"/>
            <a:ext cx="4800600" cy="3631016"/>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Students partner read a selection on Positive Self-Talk and discuss with class</a:t>
            </a: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lang="en-US" sz="1500" dirty="0">
              <a:solidFill>
                <a:schemeClr val="lt1"/>
              </a:solidFill>
              <a:latin typeface="Calibri"/>
              <a:ea typeface="Calibri"/>
              <a:cs typeface="Calibri"/>
              <a:sym typeface="Calibri"/>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677656"/>
          </a:xfrm>
          <a:prstGeom prst="rect">
            <a:avLst/>
          </a:prstGeom>
          <a:noFill/>
        </p:spPr>
        <p:txBody>
          <a:bodyPr wrap="square" rtlCol="0">
            <a:spAutoFit/>
          </a:bodyPr>
          <a:lstStyle/>
          <a:p>
            <a:pPr algn="ctr"/>
            <a:r>
              <a:rPr lang="en-US" sz="2100" b="1" dirty="0">
                <a:solidFill>
                  <a:schemeClr val="bg1"/>
                </a:solidFill>
              </a:rPr>
              <a:t>Lesson 7</a:t>
            </a:r>
          </a:p>
          <a:p>
            <a:pPr algn="ctr"/>
            <a:endParaRPr lang="en-US" sz="2100" b="1" dirty="0">
              <a:solidFill>
                <a:schemeClr val="bg1"/>
              </a:solidFill>
            </a:endParaRPr>
          </a:p>
          <a:p>
            <a:pPr algn="ctr"/>
            <a:r>
              <a:rPr lang="en-US" sz="2100" b="1" dirty="0">
                <a:solidFill>
                  <a:schemeClr val="bg1"/>
                </a:solidFill>
              </a:rPr>
              <a:t>The Real Difference Having a Growth Mindset Makes</a:t>
            </a:r>
          </a:p>
        </p:txBody>
      </p:sp>
      <p:pic>
        <p:nvPicPr>
          <p:cNvPr id="2" name="Picture 1">
            <a:extLst>
              <a:ext uri="{FF2B5EF4-FFF2-40B4-BE49-F238E27FC236}">
                <a16:creationId xmlns:a16="http://schemas.microsoft.com/office/drawing/2014/main" id="{D263880D-12BB-4B35-B63B-FA884829D043}"/>
              </a:ext>
            </a:extLst>
          </p:cNvPr>
          <p:cNvPicPr>
            <a:picLocks noChangeAspect="1"/>
          </p:cNvPicPr>
          <p:nvPr/>
        </p:nvPicPr>
        <p:blipFill>
          <a:blip r:embed="rId3"/>
          <a:stretch>
            <a:fillRect/>
          </a:stretch>
        </p:blipFill>
        <p:spPr>
          <a:xfrm>
            <a:off x="4443475" y="2202967"/>
            <a:ext cx="2181949" cy="2005385"/>
          </a:xfrm>
          <a:prstGeom prst="rect">
            <a:avLst/>
          </a:prstGeom>
        </p:spPr>
      </p:pic>
      <p:sp>
        <p:nvSpPr>
          <p:cNvPr id="8" name="TextBox 7">
            <a:extLst>
              <a:ext uri="{FF2B5EF4-FFF2-40B4-BE49-F238E27FC236}">
                <a16:creationId xmlns:a16="http://schemas.microsoft.com/office/drawing/2014/main" id="{F9A61748-E50A-425B-A6CF-9C3986F08958}"/>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3: Practicing Positive Self-Talk </a:t>
            </a:r>
            <a:endParaRPr lang="en-US" sz="1050" dirty="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A4E667AC-5CAB-4F5C-B7EF-41FE18A339EC}"/>
              </a:ext>
            </a:extLst>
          </p:cNvPr>
          <p:cNvPicPr>
            <a:picLocks noChangeAspect="1"/>
          </p:cNvPicPr>
          <p:nvPr/>
        </p:nvPicPr>
        <p:blipFill>
          <a:blip r:embed="rId4"/>
          <a:stretch>
            <a:fillRect/>
          </a:stretch>
        </p:blipFill>
        <p:spPr>
          <a:xfrm>
            <a:off x="2399505" y="2202967"/>
            <a:ext cx="1746316" cy="2048936"/>
          </a:xfrm>
          <a:prstGeom prst="rect">
            <a:avLst/>
          </a:prstGeom>
        </p:spPr>
      </p:pic>
    </p:spTree>
    <p:extLst>
      <p:ext uri="{BB962C8B-B14F-4D97-AF65-F5344CB8AC3E}">
        <p14:creationId xmlns:p14="http://schemas.microsoft.com/office/powerpoint/2010/main" val="462569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8 Key Activities</a:t>
            </a:r>
          </a:p>
          <a:p>
            <a:r>
              <a:rPr lang="en-US" sz="3000" dirty="0">
                <a:solidFill>
                  <a:schemeClr val="bg1"/>
                </a:solidFill>
              </a:rPr>
              <a:t>Famous Failures</a:t>
            </a: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85000" lnSpcReduction="1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lgn="l"/>
            <a:r>
              <a:rPr lang="en-US" sz="1800" dirty="0"/>
              <a:t>Objective:  Students learn about examples of famous people who persevered despite failure and were later successful.  They consider how they can learn and grow from failure experiences.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388214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4" y="774982"/>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r>
              <a:rPr lang="en-US" sz="1500" dirty="0">
                <a:solidFill>
                  <a:schemeClr val="lt1"/>
                </a:solidFill>
                <a:latin typeface="Calibri" panose="020F0502020204030204" pitchFamily="34" charset="0"/>
                <a:ea typeface="Calibri"/>
                <a:cs typeface="Calibri" panose="020F0502020204030204" pitchFamily="34" charset="0"/>
                <a:sym typeface="Calibri"/>
              </a:rPr>
              <a:t>Students watch</a:t>
            </a:r>
          </a:p>
          <a:p>
            <a:r>
              <a:rPr lang="en-US" sz="1500" dirty="0">
                <a:solidFill>
                  <a:schemeClr val="lt1"/>
                </a:solidFill>
                <a:latin typeface="Calibri" panose="020F0502020204030204" pitchFamily="34" charset="0"/>
                <a:ea typeface="Calibri"/>
                <a:cs typeface="Calibri" panose="020F0502020204030204" pitchFamily="34" charset="0"/>
                <a:sym typeface="Calibri"/>
              </a:rPr>
              <a:t>and discuss </a:t>
            </a:r>
          </a:p>
          <a:p>
            <a:r>
              <a:rPr lang="en-US" sz="1500" dirty="0">
                <a:solidFill>
                  <a:schemeClr val="lt1"/>
                </a:solidFill>
                <a:latin typeface="Calibri" panose="020F0502020204030204" pitchFamily="34" charset="0"/>
                <a:ea typeface="Calibri"/>
                <a:cs typeface="Calibri" panose="020F0502020204030204" pitchFamily="34" charset="0"/>
                <a:sym typeface="Calibri"/>
              </a:rPr>
              <a:t>a short video about </a:t>
            </a:r>
          </a:p>
          <a:p>
            <a:r>
              <a:rPr lang="en-US" sz="1500" dirty="0">
                <a:solidFill>
                  <a:schemeClr val="lt1"/>
                </a:solidFill>
                <a:latin typeface="Calibri" panose="020F0502020204030204" pitchFamily="34" charset="0"/>
                <a:ea typeface="Calibri"/>
                <a:cs typeface="Calibri" panose="020F0502020204030204" pitchFamily="34" charset="0"/>
                <a:sym typeface="Calibri"/>
              </a:rPr>
              <a:t>struggles and </a:t>
            </a:r>
          </a:p>
          <a:p>
            <a:r>
              <a:rPr lang="en-US" sz="1500" dirty="0">
                <a:solidFill>
                  <a:schemeClr val="lt1"/>
                </a:solidFill>
                <a:latin typeface="Calibri" panose="020F0502020204030204" pitchFamily="34" charset="0"/>
                <a:ea typeface="Calibri"/>
                <a:cs typeface="Calibri" panose="020F0502020204030204" pitchFamily="34" charset="0"/>
                <a:sym typeface="Calibri"/>
              </a:rPr>
              <a:t>learning from failure</a:t>
            </a:r>
          </a:p>
          <a:p>
            <a:endParaRPr lang="en-US" sz="1500" dirty="0">
              <a:solidFill>
                <a:schemeClr val="bg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44246" y="864952"/>
            <a:ext cx="1845297" cy="1200329"/>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r>
              <a:rPr lang="en-US" sz="1800" b="1" dirty="0">
                <a:solidFill>
                  <a:schemeClr val="bg1"/>
                </a:solidFill>
              </a:rPr>
              <a:t>Famous</a:t>
            </a:r>
          </a:p>
          <a:p>
            <a:pPr algn="ctr"/>
            <a:r>
              <a:rPr lang="en-US" sz="1800" b="1" dirty="0">
                <a:solidFill>
                  <a:schemeClr val="bg1"/>
                </a:solidFill>
              </a:rPr>
              <a:t>Failures</a:t>
            </a:r>
          </a:p>
        </p:txBody>
      </p:sp>
      <p:pic>
        <p:nvPicPr>
          <p:cNvPr id="3" name="Picture 2">
            <a:extLst>
              <a:ext uri="{FF2B5EF4-FFF2-40B4-BE49-F238E27FC236}">
                <a16:creationId xmlns:a16="http://schemas.microsoft.com/office/drawing/2014/main" id="{FD8F1CD5-1DFE-46CE-AADA-0661653FA02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83650" y="2398436"/>
            <a:ext cx="1143000" cy="1143000"/>
          </a:xfrm>
          <a:prstGeom prst="rect">
            <a:avLst/>
          </a:prstGeom>
        </p:spPr>
      </p:pic>
      <p:sp>
        <p:nvSpPr>
          <p:cNvPr id="4" name="TextBox 3">
            <a:extLst>
              <a:ext uri="{FF2B5EF4-FFF2-40B4-BE49-F238E27FC236}">
                <a16:creationId xmlns:a16="http://schemas.microsoft.com/office/drawing/2014/main" id="{81D3C135-192A-4EF4-A227-6062D4C302DA}"/>
              </a:ext>
            </a:extLst>
          </p:cNvPr>
          <p:cNvSpPr txBox="1"/>
          <p:nvPr/>
        </p:nvSpPr>
        <p:spPr>
          <a:xfrm>
            <a:off x="483650" y="3631290"/>
            <a:ext cx="1143000" cy="403957"/>
          </a:xfrm>
          <a:prstGeom prst="rect">
            <a:avLst/>
          </a:prstGeom>
          <a:noFill/>
        </p:spPr>
        <p:txBody>
          <a:bodyPr wrap="square" rtlCol="0">
            <a:spAutoFit/>
          </a:bodyPr>
          <a:lstStyle/>
          <a:p>
            <a:r>
              <a:rPr lang="en-US" sz="675" dirty="0">
                <a:hlinkClick r:id="rId4" tooltip="https://www.flickr.com/photos/keepitsurreal/27554690005"/>
              </a:rPr>
              <a:t>This Photo</a:t>
            </a:r>
            <a:r>
              <a:rPr lang="en-US" sz="675" dirty="0"/>
              <a:t> by Unknown Author is licensed under </a:t>
            </a:r>
            <a:r>
              <a:rPr lang="en-US" sz="675" dirty="0">
                <a:hlinkClick r:id="rId5" tooltip="https://creativecommons.org/licenses/by-sa/3.0/"/>
              </a:rPr>
              <a:t>CC BY-SA</a:t>
            </a:r>
            <a:endParaRPr lang="en-US" sz="675" dirty="0"/>
          </a:p>
        </p:txBody>
      </p:sp>
      <p:sp>
        <p:nvSpPr>
          <p:cNvPr id="12" name="TextBox 11">
            <a:extLst>
              <a:ext uri="{FF2B5EF4-FFF2-40B4-BE49-F238E27FC236}">
                <a16:creationId xmlns:a16="http://schemas.microsoft.com/office/drawing/2014/main" id="{FA69ECD7-9D7A-4A39-8230-FB6AD7969A8A}"/>
              </a:ext>
            </a:extLst>
          </p:cNvPr>
          <p:cNvSpPr txBox="1"/>
          <p:nvPr/>
        </p:nvSpPr>
        <p:spPr>
          <a:xfrm>
            <a:off x="5024754" y="5813849"/>
            <a:ext cx="1785938" cy="300082"/>
          </a:xfrm>
          <a:prstGeom prst="rect">
            <a:avLst/>
          </a:prstGeom>
          <a:noFill/>
        </p:spPr>
        <p:txBody>
          <a:bodyPr wrap="square" rtlCol="0">
            <a:spAutoFit/>
          </a:bodyPr>
          <a:lstStyle/>
          <a:p>
            <a:r>
              <a:rPr lang="en-US" sz="675">
                <a:hlinkClick r:id="rId6" tooltip="https://www.christianquotes.info/images/d-l-moody-quote-claim-gods-promises-through-faith/"/>
              </a:rPr>
              <a:t>This Photo</a:t>
            </a:r>
            <a:r>
              <a:rPr lang="en-US" sz="675"/>
              <a:t> by Unknown Author is licensed under </a:t>
            </a:r>
            <a:r>
              <a:rPr lang="en-US" sz="675">
                <a:hlinkClick r:id="rId5" tooltip="https://creativecommons.org/licenses/by-sa/3.0/"/>
              </a:rPr>
              <a:t>CC BY-SA</a:t>
            </a:r>
            <a:endParaRPr lang="en-US" sz="675"/>
          </a:p>
        </p:txBody>
      </p:sp>
      <p:sp>
        <p:nvSpPr>
          <p:cNvPr id="9" name="TextBox 8">
            <a:extLst>
              <a:ext uri="{FF2B5EF4-FFF2-40B4-BE49-F238E27FC236}">
                <a16:creationId xmlns:a16="http://schemas.microsoft.com/office/drawing/2014/main" id="{8CCB3D64-37F0-4F25-8E8E-35E5BBB6DCE3}"/>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1: Video Inspiration  </a:t>
            </a:r>
            <a:endParaRPr lang="en-US" sz="1050" dirty="0">
              <a:solidFill>
                <a:schemeClr val="lt1"/>
              </a:solidFill>
              <a:latin typeface="Calibri"/>
              <a:ea typeface="Calibri"/>
              <a:cs typeface="Calibri"/>
              <a:sym typeface="Calibri"/>
            </a:endParaRPr>
          </a:p>
        </p:txBody>
      </p:sp>
      <p:pic>
        <p:nvPicPr>
          <p:cNvPr id="22" name="Picture 21">
            <a:extLst>
              <a:ext uri="{FF2B5EF4-FFF2-40B4-BE49-F238E27FC236}">
                <a16:creationId xmlns:a16="http://schemas.microsoft.com/office/drawing/2014/main" id="{2F816A3A-6672-4CBA-A9BE-D2B2DA34F68B}"/>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3862329" y="1471450"/>
            <a:ext cx="2745979" cy="2405477"/>
          </a:xfrm>
          <a:prstGeom prst="rect">
            <a:avLst/>
          </a:prstGeom>
        </p:spPr>
      </p:pic>
    </p:spTree>
    <p:extLst>
      <p:ext uri="{BB962C8B-B14F-4D97-AF65-F5344CB8AC3E}">
        <p14:creationId xmlns:p14="http://schemas.microsoft.com/office/powerpoint/2010/main" val="2238430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66939" y="818537"/>
            <a:ext cx="4817711" cy="3600348"/>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44246" y="864952"/>
            <a:ext cx="1845297" cy="1200329"/>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r>
              <a:rPr lang="en-US" sz="1800" b="1" dirty="0">
                <a:solidFill>
                  <a:schemeClr val="bg1"/>
                </a:solidFill>
              </a:rPr>
              <a:t>Famous</a:t>
            </a:r>
          </a:p>
          <a:p>
            <a:pPr algn="ctr"/>
            <a:r>
              <a:rPr lang="en-US" sz="1800" b="1" dirty="0">
                <a:solidFill>
                  <a:schemeClr val="bg1"/>
                </a:solidFill>
              </a:rPr>
              <a:t>Failures</a:t>
            </a:r>
          </a:p>
        </p:txBody>
      </p:sp>
      <p:pic>
        <p:nvPicPr>
          <p:cNvPr id="3" name="Picture 2">
            <a:extLst>
              <a:ext uri="{FF2B5EF4-FFF2-40B4-BE49-F238E27FC236}">
                <a16:creationId xmlns:a16="http://schemas.microsoft.com/office/drawing/2014/main" id="{FD8F1CD5-1DFE-46CE-AADA-0661653FA02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83650" y="2398436"/>
            <a:ext cx="1143000" cy="1143000"/>
          </a:xfrm>
          <a:prstGeom prst="rect">
            <a:avLst/>
          </a:prstGeom>
        </p:spPr>
      </p:pic>
      <p:sp>
        <p:nvSpPr>
          <p:cNvPr id="4" name="TextBox 3">
            <a:extLst>
              <a:ext uri="{FF2B5EF4-FFF2-40B4-BE49-F238E27FC236}">
                <a16:creationId xmlns:a16="http://schemas.microsoft.com/office/drawing/2014/main" id="{81D3C135-192A-4EF4-A227-6062D4C302DA}"/>
              </a:ext>
            </a:extLst>
          </p:cNvPr>
          <p:cNvSpPr txBox="1"/>
          <p:nvPr/>
        </p:nvSpPr>
        <p:spPr>
          <a:xfrm>
            <a:off x="483650" y="3631290"/>
            <a:ext cx="1143000" cy="403957"/>
          </a:xfrm>
          <a:prstGeom prst="rect">
            <a:avLst/>
          </a:prstGeom>
          <a:noFill/>
        </p:spPr>
        <p:txBody>
          <a:bodyPr wrap="square" rtlCol="0">
            <a:spAutoFit/>
          </a:bodyPr>
          <a:lstStyle/>
          <a:p>
            <a:r>
              <a:rPr lang="en-US" sz="675" dirty="0">
                <a:hlinkClick r:id="rId4" tooltip="https://www.flickr.com/photos/keepitsurreal/27554690005"/>
              </a:rPr>
              <a:t>This Photo</a:t>
            </a:r>
            <a:r>
              <a:rPr lang="en-US" sz="675" dirty="0"/>
              <a:t> by Unknown Author is licensed under </a:t>
            </a:r>
            <a:r>
              <a:rPr lang="en-US" sz="675" dirty="0">
                <a:hlinkClick r:id="rId5" tooltip="https://creativecommons.org/licenses/by-sa/3.0/"/>
              </a:rPr>
              <a:t>CC BY-SA</a:t>
            </a:r>
            <a:endParaRPr lang="en-US" sz="675" dirty="0"/>
          </a:p>
        </p:txBody>
      </p:sp>
      <p:sp>
        <p:nvSpPr>
          <p:cNvPr id="12" name="TextBox 11">
            <a:extLst>
              <a:ext uri="{FF2B5EF4-FFF2-40B4-BE49-F238E27FC236}">
                <a16:creationId xmlns:a16="http://schemas.microsoft.com/office/drawing/2014/main" id="{FA69ECD7-9D7A-4A39-8230-FB6AD7969A8A}"/>
              </a:ext>
            </a:extLst>
          </p:cNvPr>
          <p:cNvSpPr txBox="1"/>
          <p:nvPr/>
        </p:nvSpPr>
        <p:spPr>
          <a:xfrm>
            <a:off x="5024754" y="5813849"/>
            <a:ext cx="1785938" cy="300082"/>
          </a:xfrm>
          <a:prstGeom prst="rect">
            <a:avLst/>
          </a:prstGeom>
          <a:noFill/>
        </p:spPr>
        <p:txBody>
          <a:bodyPr wrap="square" rtlCol="0">
            <a:spAutoFit/>
          </a:bodyPr>
          <a:lstStyle/>
          <a:p>
            <a:r>
              <a:rPr lang="en-US" sz="675">
                <a:hlinkClick r:id="rId6" tooltip="https://www.christianquotes.info/images/d-l-moody-quote-claim-gods-promises-through-faith/"/>
              </a:rPr>
              <a:t>This Photo</a:t>
            </a:r>
            <a:r>
              <a:rPr lang="en-US" sz="675"/>
              <a:t> by Unknown Author is licensed under </a:t>
            </a:r>
            <a:r>
              <a:rPr lang="en-US" sz="675">
                <a:hlinkClick r:id="rId5" tooltip="https://creativecommons.org/licenses/by-sa/3.0/"/>
              </a:rPr>
              <a:t>CC BY-SA</a:t>
            </a:r>
            <a:endParaRPr lang="en-US" sz="675"/>
          </a:p>
        </p:txBody>
      </p:sp>
      <p:sp>
        <p:nvSpPr>
          <p:cNvPr id="9" name="TextBox 8">
            <a:extLst>
              <a:ext uri="{FF2B5EF4-FFF2-40B4-BE49-F238E27FC236}">
                <a16:creationId xmlns:a16="http://schemas.microsoft.com/office/drawing/2014/main" id="{8CCB3D64-37F0-4F25-8E8E-35E5BBB6DCE3}"/>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2: Partner Exploration</a:t>
            </a:r>
            <a:endParaRPr lang="en-US" sz="1050" dirty="0">
              <a:solidFill>
                <a:schemeClr val="lt1"/>
              </a:solidFill>
              <a:latin typeface="Calibri"/>
              <a:ea typeface="Calibri"/>
              <a:cs typeface="Calibri"/>
              <a:sym typeface="Calibri"/>
            </a:endParaRPr>
          </a:p>
        </p:txBody>
      </p:sp>
      <p:pic>
        <p:nvPicPr>
          <p:cNvPr id="11" name="Picture 2" descr="21 Famous Failures Who Succeeded">
            <a:extLst>
              <a:ext uri="{FF2B5EF4-FFF2-40B4-BE49-F238E27FC236}">
                <a16:creationId xmlns:a16="http://schemas.microsoft.com/office/drawing/2014/main" id="{261887E1-EB00-4324-AEC5-F6F5D2B00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2776741"/>
            <a:ext cx="2248232" cy="1498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D54273-0D8B-4BE5-BE94-6B86E79AF59E}"/>
              </a:ext>
            </a:extLst>
          </p:cNvPr>
          <p:cNvSpPr txBox="1"/>
          <p:nvPr/>
        </p:nvSpPr>
        <p:spPr>
          <a:xfrm>
            <a:off x="3882225" y="2042197"/>
            <a:ext cx="3148717" cy="553998"/>
          </a:xfrm>
          <a:prstGeom prst="rect">
            <a:avLst/>
          </a:prstGeom>
          <a:noFill/>
        </p:spPr>
        <p:txBody>
          <a:bodyPr wrap="square" rtlCol="0">
            <a:spAutoFit/>
          </a:bodyPr>
          <a:lstStyle/>
          <a:p>
            <a:pPr algn="ctr"/>
            <a:r>
              <a:rPr lang="en-US" sz="1500" dirty="0">
                <a:solidFill>
                  <a:schemeClr val="bg2">
                    <a:lumMod val="50000"/>
                  </a:schemeClr>
                </a:solidFill>
                <a:latin typeface="Calibri" panose="020F0502020204030204" pitchFamily="34" charset="0"/>
                <a:cs typeface="Calibri" panose="020F0502020204030204" pitchFamily="34" charset="0"/>
              </a:rPr>
              <a:t>21 Famous Failures </a:t>
            </a:r>
          </a:p>
          <a:p>
            <a:pPr algn="ctr"/>
            <a:r>
              <a:rPr lang="en-US" sz="1500" dirty="0">
                <a:solidFill>
                  <a:schemeClr val="bg2">
                    <a:lumMod val="50000"/>
                  </a:schemeClr>
                </a:solidFill>
                <a:latin typeface="Calibri" panose="020F0502020204030204" pitchFamily="34" charset="0"/>
                <a:cs typeface="Calibri" panose="020F0502020204030204" pitchFamily="34" charset="0"/>
              </a:rPr>
              <a:t>Who Refused to Give Up</a:t>
            </a:r>
            <a:endParaRPr lang="en-US" sz="1500" dirty="0">
              <a:solidFill>
                <a:schemeClr val="bg2">
                  <a:lumMod val="50000"/>
                </a:schemeClr>
              </a:solidFill>
            </a:endParaRPr>
          </a:p>
        </p:txBody>
      </p:sp>
      <p:pic>
        <p:nvPicPr>
          <p:cNvPr id="7" name="Picture 6">
            <a:extLst>
              <a:ext uri="{FF2B5EF4-FFF2-40B4-BE49-F238E27FC236}">
                <a16:creationId xmlns:a16="http://schemas.microsoft.com/office/drawing/2014/main" id="{48C3B3F6-847C-45CF-ACA3-39B853B311F9}"/>
              </a:ext>
            </a:extLst>
          </p:cNvPr>
          <p:cNvPicPr>
            <a:picLocks noChangeAspect="1"/>
          </p:cNvPicPr>
          <p:nvPr/>
        </p:nvPicPr>
        <p:blipFill>
          <a:blip r:embed="rId8"/>
          <a:stretch>
            <a:fillRect/>
          </a:stretch>
        </p:blipFill>
        <p:spPr>
          <a:xfrm>
            <a:off x="2323440" y="2184338"/>
            <a:ext cx="2036991" cy="2102127"/>
          </a:xfrm>
          <a:prstGeom prst="rect">
            <a:avLst/>
          </a:prstGeom>
        </p:spPr>
      </p:pic>
      <p:sp>
        <p:nvSpPr>
          <p:cNvPr id="13" name="TextBox 12">
            <a:extLst>
              <a:ext uri="{FF2B5EF4-FFF2-40B4-BE49-F238E27FC236}">
                <a16:creationId xmlns:a16="http://schemas.microsoft.com/office/drawing/2014/main" id="{37F8C3F7-5272-4760-93D7-2775E951DDD2}"/>
              </a:ext>
            </a:extLst>
          </p:cNvPr>
          <p:cNvSpPr txBox="1"/>
          <p:nvPr/>
        </p:nvSpPr>
        <p:spPr>
          <a:xfrm>
            <a:off x="5670755" y="1650765"/>
            <a:ext cx="184731" cy="253916"/>
          </a:xfrm>
          <a:prstGeom prst="rect">
            <a:avLst/>
          </a:prstGeom>
          <a:noFill/>
        </p:spPr>
        <p:txBody>
          <a:bodyPr wrap="none" rtlCol="0">
            <a:spAutoFit/>
          </a:bodyPr>
          <a:lstStyle/>
          <a:p>
            <a:endParaRPr lang="en-US" sz="1050" dirty="0"/>
          </a:p>
        </p:txBody>
      </p:sp>
      <p:sp>
        <p:nvSpPr>
          <p:cNvPr id="15" name="TextBox 14">
            <a:extLst>
              <a:ext uri="{FF2B5EF4-FFF2-40B4-BE49-F238E27FC236}">
                <a16:creationId xmlns:a16="http://schemas.microsoft.com/office/drawing/2014/main" id="{02FD6A50-15F5-4420-BECA-7AE0D1CE640C}"/>
              </a:ext>
            </a:extLst>
          </p:cNvPr>
          <p:cNvSpPr txBox="1"/>
          <p:nvPr/>
        </p:nvSpPr>
        <p:spPr>
          <a:xfrm>
            <a:off x="2242268" y="1290170"/>
            <a:ext cx="4615732" cy="784830"/>
          </a:xfrm>
          <a:prstGeom prst="rect">
            <a:avLst/>
          </a:prstGeom>
          <a:noFill/>
        </p:spPr>
        <p:txBody>
          <a:bodyPr wrap="square" rtlCol="0">
            <a:spAutoFit/>
          </a:bodyPr>
          <a:lstStyle/>
          <a:p>
            <a:r>
              <a:rPr lang="en-US" sz="1500" dirty="0">
                <a:solidFill>
                  <a:schemeClr val="bg1"/>
                </a:solidFill>
                <a:latin typeface="Calibri" panose="020F0502020204030204" pitchFamily="34" charset="0"/>
                <a:ea typeface="Calibri"/>
                <a:cs typeface="Calibri" panose="020F0502020204030204" pitchFamily="34" charset="0"/>
                <a:sym typeface="Calibri"/>
              </a:rPr>
              <a:t>Student pairs read and discuss one biography from </a:t>
            </a:r>
          </a:p>
          <a:p>
            <a:r>
              <a:rPr lang="en-US" sz="1500" dirty="0">
                <a:solidFill>
                  <a:schemeClr val="bg1"/>
                </a:solidFill>
                <a:latin typeface="Calibri" panose="020F0502020204030204" pitchFamily="34" charset="0"/>
                <a:ea typeface="Calibri"/>
                <a:cs typeface="Calibri" panose="020F0502020204030204" pitchFamily="34" charset="0"/>
                <a:sym typeface="Calibri"/>
              </a:rPr>
              <a:t>“</a:t>
            </a:r>
            <a:r>
              <a:rPr lang="en-US" sz="1500" dirty="0">
                <a:solidFill>
                  <a:schemeClr val="bg1"/>
                </a:solidFill>
                <a:latin typeface="Calibri" panose="020F0502020204030204" pitchFamily="34" charset="0"/>
                <a:cs typeface="Calibri" panose="020F0502020204030204" pitchFamily="34" charset="0"/>
              </a:rPr>
              <a:t>21 Famous Failures  Who Refused to Give  Up,” reporting to full class what they learned </a:t>
            </a:r>
          </a:p>
        </p:txBody>
      </p:sp>
    </p:spTree>
    <p:extLst>
      <p:ext uri="{BB962C8B-B14F-4D97-AF65-F5344CB8AC3E}">
        <p14:creationId xmlns:p14="http://schemas.microsoft.com/office/powerpoint/2010/main" val="263611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1" name="Google Shape;451;p67"/>
          <p:cNvGrpSpPr/>
          <p:nvPr/>
        </p:nvGrpSpPr>
        <p:grpSpPr>
          <a:xfrm>
            <a:off x="2161066" y="1008767"/>
            <a:ext cx="4633139" cy="3125966"/>
            <a:chOff x="3364992" y="-90725"/>
            <a:chExt cx="3867028" cy="4440867"/>
          </a:xfrm>
        </p:grpSpPr>
        <p:sp>
          <p:nvSpPr>
            <p:cNvPr id="452" name="Google Shape;452;p67"/>
            <p:cNvSpPr/>
            <p:nvPr/>
          </p:nvSpPr>
          <p:spPr>
            <a:xfrm>
              <a:off x="3364992" y="1195"/>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3" name="Google Shape;453;p67"/>
            <p:cNvSpPr txBox="1"/>
            <p:nvPr/>
          </p:nvSpPr>
          <p:spPr>
            <a:xfrm>
              <a:off x="3548168" y="-90725"/>
              <a:ext cx="3683852"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endParaRPr sz="825" dirty="0"/>
            </a:p>
          </p:txBody>
        </p:sp>
        <p:sp>
          <p:nvSpPr>
            <p:cNvPr id="454" name="Google Shape;454;p67"/>
            <p:cNvSpPr/>
            <p:nvPr/>
          </p:nvSpPr>
          <p:spPr>
            <a:xfrm>
              <a:off x="3364992" y="73181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5" name="Google Shape;455;p67"/>
            <p:cNvSpPr txBox="1"/>
            <p:nvPr/>
          </p:nvSpPr>
          <p:spPr>
            <a:xfrm>
              <a:off x="3398960" y="765786"/>
              <a:ext cx="3717680"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endParaRPr sz="825" dirty="0"/>
            </a:p>
          </p:txBody>
        </p:sp>
        <p:sp>
          <p:nvSpPr>
            <p:cNvPr id="456" name="Google Shape;456;p67"/>
            <p:cNvSpPr/>
            <p:nvPr/>
          </p:nvSpPr>
          <p:spPr>
            <a:xfrm>
              <a:off x="3364992" y="146244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7" name="Google Shape;457;p67"/>
            <p:cNvSpPr txBox="1"/>
            <p:nvPr/>
          </p:nvSpPr>
          <p:spPr>
            <a:xfrm>
              <a:off x="3480418" y="1505173"/>
              <a:ext cx="3717680"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r>
                <a:rPr lang="en-US" sz="1125" b="1" dirty="0">
                  <a:solidFill>
                    <a:schemeClr val="lt1"/>
                  </a:solidFill>
                  <a:latin typeface="Calibri"/>
                  <a:ea typeface="Calibri"/>
                  <a:cs typeface="Calibri"/>
                  <a:sym typeface="Calibri"/>
                </a:rPr>
                <a:t>How are the </a:t>
              </a:r>
              <a:r>
                <a:rPr lang="en" sz="1125" b="1" dirty="0">
                  <a:solidFill>
                    <a:schemeClr val="lt1"/>
                  </a:solidFill>
                  <a:latin typeface="Calibri"/>
                  <a:ea typeface="Calibri"/>
                  <a:cs typeface="Calibri"/>
                  <a:sym typeface="Calibri"/>
                </a:rPr>
                <a:t>Introduction/Framing/Overview </a:t>
              </a:r>
              <a:r>
                <a:rPr lang="en-US" sz="1125" b="1" dirty="0">
                  <a:solidFill>
                    <a:schemeClr val="lt1"/>
                  </a:solidFill>
                  <a:latin typeface="Calibri"/>
                  <a:ea typeface="Calibri"/>
                  <a:cs typeface="Calibri"/>
                  <a:sym typeface="Calibri"/>
                </a:rPr>
                <a:t>suggestions provided in each lesson working for you?</a:t>
              </a:r>
              <a:endParaRPr sz="825" b="1" dirty="0"/>
            </a:p>
          </p:txBody>
        </p:sp>
        <p:sp>
          <p:nvSpPr>
            <p:cNvPr id="458" name="Google Shape;458;p67"/>
            <p:cNvSpPr/>
            <p:nvPr/>
          </p:nvSpPr>
          <p:spPr>
            <a:xfrm>
              <a:off x="3364992" y="2193064"/>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9" name="Google Shape;459;p67"/>
            <p:cNvSpPr txBox="1"/>
            <p:nvPr/>
          </p:nvSpPr>
          <p:spPr>
            <a:xfrm>
              <a:off x="3398960" y="2227032"/>
              <a:ext cx="3717680"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r>
                <a:rPr lang="en-US" sz="1125" b="1" dirty="0">
                  <a:solidFill>
                    <a:schemeClr val="lt1"/>
                  </a:solidFill>
                  <a:latin typeface="Calibri"/>
                  <a:ea typeface="Calibri"/>
                  <a:cs typeface="Calibri"/>
                  <a:sym typeface="Calibri"/>
                </a:rPr>
                <a:t>What student a</a:t>
              </a:r>
              <a:r>
                <a:rPr lang="en" sz="1125" b="1" dirty="0">
                  <a:solidFill>
                    <a:schemeClr val="lt1"/>
                  </a:solidFill>
                  <a:latin typeface="Calibri"/>
                  <a:ea typeface="Calibri"/>
                  <a:cs typeface="Calibri"/>
                  <a:sym typeface="Calibri"/>
                </a:rPr>
                <a:t>ctivities </a:t>
              </a:r>
              <a:r>
                <a:rPr lang="en-US" sz="1125" b="1" dirty="0">
                  <a:solidFill>
                    <a:schemeClr val="lt1"/>
                  </a:solidFill>
                  <a:latin typeface="Calibri"/>
                  <a:ea typeface="Calibri"/>
                  <a:cs typeface="Calibri"/>
                  <a:sym typeface="Calibri"/>
                </a:rPr>
                <a:t>have worked particularly well in Unit 1?  Are there any that did not work well?  Why do you think this was the case?</a:t>
              </a:r>
              <a:endParaRPr sz="825" b="1" dirty="0"/>
            </a:p>
          </p:txBody>
        </p:sp>
        <p:sp>
          <p:nvSpPr>
            <p:cNvPr id="460" name="Google Shape;460;p67"/>
            <p:cNvSpPr/>
            <p:nvPr/>
          </p:nvSpPr>
          <p:spPr>
            <a:xfrm>
              <a:off x="3364992" y="292368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1" name="Google Shape;461;p67"/>
            <p:cNvSpPr txBox="1"/>
            <p:nvPr/>
          </p:nvSpPr>
          <p:spPr>
            <a:xfrm>
              <a:off x="3398960" y="2957656"/>
              <a:ext cx="3717680"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r>
                <a:rPr lang="en-US" sz="1125" b="1" dirty="0">
                  <a:solidFill>
                    <a:schemeClr val="lt1"/>
                  </a:solidFill>
                  <a:latin typeface="Calibri"/>
                  <a:ea typeface="Calibri"/>
                  <a:cs typeface="Calibri"/>
                  <a:sym typeface="Calibri"/>
                </a:rPr>
                <a:t>What do you think of the </a:t>
              </a:r>
              <a:r>
                <a:rPr lang="en" sz="1125" b="1" dirty="0">
                  <a:solidFill>
                    <a:schemeClr val="lt1"/>
                  </a:solidFill>
                  <a:latin typeface="Calibri"/>
                  <a:ea typeface="Calibri"/>
                  <a:cs typeface="Calibri"/>
                  <a:sym typeface="Calibri"/>
                </a:rPr>
                <a:t>Closure-Exit Ticket </a:t>
              </a:r>
              <a:r>
                <a:rPr lang="en-US" sz="1125" b="1" dirty="0">
                  <a:solidFill>
                    <a:schemeClr val="lt1"/>
                  </a:solidFill>
                  <a:latin typeface="Calibri"/>
                  <a:ea typeface="Calibri"/>
                  <a:cs typeface="Calibri"/>
                  <a:sym typeface="Calibri"/>
                </a:rPr>
                <a:t>activities?</a:t>
              </a:r>
              <a:endParaRPr sz="825" b="1" dirty="0"/>
            </a:p>
          </p:txBody>
        </p:sp>
        <p:sp>
          <p:nvSpPr>
            <p:cNvPr id="462" name="Google Shape;462;p67"/>
            <p:cNvSpPr/>
            <p:nvPr/>
          </p:nvSpPr>
          <p:spPr>
            <a:xfrm>
              <a:off x="3364992" y="365431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3" name="Google Shape;463;p67"/>
            <p:cNvSpPr txBox="1"/>
            <p:nvPr/>
          </p:nvSpPr>
          <p:spPr>
            <a:xfrm>
              <a:off x="3398960" y="3688279"/>
              <a:ext cx="3717680" cy="627895"/>
            </a:xfrm>
            <a:prstGeom prst="rect">
              <a:avLst/>
            </a:prstGeom>
            <a:noFill/>
            <a:ln>
              <a:noFill/>
            </a:ln>
          </p:spPr>
          <p:txBody>
            <a:bodyPr spcFirstLastPara="1" wrap="square" lIns="42863" tIns="21431" rIns="42863" bIns="21431" anchor="ctr" anchorCtr="0">
              <a:noAutofit/>
            </a:bodyPr>
            <a:lstStyle/>
            <a:p>
              <a:pPr>
                <a:lnSpc>
                  <a:spcPct val="90000"/>
                </a:lnSpc>
                <a:buClr>
                  <a:schemeClr val="lt1"/>
                </a:buClr>
                <a:buSzPts val="1500"/>
              </a:pPr>
              <a:r>
                <a:rPr lang="en-US" sz="1125" b="1" dirty="0">
                  <a:solidFill>
                    <a:schemeClr val="lt1"/>
                  </a:solidFill>
                  <a:latin typeface="Calibri"/>
                  <a:ea typeface="Calibri"/>
                  <a:cs typeface="Calibri"/>
                  <a:sym typeface="Calibri"/>
                </a:rPr>
                <a:t>Has anyone used the optional </a:t>
              </a:r>
              <a:r>
                <a:rPr lang="en" sz="1125" b="1" dirty="0">
                  <a:solidFill>
                    <a:schemeClr val="lt1"/>
                  </a:solidFill>
                  <a:latin typeface="Calibri"/>
                  <a:ea typeface="Calibri"/>
                  <a:cs typeface="Calibri"/>
                  <a:sym typeface="Calibri"/>
                </a:rPr>
                <a:t>Extensions/Homework </a:t>
              </a:r>
              <a:r>
                <a:rPr lang="en-US" sz="1125" b="1" dirty="0">
                  <a:solidFill>
                    <a:schemeClr val="lt1"/>
                  </a:solidFill>
                  <a:latin typeface="Calibri"/>
                  <a:ea typeface="Calibri"/>
                  <a:cs typeface="Calibri"/>
                  <a:sym typeface="Calibri"/>
                </a:rPr>
                <a:t>activities?  How has that been going? </a:t>
              </a:r>
              <a:endParaRPr lang="en" sz="1125" b="1" dirty="0">
                <a:solidFill>
                  <a:schemeClr val="lt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A8A2FBA8-31CD-44AC-5856-4A9D4F18D87E}"/>
              </a:ext>
            </a:extLst>
          </p:cNvPr>
          <p:cNvSpPr txBox="1"/>
          <p:nvPr/>
        </p:nvSpPr>
        <p:spPr>
          <a:xfrm>
            <a:off x="63795" y="1286208"/>
            <a:ext cx="1876647" cy="2492990"/>
          </a:xfrm>
          <a:prstGeom prst="rect">
            <a:avLst/>
          </a:prstGeom>
          <a:noFill/>
        </p:spPr>
        <p:txBody>
          <a:bodyPr wrap="square" rtlCol="0">
            <a:spAutoFit/>
          </a:bodyPr>
          <a:lstStyle/>
          <a:p>
            <a:pPr algn="ctr"/>
            <a:r>
              <a:rPr lang="en-US" sz="2100" b="1" dirty="0">
                <a:solidFill>
                  <a:schemeClr val="bg1"/>
                </a:solidFill>
              </a:rPr>
              <a:t>Reflection on Lesson Components:</a:t>
            </a:r>
          </a:p>
          <a:p>
            <a:endParaRPr lang="en-US" sz="2100" b="1" dirty="0">
              <a:solidFill>
                <a:schemeClr val="bg1"/>
              </a:solidFill>
            </a:endParaRPr>
          </a:p>
          <a:p>
            <a:pPr algn="ctr"/>
            <a:r>
              <a:rPr lang="en-US" sz="1500" b="1" dirty="0">
                <a:solidFill>
                  <a:schemeClr val="bg1"/>
                </a:solidFill>
              </a:rPr>
              <a:t>How are things going in Unit 1?</a:t>
            </a:r>
          </a:p>
          <a:p>
            <a:endParaRPr lang="en-US" sz="2100" b="1" dirty="0">
              <a:solidFill>
                <a:schemeClr val="bg1"/>
              </a:solidFill>
            </a:endParaRPr>
          </a:p>
        </p:txBody>
      </p:sp>
      <p:sp>
        <p:nvSpPr>
          <p:cNvPr id="2" name="Rectangle 1">
            <a:extLst>
              <a:ext uri="{FF2B5EF4-FFF2-40B4-BE49-F238E27FC236}">
                <a16:creationId xmlns:a16="http://schemas.microsoft.com/office/drawing/2014/main" id="{99D2482E-1FF1-4902-8290-39FE4BDC9EE9}"/>
              </a:ext>
            </a:extLst>
          </p:cNvPr>
          <p:cNvSpPr/>
          <p:nvPr/>
        </p:nvSpPr>
        <p:spPr>
          <a:xfrm>
            <a:off x="2201763" y="1150572"/>
            <a:ext cx="4258175" cy="415498"/>
          </a:xfrm>
          <a:prstGeom prst="rect">
            <a:avLst/>
          </a:prstGeom>
        </p:spPr>
        <p:txBody>
          <a:bodyPr wrap="square">
            <a:spAutoFit/>
          </a:bodyPr>
          <a:lstStyle/>
          <a:p>
            <a:pPr lvl="0"/>
            <a:r>
              <a:rPr lang="en-US" sz="1050" b="1" dirty="0">
                <a:solidFill>
                  <a:schemeClr val="bg1"/>
                </a:solidFill>
              </a:rPr>
              <a:t>What do you think of the DO NOW activities in Unit 1?  How are they working for you and your students?</a:t>
            </a:r>
          </a:p>
        </p:txBody>
      </p:sp>
      <p:sp>
        <p:nvSpPr>
          <p:cNvPr id="4" name="Rectangle 3">
            <a:extLst>
              <a:ext uri="{FF2B5EF4-FFF2-40B4-BE49-F238E27FC236}">
                <a16:creationId xmlns:a16="http://schemas.microsoft.com/office/drawing/2014/main" id="{C57E9AF0-63B8-4B84-918B-C7477243BBA5}"/>
              </a:ext>
            </a:extLst>
          </p:cNvPr>
          <p:cNvSpPr/>
          <p:nvPr/>
        </p:nvSpPr>
        <p:spPr>
          <a:xfrm>
            <a:off x="2211521" y="1645327"/>
            <a:ext cx="4505492" cy="415498"/>
          </a:xfrm>
          <a:prstGeom prst="rect">
            <a:avLst/>
          </a:prstGeom>
        </p:spPr>
        <p:txBody>
          <a:bodyPr wrap="square">
            <a:spAutoFit/>
          </a:bodyPr>
          <a:lstStyle/>
          <a:p>
            <a:pPr lvl="0"/>
            <a:r>
              <a:rPr lang="en-US" sz="1050" b="1" dirty="0">
                <a:solidFill>
                  <a:schemeClr val="bg1"/>
                </a:solidFill>
              </a:rPr>
              <a:t>Share about how the Dedication component is working for your class?</a:t>
            </a:r>
          </a:p>
        </p:txBody>
      </p:sp>
      <p:sp>
        <p:nvSpPr>
          <p:cNvPr id="5" name="TextBox 4">
            <a:extLst>
              <a:ext uri="{FF2B5EF4-FFF2-40B4-BE49-F238E27FC236}">
                <a16:creationId xmlns:a16="http://schemas.microsoft.com/office/drawing/2014/main" id="{D4425D93-9608-4FC6-9CBB-C0F0DF1892C3}"/>
              </a:ext>
            </a:extLst>
          </p:cNvPr>
          <p:cNvSpPr txBox="1"/>
          <p:nvPr/>
        </p:nvSpPr>
        <p:spPr>
          <a:xfrm>
            <a:off x="2161066" y="4215477"/>
            <a:ext cx="4555947" cy="415498"/>
          </a:xfrm>
          <a:prstGeom prst="rect">
            <a:avLst/>
          </a:prstGeom>
          <a:noFill/>
        </p:spPr>
        <p:txBody>
          <a:bodyPr wrap="square" rtlCol="0">
            <a:spAutoFit/>
          </a:bodyPr>
          <a:lstStyle/>
          <a:p>
            <a:r>
              <a:rPr lang="en-US" sz="1050" b="1" dirty="0"/>
              <a:t>Any other reflections on lesson components anyone wants to share?</a:t>
            </a:r>
          </a:p>
        </p:txBody>
      </p:sp>
    </p:spTree>
    <p:extLst>
      <p:ext uri="{BB962C8B-B14F-4D97-AF65-F5344CB8AC3E}">
        <p14:creationId xmlns:p14="http://schemas.microsoft.com/office/powerpoint/2010/main" val="107712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80720" y="731427"/>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44246" y="864952"/>
            <a:ext cx="1845297" cy="1200329"/>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r>
              <a:rPr lang="en-US" sz="1800" b="1" dirty="0">
                <a:solidFill>
                  <a:schemeClr val="bg1"/>
                </a:solidFill>
              </a:rPr>
              <a:t>Famous</a:t>
            </a:r>
          </a:p>
          <a:p>
            <a:pPr algn="ctr"/>
            <a:r>
              <a:rPr lang="en-US" sz="1800" b="1" dirty="0">
                <a:solidFill>
                  <a:schemeClr val="bg1"/>
                </a:solidFill>
              </a:rPr>
              <a:t>Failures</a:t>
            </a:r>
          </a:p>
        </p:txBody>
      </p:sp>
      <p:pic>
        <p:nvPicPr>
          <p:cNvPr id="3" name="Picture 2">
            <a:extLst>
              <a:ext uri="{FF2B5EF4-FFF2-40B4-BE49-F238E27FC236}">
                <a16:creationId xmlns:a16="http://schemas.microsoft.com/office/drawing/2014/main" id="{FD8F1CD5-1DFE-46CE-AADA-0661653FA02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83650" y="2398436"/>
            <a:ext cx="1143000" cy="1143000"/>
          </a:xfrm>
          <a:prstGeom prst="rect">
            <a:avLst/>
          </a:prstGeom>
        </p:spPr>
      </p:pic>
      <p:sp>
        <p:nvSpPr>
          <p:cNvPr id="4" name="TextBox 3">
            <a:extLst>
              <a:ext uri="{FF2B5EF4-FFF2-40B4-BE49-F238E27FC236}">
                <a16:creationId xmlns:a16="http://schemas.microsoft.com/office/drawing/2014/main" id="{81D3C135-192A-4EF4-A227-6062D4C302DA}"/>
              </a:ext>
            </a:extLst>
          </p:cNvPr>
          <p:cNvSpPr txBox="1"/>
          <p:nvPr/>
        </p:nvSpPr>
        <p:spPr>
          <a:xfrm>
            <a:off x="483650" y="3631290"/>
            <a:ext cx="1143000" cy="403957"/>
          </a:xfrm>
          <a:prstGeom prst="rect">
            <a:avLst/>
          </a:prstGeom>
          <a:noFill/>
        </p:spPr>
        <p:txBody>
          <a:bodyPr wrap="square" rtlCol="0">
            <a:spAutoFit/>
          </a:bodyPr>
          <a:lstStyle/>
          <a:p>
            <a:r>
              <a:rPr lang="en-US" sz="675" dirty="0">
                <a:hlinkClick r:id="rId4" tooltip="https://www.flickr.com/photos/keepitsurreal/27554690005"/>
              </a:rPr>
              <a:t>This Photo</a:t>
            </a:r>
            <a:r>
              <a:rPr lang="en-US" sz="675" dirty="0"/>
              <a:t> by Unknown Author is licensed under </a:t>
            </a:r>
            <a:r>
              <a:rPr lang="en-US" sz="675" dirty="0">
                <a:hlinkClick r:id="rId5" tooltip="https://creativecommons.org/licenses/by-sa/3.0/"/>
              </a:rPr>
              <a:t>CC BY-SA</a:t>
            </a:r>
            <a:endParaRPr lang="en-US" sz="675" dirty="0"/>
          </a:p>
        </p:txBody>
      </p:sp>
      <p:pic>
        <p:nvPicPr>
          <p:cNvPr id="11" name="Picture 10">
            <a:extLst>
              <a:ext uri="{FF2B5EF4-FFF2-40B4-BE49-F238E27FC236}">
                <a16:creationId xmlns:a16="http://schemas.microsoft.com/office/drawing/2014/main" id="{42F47219-C4D6-4750-AF53-A5577114E0A0}"/>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4735940" y="2010733"/>
            <a:ext cx="1959252" cy="1959252"/>
          </a:xfrm>
          <a:prstGeom prst="rect">
            <a:avLst/>
          </a:prstGeom>
        </p:spPr>
      </p:pic>
      <p:sp>
        <p:nvSpPr>
          <p:cNvPr id="12" name="TextBox 11">
            <a:extLst>
              <a:ext uri="{FF2B5EF4-FFF2-40B4-BE49-F238E27FC236}">
                <a16:creationId xmlns:a16="http://schemas.microsoft.com/office/drawing/2014/main" id="{FA69ECD7-9D7A-4A39-8230-FB6AD7969A8A}"/>
              </a:ext>
            </a:extLst>
          </p:cNvPr>
          <p:cNvSpPr txBox="1"/>
          <p:nvPr/>
        </p:nvSpPr>
        <p:spPr>
          <a:xfrm>
            <a:off x="5024754" y="5813849"/>
            <a:ext cx="1785938" cy="300082"/>
          </a:xfrm>
          <a:prstGeom prst="rect">
            <a:avLst/>
          </a:prstGeom>
          <a:noFill/>
        </p:spPr>
        <p:txBody>
          <a:bodyPr wrap="square" rtlCol="0">
            <a:spAutoFit/>
          </a:bodyPr>
          <a:lstStyle/>
          <a:p>
            <a:r>
              <a:rPr lang="en-US" sz="675">
                <a:hlinkClick r:id="rId7" tooltip="https://www.christianquotes.info/images/d-l-moody-quote-claim-gods-promises-through-faith/"/>
              </a:rPr>
              <a:t>This Photo</a:t>
            </a:r>
            <a:r>
              <a:rPr lang="en-US" sz="675"/>
              <a:t> by Unknown Author is licensed under </a:t>
            </a:r>
            <a:r>
              <a:rPr lang="en-US" sz="675">
                <a:hlinkClick r:id="rId5" tooltip="https://creativecommons.org/licenses/by-sa/3.0/"/>
              </a:rPr>
              <a:t>CC BY-SA</a:t>
            </a:r>
            <a:endParaRPr lang="en-US" sz="675"/>
          </a:p>
        </p:txBody>
      </p:sp>
      <p:sp>
        <p:nvSpPr>
          <p:cNvPr id="9" name="TextBox 8">
            <a:extLst>
              <a:ext uri="{FF2B5EF4-FFF2-40B4-BE49-F238E27FC236}">
                <a16:creationId xmlns:a16="http://schemas.microsoft.com/office/drawing/2014/main" id="{03AFF05E-148C-48D4-968F-FD250AFDF56A}"/>
              </a:ext>
            </a:extLst>
          </p:cNvPr>
          <p:cNvSpPr txBox="1"/>
          <p:nvPr/>
        </p:nvSpPr>
        <p:spPr>
          <a:xfrm>
            <a:off x="2178474" y="818537"/>
            <a:ext cx="4558452" cy="369332"/>
          </a:xfrm>
          <a:prstGeom prst="rect">
            <a:avLst/>
          </a:prstGeom>
          <a:noFill/>
        </p:spPr>
        <p:txBody>
          <a:bodyPr wrap="square" rtlCol="0">
            <a:spAutoFit/>
          </a:bodyPr>
          <a:lstStyle/>
          <a:p>
            <a:pPr lvl="0" algn="ctr"/>
            <a:r>
              <a:rPr lang="en-US" sz="1800" dirty="0">
                <a:solidFill>
                  <a:schemeClr val="accent1">
                    <a:lumMod val="50000"/>
                  </a:schemeClr>
                </a:solidFill>
                <a:latin typeface="Calibri"/>
                <a:ea typeface="Calibri"/>
                <a:cs typeface="Calibri"/>
                <a:sym typeface="Calibri"/>
              </a:rPr>
              <a:t>Activity 3: Individual Reflection</a:t>
            </a:r>
            <a:endParaRPr lang="en-US" sz="1050"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7DE332F-FE5F-4984-9F4E-F42DA70F30A0}"/>
              </a:ext>
            </a:extLst>
          </p:cNvPr>
          <p:cNvPicPr>
            <a:picLocks noChangeAspect="1"/>
          </p:cNvPicPr>
          <p:nvPr/>
        </p:nvPicPr>
        <p:blipFill>
          <a:blip r:embed="rId8"/>
          <a:stretch>
            <a:fillRect/>
          </a:stretch>
        </p:blipFill>
        <p:spPr>
          <a:xfrm>
            <a:off x="2211473" y="1985186"/>
            <a:ext cx="2355781" cy="2118086"/>
          </a:xfrm>
          <a:prstGeom prst="rect">
            <a:avLst/>
          </a:prstGeom>
        </p:spPr>
      </p:pic>
      <p:sp>
        <p:nvSpPr>
          <p:cNvPr id="7" name="TextBox 6">
            <a:extLst>
              <a:ext uri="{FF2B5EF4-FFF2-40B4-BE49-F238E27FC236}">
                <a16:creationId xmlns:a16="http://schemas.microsoft.com/office/drawing/2014/main" id="{64936F0F-FE83-47E6-A479-DF666A70C508}"/>
              </a:ext>
            </a:extLst>
          </p:cNvPr>
          <p:cNvSpPr txBox="1"/>
          <p:nvPr/>
        </p:nvSpPr>
        <p:spPr>
          <a:xfrm>
            <a:off x="2343613" y="1194112"/>
            <a:ext cx="4127106" cy="784830"/>
          </a:xfrm>
          <a:prstGeom prst="rect">
            <a:avLst/>
          </a:prstGeom>
          <a:noFill/>
        </p:spPr>
        <p:txBody>
          <a:bodyPr wrap="square" rtlCol="0">
            <a:spAutoFit/>
          </a:bodyPr>
          <a:lstStyle/>
          <a:p>
            <a:r>
              <a:rPr lang="en-US" sz="1500" dirty="0">
                <a:solidFill>
                  <a:schemeClr val="bg1"/>
                </a:solidFill>
                <a:latin typeface="Calibri" panose="020F0502020204030204" pitchFamily="34" charset="0"/>
                <a:cs typeface="Calibri" panose="020F0502020204030204" pitchFamily="34" charset="0"/>
              </a:rPr>
              <a:t>Students reflect individually on “Moving On From Failure.”  Volunteers share with full class what they have learned from Unit 3.</a:t>
            </a:r>
          </a:p>
        </p:txBody>
      </p:sp>
    </p:spTree>
    <p:extLst>
      <p:ext uri="{BB962C8B-B14F-4D97-AF65-F5344CB8AC3E}">
        <p14:creationId xmlns:p14="http://schemas.microsoft.com/office/powerpoint/2010/main" val="2012946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5" y="774982"/>
            <a:ext cx="4751711" cy="367472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normAutofit fontScale="90000"/>
          </a:bodyPr>
          <a:lstStyle/>
          <a:p>
            <a:r>
              <a:rPr lang="en-US" dirty="0"/>
              <a:t>Reflections and Questions</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343150" y="1822664"/>
            <a:ext cx="4171950" cy="2545854"/>
          </a:xfrm>
        </p:spPr>
        <p:txBody>
          <a:bodyPr>
            <a:normAutofit fontScale="70000" lnSpcReduction="20000"/>
          </a:bodyPr>
          <a:lstStyle/>
          <a:p>
            <a:endParaRPr lang="en-US" dirty="0"/>
          </a:p>
          <a:p>
            <a:endParaRPr lang="en-US" dirty="0"/>
          </a:p>
          <a:p>
            <a:endParaRPr lang="en-US" dirty="0"/>
          </a:p>
          <a:p>
            <a:endParaRPr lang="en-US" dirty="0"/>
          </a:p>
          <a:p>
            <a:r>
              <a:rPr lang="en-US" dirty="0"/>
              <a:t>What thoughts or questions are in your mind as you consider how to help your students learn to confront challenges?</a:t>
            </a:r>
          </a:p>
          <a:p>
            <a:r>
              <a:rPr lang="en-US" dirty="0"/>
              <a:t>How do your students struggle in having a growth mindset?  How do you think these lessons could help?</a:t>
            </a:r>
          </a:p>
          <a:p>
            <a:endParaRPr lang="en-US" dirty="0"/>
          </a:p>
        </p:txBody>
      </p:sp>
      <p:pic>
        <p:nvPicPr>
          <p:cNvPr id="7" name="Picture 6">
            <a:extLst>
              <a:ext uri="{FF2B5EF4-FFF2-40B4-BE49-F238E27FC236}">
                <a16:creationId xmlns:a16="http://schemas.microsoft.com/office/drawing/2014/main" id="{842521B1-0B52-40BA-B3E7-1337E45F8076}"/>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584332" y="1546823"/>
            <a:ext cx="1855807" cy="1240298"/>
          </a:xfrm>
          <a:prstGeom prst="rect">
            <a:avLst/>
          </a:prstGeom>
        </p:spPr>
      </p:pic>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4" tooltip="https://www.thebluediamondgallery.com/typewriter/q/questions.html"/>
              </a:rPr>
              <a:t>This Photo</a:t>
            </a:r>
            <a:r>
              <a:rPr lang="en-US" sz="675"/>
              <a:t> by Unknown Author is licensed under </a:t>
            </a:r>
            <a:r>
              <a:rPr lang="en-US" sz="675">
                <a:hlinkClick r:id="rId5" tooltip="https://creativecommons.org/licenses/by-sa/3.0/"/>
              </a:rPr>
              <a:t>CC BY-SA</a:t>
            </a:r>
            <a:endParaRPr lang="en-US" sz="675"/>
          </a:p>
        </p:txBody>
      </p:sp>
      <p:pic>
        <p:nvPicPr>
          <p:cNvPr id="10" name="Picture 9">
            <a:extLst>
              <a:ext uri="{FF2B5EF4-FFF2-40B4-BE49-F238E27FC236}">
                <a16:creationId xmlns:a16="http://schemas.microsoft.com/office/drawing/2014/main" id="{149480FD-0567-4DC5-A831-840F1F373CE2}"/>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2490707" y="1517966"/>
            <a:ext cx="1946067" cy="1298012"/>
          </a:xfrm>
          <a:prstGeom prst="rect">
            <a:avLst/>
          </a:prstGeom>
        </p:spPr>
      </p:pic>
    </p:spTree>
    <p:extLst>
      <p:ext uri="{BB962C8B-B14F-4D97-AF65-F5344CB8AC3E}">
        <p14:creationId xmlns:p14="http://schemas.microsoft.com/office/powerpoint/2010/main" val="3564399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942" y="797421"/>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lstStyle/>
          <a:p>
            <a:r>
              <a:rPr lang="en-US" dirty="0"/>
              <a:t>PD Feedback Survey</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205111" y="1732179"/>
            <a:ext cx="2520755" cy="2376420"/>
          </a:xfrm>
        </p:spPr>
        <p:txBody>
          <a:bodyPr>
            <a:normAutofit/>
          </a:bodyPr>
          <a:lstStyle/>
          <a:p>
            <a:endParaRPr lang="en-US" dirty="0"/>
          </a:p>
          <a:p>
            <a:endParaRPr lang="en-US" dirty="0"/>
          </a:p>
          <a:p>
            <a:endParaRPr lang="en-US" dirty="0"/>
          </a:p>
          <a:p>
            <a:endParaRPr lang="en-US" dirty="0"/>
          </a:p>
          <a:p>
            <a:pPr marL="104775" indent="0">
              <a:buNone/>
            </a:pPr>
            <a:endParaRPr lang="en-US" dirty="0"/>
          </a:p>
        </p:txBody>
      </p:sp>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3" tooltip="https://www.thebluediamondgallery.com/typewriter/q/questions.html"/>
              </a:rPr>
              <a:t>This Photo</a:t>
            </a:r>
            <a:r>
              <a:rPr lang="en-US" sz="675"/>
              <a:t> by Unknown Author is licensed under </a:t>
            </a:r>
            <a:r>
              <a:rPr lang="en-US" sz="675">
                <a:hlinkClick r:id="rId4" tooltip="https://creativecommons.org/licenses/by-sa/3.0/"/>
              </a:rPr>
              <a:t>CC BY-SA</a:t>
            </a:r>
            <a:endParaRPr lang="en-US" sz="675"/>
          </a:p>
        </p:txBody>
      </p:sp>
      <p:pic>
        <p:nvPicPr>
          <p:cNvPr id="5" name="Picture 4">
            <a:extLst>
              <a:ext uri="{FF2B5EF4-FFF2-40B4-BE49-F238E27FC236}">
                <a16:creationId xmlns:a16="http://schemas.microsoft.com/office/drawing/2014/main" id="{41504A62-E9AF-442F-9A0F-E320C588B4C8}"/>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143125" y="1448918"/>
            <a:ext cx="2286000" cy="1400175"/>
          </a:xfrm>
          <a:prstGeom prst="rect">
            <a:avLst/>
          </a:prstGeom>
        </p:spPr>
      </p:pic>
      <p:sp>
        <p:nvSpPr>
          <p:cNvPr id="9" name="TextBox 8">
            <a:extLst>
              <a:ext uri="{FF2B5EF4-FFF2-40B4-BE49-F238E27FC236}">
                <a16:creationId xmlns:a16="http://schemas.microsoft.com/office/drawing/2014/main" id="{2F256C9B-AE9A-45E7-A0EA-B0A6D13A5834}"/>
              </a:ext>
            </a:extLst>
          </p:cNvPr>
          <p:cNvSpPr txBox="1"/>
          <p:nvPr/>
        </p:nvSpPr>
        <p:spPr>
          <a:xfrm>
            <a:off x="2260063" y="2716655"/>
            <a:ext cx="2286000" cy="196208"/>
          </a:xfrm>
          <a:prstGeom prst="rect">
            <a:avLst/>
          </a:prstGeom>
          <a:noFill/>
        </p:spPr>
        <p:txBody>
          <a:bodyPr wrap="square" rtlCol="0">
            <a:spAutoFit/>
          </a:bodyPr>
          <a:lstStyle/>
          <a:p>
            <a:endParaRPr lang="en-US" sz="675" dirty="0"/>
          </a:p>
        </p:txBody>
      </p:sp>
      <p:pic>
        <p:nvPicPr>
          <p:cNvPr id="12" name="Picture 11">
            <a:extLst>
              <a:ext uri="{FF2B5EF4-FFF2-40B4-BE49-F238E27FC236}">
                <a16:creationId xmlns:a16="http://schemas.microsoft.com/office/drawing/2014/main" id="{A298FD29-1F00-4FE4-93FC-C3586C54F17F}"/>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4725866" y="2716217"/>
            <a:ext cx="1909728" cy="1273152"/>
          </a:xfrm>
          <a:prstGeom prst="rect">
            <a:avLst/>
          </a:prstGeom>
        </p:spPr>
      </p:pic>
      <p:sp>
        <p:nvSpPr>
          <p:cNvPr id="13" name="TextBox 12">
            <a:extLst>
              <a:ext uri="{FF2B5EF4-FFF2-40B4-BE49-F238E27FC236}">
                <a16:creationId xmlns:a16="http://schemas.microsoft.com/office/drawing/2014/main" id="{C5681965-C10F-4A9E-A957-AB4344D43E11}"/>
              </a:ext>
            </a:extLst>
          </p:cNvPr>
          <p:cNvSpPr txBox="1"/>
          <p:nvPr/>
        </p:nvSpPr>
        <p:spPr>
          <a:xfrm>
            <a:off x="2439866" y="3009529"/>
            <a:ext cx="2347986" cy="1246495"/>
          </a:xfrm>
          <a:prstGeom prst="rect">
            <a:avLst/>
          </a:prstGeom>
          <a:noFill/>
        </p:spPr>
        <p:txBody>
          <a:bodyPr wrap="square" rtlCol="0">
            <a:spAutoFit/>
          </a:bodyPr>
          <a:lstStyle/>
          <a:p>
            <a:pPr marL="104775"/>
            <a:r>
              <a:rPr lang="en-US" sz="1500" dirty="0"/>
              <a:t>Please check your email now for a link to our feedback survey and complete it now.</a:t>
            </a:r>
          </a:p>
          <a:p>
            <a:pPr marL="104775"/>
            <a:r>
              <a:rPr lang="en-US" sz="1500" dirty="0"/>
              <a:t>Thanks so much!  </a:t>
            </a:r>
          </a:p>
        </p:txBody>
      </p:sp>
      <p:sp>
        <p:nvSpPr>
          <p:cNvPr id="14" name="TextBox 13">
            <a:extLst>
              <a:ext uri="{FF2B5EF4-FFF2-40B4-BE49-F238E27FC236}">
                <a16:creationId xmlns:a16="http://schemas.microsoft.com/office/drawing/2014/main" id="{928A5C53-D733-4447-925E-3D5198EFDE9D}"/>
              </a:ext>
            </a:extLst>
          </p:cNvPr>
          <p:cNvSpPr txBox="1"/>
          <p:nvPr/>
        </p:nvSpPr>
        <p:spPr>
          <a:xfrm>
            <a:off x="4846359" y="1812830"/>
            <a:ext cx="1789235" cy="553998"/>
          </a:xfrm>
          <a:prstGeom prst="rect">
            <a:avLst/>
          </a:prstGeom>
          <a:noFill/>
        </p:spPr>
        <p:txBody>
          <a:bodyPr wrap="square" rtlCol="0">
            <a:spAutoFit/>
          </a:bodyPr>
          <a:lstStyle/>
          <a:p>
            <a:r>
              <a:rPr lang="en-US" sz="1500" dirty="0"/>
              <a:t>Your feedback matters to us!</a:t>
            </a:r>
          </a:p>
        </p:txBody>
      </p:sp>
    </p:spTree>
    <p:extLst>
      <p:ext uri="{BB962C8B-B14F-4D97-AF65-F5344CB8AC3E}">
        <p14:creationId xmlns:p14="http://schemas.microsoft.com/office/powerpoint/2010/main" val="378737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EE03-A281-4225-80F0-30D6B77AB3C2}"/>
              </a:ext>
            </a:extLst>
          </p:cNvPr>
          <p:cNvSpPr>
            <a:spLocks noGrp="1"/>
          </p:cNvSpPr>
          <p:nvPr>
            <p:ph type="title"/>
          </p:nvPr>
        </p:nvSpPr>
        <p:spPr/>
        <p:txBody>
          <a:bodyPr>
            <a:normAutofit fontScale="90000"/>
          </a:bodyPr>
          <a:lstStyle/>
          <a:p>
            <a:pPr algn="ctr"/>
            <a:r>
              <a:rPr lang="en-US" dirty="0"/>
              <a:t>UNIT 2:  Confronting Challenges </a:t>
            </a:r>
            <a:br>
              <a:rPr lang="en-US" dirty="0"/>
            </a:br>
            <a:r>
              <a:rPr lang="en-US" dirty="0"/>
              <a:t>&amp; Having a Growth Mindset</a:t>
            </a:r>
          </a:p>
        </p:txBody>
      </p:sp>
      <p:sp>
        <p:nvSpPr>
          <p:cNvPr id="4" name="Content Placeholder 3">
            <a:extLst>
              <a:ext uri="{FF2B5EF4-FFF2-40B4-BE49-F238E27FC236}">
                <a16:creationId xmlns:a16="http://schemas.microsoft.com/office/drawing/2014/main" id="{F9E5D216-7F52-437C-A11D-C9043C579CBE}"/>
              </a:ext>
            </a:extLst>
          </p:cNvPr>
          <p:cNvSpPr>
            <a:spLocks noGrp="1"/>
          </p:cNvSpPr>
          <p:nvPr>
            <p:ph sz="half" idx="2"/>
          </p:nvPr>
        </p:nvSpPr>
        <p:spPr>
          <a:xfrm>
            <a:off x="2971800" y="1840366"/>
            <a:ext cx="3336472" cy="2581913"/>
          </a:xfrm>
        </p:spPr>
        <p:txBody>
          <a:bodyPr>
            <a:normAutofit fontScale="47500" lnSpcReduction="20000"/>
          </a:bodyPr>
          <a:lstStyle/>
          <a:p>
            <a:pPr marL="57150" indent="0">
              <a:buNone/>
            </a:pPr>
            <a:r>
              <a:rPr lang="en-US" dirty="0"/>
              <a:t>                 LESSONS</a:t>
            </a:r>
          </a:p>
          <a:p>
            <a:pPr marL="57150" indent="0">
              <a:buNone/>
            </a:pPr>
            <a:endParaRPr lang="en-US" dirty="0"/>
          </a:p>
          <a:p>
            <a:r>
              <a:rPr lang="en-US" dirty="0"/>
              <a:t>Managing Stress       </a:t>
            </a:r>
          </a:p>
          <a:p>
            <a:r>
              <a:rPr lang="en-US" dirty="0"/>
              <a:t>Identifying Signs of Stress    </a:t>
            </a:r>
          </a:p>
          <a:p>
            <a:r>
              <a:rPr lang="en-US" dirty="0"/>
              <a:t>Managing Difficult Emotions</a:t>
            </a:r>
          </a:p>
          <a:p>
            <a:r>
              <a:rPr lang="en-US" dirty="0"/>
              <a:t>Problem Solving    </a:t>
            </a:r>
          </a:p>
          <a:p>
            <a:r>
              <a:rPr lang="en-US" dirty="0"/>
              <a:t>Mindfulness    </a:t>
            </a:r>
          </a:p>
          <a:p>
            <a:r>
              <a:rPr lang="en-US" dirty="0"/>
              <a:t>Having a Growth Mindset: Using Facts from Brain Science to Change Your Life                                                                                          </a:t>
            </a:r>
          </a:p>
          <a:p>
            <a:r>
              <a:rPr lang="en-US" dirty="0"/>
              <a:t>The Real Difference Having a Growth Mindset Makes</a:t>
            </a:r>
          </a:p>
          <a:p>
            <a:r>
              <a:rPr lang="en-US" dirty="0"/>
              <a:t>Famous Failures</a:t>
            </a:r>
          </a:p>
        </p:txBody>
      </p:sp>
      <p:sp>
        <p:nvSpPr>
          <p:cNvPr id="7" name="TextBox 6">
            <a:extLst>
              <a:ext uri="{FF2B5EF4-FFF2-40B4-BE49-F238E27FC236}">
                <a16:creationId xmlns:a16="http://schemas.microsoft.com/office/drawing/2014/main" id="{DCE55E30-ABF1-4C4C-A9CE-A9AF72CA2080}"/>
              </a:ext>
            </a:extLst>
          </p:cNvPr>
          <p:cNvSpPr txBox="1"/>
          <p:nvPr/>
        </p:nvSpPr>
        <p:spPr>
          <a:xfrm>
            <a:off x="630783" y="3766226"/>
            <a:ext cx="2841080" cy="170175"/>
          </a:xfrm>
          <a:prstGeom prst="rect">
            <a:avLst/>
          </a:prstGeom>
          <a:noFill/>
        </p:spPr>
        <p:txBody>
          <a:bodyPr wrap="square" rtlCol="0">
            <a:spAutoFit/>
          </a:bodyPr>
          <a:lstStyle/>
          <a:p>
            <a:r>
              <a:rPr lang="en-US" sz="506">
                <a:hlinkClick r:id="rId3" tooltip="https://ictevangelist.com/what-is-your-purpose/"/>
              </a:rPr>
              <a:t>This Photo</a:t>
            </a:r>
            <a:r>
              <a:rPr lang="en-US" sz="506"/>
              <a:t> by Unknown Author is licensed under </a:t>
            </a:r>
            <a:r>
              <a:rPr lang="en-US" sz="506">
                <a:hlinkClick r:id="rId4" tooltip="https://creativecommons.org/licenses/by-nc-nd/3.0/"/>
              </a:rPr>
              <a:t>CC BY-NC-ND</a:t>
            </a:r>
            <a:endParaRPr lang="en-US" sz="506"/>
          </a:p>
        </p:txBody>
      </p:sp>
      <p:pic>
        <p:nvPicPr>
          <p:cNvPr id="8" name="Content Placeholder 7">
            <a:extLst>
              <a:ext uri="{FF2B5EF4-FFF2-40B4-BE49-F238E27FC236}">
                <a16:creationId xmlns:a16="http://schemas.microsoft.com/office/drawing/2014/main" id="{2ECFF135-69D4-42DD-899D-40D8AE978566}"/>
              </a:ext>
            </a:extLst>
          </p:cNvPr>
          <p:cNvPicPr>
            <a:picLocks noGrp="1" noChangeAspect="1"/>
          </p:cNvPicPr>
          <p:nvPr>
            <p:ph sz="half"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70097" y="1681561"/>
            <a:ext cx="2553175" cy="2136156"/>
          </a:xfrm>
        </p:spPr>
      </p:pic>
      <p:pic>
        <p:nvPicPr>
          <p:cNvPr id="6" name="Picture 5"/>
          <p:cNvPicPr/>
          <p:nvPr/>
        </p:nvPicPr>
        <p:blipFill>
          <a:blip r:embed="rId7">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277260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262433" y="1095424"/>
            <a:ext cx="4036031" cy="271611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1800" dirty="0"/>
              <a:t>How can I develop the expertise and mindsets I need to accomplish my most important goals; despite the challenges I face along the way?</a:t>
            </a:r>
            <a:endParaRPr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endParaRPr lang="en-US" sz="2100" b="1" dirty="0">
              <a:solidFill>
                <a:schemeClr val="bg1"/>
              </a:solidFill>
            </a:endParaRPr>
          </a:p>
          <a:p>
            <a:pPr algn="ctr"/>
            <a:endParaRPr lang="en-US" sz="2100" b="1" dirty="0">
              <a:solidFill>
                <a:schemeClr val="bg1"/>
              </a:solidFill>
            </a:endParaRPr>
          </a:p>
          <a:p>
            <a:pPr algn="ctr"/>
            <a:endParaRPr lang="en-US" sz="2100" b="1" dirty="0">
              <a:solidFill>
                <a:schemeClr val="bg1"/>
              </a:solidFill>
            </a:endParaRPr>
          </a:p>
          <a:p>
            <a:pPr algn="ctr"/>
            <a:r>
              <a:rPr lang="en-US" sz="2100" b="1" dirty="0">
                <a:solidFill>
                  <a:schemeClr val="bg1"/>
                </a:solidFill>
              </a:rPr>
              <a:t>Unit 2</a:t>
            </a:r>
          </a:p>
          <a:p>
            <a:pPr algn="ctr"/>
            <a:r>
              <a:rPr lang="en-US" sz="2100" b="1" dirty="0">
                <a:solidFill>
                  <a:schemeClr val="bg1"/>
                </a:solidFill>
              </a:rPr>
              <a:t> Essential</a:t>
            </a:r>
          </a:p>
          <a:p>
            <a:pPr algn="ctr"/>
            <a:r>
              <a:rPr lang="en-US" sz="2100" b="1" dirty="0">
                <a:solidFill>
                  <a:schemeClr val="bg1"/>
                </a:solidFill>
              </a:rPr>
              <a:t>Question</a:t>
            </a:r>
          </a:p>
        </p:txBody>
      </p:sp>
    </p:spTree>
    <p:extLst>
      <p:ext uri="{BB962C8B-B14F-4D97-AF65-F5344CB8AC3E}">
        <p14:creationId xmlns:p14="http://schemas.microsoft.com/office/powerpoint/2010/main" val="101023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r>
              <a:rPr lang="en-US" sz="1050" dirty="0">
                <a:solidFill>
                  <a:schemeClr val="lt1"/>
                </a:solidFill>
                <a:latin typeface="Calibri"/>
                <a:ea typeface="Calibri"/>
                <a:cs typeface="Calibri"/>
                <a:sym typeface="Calibri"/>
              </a:rPr>
              <a:t>	</a:t>
            </a:r>
            <a:endParaRPr lang="en-US" sz="15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Questions to consider for each overview:</a:t>
            </a:r>
          </a:p>
          <a:p>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Key points I want to remember about this lesson for when I teach it</a:t>
            </a:r>
          </a:p>
          <a:p>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What else do I need to know to deliver this lesson?</a:t>
            </a:r>
          </a:p>
          <a:p>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What issues could arise that I need to plan in advance for?</a:t>
            </a:r>
            <a:endParaRPr sz="21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57351" y="1031794"/>
            <a:ext cx="1746316" cy="1384995"/>
          </a:xfrm>
          <a:prstGeom prst="rect">
            <a:avLst/>
          </a:prstGeom>
          <a:noFill/>
        </p:spPr>
        <p:txBody>
          <a:bodyPr wrap="square" rtlCol="0">
            <a:spAutoFit/>
          </a:bodyPr>
          <a:lstStyle/>
          <a:p>
            <a:pPr algn="ctr"/>
            <a:r>
              <a:rPr lang="en-US" sz="2100" b="1" dirty="0">
                <a:solidFill>
                  <a:schemeClr val="bg1"/>
                </a:solidFill>
              </a:rPr>
              <a:t>Unit 2</a:t>
            </a:r>
          </a:p>
          <a:p>
            <a:pPr algn="ctr"/>
            <a:endParaRPr lang="en-US" sz="2100" b="1" dirty="0">
              <a:solidFill>
                <a:schemeClr val="bg1"/>
              </a:solidFill>
            </a:endParaRPr>
          </a:p>
          <a:p>
            <a:pPr algn="ctr"/>
            <a:r>
              <a:rPr lang="en-US" sz="2100" b="1" dirty="0">
                <a:solidFill>
                  <a:schemeClr val="bg1"/>
                </a:solidFill>
              </a:rPr>
              <a:t>Lesson</a:t>
            </a:r>
          </a:p>
          <a:p>
            <a:pPr algn="ctr"/>
            <a:r>
              <a:rPr lang="en-US" sz="2100" b="1" dirty="0">
                <a:solidFill>
                  <a:schemeClr val="bg1"/>
                </a:solidFill>
              </a:rPr>
              <a:t>Overviews</a:t>
            </a:r>
          </a:p>
        </p:txBody>
      </p:sp>
    </p:spTree>
    <p:extLst>
      <p:ext uri="{BB962C8B-B14F-4D97-AF65-F5344CB8AC3E}">
        <p14:creationId xmlns:p14="http://schemas.microsoft.com/office/powerpoint/2010/main" val="1279423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1 Key Activities</a:t>
            </a:r>
          </a:p>
          <a:p>
            <a:r>
              <a:rPr lang="en-US" sz="3000" dirty="0">
                <a:solidFill>
                  <a:schemeClr val="bg1"/>
                </a:solidFill>
              </a:rPr>
              <a:t>Managing Stress</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794133" y="2943006"/>
            <a:ext cx="5409719" cy="809858"/>
          </a:xfrm>
          <a:prstGeom prst="rect">
            <a:avLst/>
          </a:prstGeom>
          <a:noFill/>
          <a:ln>
            <a:noFill/>
          </a:ln>
        </p:spPr>
        <p:txBody>
          <a:bodyPr spcFirstLastPara="1" wrap="square" lIns="51431" tIns="25706" rIns="51431" bIns="25706" anchor="t" anchorCtr="0">
            <a:normAutofit fontScale="85000" lnSpcReduction="1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t>Objective: This lesson is designed to introduce students to this unit on confronting challenges and developing a growth mindset while becoming aware of their initial stress levels.</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53131328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S PPT TEMPLATE [Read-Only]" id="{60A438E0-61AD-4E3E-9C0B-8F4A4E235802}" vid="{9B01FE13-E9A2-4871-AFE6-C39215EF07E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940414-f5a2-4509-bc4b-9b97993b9b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5" ma:contentTypeDescription="Create a new document." ma:contentTypeScope="" ma:versionID="86a5276057cba44ea69d370b253123d5">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a2075b6aa81b50ad749fb75f0c221697"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AEF678-CE86-4B8F-AD31-84A0485479BD}">
  <ds:schemaRefs>
    <ds:schemaRef ds:uri="http://schemas.openxmlformats.org/package/2006/metadata/core-properties"/>
    <ds:schemaRef ds:uri="http://purl.org/dc/terms/"/>
    <ds:schemaRef ds:uri="http://schemas.microsoft.com/office/2006/documentManagement/types"/>
    <ds:schemaRef ds:uri="d39049c8-5642-4c67-b9b8-6999510f2293"/>
    <ds:schemaRef ds:uri="http://www.w3.org/XML/1998/namespace"/>
    <ds:schemaRef ds:uri="http://schemas.microsoft.com/office/infopath/2007/PartnerControls"/>
    <ds:schemaRef ds:uri="http://schemas.microsoft.com/office/2006/metadata/properties"/>
    <ds:schemaRef ds:uri="http://purl.org/dc/dcmitype/"/>
    <ds:schemaRef ds:uri="be940414-f5a2-4509-bc4b-9b97993b9bc1"/>
    <ds:schemaRef ds:uri="http://purl.org/dc/elements/1.1/"/>
  </ds:schemaRefs>
</ds:datastoreItem>
</file>

<file path=customXml/itemProps2.xml><?xml version="1.0" encoding="utf-8"?>
<ds:datastoreItem xmlns:ds="http://schemas.openxmlformats.org/officeDocument/2006/customXml" ds:itemID="{0199B3BF-8C30-4999-8418-15D9E3B19DD6}">
  <ds:schemaRefs>
    <ds:schemaRef ds:uri="http://schemas.microsoft.com/sharepoint/v3/contenttype/forms"/>
  </ds:schemaRefs>
</ds:datastoreItem>
</file>

<file path=customXml/itemProps3.xml><?xml version="1.0" encoding="utf-8"?>
<ds:datastoreItem xmlns:ds="http://schemas.openxmlformats.org/officeDocument/2006/customXml" ds:itemID="{8CE22F72-2AC7-483A-96D7-720EC38E1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20172</TotalTime>
  <Words>5531</Words>
  <Application>Microsoft Office PowerPoint</Application>
  <PresentationFormat>Custom</PresentationFormat>
  <Paragraphs>756</Paragraphs>
  <Slides>52</Slides>
  <Notes>52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Berlin Sans FB</vt:lpstr>
      <vt:lpstr>Calibri</vt:lpstr>
      <vt:lpstr>Times</vt:lpstr>
      <vt:lpstr>Office Theme</vt:lpstr>
      <vt:lpstr>1_Office Theme</vt:lpstr>
      <vt:lpstr>Skills for Secondary School Success (4S)</vt:lpstr>
      <vt:lpstr>PowerPoint Presentation</vt:lpstr>
      <vt:lpstr>PowerPoint Presentation</vt:lpstr>
      <vt:lpstr>PowerPoint Presentation</vt:lpstr>
      <vt:lpstr>PowerPoint Presentation</vt:lpstr>
      <vt:lpstr>UNIT 2:  Confronting Challenges  &amp; Having a Growth Mindset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Sympathetic Nervous System</vt:lpstr>
      <vt:lpstr>The Parasympathetic Nervous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Questions</vt:lpstr>
      <vt:lpstr>PD Feedback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Facilitators</dc:title>
  <dc:creator>Martha Mac Iver</dc:creator>
  <cp:lastModifiedBy>Gregg</cp:lastModifiedBy>
  <cp:revision>60</cp:revision>
  <dcterms:modified xsi:type="dcterms:W3CDTF">2025-05-30T14:21:11Z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