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4"/>
  </p:sldMasterIdLst>
  <p:notesMasterIdLst>
    <p:notesMasterId r:id="rId60"/>
  </p:notesMasterIdLst>
  <p:sldIdLst>
    <p:sldId id="258" r:id="rId5"/>
    <p:sldId id="367" r:id="rId6"/>
    <p:sldId id="320" r:id="rId7"/>
    <p:sldId id="388" r:id="rId8"/>
    <p:sldId id="261" r:id="rId9"/>
    <p:sldId id="331" r:id="rId10"/>
    <p:sldId id="273" r:id="rId11"/>
    <p:sldId id="293" r:id="rId12"/>
    <p:sldId id="318" r:id="rId13"/>
    <p:sldId id="325" r:id="rId14"/>
    <p:sldId id="326" r:id="rId15"/>
    <p:sldId id="327" r:id="rId16"/>
    <p:sldId id="328" r:id="rId17"/>
    <p:sldId id="329" r:id="rId18"/>
    <p:sldId id="330" r:id="rId19"/>
    <p:sldId id="294" r:id="rId20"/>
    <p:sldId id="340" r:id="rId21"/>
    <p:sldId id="311" r:id="rId22"/>
    <p:sldId id="368" r:id="rId23"/>
    <p:sldId id="369" r:id="rId24"/>
    <p:sldId id="382" r:id="rId25"/>
    <p:sldId id="256" r:id="rId26"/>
    <p:sldId id="277" r:id="rId27"/>
    <p:sldId id="262" r:id="rId28"/>
    <p:sldId id="260" r:id="rId29"/>
    <p:sldId id="383" r:id="rId30"/>
    <p:sldId id="275" r:id="rId31"/>
    <p:sldId id="384" r:id="rId32"/>
    <p:sldId id="263" r:id="rId33"/>
    <p:sldId id="264" r:id="rId34"/>
    <p:sldId id="265" r:id="rId35"/>
    <p:sldId id="266" r:id="rId36"/>
    <p:sldId id="267" r:id="rId37"/>
    <p:sldId id="268" r:id="rId38"/>
    <p:sldId id="269" r:id="rId39"/>
    <p:sldId id="271" r:id="rId40"/>
    <p:sldId id="385" r:id="rId41"/>
    <p:sldId id="373" r:id="rId42"/>
    <p:sldId id="377" r:id="rId43"/>
    <p:sldId id="389" r:id="rId44"/>
    <p:sldId id="371" r:id="rId45"/>
    <p:sldId id="315" r:id="rId46"/>
    <p:sldId id="378" r:id="rId47"/>
    <p:sldId id="370" r:id="rId48"/>
    <p:sldId id="379" r:id="rId49"/>
    <p:sldId id="314" r:id="rId50"/>
    <p:sldId id="396" r:id="rId51"/>
    <p:sldId id="372" r:id="rId52"/>
    <p:sldId id="313" r:id="rId53"/>
    <p:sldId id="380" r:id="rId54"/>
    <p:sldId id="374" r:id="rId55"/>
    <p:sldId id="312" r:id="rId56"/>
    <p:sldId id="381" r:id="rId57"/>
    <p:sldId id="387" r:id="rId58"/>
    <p:sldId id="395" r:id="rId59"/>
  </p:sldIdLst>
  <p:sldSz cx="6858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a:srgbClr val="73FDD6"/>
    <a:srgbClr val="ADAC09"/>
    <a:srgbClr val="B5B9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BBDAA3-4471-45EC-B0F6-8D643841040A}">
  <a:tblStyle styleId="{ABBBDAA3-4471-45EC-B0F6-8D64384104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07C0404-A641-4692-A8BF-E79ABDFEF942}" styleName="Table_1">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59"/>
    <p:restoredTop sz="94689"/>
  </p:normalViewPr>
  <p:slideViewPr>
    <p:cSldViewPr snapToGrid="0">
      <p:cViewPr varScale="1">
        <p:scale>
          <a:sx n="87" d="100"/>
          <a:sy n="87" d="100"/>
        </p:scale>
        <p:origin x="1224" y="78"/>
      </p:cViewPr>
      <p:guideLst>
        <p:guide orient="horz" pos="1620"/>
        <p:guide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20" d="100"/>
          <a:sy n="120" d="100"/>
        </p:scale>
        <p:origin x="2088" y="1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Mac Iver" userId="cf50b649-e362-467a-a5b1-a01ad8d60a83" providerId="ADAL" clId="{7AAE16F6-FB97-493B-93BD-2E13805120AC}"/>
    <pc:docChg chg="modSld">
      <pc:chgData name="Martha Mac Iver" userId="cf50b649-e362-467a-a5b1-a01ad8d60a83" providerId="ADAL" clId="{7AAE16F6-FB97-493B-93BD-2E13805120AC}" dt="2023-07-28T19:35:27.391" v="9" actId="20577"/>
      <pc:docMkLst>
        <pc:docMk/>
      </pc:docMkLst>
      <pc:sldChg chg="modSp">
        <pc:chgData name="Martha Mac Iver" userId="cf50b649-e362-467a-a5b1-a01ad8d60a83" providerId="ADAL" clId="{7AAE16F6-FB97-493B-93BD-2E13805120AC}" dt="2023-07-28T19:35:27.391" v="9" actId="20577"/>
        <pc:sldMkLst>
          <pc:docMk/>
          <pc:sldMk cId="0" sldId="326"/>
        </pc:sldMkLst>
        <pc:spChg chg="mod">
          <ac:chgData name="Martha Mac Iver" userId="cf50b649-e362-467a-a5b1-a01ad8d60a83" providerId="ADAL" clId="{7AAE16F6-FB97-493B-93BD-2E13805120AC}" dt="2023-07-28T19:35:27.391" v="9" actId="20577"/>
          <ac:spMkLst>
            <pc:docMk/>
            <pc:sldMk cId="0" sldId="326"/>
            <ac:spMk id="581" creationId="{00000000-0000-0000-0000-000000000000}"/>
          </ac:spMkLst>
        </pc:spChg>
      </pc:sldChg>
    </pc:docChg>
  </pc:docChgLst>
  <pc:docChgLst>
    <pc:chgData name="Michelle Starnes" userId="S::mstarne7@jh.edu::4ed950a2-b19a-4842-9788-5935646d6461" providerId="AD" clId="Web-{E2A662D8-1607-F8A6-BB75-C0F53310E6B3}"/>
    <pc:docChg chg="modSld">
      <pc:chgData name="Michelle Starnes" userId="S::mstarne7@jh.edu::4ed950a2-b19a-4842-9788-5935646d6461" providerId="AD" clId="Web-{E2A662D8-1607-F8A6-BB75-C0F53310E6B3}" dt="2023-08-03T21:55:44.394" v="32" actId="1076"/>
      <pc:docMkLst>
        <pc:docMk/>
      </pc:docMkLst>
      <pc:sldChg chg="modSp">
        <pc:chgData name="Michelle Starnes" userId="S::mstarne7@jh.edu::4ed950a2-b19a-4842-9788-5935646d6461" providerId="AD" clId="Web-{E2A662D8-1607-F8A6-BB75-C0F53310E6B3}" dt="2023-08-03T21:55:44.394" v="32" actId="1076"/>
        <pc:sldMkLst>
          <pc:docMk/>
          <pc:sldMk cId="33936548" sldId="264"/>
        </pc:sldMkLst>
        <pc:spChg chg="mod">
          <ac:chgData name="Michelle Starnes" userId="S::mstarne7@jh.edu::4ed950a2-b19a-4842-9788-5935646d6461" providerId="AD" clId="Web-{E2A662D8-1607-F8A6-BB75-C0F53310E6B3}" dt="2023-08-03T21:55:44.394" v="32" actId="1076"/>
          <ac:spMkLst>
            <pc:docMk/>
            <pc:sldMk cId="33936548" sldId="264"/>
            <ac:spMk id="4" creationId="{69CDA3BE-0EE1-43A4-A2E1-A7DA3D3B66D6}"/>
          </ac:spMkLst>
        </pc:spChg>
      </pc:sldChg>
    </pc:docChg>
  </pc:docChgLst>
  <pc:docChgLst>
    <pc:chgData name="Jeri Crispe" userId="S::jcrispe1@jh.edu::91ebc702-70de-4e7d-be2a-3e2841847880" providerId="AD" clId="Web-{E4C0718C-A825-2F61-A8E3-E90EB1C2BE43}"/>
    <pc:docChg chg="modSld">
      <pc:chgData name="Jeri Crispe" userId="S::jcrispe1@jh.edu::91ebc702-70de-4e7d-be2a-3e2841847880" providerId="AD" clId="Web-{E4C0718C-A825-2F61-A8E3-E90EB1C2BE43}" dt="2024-07-15T14:42:05.772" v="15" actId="20577"/>
      <pc:docMkLst>
        <pc:docMk/>
      </pc:docMkLst>
      <pc:sldChg chg="modSp">
        <pc:chgData name="Jeri Crispe" userId="S::jcrispe1@jh.edu::91ebc702-70de-4e7d-be2a-3e2841847880" providerId="AD" clId="Web-{E4C0718C-A825-2F61-A8E3-E90EB1C2BE43}" dt="2024-07-15T14:42:05.772" v="15" actId="20577"/>
        <pc:sldMkLst>
          <pc:docMk/>
          <pc:sldMk cId="0" sldId="326"/>
        </pc:sldMkLst>
        <pc:spChg chg="mod">
          <ac:chgData name="Jeri Crispe" userId="S::jcrispe1@jh.edu::91ebc702-70de-4e7d-be2a-3e2841847880" providerId="AD" clId="Web-{E4C0718C-A825-2F61-A8E3-E90EB1C2BE43}" dt="2024-07-15T14:42:05.772" v="15" actId="20577"/>
          <ac:spMkLst>
            <pc:docMk/>
            <pc:sldMk cId="0" sldId="326"/>
            <ac:spMk id="581" creationId="{00000000-0000-0000-0000-000000000000}"/>
          </ac:spMkLst>
        </pc:spChg>
      </pc:sldChg>
    </pc:docChg>
  </pc:docChgLst>
  <pc:docChgLst>
    <pc:chgData name="Martha Mac Iver" userId="cf50b649-e362-467a-a5b1-a01ad8d60a83" providerId="ADAL" clId="{4374E7EE-402F-46A9-908E-89929F4C1732}"/>
    <pc:docChg chg="modSld">
      <pc:chgData name="Martha Mac Iver" userId="cf50b649-e362-467a-a5b1-a01ad8d60a83" providerId="ADAL" clId="{4374E7EE-402F-46A9-908E-89929F4C1732}" dt="2023-07-12T20:06:09.516" v="31" actId="1076"/>
      <pc:docMkLst>
        <pc:docMk/>
      </pc:docMkLst>
      <pc:sldChg chg="addSp delSp modSp">
        <pc:chgData name="Martha Mac Iver" userId="cf50b649-e362-467a-a5b1-a01ad8d60a83" providerId="ADAL" clId="{4374E7EE-402F-46A9-908E-89929F4C1732}" dt="2023-07-12T18:56:51.441" v="5" actId="1076"/>
        <pc:sldMkLst>
          <pc:docMk/>
          <pc:sldMk cId="0" sldId="258"/>
        </pc:sldMkLst>
        <pc:picChg chg="add mod">
          <ac:chgData name="Martha Mac Iver" userId="cf50b649-e362-467a-a5b1-a01ad8d60a83" providerId="ADAL" clId="{4374E7EE-402F-46A9-908E-89929F4C1732}" dt="2023-07-12T18:56:51.441" v="5" actId="1076"/>
          <ac:picMkLst>
            <pc:docMk/>
            <pc:sldMk cId="0" sldId="258"/>
            <ac:picMk id="3" creationId="{53EF128E-F592-46C8-99C0-3EF3FA1735E4}"/>
          </ac:picMkLst>
        </pc:picChg>
        <pc:picChg chg="del">
          <ac:chgData name="Martha Mac Iver" userId="cf50b649-e362-467a-a5b1-a01ad8d60a83" providerId="ADAL" clId="{4374E7EE-402F-46A9-908E-89929F4C1732}" dt="2023-07-12T18:56:44.862" v="2"/>
          <ac:picMkLst>
            <pc:docMk/>
            <pc:sldMk cId="0" sldId="258"/>
            <ac:picMk id="18" creationId="{D9A25C45-076A-5CF4-E296-FBD47142F9FE}"/>
          </ac:picMkLst>
        </pc:picChg>
      </pc:sldChg>
      <pc:sldChg chg="delSp">
        <pc:chgData name="Martha Mac Iver" userId="cf50b649-e362-467a-a5b1-a01ad8d60a83" providerId="ADAL" clId="{4374E7EE-402F-46A9-908E-89929F4C1732}" dt="2023-07-12T19:22:18.647" v="6"/>
        <pc:sldMkLst>
          <pc:docMk/>
          <pc:sldMk cId="0" sldId="293"/>
        </pc:sldMkLst>
        <pc:picChg chg="del">
          <ac:chgData name="Martha Mac Iver" userId="cf50b649-e362-467a-a5b1-a01ad8d60a83" providerId="ADAL" clId="{4374E7EE-402F-46A9-908E-89929F4C1732}" dt="2023-07-12T19:22:18.647" v="6"/>
          <ac:picMkLst>
            <pc:docMk/>
            <pc:sldMk cId="0" sldId="293"/>
            <ac:picMk id="1026" creationId="{1E955C73-C9A0-DB6D-798C-0C5755AA020C}"/>
          </ac:picMkLst>
        </pc:picChg>
      </pc:sldChg>
      <pc:sldChg chg="addSp delSp modSp">
        <pc:chgData name="Martha Mac Iver" userId="cf50b649-e362-467a-a5b1-a01ad8d60a83" providerId="ADAL" clId="{4374E7EE-402F-46A9-908E-89929F4C1732}" dt="2023-07-12T20:06:09.516" v="31" actId="1076"/>
        <pc:sldMkLst>
          <pc:docMk/>
          <pc:sldMk cId="2161508753" sldId="312"/>
        </pc:sldMkLst>
        <pc:spChg chg="add del mod">
          <ac:chgData name="Martha Mac Iver" userId="cf50b649-e362-467a-a5b1-a01ad8d60a83" providerId="ADAL" clId="{4374E7EE-402F-46A9-908E-89929F4C1732}" dt="2023-07-12T20:04:04.351" v="19"/>
          <ac:spMkLst>
            <pc:docMk/>
            <pc:sldMk cId="2161508753" sldId="312"/>
            <ac:spMk id="7" creationId="{5485E5E8-8D1B-4E10-B888-9E95584FA056}"/>
          </ac:spMkLst>
        </pc:spChg>
        <pc:spChg chg="add del mod">
          <ac:chgData name="Martha Mac Iver" userId="cf50b649-e362-467a-a5b1-a01ad8d60a83" providerId="ADAL" clId="{4374E7EE-402F-46A9-908E-89929F4C1732}" dt="2023-07-12T20:05:57.410" v="26"/>
          <ac:spMkLst>
            <pc:docMk/>
            <pc:sldMk cId="2161508753" sldId="312"/>
            <ac:spMk id="10" creationId="{3E219F41-DAD3-4398-B92B-88192B9F0831}"/>
          </ac:spMkLst>
        </pc:spChg>
        <pc:picChg chg="add del mod">
          <ac:chgData name="Martha Mac Iver" userId="cf50b649-e362-467a-a5b1-a01ad8d60a83" providerId="ADAL" clId="{4374E7EE-402F-46A9-908E-89929F4C1732}" dt="2023-07-12T20:04:04.351" v="19"/>
          <ac:picMkLst>
            <pc:docMk/>
            <pc:sldMk cId="2161508753" sldId="312"/>
            <ac:picMk id="3" creationId="{8260C58D-D65E-4CA8-AE92-945BF7FB5B87}"/>
          </ac:picMkLst>
        </pc:picChg>
        <pc:picChg chg="add del mod">
          <ac:chgData name="Martha Mac Iver" userId="cf50b649-e362-467a-a5b1-a01ad8d60a83" providerId="ADAL" clId="{4374E7EE-402F-46A9-908E-89929F4C1732}" dt="2023-07-12T20:06:09.516" v="31" actId="1076"/>
          <ac:picMkLst>
            <pc:docMk/>
            <pc:sldMk cId="2161508753" sldId="312"/>
            <ac:picMk id="9" creationId="{5BA7CD32-991E-4BCD-9F86-12E43C81C401}"/>
          </ac:picMkLst>
        </pc:picChg>
        <pc:picChg chg="del">
          <ac:chgData name="Martha Mac Iver" userId="cf50b649-e362-467a-a5b1-a01ad8d60a83" providerId="ADAL" clId="{4374E7EE-402F-46A9-908E-89929F4C1732}" dt="2023-07-12T20:03:26.911" v="17"/>
          <ac:picMkLst>
            <pc:docMk/>
            <pc:sldMk cId="2161508753" sldId="312"/>
            <ac:picMk id="3074" creationId="{96C7F0D9-ABB5-AEAB-95E4-4B4EFD226184}"/>
          </ac:picMkLst>
        </pc:picChg>
        <pc:picChg chg="mod">
          <ac:chgData name="Martha Mac Iver" userId="cf50b649-e362-467a-a5b1-a01ad8d60a83" providerId="ADAL" clId="{4374E7EE-402F-46A9-908E-89929F4C1732}" dt="2023-07-12T20:06:08.029" v="30" actId="1076"/>
          <ac:picMkLst>
            <pc:docMk/>
            <pc:sldMk cId="2161508753" sldId="312"/>
            <ac:picMk id="3076" creationId="{8ECEB2C3-3480-2D18-1C88-041D40F44DA4}"/>
          </ac:picMkLst>
        </pc:picChg>
      </pc:sldChg>
      <pc:sldChg chg="addSp delSp modSp">
        <pc:chgData name="Martha Mac Iver" userId="cf50b649-e362-467a-a5b1-a01ad8d60a83" providerId="ADAL" clId="{4374E7EE-402F-46A9-908E-89929F4C1732}" dt="2023-07-12T19:32:36.400" v="16" actId="1076"/>
        <pc:sldMkLst>
          <pc:docMk/>
          <pc:sldMk cId="3616281582" sldId="381"/>
        </pc:sldMkLst>
        <pc:spChg chg="add del">
          <ac:chgData name="Martha Mac Iver" userId="cf50b649-e362-467a-a5b1-a01ad8d60a83" providerId="ADAL" clId="{4374E7EE-402F-46A9-908E-89929F4C1732}" dt="2023-07-12T19:32:02.374" v="8"/>
          <ac:spMkLst>
            <pc:docMk/>
            <pc:sldMk cId="3616281582" sldId="381"/>
            <ac:spMk id="2" creationId="{17078B3F-31EF-43B2-B707-3FF2617A20AF}"/>
          </ac:spMkLst>
        </pc:spChg>
        <pc:spChg chg="mod">
          <ac:chgData name="Martha Mac Iver" userId="cf50b649-e362-467a-a5b1-a01ad8d60a83" providerId="ADAL" clId="{4374E7EE-402F-46A9-908E-89929F4C1732}" dt="2023-07-12T19:32:33.624" v="15" actId="1076"/>
          <ac:spMkLst>
            <pc:docMk/>
            <pc:sldMk cId="3616281582" sldId="381"/>
            <ac:spMk id="4" creationId="{96AFE9A2-4116-3221-5D6D-0A12FA8203E5}"/>
          </ac:spMkLst>
        </pc:spChg>
        <pc:picChg chg="add mod">
          <ac:chgData name="Martha Mac Iver" userId="cf50b649-e362-467a-a5b1-a01ad8d60a83" providerId="ADAL" clId="{4374E7EE-402F-46A9-908E-89929F4C1732}" dt="2023-07-12T19:32:36.400" v="16" actId="1076"/>
          <ac:picMkLst>
            <pc:docMk/>
            <pc:sldMk cId="3616281582" sldId="381"/>
            <ac:picMk id="8" creationId="{89E63202-EB67-4404-885A-3602D1D13E86}"/>
          </ac:picMkLst>
        </pc:picChg>
        <pc:picChg chg="del">
          <ac:chgData name="Martha Mac Iver" userId="cf50b649-e362-467a-a5b1-a01ad8d60a83" providerId="ADAL" clId="{4374E7EE-402F-46A9-908E-89929F4C1732}" dt="2023-07-12T19:32:19.979" v="11"/>
          <ac:picMkLst>
            <pc:docMk/>
            <pc:sldMk cId="3616281582" sldId="381"/>
            <ac:picMk id="2050" creationId="{798ACF95-C185-44F5-EE80-BFA1386D2992}"/>
          </ac:picMkLst>
        </pc:picChg>
        <pc:picChg chg="del">
          <ac:chgData name="Martha Mac Iver" userId="cf50b649-e362-467a-a5b1-a01ad8d60a83" providerId="ADAL" clId="{4374E7EE-402F-46A9-908E-89929F4C1732}" dt="2023-07-12T19:32:23.042" v="12"/>
          <ac:picMkLst>
            <pc:docMk/>
            <pc:sldMk cId="3616281582" sldId="381"/>
            <ac:picMk id="2052" creationId="{F412E638-BA78-08DE-F124-C41079C04072}"/>
          </ac:picMkLst>
        </pc:picChg>
        <pc:picChg chg="del">
          <ac:chgData name="Martha Mac Iver" userId="cf50b649-e362-467a-a5b1-a01ad8d60a83" providerId="ADAL" clId="{4374E7EE-402F-46A9-908E-89929F4C1732}" dt="2023-07-12T19:32:15.520" v="10"/>
          <ac:picMkLst>
            <pc:docMk/>
            <pc:sldMk cId="3616281582" sldId="381"/>
            <ac:picMk id="2054" creationId="{7766D982-3D0C-FBF2-1C77-14720FE335B4}"/>
          </ac:picMkLst>
        </pc:picChg>
      </pc:sldChg>
    </pc:docChg>
  </pc:docChgLst>
  <pc:docChgLst>
    <pc:chgData name="Martha Mac Iver" userId="cf50b649-e362-467a-a5b1-a01ad8d60a83" providerId="ADAL" clId="{2C59E784-8338-469F-8134-264F88059737}"/>
    <pc:docChg chg="modSld">
      <pc:chgData name="Martha Mac Iver" userId="cf50b649-e362-467a-a5b1-a01ad8d60a83" providerId="ADAL" clId="{2C59E784-8338-469F-8134-264F88059737}" dt="2023-06-15T18:48:38.501" v="458" actId="20577"/>
      <pc:docMkLst>
        <pc:docMk/>
      </pc:docMkLst>
      <pc:sldChg chg="modSp">
        <pc:chgData name="Martha Mac Iver" userId="cf50b649-e362-467a-a5b1-a01ad8d60a83" providerId="ADAL" clId="{2C59E784-8338-469F-8134-264F88059737}" dt="2023-06-15T18:48:38.501" v="458" actId="20577"/>
        <pc:sldMkLst>
          <pc:docMk/>
          <pc:sldMk cId="833900749" sldId="387"/>
        </pc:sldMkLst>
        <pc:spChg chg="mod">
          <ac:chgData name="Martha Mac Iver" userId="cf50b649-e362-467a-a5b1-a01ad8d60a83" providerId="ADAL" clId="{2C59E784-8338-469F-8134-264F88059737}" dt="2023-06-15T18:48:38.501" v="458" actId="20577"/>
          <ac:spMkLst>
            <pc:docMk/>
            <pc:sldMk cId="833900749" sldId="387"/>
            <ac:spMk id="4" creationId="{73FED883-9C7A-8BAB-1594-B5E96F6EC5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lickr.com/photos/asiandevelopmentbank/842649496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dutopia.org/article/daily-ritual-builds-trust-and-community-among-student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xhere.com/en/photo/163067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69930c098c_2_10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Clr>
                <a:schemeClr val="dk1"/>
              </a:buClr>
              <a:buNone/>
            </a:pPr>
            <a:r>
              <a:rPr lang="en-US" dirty="0"/>
              <a:t> </a:t>
            </a:r>
            <a:r>
              <a:rPr lang="en-US" sz="1400" dirty="0"/>
              <a:t>Hello, I am …... and today we'll begin an exciting learning journey with lessons in Unit 1 which is about Learning with a Sense of Purpose.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dirty="0"/>
          </a:p>
        </p:txBody>
      </p:sp>
      <p:sp>
        <p:nvSpPr>
          <p:cNvPr id="170" name="Google Shape;170;g169930c098c_2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69930c098c_2_3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169930c098c_2_3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 sz="1400" dirty="0"/>
              <a:t>Have you used "Do </a:t>
            </a:r>
            <a:r>
              <a:rPr lang="en" sz="1400" dirty="0" err="1"/>
              <a:t>Nows</a:t>
            </a:r>
            <a:r>
              <a:rPr lang="en" sz="1400" dirty="0"/>
              <a:t>"?  If you have, kindly share an example of the Do Now you’ve used.</a:t>
            </a:r>
          </a:p>
          <a:p>
            <a:pPr marL="0" indent="0">
              <a:buNone/>
            </a:pPr>
            <a:endParaRPr lang="en-US" sz="1400" dirty="0"/>
          </a:p>
          <a:p>
            <a:pPr marL="0" indent="0">
              <a:buNone/>
            </a:pPr>
            <a:r>
              <a:rPr lang="en" sz="1400" dirty="0"/>
              <a:t>If you have not, no worries we'll get to experience the Do Now in Unit 1 Lesson 1</a:t>
            </a:r>
            <a:endParaRPr sz="1400" dirty="0"/>
          </a:p>
        </p:txBody>
      </p:sp>
      <p:sp>
        <p:nvSpPr>
          <p:cNvPr id="570" name="Google Shape;570;g169930c098c_2_3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9930c098c_2_3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169930c098c_2_3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 sz="1200" b="1" dirty="0"/>
              <a:t>A lesson dedication </a:t>
            </a:r>
            <a:r>
              <a:rPr lang="en" sz="1200" dirty="0"/>
              <a:t>is designed to gradually build our learning community. </a:t>
            </a:r>
          </a:p>
          <a:p>
            <a:pPr marL="0" indent="0">
              <a:buNone/>
            </a:pPr>
            <a:endParaRPr lang="en" sz="1200" dirty="0"/>
          </a:p>
          <a:p>
            <a:pPr marL="0" indent="0">
              <a:buNone/>
            </a:pPr>
            <a:r>
              <a:rPr lang="en" sz="1200" dirty="0"/>
              <a:t>Each day students will have the opportunity to present their inspirational person. Now, we will watch the dedication video embedded in the article. Do you have any thoughts or ideas on how to begin this process in your classrooms and Have you used this in the classroom and if yes-What structures or processes did you have in place?</a:t>
            </a:r>
            <a:endParaRPr lang="en-US" sz="1200" dirty="0"/>
          </a:p>
          <a:p>
            <a:pPr marL="0" indent="0">
              <a:buNone/>
            </a:pPr>
            <a:endParaRPr lang="en" sz="1200" dirty="0"/>
          </a:p>
          <a:p>
            <a:pPr marL="0" indent="0">
              <a:buNone/>
            </a:pPr>
            <a:r>
              <a:rPr lang="en" sz="1200" dirty="0"/>
              <a:t>Now it is your turn to model a lesson dedication by sharing with your colleagues today about an inspirational person in your life You will have 30 seconds to share.</a:t>
            </a:r>
          </a:p>
          <a:p>
            <a:pPr marL="0" lvl="0" indent="0" algn="l" rtl="0">
              <a:spcBef>
                <a:spcPts val="0"/>
              </a:spcBef>
              <a:spcAft>
                <a:spcPts val="0"/>
              </a:spcAft>
              <a:buNone/>
            </a:pPr>
            <a:endParaRPr lang="en" sz="1200" dirty="0"/>
          </a:p>
          <a:p>
            <a:pPr marL="0" lvl="0" indent="0" algn="l" rtl="0">
              <a:spcBef>
                <a:spcPts val="0"/>
              </a:spcBef>
              <a:spcAft>
                <a:spcPts val="0"/>
              </a:spcAft>
              <a:buNone/>
            </a:pPr>
            <a:r>
              <a:rPr lang="en-US" sz="1200" b="1" i="0" u="none" strike="noStrike" dirty="0">
                <a:solidFill>
                  <a:srgbClr val="000000"/>
                </a:solidFill>
                <a:effectLst/>
                <a:latin typeface="Calibri" panose="020F0502020204030204" pitchFamily="34" charset="0"/>
              </a:rPr>
              <a:t>Note:</a:t>
            </a:r>
            <a:r>
              <a:rPr lang="en-US" sz="1200"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Calibri" panose="020F0502020204030204" pitchFamily="34" charset="0"/>
              </a:rPr>
              <a:t>If the student has supplied a photo of the person to whom he or she is dedicating today’s lesson, you can add it to the slide, or simply replace the slide with the photo.”  Of course, in some instances the student who is doing the dedication will have supplied a photo of the person being honored that has BOTH the honoree and the student in the photo together, which is obviously fine.  Of course, it is OK for the student to make a dedication to a fictional character who has inspired them.  In those cases, an image may or may not be available. </a:t>
            </a:r>
            <a:endParaRPr dirty="0"/>
          </a:p>
        </p:txBody>
      </p:sp>
      <p:sp>
        <p:nvSpPr>
          <p:cNvPr id="578" name="Google Shape;578;g169930c098c_2_3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69930c098c_2_31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None/>
            </a:pPr>
            <a:r>
              <a:rPr lang="en-US" sz="1400" dirty="0"/>
              <a:t>The Introduction Section can be as brief as you want it to be. It essentially</a:t>
            </a:r>
            <a:r>
              <a:rPr lang="en" sz="1400" dirty="0"/>
              <a:t> builds on the Do Now activity. It is the space to highlight the relevance of the day’s topic, present the agenda, and it may also </a:t>
            </a:r>
            <a:r>
              <a:rPr lang="en" sz="1400" dirty="0" err="1"/>
              <a:t>of.fer</a:t>
            </a:r>
            <a:r>
              <a:rPr lang="en" sz="1400" dirty="0"/>
              <a:t> the opportunity to introduce important vocabulary.</a:t>
            </a:r>
            <a:endParaRPr sz="1400" dirty="0"/>
          </a:p>
        </p:txBody>
      </p:sp>
      <p:sp>
        <p:nvSpPr>
          <p:cNvPr id="585" name="Google Shape;585;g169930c098c_2_3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69930c098c_2_32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None/>
            </a:pPr>
            <a:r>
              <a:rPr lang="en-US" sz="1400" dirty="0"/>
              <a:t>Knowing your students will inform what will work best with them.</a:t>
            </a:r>
          </a:p>
          <a:p>
            <a:pPr marL="0" indent="0">
              <a:buNone/>
            </a:pPr>
            <a:endParaRPr lang="en-US" sz="1400" dirty="0"/>
          </a:p>
          <a:p>
            <a:pPr marL="0" indent="0">
              <a:buNone/>
            </a:pPr>
            <a:r>
              <a:rPr lang="en-US" sz="1400" dirty="0"/>
              <a:t>Feel free to extend or eliminate activities based on your classroom context and your students.</a:t>
            </a:r>
            <a:endParaRPr sz="1400" dirty="0"/>
          </a:p>
        </p:txBody>
      </p:sp>
      <p:sp>
        <p:nvSpPr>
          <p:cNvPr id="592" name="Google Shape;592;g169930c098c_2_3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69930c098c_2_3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g169930c098c_2_3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 sz="1400" dirty="0"/>
              <a:t>Exit tickets are regularly used to check for understanding after each lesson. Have you used exit tickets?</a:t>
            </a:r>
          </a:p>
          <a:p>
            <a:pPr marL="0" indent="0">
              <a:buNone/>
            </a:pPr>
            <a:endParaRPr lang="en-US" sz="1400" dirty="0"/>
          </a:p>
          <a:p>
            <a:pPr marL="0" indent="0">
              <a:buNone/>
            </a:pPr>
            <a:r>
              <a:rPr lang="en" sz="1400" dirty="0"/>
              <a:t>if yes, share example(s) of how you used them? Have you, perhaps, used something similar in the classroom that was successful and you would feel more comfortable using? </a:t>
            </a:r>
          </a:p>
          <a:p>
            <a:pPr marL="0" indent="0">
              <a:buNone/>
            </a:pPr>
            <a:endParaRPr lang="en" sz="1400" dirty="0"/>
          </a:p>
          <a:p>
            <a:pPr marL="0" indent="0">
              <a:buNone/>
            </a:pPr>
            <a:r>
              <a:rPr lang="en" sz="1400" dirty="0"/>
              <a:t>Kindly share your thoughts thoughts, comments, questions</a:t>
            </a:r>
            <a:endParaRPr sz="1400" dirty="0"/>
          </a:p>
        </p:txBody>
      </p:sp>
      <p:sp>
        <p:nvSpPr>
          <p:cNvPr id="600" name="Google Shape;600;g169930c098c_2_3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69930c098c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indent="0">
              <a:buNone/>
            </a:pPr>
            <a:r>
              <a:rPr lang="en" sz="1400" dirty="0"/>
              <a:t>Homework is not required in the 4S course, and suggestions are provided in case you assign homework, or if more activities are needed in a longer class period. </a:t>
            </a:r>
          </a:p>
          <a:p>
            <a:pPr marL="0" indent="0">
              <a:buNone/>
            </a:pPr>
            <a:endParaRPr lang="en" sz="1400" dirty="0"/>
          </a:p>
          <a:p>
            <a:pPr marL="0" indent="0">
              <a:buNone/>
            </a:pPr>
            <a:r>
              <a:rPr lang="en" sz="1400" dirty="0"/>
              <a:t>There is guidance for ways to adapt lessons if time is short.</a:t>
            </a:r>
          </a:p>
          <a:p>
            <a:pPr marL="0" indent="0">
              <a:buNone/>
            </a:pPr>
            <a:endParaRPr lang="en" sz="1400" dirty="0"/>
          </a:p>
          <a:p>
            <a:pPr marL="0" indent="0">
              <a:buNone/>
            </a:pPr>
            <a:r>
              <a:rPr lang="en" sz="1400" dirty="0"/>
              <a:t>Any </a:t>
            </a:r>
            <a:r>
              <a:rPr lang="en-US" sz="1400" dirty="0"/>
              <a:t>thoughts, questions, comments?</a:t>
            </a:r>
            <a:endParaRPr sz="1400" dirty="0"/>
          </a:p>
        </p:txBody>
      </p:sp>
      <p:sp>
        <p:nvSpPr>
          <p:cNvPr id="607" name="Google Shape;607;g169930c098c_2_3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69930c098c_2_2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g169930c098c_2_2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sz="1400" dirty="0">
                <a:latin typeface="Calibri"/>
                <a:cs typeface="Calibri"/>
              </a:rPr>
              <a:t>Some lessons offer specific student activity sheets</a:t>
            </a:r>
            <a:r>
              <a:rPr lang="en-US" sz="1400" b="0" i="0" u="none" strike="noStrike" dirty="0">
                <a:solidFill>
                  <a:srgbClr val="000000"/>
                </a:solidFill>
                <a:effectLst/>
                <a:latin typeface="Calibri"/>
                <a:cs typeface="Calibri"/>
              </a:rPr>
              <a:t> in the hardcopy and e-versions of the teacher’s manual </a:t>
            </a:r>
            <a:r>
              <a:rPr lang="en-US" sz="1400" dirty="0">
                <a:latin typeface="Calibri"/>
                <a:cs typeface="Calibri"/>
              </a:rPr>
              <a:t>that you'll see when preparing</a:t>
            </a:r>
            <a:r>
              <a:rPr lang="en-US" sz="1400" b="0" i="0" u="none" strike="noStrike" dirty="0">
                <a:solidFill>
                  <a:srgbClr val="000000"/>
                </a:solidFill>
                <a:effectLst/>
                <a:latin typeface="Calibri"/>
                <a:cs typeface="Calibri"/>
              </a:rPr>
              <a:t> </a:t>
            </a:r>
            <a:r>
              <a:rPr lang="en-US" sz="1400" dirty="0">
                <a:latin typeface="Calibri"/>
                <a:cs typeface="Calibri"/>
              </a:rPr>
              <a:t>your lessons in</a:t>
            </a:r>
            <a:r>
              <a:rPr lang="en-US" sz="1400" b="0" i="0" u="none" strike="noStrike" dirty="0">
                <a:solidFill>
                  <a:srgbClr val="000000"/>
                </a:solidFill>
                <a:effectLst/>
                <a:latin typeface="Calibri"/>
                <a:cs typeface="Calibri"/>
              </a:rPr>
              <a:t> </a:t>
            </a:r>
            <a:r>
              <a:rPr lang="en-US" sz="1400" dirty="0">
                <a:latin typeface="Calibri"/>
                <a:cs typeface="Calibri"/>
              </a:rPr>
              <a:t>advance. </a:t>
            </a:r>
          </a:p>
          <a:p>
            <a:pPr marL="0" indent="0">
              <a:buNone/>
            </a:pPr>
            <a:endParaRPr lang="en-US" sz="1400" dirty="0">
              <a:latin typeface="Calibri"/>
              <a:cs typeface="Calibri"/>
            </a:endParaRPr>
          </a:p>
          <a:p>
            <a:pPr marL="0" indent="0">
              <a:buNone/>
            </a:pPr>
            <a:r>
              <a:rPr lang="en-US" sz="1400" dirty="0">
                <a:latin typeface="Calibri"/>
                <a:cs typeface="Calibri"/>
              </a:rPr>
              <a:t>At that point you may opt for duplicating them</a:t>
            </a:r>
            <a:r>
              <a:rPr lang="en-US" sz="1400" b="0" i="0" u="none" strike="noStrike" dirty="0">
                <a:solidFill>
                  <a:srgbClr val="000000"/>
                </a:solidFill>
                <a:effectLst/>
                <a:latin typeface="Calibri"/>
                <a:cs typeface="Calibri"/>
              </a:rPr>
              <a:t> for students’ use or forward to students as fillable forms, if each student has a laptop</a:t>
            </a:r>
            <a:r>
              <a:rPr lang="en-US" sz="1400" dirty="0">
                <a:latin typeface="Calibri"/>
                <a:cs typeface="Calibri"/>
              </a:rPr>
              <a:t>.</a:t>
            </a:r>
          </a:p>
          <a:p>
            <a:pPr marL="0" indent="0">
              <a:buNone/>
            </a:pPr>
            <a:endParaRPr lang="en-US" dirty="0"/>
          </a:p>
        </p:txBody>
      </p:sp>
      <p:sp>
        <p:nvSpPr>
          <p:cNvPr id="467" name="Google Shape;467;g169930c098c_2_2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Read the slide or have participants read it to themselves</a:t>
            </a:r>
          </a:p>
        </p:txBody>
      </p:sp>
    </p:spTree>
    <p:extLst>
      <p:ext uri="{BB962C8B-B14F-4D97-AF65-F5344CB8AC3E}">
        <p14:creationId xmlns:p14="http://schemas.microsoft.com/office/powerpoint/2010/main" val="2794060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0">
              <a:buNone/>
            </a:pPr>
            <a:r>
              <a:rPr lang="en-US" sz="1400" dirty="0">
                <a:solidFill>
                  <a:schemeClr val="dk1"/>
                </a:solidFill>
                <a:latin typeface="+mn-lt"/>
              </a:rPr>
              <a:t>You can read the slide or have participants read the slide</a:t>
            </a:r>
          </a:p>
          <a:p>
            <a:pPr indent="0">
              <a:buNone/>
            </a:pPr>
            <a:endParaRPr lang="en-US" sz="1400" dirty="0">
              <a:solidFill>
                <a:schemeClr val="dk1"/>
              </a:solidFill>
              <a:latin typeface="+mn-lt"/>
            </a:endParaRPr>
          </a:p>
          <a:p>
            <a:pPr indent="0">
              <a:buNone/>
            </a:pPr>
            <a:r>
              <a:rPr lang="en-US" sz="1400" dirty="0">
                <a:solidFill>
                  <a:schemeClr val="dk1"/>
                </a:solidFill>
                <a:latin typeface="+mn-lt"/>
              </a:rPr>
              <a:t>You can share the following questions designed for the debrief or ask participants what questions they might ask to further help students identify strategies that helped them complete this activity.</a:t>
            </a:r>
          </a:p>
          <a:p>
            <a:pPr indent="0">
              <a:buNone/>
            </a:pPr>
            <a:endParaRPr lang="en-US" sz="1400" dirty="0">
              <a:solidFill>
                <a:schemeClr val="dk1"/>
              </a:solidFill>
              <a:latin typeface="+mn-lt"/>
            </a:endParaRPr>
          </a:p>
          <a:p>
            <a:pPr marL="742950" indent="-285750"/>
            <a:r>
              <a:rPr lang="en-US" sz="1400" dirty="0">
                <a:solidFill>
                  <a:schemeClr val="dk1"/>
                </a:solidFill>
                <a:latin typeface="+mn-lt"/>
              </a:rPr>
              <a:t>What did you notice about strategies you used to make this work? </a:t>
            </a:r>
          </a:p>
          <a:p>
            <a:pPr indent="0">
              <a:buNone/>
            </a:pPr>
            <a:endParaRPr lang="en-US" sz="1400" dirty="0">
              <a:solidFill>
                <a:schemeClr val="dk1"/>
              </a:solidFill>
              <a:latin typeface="+mn-lt"/>
            </a:endParaRPr>
          </a:p>
          <a:p>
            <a:pPr marL="742950" indent="-285750"/>
            <a:r>
              <a:rPr lang="en-US" sz="1400" dirty="0">
                <a:solidFill>
                  <a:schemeClr val="dk1"/>
                </a:solidFill>
                <a:latin typeface="+mn-lt"/>
              </a:rPr>
              <a:t>What steps could have helped us do this faster (besides being able to talk out loud)? </a:t>
            </a:r>
          </a:p>
          <a:p>
            <a:pPr marL="742950" indent="-285750"/>
            <a:endParaRPr lang="en-US" sz="1400" dirty="0">
              <a:solidFill>
                <a:schemeClr val="dk1"/>
              </a:solidFill>
              <a:latin typeface="+mn-lt"/>
            </a:endParaRPr>
          </a:p>
          <a:p>
            <a:pPr marL="742950" indent="-285750"/>
            <a:r>
              <a:rPr lang="en-US" sz="1400" dirty="0">
                <a:solidFill>
                  <a:schemeClr val="dk1"/>
                </a:solidFill>
                <a:latin typeface="+mn-lt"/>
              </a:rPr>
              <a:t>Did you find anyone with a birthday close to yours that you didn’t already know about?</a:t>
            </a:r>
          </a:p>
        </p:txBody>
      </p:sp>
    </p:spTree>
    <p:extLst>
      <p:ext uri="{BB962C8B-B14F-4D97-AF65-F5344CB8AC3E}">
        <p14:creationId xmlns:p14="http://schemas.microsoft.com/office/powerpoint/2010/main" val="3433277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a:solidFill>
                  <a:schemeClr val="dk1"/>
                </a:solidFill>
              </a:rPr>
              <a:t>Explain that this activity is designed to give students an overview of the 4S curriculum and allow them preview what they will be learning and think about how it applies to helping them prepare for high school.</a:t>
            </a:r>
          </a:p>
          <a:p>
            <a:pPr marL="0" lvl="0" indent="0" algn="l" rtl="0">
              <a:spcBef>
                <a:spcPts val="0"/>
              </a:spcBef>
              <a:spcAft>
                <a:spcPts val="0"/>
              </a:spcAft>
              <a:buNone/>
            </a:pPr>
            <a:endParaRPr lang="en-US" sz="1400" dirty="0">
              <a:solidFill>
                <a:schemeClr val="dk1"/>
              </a:solidFill>
            </a:endParaRPr>
          </a:p>
          <a:p>
            <a:pPr marL="0" lvl="0" indent="0" algn="l" rtl="0">
              <a:spcBef>
                <a:spcPts val="0"/>
              </a:spcBef>
              <a:spcAft>
                <a:spcPts val="0"/>
              </a:spcAft>
              <a:buNone/>
            </a:pPr>
            <a:r>
              <a:rPr lang="en-US" sz="1400" dirty="0">
                <a:solidFill>
                  <a:schemeClr val="dk1"/>
                </a:solidFill>
              </a:rPr>
              <a:t>For you the instructor to enact this lesson you will need to have a poster for each unit with the questions for the students to discuss at each station </a:t>
            </a:r>
            <a:r>
              <a:rPr lang="en-US" sz="1400" b="1" dirty="0">
                <a:solidFill>
                  <a:schemeClr val="dk1"/>
                </a:solidFill>
              </a:rPr>
              <a:t>found on pages 5-10 of the Teacher’s Manual</a:t>
            </a:r>
            <a:r>
              <a:rPr lang="en-US" sz="1400" dirty="0">
                <a:solidFill>
                  <a:schemeClr val="dk1"/>
                </a:solidFill>
              </a:rPr>
              <a:t>.</a:t>
            </a:r>
          </a:p>
          <a:p>
            <a:pPr marL="0" lvl="0" indent="0" algn="l" rtl="0">
              <a:spcBef>
                <a:spcPts val="0"/>
              </a:spcBef>
              <a:spcAft>
                <a:spcPts val="0"/>
              </a:spcAft>
              <a:buNone/>
            </a:pPr>
            <a:endParaRPr lang="en-US" sz="1400" dirty="0">
              <a:solidFill>
                <a:schemeClr val="dk1"/>
              </a:solidFill>
            </a:endParaRPr>
          </a:p>
          <a:p>
            <a:pPr marL="0" lvl="0" indent="0" algn="l" rtl="0">
              <a:spcBef>
                <a:spcPts val="0"/>
              </a:spcBef>
              <a:spcAft>
                <a:spcPts val="0"/>
              </a:spcAft>
              <a:buNone/>
            </a:pPr>
            <a:r>
              <a:rPr lang="en-US" sz="1400" dirty="0">
                <a:solidFill>
                  <a:schemeClr val="dk1"/>
                </a:solidFill>
              </a:rPr>
              <a:t>The students will be divided into five groups by birthday. Groups do a gallery walk to discover what each unit will focus on. Teachers will encourage students to discuss or post responses to the questions at each unit station. Groups spend about 4-5 minutes at each station.</a:t>
            </a:r>
          </a:p>
          <a:p>
            <a:pPr marL="0" lvl="0" indent="0" algn="l" rtl="0">
              <a:spcBef>
                <a:spcPts val="0"/>
              </a:spcBef>
              <a:spcAft>
                <a:spcPts val="0"/>
              </a:spcAft>
              <a:buNone/>
            </a:pPr>
            <a:endParaRPr lang="en-US" sz="1400" dirty="0">
              <a:solidFill>
                <a:schemeClr val="dk1"/>
              </a:solidFill>
            </a:endParaRPr>
          </a:p>
          <a:p>
            <a:pPr marL="0" lvl="0" indent="0" algn="l" rtl="0">
              <a:spcBef>
                <a:spcPts val="0"/>
              </a:spcBef>
              <a:spcAft>
                <a:spcPts val="0"/>
              </a:spcAft>
              <a:buNone/>
            </a:pPr>
            <a:r>
              <a:rPr lang="en-US" sz="1400" dirty="0">
                <a:solidFill>
                  <a:schemeClr val="dk1"/>
                </a:solidFill>
              </a:rPr>
              <a:t>To culminate the activity-invite students to briefly report on what they noticed. Which units do they think will be most interesting? Most fun? Most useful?</a:t>
            </a:r>
          </a:p>
        </p:txBody>
      </p:sp>
    </p:spTree>
    <p:extLst>
      <p:ext uri="{BB962C8B-B14F-4D97-AF65-F5344CB8AC3E}">
        <p14:creationId xmlns:p14="http://schemas.microsoft.com/office/powerpoint/2010/main" val="318332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In this session, we will learn about the key activities in each lesson. We will review how the whole set of lessons connect. After several lessons, we will engage in dialogue with a few reflection questions.</a:t>
            </a:r>
          </a:p>
        </p:txBody>
      </p:sp>
    </p:spTree>
    <p:extLst>
      <p:ext uri="{BB962C8B-B14F-4D97-AF65-F5344CB8AC3E}">
        <p14:creationId xmlns:p14="http://schemas.microsoft.com/office/powerpoint/2010/main" val="4043537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Read the Lesson Objective or have a participant read the slide aloud</a:t>
            </a:r>
          </a:p>
        </p:txBody>
      </p:sp>
    </p:spTree>
    <p:extLst>
      <p:ext uri="{BB962C8B-B14F-4D97-AF65-F5344CB8AC3E}">
        <p14:creationId xmlns:p14="http://schemas.microsoft.com/office/powerpoint/2010/main" val="473978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Photo </a:t>
            </a:r>
            <a:r>
              <a:rPr lang="fr-FR" sz="1200" u="sng" kern="1200" dirty="0">
                <a:solidFill>
                  <a:schemeClr val="tx1"/>
                </a:solidFill>
                <a:effectLst/>
                <a:latin typeface="+mn-lt"/>
                <a:ea typeface="+mn-ea"/>
                <a:cs typeface="+mn-cs"/>
                <a:hlinkClick r:id="rId3"/>
              </a:rPr>
              <a:t>https://www.flickr.com/photos/asiandevelopmentbank/8426494962</a:t>
            </a:r>
            <a:endParaRPr lang="en-US" dirty="0"/>
          </a:p>
        </p:txBody>
      </p:sp>
      <p:sp>
        <p:nvSpPr>
          <p:cNvPr id="4" name="Slide Number Placeholder 3"/>
          <p:cNvSpPr>
            <a:spLocks noGrp="1"/>
          </p:cNvSpPr>
          <p:nvPr>
            <p:ph type="sldNum" sz="quarter" idx="5"/>
          </p:nvPr>
        </p:nvSpPr>
        <p:spPr/>
        <p:txBody>
          <a:bodyPr/>
          <a:lstStyle/>
          <a:p>
            <a:fld id="{E9BFC8C3-4040-461A-91E9-FB2BD49EA7A6}" type="slidenum">
              <a:rPr lang="en-US" smtClean="0"/>
              <a:t>21</a:t>
            </a:fld>
            <a:endParaRPr lang="en-US"/>
          </a:p>
        </p:txBody>
      </p:sp>
    </p:spTree>
    <p:extLst>
      <p:ext uri="{BB962C8B-B14F-4D97-AF65-F5344CB8AC3E}">
        <p14:creationId xmlns:p14="http://schemas.microsoft.com/office/powerpoint/2010/main" val="4173455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457200">
              <a:defRPr/>
            </a:pPr>
            <a:r>
              <a:rPr lang="en-US" sz="1200" dirty="0">
                <a:solidFill>
                  <a:schemeClr val="bg1"/>
                </a:solidFill>
              </a:rPr>
              <a:t>Image licensed from iStock https://www.istockphoto.com/photo/young-boy-dressed-as-superhero-at-beach-during-sunset-gm510397386-86226803</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BFC8C3-4040-461A-91E9-FB2BD49EA7A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87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6f919934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6f91993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More on lesson dedication: </a:t>
            </a:r>
            <a:r>
              <a:rPr lang="en-US" sz="1200">
                <a:solidFill>
                  <a:prstClr val="black"/>
                </a:solidFill>
                <a:hlinkClick r:id="rId3"/>
              </a:rPr>
              <a:t>https://www.edutopia.org/article/daily-ritual-builds-trust-and-community-among-students</a:t>
            </a:r>
            <a:r>
              <a:rPr lang="en-US" sz="1200">
                <a:solidFill>
                  <a:prstClr val="black"/>
                </a:solidFill>
              </a:rPr>
              <a:t> </a:t>
            </a:r>
            <a:endParaRPr lang="en-US"/>
          </a:p>
          <a:p>
            <a:pPr marL="0" lvl="0" indent="0" algn="l" rtl="0">
              <a:spcBef>
                <a:spcPts val="0"/>
              </a:spcBef>
              <a:spcAft>
                <a:spcPts val="0"/>
              </a:spcAft>
              <a:buNone/>
            </a:pPr>
            <a:r>
              <a:rPr lang="en-US"/>
              <a:t>Image: https://pixabay.com/id/illustrations/akses-banyak-tangan-933142/</a:t>
            </a:r>
          </a:p>
          <a:p>
            <a:pPr marL="0" lvl="0" indent="0" algn="l" rtl="0">
              <a:spcBef>
                <a:spcPts val="0"/>
              </a:spcBef>
              <a:spcAft>
                <a:spcPts val="0"/>
              </a:spcAft>
              <a:buNone/>
            </a:pPr>
            <a:r>
              <a:rPr lang="en-US"/>
              <a:t>Note: You can add your picture to the slide if you wish! (For future lessons you would add the student’s picture, if available.)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6960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Photo </a:t>
            </a:r>
            <a:r>
              <a:rPr lang="en-US" sz="1200" b="0" i="0" u="none" strike="noStrike" kern="1200">
                <a:solidFill>
                  <a:schemeClr val="tx1"/>
                </a:solidFill>
                <a:effectLst/>
                <a:latin typeface="+mn-lt"/>
                <a:ea typeface="+mn-ea"/>
                <a:cs typeface="+mn-cs"/>
              </a:rPr>
              <a:t>Wikipedia https://en.wikipedia.org/wiki/The_Thinker#/media/File:Mus%C3%A9e_Rodin_1.jpg</a:t>
            </a:r>
            <a:endParaRPr lang="en-US"/>
          </a:p>
        </p:txBody>
      </p:sp>
      <p:sp>
        <p:nvSpPr>
          <p:cNvPr id="4" name="Slide Number Placeholder 3"/>
          <p:cNvSpPr>
            <a:spLocks noGrp="1"/>
          </p:cNvSpPr>
          <p:nvPr>
            <p:ph type="sldNum" sz="quarter" idx="5"/>
          </p:nvPr>
        </p:nvSpPr>
        <p:spPr/>
        <p:txBody>
          <a:bodyPr/>
          <a:lstStyle/>
          <a:p>
            <a:fld id="{3532CC19-7E8C-4DF9-82A0-BDF5BDAF9C41}" type="slidenum">
              <a:rPr lang="en-US" smtClean="0"/>
              <a:t>25</a:t>
            </a:fld>
            <a:endParaRPr lang="en-US"/>
          </a:p>
        </p:txBody>
      </p:sp>
    </p:spTree>
    <p:extLst>
      <p:ext uri="{BB962C8B-B14F-4D97-AF65-F5344CB8AC3E}">
        <p14:creationId xmlns:p14="http://schemas.microsoft.com/office/powerpoint/2010/main" val="2182164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0518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Image courtesy of the Black Past Remembered (adapted; photographer unknown) </a:t>
            </a:r>
            <a:r>
              <a:rPr lang="en-US"/>
              <a:t>https://www.flickr.com/photos/washington_area_spark/38344414184</a:t>
            </a:r>
          </a:p>
        </p:txBody>
      </p:sp>
      <p:sp>
        <p:nvSpPr>
          <p:cNvPr id="4" name="Slide Number Placeholder 3"/>
          <p:cNvSpPr>
            <a:spLocks noGrp="1"/>
          </p:cNvSpPr>
          <p:nvPr>
            <p:ph type="sldNum" sz="quarter" idx="5"/>
          </p:nvPr>
        </p:nvSpPr>
        <p:spPr/>
        <p:txBody>
          <a:bodyPr/>
          <a:lstStyle/>
          <a:p>
            <a:fld id="{3532CC19-7E8C-4DF9-82A0-BDF5BDAF9C41}" type="slidenum">
              <a:rPr lang="en-US" smtClean="0"/>
              <a:t>27</a:t>
            </a:fld>
            <a:endParaRPr lang="en-US"/>
          </a:p>
        </p:txBody>
      </p:sp>
    </p:spTree>
    <p:extLst>
      <p:ext uri="{BB962C8B-B14F-4D97-AF65-F5344CB8AC3E}">
        <p14:creationId xmlns:p14="http://schemas.microsoft.com/office/powerpoint/2010/main" val="678420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PPT’s “Insert online pictures” says this image is CC-licensed, but I can’t find the source.</a:t>
            </a:r>
          </a:p>
        </p:txBody>
      </p:sp>
      <p:sp>
        <p:nvSpPr>
          <p:cNvPr id="4" name="Slide Number Placeholder 3"/>
          <p:cNvSpPr>
            <a:spLocks noGrp="1"/>
          </p:cNvSpPr>
          <p:nvPr>
            <p:ph type="sldNum" sz="quarter" idx="5"/>
          </p:nvPr>
        </p:nvSpPr>
        <p:spPr/>
        <p:txBody>
          <a:bodyPr/>
          <a:lstStyle/>
          <a:p>
            <a:fld id="{3532CC19-7E8C-4DF9-82A0-BDF5BDAF9C41}" type="slidenum">
              <a:rPr lang="en-US" smtClean="0"/>
              <a:t>28</a:t>
            </a:fld>
            <a:endParaRPr lang="en-US"/>
          </a:p>
        </p:txBody>
      </p:sp>
    </p:spTree>
    <p:extLst>
      <p:ext uri="{BB962C8B-B14F-4D97-AF65-F5344CB8AC3E}">
        <p14:creationId xmlns:p14="http://schemas.microsoft.com/office/powerpoint/2010/main" val="932377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CC0 https://www.peakpx.com/613028/black-car-side-mirror</a:t>
            </a:r>
          </a:p>
          <a:p>
            <a:r>
              <a:rPr lang="en-US"/>
              <a:t>CC0 https://pixnio.com/objects/sunglasses-mirror-reflection-object-summer</a:t>
            </a:r>
          </a:p>
        </p:txBody>
      </p:sp>
      <p:sp>
        <p:nvSpPr>
          <p:cNvPr id="4" name="Slide Number Placeholder 3"/>
          <p:cNvSpPr>
            <a:spLocks noGrp="1"/>
          </p:cNvSpPr>
          <p:nvPr>
            <p:ph type="sldNum" sz="quarter" idx="5"/>
          </p:nvPr>
        </p:nvSpPr>
        <p:spPr/>
        <p:txBody>
          <a:bodyPr/>
          <a:lstStyle/>
          <a:p>
            <a:fld id="{3532CC19-7E8C-4DF9-82A0-BDF5BDAF9C41}" type="slidenum">
              <a:rPr lang="en-US" smtClean="0"/>
              <a:t>29</a:t>
            </a:fld>
            <a:endParaRPr lang="en-US"/>
          </a:p>
        </p:txBody>
      </p:sp>
    </p:spTree>
    <p:extLst>
      <p:ext uri="{BB962C8B-B14F-4D97-AF65-F5344CB8AC3E}">
        <p14:creationId xmlns:p14="http://schemas.microsoft.com/office/powerpoint/2010/main" val="61142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400" dirty="0"/>
              <a:t>We are starting with a connection circle today and on the right and left sides of the slide we can read about connection circles You can have the participants respond or add to what you have shared and answer any questions.</a:t>
            </a:r>
          </a:p>
          <a:p>
            <a:pPr marL="0" indent="0">
              <a:buNone/>
            </a:pPr>
            <a:endParaRPr lang="en-US" sz="1400" dirty="0"/>
          </a:p>
          <a:p>
            <a:pPr marL="0" indent="0">
              <a:buNone/>
            </a:pPr>
            <a:r>
              <a:rPr lang="en-US" sz="1400" dirty="0"/>
              <a:t>For the connection circle, we are inviting our minds to travel back in time when we were 15 years old, what would we tell our younger selves about learning with a sense of purpose, with a sense of belonging?</a:t>
            </a:r>
          </a:p>
          <a:p>
            <a:pPr marL="0" indent="0">
              <a:buNone/>
            </a:pPr>
            <a:endParaRPr lang="en-US" sz="1400" dirty="0"/>
          </a:p>
          <a:p>
            <a:pPr marL="0" indent="0">
              <a:buNone/>
            </a:pPr>
            <a:r>
              <a:rPr lang="en-US" sz="1400" dirty="0"/>
              <a:t>Please choose a prompt to respond to and share your thoughts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70520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 by Glenn </a:t>
            </a:r>
            <a:r>
              <a:rPr lang="en-US" err="1"/>
              <a:t>Euloth</a:t>
            </a:r>
            <a:r>
              <a:rPr lang="en-US"/>
              <a:t> </a:t>
            </a:r>
            <a:r>
              <a:rPr lang="en-US" sz="1200" b="0" i="0" kern="1200">
                <a:solidFill>
                  <a:schemeClr val="tx1"/>
                </a:solidFill>
                <a:effectLst/>
                <a:latin typeface="+mn-lt"/>
                <a:ea typeface="+mn-ea"/>
                <a:cs typeface="+mn-cs"/>
              </a:rPr>
              <a:t>CC BY-NC-ND 2.0 https://www.flickr.com/photos/eulothg/5824971632/</a:t>
            </a:r>
          </a:p>
          <a:p>
            <a:endParaRPr lang="en-US"/>
          </a:p>
        </p:txBody>
      </p:sp>
      <p:sp>
        <p:nvSpPr>
          <p:cNvPr id="4" name="Slide Number Placeholder 3"/>
          <p:cNvSpPr>
            <a:spLocks noGrp="1"/>
          </p:cNvSpPr>
          <p:nvPr>
            <p:ph type="sldNum" sz="quarter" idx="5"/>
          </p:nvPr>
        </p:nvSpPr>
        <p:spPr/>
        <p:txBody>
          <a:bodyPr/>
          <a:lstStyle/>
          <a:p>
            <a:fld id="{3532CC19-7E8C-4DF9-82A0-BDF5BDAF9C41}" type="slidenum">
              <a:rPr lang="en-US" smtClean="0"/>
              <a:t>30</a:t>
            </a:fld>
            <a:endParaRPr lang="en-US"/>
          </a:p>
        </p:txBody>
      </p:sp>
    </p:spTree>
    <p:extLst>
      <p:ext uri="{BB962C8B-B14F-4D97-AF65-F5344CB8AC3E}">
        <p14:creationId xmlns:p14="http://schemas.microsoft.com/office/powerpoint/2010/main" val="1016034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Creative commons  Star https://pixabay.com/vectors/star-fractal-gold-shiny-metallic-2858923/</a:t>
            </a:r>
          </a:p>
        </p:txBody>
      </p:sp>
      <p:sp>
        <p:nvSpPr>
          <p:cNvPr id="4" name="Slide Number Placeholder 3"/>
          <p:cNvSpPr>
            <a:spLocks noGrp="1"/>
          </p:cNvSpPr>
          <p:nvPr>
            <p:ph type="sldNum" sz="quarter" idx="5"/>
          </p:nvPr>
        </p:nvSpPr>
        <p:spPr/>
        <p:txBody>
          <a:bodyPr/>
          <a:lstStyle/>
          <a:p>
            <a:fld id="{3532CC19-7E8C-4DF9-82A0-BDF5BDAF9C41}" type="slidenum">
              <a:rPr lang="en-US" smtClean="0"/>
              <a:t>31</a:t>
            </a:fld>
            <a:endParaRPr lang="en-US"/>
          </a:p>
        </p:txBody>
      </p:sp>
    </p:spTree>
    <p:extLst>
      <p:ext uri="{BB962C8B-B14F-4D97-AF65-F5344CB8AC3E}">
        <p14:creationId xmlns:p14="http://schemas.microsoft.com/office/powerpoint/2010/main" val="1984517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682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PPT’s “Insert online pictures” says this image is a CC license, but I can’t find the source.</a:t>
            </a:r>
          </a:p>
        </p:txBody>
      </p:sp>
      <p:sp>
        <p:nvSpPr>
          <p:cNvPr id="4" name="Slide Number Placeholder 3"/>
          <p:cNvSpPr>
            <a:spLocks noGrp="1"/>
          </p:cNvSpPr>
          <p:nvPr>
            <p:ph type="sldNum" sz="quarter" idx="5"/>
          </p:nvPr>
        </p:nvSpPr>
        <p:spPr/>
        <p:txBody>
          <a:bodyPr/>
          <a:lstStyle/>
          <a:p>
            <a:fld id="{3532CC19-7E8C-4DF9-82A0-BDF5BDAF9C41}" type="slidenum">
              <a:rPr lang="en-US" smtClean="0"/>
              <a:t>33</a:t>
            </a:fld>
            <a:endParaRPr lang="en-US"/>
          </a:p>
        </p:txBody>
      </p:sp>
    </p:spTree>
    <p:extLst>
      <p:ext uri="{BB962C8B-B14F-4D97-AF65-F5344CB8AC3E}">
        <p14:creationId xmlns:p14="http://schemas.microsoft.com/office/powerpoint/2010/main" val="3236677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Image CC public domain </a:t>
            </a:r>
            <a:r>
              <a:rPr lang="en-US" sz="1200" u="sng" kern="1200" dirty="0">
                <a:solidFill>
                  <a:schemeClr val="tx1"/>
                </a:solidFill>
                <a:effectLst/>
                <a:latin typeface="+mn-lt"/>
                <a:ea typeface="+mn-ea"/>
                <a:cs typeface="+mn-cs"/>
                <a:hlinkClick r:id="rId3"/>
              </a:rPr>
              <a:t>https://pxhere.com/en/photo/1630674</a:t>
            </a:r>
            <a:endParaRPr lang="en-US" dirty="0"/>
          </a:p>
        </p:txBody>
      </p:sp>
      <p:sp>
        <p:nvSpPr>
          <p:cNvPr id="4" name="Slide Number Placeholder 3"/>
          <p:cNvSpPr>
            <a:spLocks noGrp="1"/>
          </p:cNvSpPr>
          <p:nvPr>
            <p:ph type="sldNum" sz="quarter" idx="5"/>
          </p:nvPr>
        </p:nvSpPr>
        <p:spPr/>
        <p:txBody>
          <a:bodyPr/>
          <a:lstStyle/>
          <a:p>
            <a:fld id="{3532CC19-7E8C-4DF9-82A0-BDF5BDAF9C41}" type="slidenum">
              <a:rPr lang="en-US" smtClean="0"/>
              <a:t>34</a:t>
            </a:fld>
            <a:endParaRPr lang="en-US"/>
          </a:p>
        </p:txBody>
      </p:sp>
    </p:spTree>
    <p:extLst>
      <p:ext uri="{BB962C8B-B14F-4D97-AF65-F5344CB8AC3E}">
        <p14:creationId xmlns:p14="http://schemas.microsoft.com/office/powerpoint/2010/main" val="27764772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Sitting by Marian Elisa </a:t>
            </a:r>
            <a:r>
              <a:rPr lang="en-US" err="1"/>
              <a:t>Torrealba</a:t>
            </a:r>
            <a:r>
              <a:rPr lang="en-US"/>
              <a:t> Medina from the Noun Project https://thenounproject.com/search/?q=seated+figure&amp;i=161448</a:t>
            </a:r>
          </a:p>
        </p:txBody>
      </p:sp>
      <p:sp>
        <p:nvSpPr>
          <p:cNvPr id="4" name="Slide Number Placeholder 3"/>
          <p:cNvSpPr>
            <a:spLocks noGrp="1"/>
          </p:cNvSpPr>
          <p:nvPr>
            <p:ph type="sldNum" sz="quarter" idx="5"/>
          </p:nvPr>
        </p:nvSpPr>
        <p:spPr/>
        <p:txBody>
          <a:bodyPr/>
          <a:lstStyle/>
          <a:p>
            <a:fld id="{3532CC19-7E8C-4DF9-82A0-BDF5BDAF9C41}" type="slidenum">
              <a:rPr lang="en-US" smtClean="0"/>
              <a:t>35</a:t>
            </a:fld>
            <a:endParaRPr lang="en-US"/>
          </a:p>
        </p:txBody>
      </p:sp>
    </p:spTree>
    <p:extLst>
      <p:ext uri="{BB962C8B-B14F-4D97-AF65-F5344CB8AC3E}">
        <p14:creationId xmlns:p14="http://schemas.microsoft.com/office/powerpoint/2010/main" val="3045543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http://clipart-library.com/clipart/1733208.htm</a:t>
            </a:r>
          </a:p>
        </p:txBody>
      </p:sp>
      <p:sp>
        <p:nvSpPr>
          <p:cNvPr id="4" name="Slide Number Placeholder 3"/>
          <p:cNvSpPr>
            <a:spLocks noGrp="1"/>
          </p:cNvSpPr>
          <p:nvPr>
            <p:ph type="sldNum" sz="quarter" idx="5"/>
          </p:nvPr>
        </p:nvSpPr>
        <p:spPr/>
        <p:txBody>
          <a:bodyPr/>
          <a:lstStyle/>
          <a:p>
            <a:fld id="{3532CC19-7E8C-4DF9-82A0-BDF5BDAF9C41}" type="slidenum">
              <a:rPr lang="en-US" smtClean="0"/>
              <a:t>36</a:t>
            </a:fld>
            <a:endParaRPr lang="en-US"/>
          </a:p>
        </p:txBody>
      </p:sp>
    </p:spTree>
    <p:extLst>
      <p:ext uri="{BB962C8B-B14F-4D97-AF65-F5344CB8AC3E}">
        <p14:creationId xmlns:p14="http://schemas.microsoft.com/office/powerpoint/2010/main" val="616175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If time allows, you can pause for a PLC discussion with your participants using the questions on the slide to guide the discussion.</a:t>
            </a:r>
          </a:p>
        </p:txBody>
      </p:sp>
    </p:spTree>
    <p:extLst>
      <p:ext uri="{BB962C8B-B14F-4D97-AF65-F5344CB8AC3E}">
        <p14:creationId xmlns:p14="http://schemas.microsoft.com/office/powerpoint/2010/main" val="665235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You read the slide or ask for a participant volunteer.</a:t>
            </a:r>
          </a:p>
        </p:txBody>
      </p:sp>
    </p:spTree>
    <p:extLst>
      <p:ext uri="{BB962C8B-B14F-4D97-AF65-F5344CB8AC3E}">
        <p14:creationId xmlns:p14="http://schemas.microsoft.com/office/powerpoint/2010/main" val="1908833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endParaRPr lang="en" dirty="0"/>
          </a:p>
        </p:txBody>
      </p:sp>
      <p:sp>
        <p:nvSpPr>
          <p:cNvPr id="2" name="TextBox 1">
            <a:extLst>
              <a:ext uri="{FF2B5EF4-FFF2-40B4-BE49-F238E27FC236}">
                <a16:creationId xmlns:a16="http://schemas.microsoft.com/office/drawing/2014/main" id="{0C9017FC-7995-9EBB-D07A-36C7A4B18789}"/>
              </a:ext>
            </a:extLst>
          </p:cNvPr>
          <p:cNvSpPr txBox="1"/>
          <p:nvPr/>
        </p:nvSpPr>
        <p:spPr>
          <a:xfrm>
            <a:off x="381000" y="4933507"/>
            <a:ext cx="5987902" cy="523220"/>
          </a:xfrm>
          <a:prstGeom prst="rect">
            <a:avLst/>
          </a:prstGeom>
          <a:noFill/>
        </p:spPr>
        <p:txBody>
          <a:bodyPr wrap="square" rtlCol="0">
            <a:spAutoFit/>
          </a:bodyPr>
          <a:lstStyle/>
          <a:p>
            <a:r>
              <a:rPr lang="en-US" dirty="0"/>
              <a:t>As explained on the slide, student volunteers will share their poems, raps or spoken words.</a:t>
            </a:r>
          </a:p>
        </p:txBody>
      </p:sp>
    </p:spTree>
    <p:extLst>
      <p:ext uri="{BB962C8B-B14F-4D97-AF65-F5344CB8AC3E}">
        <p14:creationId xmlns:p14="http://schemas.microsoft.com/office/powerpoint/2010/main" val="3123332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400" dirty="0"/>
              <a:t>We are starting with a connection circle today and on the right and left sides of the slide we can read about connection circles You can have the participants respond or add to what you have shared and answer any questions.</a:t>
            </a:r>
          </a:p>
          <a:p>
            <a:pPr marL="0" indent="0">
              <a:buNone/>
            </a:pPr>
            <a:endParaRPr lang="en-US" sz="1400" dirty="0"/>
          </a:p>
          <a:p>
            <a:pPr marL="0" indent="0">
              <a:buNone/>
            </a:pPr>
            <a:r>
              <a:rPr lang="en-US" sz="1400" dirty="0"/>
              <a:t>For the connection circle, we are inviting our minds to travel back in time when we were 15 years old, what would we tell our younger selves about learning with a sense of purpose, with a sense of belonging?</a:t>
            </a:r>
          </a:p>
          <a:p>
            <a:pPr marL="0" indent="0">
              <a:buNone/>
            </a:pPr>
            <a:endParaRPr lang="en-US" sz="1400" dirty="0"/>
          </a:p>
          <a:p>
            <a:pPr marL="0" indent="0">
              <a:buNone/>
            </a:pPr>
            <a:r>
              <a:rPr lang="en-US" sz="1400" dirty="0"/>
              <a:t>Please choose a prompt to respond to and share your thoughts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3971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endParaRPr lang="en" dirty="0"/>
          </a:p>
        </p:txBody>
      </p:sp>
      <p:sp>
        <p:nvSpPr>
          <p:cNvPr id="2" name="TextBox 1">
            <a:extLst>
              <a:ext uri="{FF2B5EF4-FFF2-40B4-BE49-F238E27FC236}">
                <a16:creationId xmlns:a16="http://schemas.microsoft.com/office/drawing/2014/main" id="{0C9017FC-7995-9EBB-D07A-36C7A4B18789}"/>
              </a:ext>
            </a:extLst>
          </p:cNvPr>
          <p:cNvSpPr txBox="1"/>
          <p:nvPr/>
        </p:nvSpPr>
        <p:spPr>
          <a:xfrm>
            <a:off x="381000" y="4933507"/>
            <a:ext cx="5987902" cy="523220"/>
          </a:xfrm>
          <a:prstGeom prst="rect">
            <a:avLst/>
          </a:prstGeom>
          <a:noFill/>
        </p:spPr>
        <p:txBody>
          <a:bodyPr wrap="square" rtlCol="0">
            <a:spAutoFit/>
          </a:bodyPr>
          <a:lstStyle/>
          <a:p>
            <a:r>
              <a:rPr lang="en-US" dirty="0"/>
              <a:t>As explained on the slide, student volunteers will share their poems, raps or spoken words.</a:t>
            </a:r>
          </a:p>
        </p:txBody>
      </p:sp>
    </p:spTree>
    <p:extLst>
      <p:ext uri="{BB962C8B-B14F-4D97-AF65-F5344CB8AC3E}">
        <p14:creationId xmlns:p14="http://schemas.microsoft.com/office/powerpoint/2010/main" val="4165150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Read the slide or have a participant volunteer read the slide</a:t>
            </a:r>
          </a:p>
        </p:txBody>
      </p:sp>
    </p:spTree>
    <p:extLst>
      <p:ext uri="{BB962C8B-B14F-4D97-AF65-F5344CB8AC3E}">
        <p14:creationId xmlns:p14="http://schemas.microsoft.com/office/powerpoint/2010/main" val="3194478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dirty="0"/>
              <a:t>Ask if any participants are familiar with the Holland codes-if yes-have someone explain what they are to the group</a:t>
            </a:r>
          </a:p>
          <a:p>
            <a:pPr marL="0" lvl="0" indent="0" algn="l" rtl="0">
              <a:spcBef>
                <a:spcPts val="0"/>
              </a:spcBef>
              <a:spcAft>
                <a:spcPts val="0"/>
              </a:spcAft>
              <a:buNone/>
            </a:pPr>
            <a:endParaRPr lang="en" sz="1300" dirty="0"/>
          </a:p>
          <a:p>
            <a:pPr marL="0" lvl="0" indent="0" algn="l" rtl="0">
              <a:spcBef>
                <a:spcPts val="0"/>
              </a:spcBef>
              <a:spcAft>
                <a:spcPts val="0"/>
              </a:spcAft>
              <a:buNone/>
            </a:pPr>
            <a:r>
              <a:rPr lang="en" sz="1300" dirty="0"/>
              <a:t>If not-familiarize yourself with the Holland codes by reading pages 24-25 in the Teacher’s Manual.</a:t>
            </a:r>
          </a:p>
          <a:p>
            <a:pPr marL="0" lvl="0" indent="0" algn="l" rtl="0">
              <a:spcBef>
                <a:spcPts val="0"/>
              </a:spcBef>
              <a:spcAft>
                <a:spcPts val="0"/>
              </a:spcAft>
              <a:buNone/>
            </a:pPr>
            <a:r>
              <a:rPr lang="en-US" sz="1300" dirty="0"/>
              <a:t>Holland Career codes were developed in 1958 by psychologist John Holland as a way of putting career options into categories based on the personality types of people who do well in those careers. The Holland career framework is just one way of categorizing different career types, but for many years it has proven useful in helping people identify careers to pursue that they would find satisfying and enjoyable. </a:t>
            </a:r>
          </a:p>
          <a:p>
            <a:pPr marL="0" lvl="0" indent="0" algn="l" rtl="0">
              <a:spcBef>
                <a:spcPts val="0"/>
              </a:spcBef>
              <a:spcAft>
                <a:spcPts val="0"/>
              </a:spcAft>
              <a:buNone/>
            </a:pPr>
            <a:endParaRPr lang="en-US" sz="1300" dirty="0"/>
          </a:p>
          <a:p>
            <a:pPr marL="0" lvl="0" indent="0" algn="l" rtl="0">
              <a:spcBef>
                <a:spcPts val="0"/>
              </a:spcBef>
              <a:spcAft>
                <a:spcPts val="0"/>
              </a:spcAft>
              <a:buNone/>
            </a:pPr>
            <a:r>
              <a:rPr lang="en-US" sz="1300" dirty="0"/>
              <a:t>Students will complete the All About Me Questionnaire to identify their top two categories.</a:t>
            </a:r>
          </a:p>
          <a:p>
            <a:pPr marL="0" lvl="0" indent="0" algn="l" rtl="0">
              <a:spcBef>
                <a:spcPts val="0"/>
              </a:spcBef>
              <a:spcAft>
                <a:spcPts val="0"/>
              </a:spcAft>
              <a:buNone/>
            </a:pPr>
            <a:endParaRPr lang="en-US" sz="1300" dirty="0"/>
          </a:p>
          <a:p>
            <a:pPr marL="0" lvl="0" indent="0" algn="l" rtl="0">
              <a:spcBef>
                <a:spcPts val="0"/>
              </a:spcBef>
              <a:spcAft>
                <a:spcPts val="0"/>
              </a:spcAft>
              <a:buNone/>
            </a:pPr>
            <a:r>
              <a:rPr lang="en-US" sz="1300" dirty="0"/>
              <a:t>The second part of the activity engages students with the Holland Career Hexagon to learn about the 6 Holland Codes engaging the students in a discussion about each category using the questions on page 24 of the Teacher’s Manual</a:t>
            </a:r>
            <a:endParaRPr lang="en" sz="1300" dirty="0"/>
          </a:p>
        </p:txBody>
      </p:sp>
    </p:spTree>
    <p:extLst>
      <p:ext uri="{BB962C8B-B14F-4D97-AF65-F5344CB8AC3E}">
        <p14:creationId xmlns:p14="http://schemas.microsoft.com/office/powerpoint/2010/main" val="2085090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For this activity, students will be working with a partner either on the internet (ONET Online Interests Search) or using the Which Jobs Are Right for Me ppt slide (#10) or printed copy of Teacher’s Manual pg. 31-34 where they can explore careers that might be of interest to them in the future.</a:t>
            </a:r>
          </a:p>
        </p:txBody>
      </p:sp>
    </p:spTree>
    <p:extLst>
      <p:ext uri="{BB962C8B-B14F-4D97-AF65-F5344CB8AC3E}">
        <p14:creationId xmlns:p14="http://schemas.microsoft.com/office/powerpoint/2010/main" val="1506690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Read the slide or ask a participant to read the slide.</a:t>
            </a:r>
          </a:p>
        </p:txBody>
      </p:sp>
    </p:spTree>
    <p:extLst>
      <p:ext uri="{BB962C8B-B14F-4D97-AF65-F5344CB8AC3E}">
        <p14:creationId xmlns:p14="http://schemas.microsoft.com/office/powerpoint/2010/main" val="16068249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en-US" sz="1400" dirty="0"/>
              <a:t>For this activity, time will be spent explaining and discussing the terms job security and job outlook, so students are aware of the risks and opportunities they may encounter in selecting a future career. Each student will need at least 3 of the career profile sheets either paper copies or electronically. Use pgs. 37 and 38 in the Teacher’s Manual as your guide or ppt slides 11 and 12 to explain the process of exploring the Occupational Outlook Handbook website to gather the career profile information. This activity will require active circulation by the teacher around the room to assist students as needed.</a:t>
            </a:r>
            <a:endParaRPr sz="1400" dirty="0"/>
          </a:p>
        </p:txBody>
      </p:sp>
    </p:spTree>
    <p:extLst>
      <p:ext uri="{BB962C8B-B14F-4D97-AF65-F5344CB8AC3E}">
        <p14:creationId xmlns:p14="http://schemas.microsoft.com/office/powerpoint/2010/main" val="23137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None/>
            </a:pPr>
            <a:r>
              <a:rPr lang="en-US" dirty="0"/>
              <a:t>For this activity, students will share what they learned about during their career option exploration. The activity is designed to support students who do and do not have access to the internet, so they can explore the available colleges and training institutes that support their career options.</a:t>
            </a:r>
            <a:endParaRPr dirty="0"/>
          </a:p>
        </p:txBody>
      </p:sp>
    </p:spTree>
    <p:extLst>
      <p:ext uri="{BB962C8B-B14F-4D97-AF65-F5344CB8AC3E}">
        <p14:creationId xmlns:p14="http://schemas.microsoft.com/office/powerpoint/2010/main" val="2248282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If time allows, you can pause for a PLC discussion with your participants using the questions on the slide to guide the discussion.</a:t>
            </a:r>
          </a:p>
        </p:txBody>
      </p:sp>
    </p:spTree>
    <p:extLst>
      <p:ext uri="{BB962C8B-B14F-4D97-AF65-F5344CB8AC3E}">
        <p14:creationId xmlns:p14="http://schemas.microsoft.com/office/powerpoint/2010/main" val="809083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Read the slide or ask a participant to read the slide</a:t>
            </a:r>
          </a:p>
        </p:txBody>
      </p:sp>
    </p:spTree>
    <p:extLst>
      <p:ext uri="{BB962C8B-B14F-4D97-AF65-F5344CB8AC3E}">
        <p14:creationId xmlns:p14="http://schemas.microsoft.com/office/powerpoint/2010/main" val="19555653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endParaRPr lang="en" dirty="0"/>
          </a:p>
        </p:txBody>
      </p:sp>
      <p:sp>
        <p:nvSpPr>
          <p:cNvPr id="2" name="TextBox 1">
            <a:extLst>
              <a:ext uri="{FF2B5EF4-FFF2-40B4-BE49-F238E27FC236}">
                <a16:creationId xmlns:a16="http://schemas.microsoft.com/office/drawing/2014/main" id="{909F66E4-DCEF-82AA-2AB5-DA404B0E33BB}"/>
              </a:ext>
            </a:extLst>
          </p:cNvPr>
          <p:cNvSpPr txBox="1"/>
          <p:nvPr/>
        </p:nvSpPr>
        <p:spPr>
          <a:xfrm>
            <a:off x="584792" y="4752753"/>
            <a:ext cx="5773478" cy="1169551"/>
          </a:xfrm>
          <a:prstGeom prst="rect">
            <a:avLst/>
          </a:prstGeom>
          <a:noFill/>
        </p:spPr>
        <p:txBody>
          <a:bodyPr wrap="square" rtlCol="0">
            <a:spAutoFit/>
          </a:bodyPr>
          <a:lstStyle/>
          <a:p>
            <a:r>
              <a:rPr lang="en-US" dirty="0"/>
              <a:t>As the slide shares, students will learn about Martin Luther King Jr’s Life’s Blueprint speech that they can either read, watch or both. Students will work with partners to identify the 3 things that Dr. King shares are part of a person’s blueprint and will place this information on their record sheets.</a:t>
            </a:r>
          </a:p>
        </p:txBody>
      </p:sp>
    </p:spTree>
    <p:extLst>
      <p:ext uri="{BB962C8B-B14F-4D97-AF65-F5344CB8AC3E}">
        <p14:creationId xmlns:p14="http://schemas.microsoft.com/office/powerpoint/2010/main" val="2286973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sz="1400" dirty="0">
                <a:solidFill>
                  <a:schemeClr val="dk1"/>
                </a:solidFill>
              </a:rPr>
              <a:t>When thinking about the Orientation segment, do you have any clarifying questions, wonderings, etc. before we begin our Unit 1 journey?</a:t>
            </a:r>
          </a:p>
          <a:p>
            <a:pPr marL="0" indent="0">
              <a:buNone/>
            </a:pPr>
            <a:r>
              <a:rPr lang="en-US" sz="1400" dirty="0">
                <a:solidFill>
                  <a:schemeClr val="dk1"/>
                </a:solidFill>
              </a:rPr>
              <a:t>Please jot them down   We will be answering all posed questions</a:t>
            </a: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lang="en-US" b="1" dirty="0">
              <a:solidFill>
                <a:schemeClr val="dk1"/>
              </a:solidFill>
            </a:endParaRPr>
          </a:p>
          <a:p>
            <a:pPr marL="0" lvl="0" indent="0" algn="l" rtl="0">
              <a:spcBef>
                <a:spcPts val="0"/>
              </a:spcBef>
              <a:spcAft>
                <a:spcPts val="0"/>
              </a:spcAft>
              <a:buNone/>
            </a:pPr>
            <a:endParaRPr lang="en-US" b="1" dirty="0">
              <a:solidFill>
                <a:schemeClr val="dk1"/>
              </a:solidFill>
            </a:endParaRPr>
          </a:p>
          <a:p>
            <a:pPr marL="0" indent="0">
              <a:buNone/>
            </a:pPr>
            <a:endParaRPr lang="en-US" b="1" dirty="0">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b="1" dirty="0">
              <a:solidFill>
                <a:schemeClr val="dk1"/>
              </a:solidFill>
              <a:highlight>
                <a:srgbClr val="FFFF00"/>
              </a:highlight>
            </a:endParaRPr>
          </a:p>
          <a:p>
            <a:pPr marL="158750" lvl="0" indent="0" algn="l" rtl="0">
              <a:spcBef>
                <a:spcPts val="0"/>
              </a:spcBef>
              <a:spcAft>
                <a:spcPts val="0"/>
              </a:spcAft>
              <a:buClr>
                <a:schemeClr val="dk1"/>
              </a:buClr>
              <a:buSzPts val="1100"/>
              <a:buNone/>
            </a:pPr>
            <a:endParaRPr lang="en" dirty="0"/>
          </a:p>
        </p:txBody>
      </p:sp>
      <p:sp>
        <p:nvSpPr>
          <p:cNvPr id="2" name="TextBox 1">
            <a:extLst>
              <a:ext uri="{FF2B5EF4-FFF2-40B4-BE49-F238E27FC236}">
                <a16:creationId xmlns:a16="http://schemas.microsoft.com/office/drawing/2014/main" id="{1317D7DC-8C16-766C-E51A-2D82808979C8}"/>
              </a:ext>
            </a:extLst>
          </p:cNvPr>
          <p:cNvSpPr txBox="1"/>
          <p:nvPr/>
        </p:nvSpPr>
        <p:spPr>
          <a:xfrm>
            <a:off x="381000" y="4721424"/>
            <a:ext cx="5902841" cy="1600438"/>
          </a:xfrm>
          <a:prstGeom prst="rect">
            <a:avLst/>
          </a:prstGeom>
          <a:noFill/>
        </p:spPr>
        <p:txBody>
          <a:bodyPr wrap="square" rtlCol="0">
            <a:spAutoFit/>
          </a:bodyPr>
          <a:lstStyle/>
          <a:p>
            <a:r>
              <a:rPr lang="en-US" dirty="0"/>
              <a:t>As the slide reads, students will be exploring visions boards using the links you provide in the lesson’s ppt or by accessing the internet and locating samples independently or in pairs. Students will save or record ideas using the same worksheet they used for listing the 3 things that are part of a person’s life’s blueprint. They will search for ideas that are appealing to them to help guide their vision board or vision product creations as part 2 off My Future Self.</a:t>
            </a:r>
          </a:p>
        </p:txBody>
      </p:sp>
    </p:spTree>
    <p:extLst>
      <p:ext uri="{BB962C8B-B14F-4D97-AF65-F5344CB8AC3E}">
        <p14:creationId xmlns:p14="http://schemas.microsoft.com/office/powerpoint/2010/main" val="3717362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Please read the slide or ask a participant to read the slide</a:t>
            </a:r>
          </a:p>
        </p:txBody>
      </p:sp>
    </p:spTree>
    <p:extLst>
      <p:ext uri="{BB962C8B-B14F-4D97-AF65-F5344CB8AC3E}">
        <p14:creationId xmlns:p14="http://schemas.microsoft.com/office/powerpoint/2010/main" val="1902836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Students will create their vision products.</a:t>
            </a:r>
          </a:p>
        </p:txBody>
      </p:sp>
    </p:spTree>
    <p:extLst>
      <p:ext uri="{BB962C8B-B14F-4D97-AF65-F5344CB8AC3E}">
        <p14:creationId xmlns:p14="http://schemas.microsoft.com/office/powerpoint/2010/main" val="17782436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Students will share </a:t>
            </a:r>
            <a:r>
              <a:rPr lang="en" sz="1400" dirty="0" err="1"/>
              <a:t>t.heir</a:t>
            </a:r>
            <a:r>
              <a:rPr lang="en" sz="1400" dirty="0"/>
              <a:t> vision products.</a:t>
            </a:r>
            <a:endParaRPr lang="en" sz="1400" b="1" dirty="0">
              <a:highlight>
                <a:srgbClr val="FFFF00"/>
              </a:highlight>
            </a:endParaRPr>
          </a:p>
        </p:txBody>
      </p:sp>
    </p:spTree>
    <p:extLst>
      <p:ext uri="{BB962C8B-B14F-4D97-AF65-F5344CB8AC3E}">
        <p14:creationId xmlns:p14="http://schemas.microsoft.com/office/powerpoint/2010/main" val="869187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400" dirty="0"/>
              <a:t>If time allows, you can pause for a PLC discussion with your participants using the questions on the slide to guide the discussion.</a:t>
            </a:r>
          </a:p>
        </p:txBody>
      </p:sp>
    </p:spTree>
    <p:extLst>
      <p:ext uri="{BB962C8B-B14F-4D97-AF65-F5344CB8AC3E}">
        <p14:creationId xmlns:p14="http://schemas.microsoft.com/office/powerpoint/2010/main" val="1429621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ba8096147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cba8096147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It is very important to our partners at Johns Hopkins to receive our feedback.  Please check your email now for a link to the survey about this PD session and take time to complete it now.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Thanks so much!</a:t>
            </a:r>
            <a:endParaRPr dirty="0"/>
          </a:p>
        </p:txBody>
      </p:sp>
    </p:spTree>
    <p:extLst>
      <p:ext uri="{BB962C8B-B14F-4D97-AF65-F5344CB8AC3E}">
        <p14:creationId xmlns:p14="http://schemas.microsoft.com/office/powerpoint/2010/main" val="354030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69930c098c_2_3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169930c098c_2_3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endParaRPr lang="en-US" b="1" dirty="0"/>
          </a:p>
          <a:p>
            <a:pPr marL="0" indent="0">
              <a:buNone/>
            </a:pPr>
            <a:r>
              <a:rPr lang="en" sz="1400" dirty="0"/>
              <a:t>We are now going to take some time to download the 4S curriculum from SharePoint using the link provided. Some of you may have already downloaded the materials for 4S .</a:t>
            </a:r>
          </a:p>
          <a:p>
            <a:pPr marL="0" indent="0">
              <a:buNone/>
            </a:pPr>
            <a:endParaRPr lang="en" sz="1400" dirty="0"/>
          </a:p>
          <a:p>
            <a:pPr marL="0" indent="0">
              <a:buNone/>
            </a:pPr>
            <a:r>
              <a:rPr lang="en" sz="1400" dirty="0"/>
              <a:t>Please let me know you need any assistance with this process or help with troubleshooting technical difficulties.</a:t>
            </a:r>
            <a:endParaRPr sz="1400" dirty="0"/>
          </a:p>
        </p:txBody>
      </p:sp>
      <p:sp>
        <p:nvSpPr>
          <p:cNvPr id="615" name="Google Shape;615;g169930c098c_2_3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cba8096147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r>
              <a:rPr lang="en" sz="1400" dirty="0">
                <a:solidFill>
                  <a:schemeClr val="dk1"/>
                </a:solidFill>
              </a:rPr>
              <a:t>As we read through the lessons of Unit 1 be mindful of the core question sitting at the center, </a:t>
            </a:r>
            <a:r>
              <a:rPr lang="en-US" sz="1400" dirty="0"/>
              <a:t>How does my learning at school help me prepare to become the person I want to be and make a difference in my community and in my world?</a:t>
            </a:r>
          </a:p>
          <a:p>
            <a:pPr marL="0" indent="0">
              <a:buClr>
                <a:schemeClr val="dk1"/>
              </a:buClr>
              <a:buNone/>
            </a:pPr>
            <a:endParaRPr lang="en-US" sz="1400" dirty="0">
              <a:solidFill>
                <a:schemeClr val="dk1"/>
              </a:solidFill>
            </a:endParaRPr>
          </a:p>
          <a:p>
            <a:pPr marL="0" indent="0">
              <a:buClr>
                <a:schemeClr val="dk1"/>
              </a:buClr>
              <a:buNone/>
            </a:pPr>
            <a:r>
              <a:rPr lang="en-US" sz="1400" dirty="0">
                <a:solidFill>
                  <a:schemeClr val="dk1"/>
                </a:solidFill>
              </a:rPr>
              <a:t>With time being limited –you might make this a quick view</a:t>
            </a:r>
            <a:endParaRPr lang="en" sz="1400"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lvl="0" indent="0" algn="l" rtl="0">
              <a:spcBef>
                <a:spcPts val="0"/>
              </a:spcBef>
              <a:spcAft>
                <a:spcPts val="0"/>
              </a:spcAft>
              <a:buClr>
                <a:schemeClr val="dk1"/>
              </a:buClr>
              <a:buSzPts val="1100"/>
              <a:buFont typeface="Arial"/>
              <a:buNone/>
            </a:pPr>
            <a:endParaRPr lang="en" dirty="0">
              <a:solidFill>
                <a:schemeClr val="dk1"/>
              </a:solidFill>
            </a:endParaRPr>
          </a:p>
        </p:txBody>
      </p:sp>
      <p:sp>
        <p:nvSpPr>
          <p:cNvPr id="294" name="Google Shape;294;g1cba8096147_1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69930c098c_2_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69930c098c_2_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sz="1400" dirty="0"/>
              <a:t>Read the reflection question designed for students as part of Lesson 1.</a:t>
            </a:r>
          </a:p>
          <a:p>
            <a:pPr marL="0" indent="0">
              <a:buNone/>
            </a:pPr>
            <a:endParaRPr lang="en-US" sz="1400" dirty="0"/>
          </a:p>
          <a:p>
            <a:pPr marL="0" indent="0">
              <a:buNone/>
            </a:pPr>
            <a:r>
              <a:rPr lang="en-US" sz="1400" dirty="0"/>
              <a:t>Let's reflect on our own experiences and answer this question from our personal perspectives and lived experiences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448" name="Google Shape;448;g169930c098c_2_2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69930c098c_2_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169930c098c_2_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sz="1400" dirty="0"/>
              <a:t>This slide presents the routine/procedure that all lessons will follow to build consistency so that you and your students know what to anticipate lesson to lesson and unit to unit.</a:t>
            </a:r>
            <a:endParaRPr sz="1400" dirty="0"/>
          </a:p>
        </p:txBody>
      </p:sp>
      <p:sp>
        <p:nvSpPr>
          <p:cNvPr id="448" name="Google Shape;448;g169930c098c_2_2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3391514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59" name="Google Shape;59;p1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5"/>
          <p:cNvSpPr txBox="1">
            <a:spLocks noGrp="1"/>
          </p:cNvSpPr>
          <p:nvPr>
            <p:ph type="body" idx="1"/>
          </p:nvPr>
        </p:nvSpPr>
        <p:spPr>
          <a:xfrm>
            <a:off x="342900" y="1151335"/>
            <a:ext cx="303014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4" name="Google Shape;124;p25"/>
          <p:cNvSpPr txBox="1">
            <a:spLocks noGrp="1"/>
          </p:cNvSpPr>
          <p:nvPr>
            <p:ph type="body" idx="2"/>
          </p:nvPr>
        </p:nvSpPr>
        <p:spPr>
          <a:xfrm>
            <a:off x="342900" y="1631156"/>
            <a:ext cx="303014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5" name="Google Shape;125;p25"/>
          <p:cNvSpPr txBox="1">
            <a:spLocks noGrp="1"/>
          </p:cNvSpPr>
          <p:nvPr>
            <p:ph type="body" idx="3"/>
          </p:nvPr>
        </p:nvSpPr>
        <p:spPr>
          <a:xfrm>
            <a:off x="3483770" y="1151335"/>
            <a:ext cx="3031331" cy="479822"/>
          </a:xfrm>
          <a:prstGeom prst="rect">
            <a:avLst/>
          </a:prstGeom>
          <a:noFill/>
          <a:ln>
            <a:noFill/>
          </a:ln>
        </p:spPr>
        <p:txBody>
          <a:bodyPr spcFirstLastPara="1" wrap="square" lIns="68575" tIns="34275" rIns="68575" bIns="34275" anchor="b" anchorCtr="0">
            <a:normAutofit/>
          </a:bodyPr>
          <a:lstStyle>
            <a:lvl1pPr marL="342900" lvl="0" indent="-171450" algn="l">
              <a:spcBef>
                <a:spcPts val="300"/>
              </a:spcBef>
              <a:spcAft>
                <a:spcPts val="0"/>
              </a:spcAft>
              <a:buClr>
                <a:schemeClr val="dk1"/>
              </a:buClr>
              <a:buSzPts val="1800"/>
              <a:buNone/>
              <a:defRPr sz="1350" b="1"/>
            </a:lvl1pPr>
            <a:lvl2pPr marL="685800" lvl="1" indent="-171450" algn="l">
              <a:spcBef>
                <a:spcPts val="225"/>
              </a:spcBef>
              <a:spcAft>
                <a:spcPts val="0"/>
              </a:spcAft>
              <a:buClr>
                <a:schemeClr val="dk1"/>
              </a:buClr>
              <a:buSzPts val="1500"/>
              <a:buNone/>
              <a:defRPr sz="1125" b="1"/>
            </a:lvl2pPr>
            <a:lvl3pPr marL="1028700" lvl="2" indent="-171450" algn="l">
              <a:spcBef>
                <a:spcPts val="225"/>
              </a:spcBef>
              <a:spcAft>
                <a:spcPts val="0"/>
              </a:spcAft>
              <a:buClr>
                <a:schemeClr val="dk1"/>
              </a:buClr>
              <a:buSzPts val="1400"/>
              <a:buNone/>
              <a:defRPr sz="1050" b="1"/>
            </a:lvl3pPr>
            <a:lvl4pPr marL="1371600" lvl="3" indent="-171450" algn="l">
              <a:spcBef>
                <a:spcPts val="150"/>
              </a:spcBef>
              <a:spcAft>
                <a:spcPts val="0"/>
              </a:spcAft>
              <a:buClr>
                <a:schemeClr val="dk1"/>
              </a:buClr>
              <a:buSzPts val="1200"/>
              <a:buNone/>
              <a:defRPr sz="900" b="1"/>
            </a:lvl4pPr>
            <a:lvl5pPr marL="1714500" lvl="4" indent="-171450" algn="l">
              <a:spcBef>
                <a:spcPts val="150"/>
              </a:spcBef>
              <a:spcAft>
                <a:spcPts val="0"/>
              </a:spcAft>
              <a:buClr>
                <a:schemeClr val="dk1"/>
              </a:buClr>
              <a:buSzPts val="1200"/>
              <a:buNone/>
              <a:defRPr sz="900" b="1"/>
            </a:lvl5pPr>
            <a:lvl6pPr marL="2057400" lvl="5" indent="-171450" algn="l">
              <a:spcBef>
                <a:spcPts val="150"/>
              </a:spcBef>
              <a:spcAft>
                <a:spcPts val="0"/>
              </a:spcAft>
              <a:buClr>
                <a:schemeClr val="dk1"/>
              </a:buClr>
              <a:buSzPts val="1200"/>
              <a:buNone/>
              <a:defRPr sz="900" b="1"/>
            </a:lvl6pPr>
            <a:lvl7pPr marL="2400300" lvl="6" indent="-171450" algn="l">
              <a:spcBef>
                <a:spcPts val="150"/>
              </a:spcBef>
              <a:spcAft>
                <a:spcPts val="0"/>
              </a:spcAft>
              <a:buClr>
                <a:schemeClr val="dk1"/>
              </a:buClr>
              <a:buSzPts val="1200"/>
              <a:buNone/>
              <a:defRPr sz="900" b="1"/>
            </a:lvl7pPr>
            <a:lvl8pPr marL="2743200" lvl="7" indent="-171450" algn="l">
              <a:spcBef>
                <a:spcPts val="150"/>
              </a:spcBef>
              <a:spcAft>
                <a:spcPts val="0"/>
              </a:spcAft>
              <a:buClr>
                <a:schemeClr val="dk1"/>
              </a:buClr>
              <a:buSzPts val="1200"/>
              <a:buNone/>
              <a:defRPr sz="900" b="1"/>
            </a:lvl8pPr>
            <a:lvl9pPr marL="3086100" lvl="8" indent="-171450" algn="l">
              <a:spcBef>
                <a:spcPts val="150"/>
              </a:spcBef>
              <a:spcAft>
                <a:spcPts val="0"/>
              </a:spcAft>
              <a:buClr>
                <a:schemeClr val="dk1"/>
              </a:buClr>
              <a:buSzPts val="1200"/>
              <a:buNone/>
              <a:defRPr sz="900" b="1"/>
            </a:lvl9pPr>
          </a:lstStyle>
          <a:p>
            <a:endParaRPr/>
          </a:p>
        </p:txBody>
      </p:sp>
      <p:sp>
        <p:nvSpPr>
          <p:cNvPr id="126" name="Google Shape;126;p25"/>
          <p:cNvSpPr txBox="1">
            <a:spLocks noGrp="1"/>
          </p:cNvSpPr>
          <p:nvPr>
            <p:ph type="body" idx="4"/>
          </p:nvPr>
        </p:nvSpPr>
        <p:spPr>
          <a:xfrm>
            <a:off x="3483770" y="1631156"/>
            <a:ext cx="3031331" cy="2963466"/>
          </a:xfrm>
          <a:prstGeom prst="rect">
            <a:avLst/>
          </a:prstGeom>
          <a:noFill/>
          <a:ln>
            <a:noFill/>
          </a:ln>
        </p:spPr>
        <p:txBody>
          <a:bodyPr spcFirstLastPara="1" wrap="square" lIns="68575" tIns="34275" rIns="68575" bIns="34275" anchor="t" anchorCtr="0">
            <a:normAutofit/>
          </a:bodyPr>
          <a:lstStyle>
            <a:lvl1pPr marL="342900" lvl="0" indent="-257175" algn="l">
              <a:spcBef>
                <a:spcPts val="300"/>
              </a:spcBef>
              <a:spcAft>
                <a:spcPts val="0"/>
              </a:spcAft>
              <a:buClr>
                <a:schemeClr val="dk1"/>
              </a:buClr>
              <a:buSzPts val="1800"/>
              <a:buChar char="•"/>
              <a:defRPr sz="1350"/>
            </a:lvl1pPr>
            <a:lvl2pPr marL="685800" lvl="1" indent="-242888" algn="l">
              <a:spcBef>
                <a:spcPts val="225"/>
              </a:spcBef>
              <a:spcAft>
                <a:spcPts val="0"/>
              </a:spcAft>
              <a:buClr>
                <a:schemeClr val="dk1"/>
              </a:buClr>
              <a:buSzPts val="1500"/>
              <a:buChar char="–"/>
              <a:defRPr sz="1125"/>
            </a:lvl2pPr>
            <a:lvl3pPr marL="1028700" lvl="2" indent="-238125" algn="l">
              <a:spcBef>
                <a:spcPts val="225"/>
              </a:spcBef>
              <a:spcAft>
                <a:spcPts val="0"/>
              </a:spcAft>
              <a:buClr>
                <a:schemeClr val="dk1"/>
              </a:buClr>
              <a:buSzPts val="1400"/>
              <a:buChar char="•"/>
              <a:defRPr sz="1050"/>
            </a:lvl3pPr>
            <a:lvl4pPr marL="1371600" lvl="3" indent="-228600" algn="l">
              <a:spcBef>
                <a:spcPts val="150"/>
              </a:spcBef>
              <a:spcAft>
                <a:spcPts val="0"/>
              </a:spcAft>
              <a:buClr>
                <a:schemeClr val="dk1"/>
              </a:buClr>
              <a:buSzPts val="1200"/>
              <a:buChar char="–"/>
              <a:defRPr sz="900"/>
            </a:lvl4pPr>
            <a:lvl5pPr marL="1714500" lvl="4" indent="-228600" algn="l">
              <a:spcBef>
                <a:spcPts val="150"/>
              </a:spcBef>
              <a:spcAft>
                <a:spcPts val="0"/>
              </a:spcAft>
              <a:buClr>
                <a:schemeClr val="dk1"/>
              </a:buClr>
              <a:buSzPts val="1200"/>
              <a:buChar char="»"/>
              <a:defRPr sz="900"/>
            </a:lvl5pPr>
            <a:lvl6pPr marL="2057400" lvl="5" indent="-228600" algn="l">
              <a:spcBef>
                <a:spcPts val="150"/>
              </a:spcBef>
              <a:spcAft>
                <a:spcPts val="0"/>
              </a:spcAft>
              <a:buClr>
                <a:schemeClr val="dk1"/>
              </a:buClr>
              <a:buSzPts val="1200"/>
              <a:buChar char="•"/>
              <a:defRPr sz="900"/>
            </a:lvl6pPr>
            <a:lvl7pPr marL="2400300" lvl="6" indent="-228600" algn="l">
              <a:spcBef>
                <a:spcPts val="150"/>
              </a:spcBef>
              <a:spcAft>
                <a:spcPts val="0"/>
              </a:spcAft>
              <a:buClr>
                <a:schemeClr val="dk1"/>
              </a:buClr>
              <a:buSzPts val="1200"/>
              <a:buChar char="•"/>
              <a:defRPr sz="900"/>
            </a:lvl7pPr>
            <a:lvl8pPr marL="2743200" lvl="7" indent="-228600" algn="l">
              <a:spcBef>
                <a:spcPts val="150"/>
              </a:spcBef>
              <a:spcAft>
                <a:spcPts val="0"/>
              </a:spcAft>
              <a:buClr>
                <a:schemeClr val="dk1"/>
              </a:buClr>
              <a:buSzPts val="1200"/>
              <a:buChar char="•"/>
              <a:defRPr sz="900"/>
            </a:lvl8pPr>
            <a:lvl9pPr marL="3086100" lvl="8" indent="-228600" algn="l">
              <a:spcBef>
                <a:spcPts val="150"/>
              </a:spcBef>
              <a:spcAft>
                <a:spcPts val="0"/>
              </a:spcAft>
              <a:buClr>
                <a:schemeClr val="dk1"/>
              </a:buClr>
              <a:buSzPts val="1200"/>
              <a:buChar char="•"/>
              <a:defRPr sz="900"/>
            </a:lvl9pPr>
          </a:lstStyle>
          <a:p>
            <a:endParaRPr/>
          </a:p>
        </p:txBody>
      </p:sp>
      <p:sp>
        <p:nvSpPr>
          <p:cNvPr id="127" name="Google Shape;127;p25"/>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342901" y="204788"/>
            <a:ext cx="2256235" cy="871538"/>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2" name="Google Shape;132;p26"/>
          <p:cNvSpPr txBox="1">
            <a:spLocks noGrp="1"/>
          </p:cNvSpPr>
          <p:nvPr>
            <p:ph type="body" idx="1"/>
          </p:nvPr>
        </p:nvSpPr>
        <p:spPr>
          <a:xfrm>
            <a:off x="2681287" y="204789"/>
            <a:ext cx="3833813" cy="4389835"/>
          </a:xfrm>
          <a:prstGeom prst="rect">
            <a:avLst/>
          </a:prstGeom>
          <a:noFill/>
          <a:ln>
            <a:noFill/>
          </a:ln>
        </p:spPr>
        <p:txBody>
          <a:bodyPr spcFirstLastPara="1" wrap="square" lIns="68575" tIns="34275" rIns="68575" bIns="34275" anchor="t" anchorCtr="0">
            <a:normAutofit/>
          </a:bodyPr>
          <a:lstStyle>
            <a:lvl1pPr marL="342900" lvl="0" indent="-285750" algn="l">
              <a:spcBef>
                <a:spcPts val="375"/>
              </a:spcBef>
              <a:spcAft>
                <a:spcPts val="0"/>
              </a:spcAft>
              <a:buClr>
                <a:schemeClr val="dk1"/>
              </a:buClr>
              <a:buSzPts val="2400"/>
              <a:buChar char="•"/>
              <a:defRPr sz="1800"/>
            </a:lvl1pPr>
            <a:lvl2pPr marL="685800" lvl="1" indent="-271463" algn="l">
              <a:spcBef>
                <a:spcPts val="300"/>
              </a:spcBef>
              <a:spcAft>
                <a:spcPts val="0"/>
              </a:spcAft>
              <a:buClr>
                <a:schemeClr val="dk1"/>
              </a:buClr>
              <a:buSzPts val="2100"/>
              <a:buChar char="–"/>
              <a:defRPr sz="1575"/>
            </a:lvl2pPr>
            <a:lvl3pPr marL="1028700" lvl="2" indent="-257175" algn="l">
              <a:spcBef>
                <a:spcPts val="300"/>
              </a:spcBef>
              <a:spcAft>
                <a:spcPts val="0"/>
              </a:spcAft>
              <a:buClr>
                <a:schemeClr val="dk1"/>
              </a:buClr>
              <a:buSzPts val="1800"/>
              <a:buChar char="•"/>
              <a:defRPr sz="1350"/>
            </a:lvl3pPr>
            <a:lvl4pPr marL="1371600" lvl="3" indent="-242888" algn="l">
              <a:spcBef>
                <a:spcPts val="225"/>
              </a:spcBef>
              <a:spcAft>
                <a:spcPts val="0"/>
              </a:spcAft>
              <a:buClr>
                <a:schemeClr val="dk1"/>
              </a:buClr>
              <a:buSzPts val="1500"/>
              <a:buChar char="–"/>
              <a:defRPr sz="1125"/>
            </a:lvl4pPr>
            <a:lvl5pPr marL="1714500" lvl="4" indent="-242888" algn="l">
              <a:spcBef>
                <a:spcPts val="225"/>
              </a:spcBef>
              <a:spcAft>
                <a:spcPts val="0"/>
              </a:spcAft>
              <a:buClr>
                <a:schemeClr val="dk1"/>
              </a:buClr>
              <a:buSzPts val="1500"/>
              <a:buChar char="»"/>
              <a:defRPr sz="1125"/>
            </a:lvl5pPr>
            <a:lvl6pPr marL="2057400" lvl="5" indent="-242888" algn="l">
              <a:spcBef>
                <a:spcPts val="225"/>
              </a:spcBef>
              <a:spcAft>
                <a:spcPts val="0"/>
              </a:spcAft>
              <a:buClr>
                <a:schemeClr val="dk1"/>
              </a:buClr>
              <a:buSzPts val="1500"/>
              <a:buChar char="•"/>
              <a:defRPr sz="1125"/>
            </a:lvl6pPr>
            <a:lvl7pPr marL="2400300" lvl="6" indent="-242888" algn="l">
              <a:spcBef>
                <a:spcPts val="225"/>
              </a:spcBef>
              <a:spcAft>
                <a:spcPts val="0"/>
              </a:spcAft>
              <a:buClr>
                <a:schemeClr val="dk1"/>
              </a:buClr>
              <a:buSzPts val="1500"/>
              <a:buChar char="•"/>
              <a:defRPr sz="1125"/>
            </a:lvl7pPr>
            <a:lvl8pPr marL="2743200" lvl="7" indent="-242888" algn="l">
              <a:spcBef>
                <a:spcPts val="225"/>
              </a:spcBef>
              <a:spcAft>
                <a:spcPts val="0"/>
              </a:spcAft>
              <a:buClr>
                <a:schemeClr val="dk1"/>
              </a:buClr>
              <a:buSzPts val="1500"/>
              <a:buChar char="•"/>
              <a:defRPr sz="1125"/>
            </a:lvl8pPr>
            <a:lvl9pPr marL="3086100" lvl="8" indent="-242888" algn="l">
              <a:spcBef>
                <a:spcPts val="225"/>
              </a:spcBef>
              <a:spcAft>
                <a:spcPts val="0"/>
              </a:spcAft>
              <a:buClr>
                <a:schemeClr val="dk1"/>
              </a:buClr>
              <a:buSzPts val="1500"/>
              <a:buChar char="•"/>
              <a:defRPr sz="1125"/>
            </a:lvl9pPr>
          </a:lstStyle>
          <a:p>
            <a:endParaRPr/>
          </a:p>
        </p:txBody>
      </p:sp>
      <p:sp>
        <p:nvSpPr>
          <p:cNvPr id="133" name="Google Shape;133;p26"/>
          <p:cNvSpPr txBox="1">
            <a:spLocks noGrp="1"/>
          </p:cNvSpPr>
          <p:nvPr>
            <p:ph type="body" idx="2"/>
          </p:nvPr>
        </p:nvSpPr>
        <p:spPr>
          <a:xfrm>
            <a:off x="342901" y="1076327"/>
            <a:ext cx="2256235" cy="351829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34" name="Google Shape;134;p26"/>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1344216" y="3600450"/>
            <a:ext cx="4114800" cy="425054"/>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dk1"/>
              </a:buClr>
              <a:buSzPts val="1500"/>
              <a:buFont typeface="Calibri"/>
              <a:buNone/>
              <a:defRPr sz="1125"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7"/>
          <p:cNvSpPr>
            <a:spLocks noGrp="1"/>
          </p:cNvSpPr>
          <p:nvPr>
            <p:ph type="pic" idx="2"/>
          </p:nvPr>
        </p:nvSpPr>
        <p:spPr>
          <a:xfrm>
            <a:off x="1344216" y="459581"/>
            <a:ext cx="4114800" cy="3086100"/>
          </a:xfrm>
          <a:prstGeom prst="rect">
            <a:avLst/>
          </a:prstGeom>
          <a:noFill/>
          <a:ln>
            <a:noFill/>
          </a:ln>
        </p:spPr>
      </p:sp>
      <p:sp>
        <p:nvSpPr>
          <p:cNvPr id="140" name="Google Shape;140;p27"/>
          <p:cNvSpPr txBox="1">
            <a:spLocks noGrp="1"/>
          </p:cNvSpPr>
          <p:nvPr>
            <p:ph type="body" idx="1"/>
          </p:nvPr>
        </p:nvSpPr>
        <p:spPr>
          <a:xfrm>
            <a:off x="1344216" y="4025504"/>
            <a:ext cx="4114800" cy="603647"/>
          </a:xfrm>
          <a:prstGeom prst="rect">
            <a:avLst/>
          </a:prstGeom>
          <a:noFill/>
          <a:ln>
            <a:noFill/>
          </a:ln>
        </p:spPr>
        <p:txBody>
          <a:bodyPr spcFirstLastPara="1" wrap="square" lIns="68575" tIns="34275" rIns="68575" bIns="34275" anchor="t" anchorCtr="0">
            <a:normAutofit/>
          </a:bodyPr>
          <a:lstStyle>
            <a:lvl1pPr marL="342900" lvl="0" indent="-171450" algn="l">
              <a:spcBef>
                <a:spcPts val="150"/>
              </a:spcBef>
              <a:spcAft>
                <a:spcPts val="0"/>
              </a:spcAft>
              <a:buClr>
                <a:schemeClr val="dk1"/>
              </a:buClr>
              <a:buSzPts val="1100"/>
              <a:buNone/>
              <a:defRPr sz="825"/>
            </a:lvl1pPr>
            <a:lvl2pPr marL="685800" lvl="1" indent="-171450" algn="l">
              <a:spcBef>
                <a:spcPts val="150"/>
              </a:spcBef>
              <a:spcAft>
                <a:spcPts val="0"/>
              </a:spcAft>
              <a:buClr>
                <a:schemeClr val="dk1"/>
              </a:buClr>
              <a:buSzPts val="900"/>
              <a:buNone/>
              <a:defRPr sz="675"/>
            </a:lvl2pPr>
            <a:lvl3pPr marL="1028700" lvl="2" indent="-171450" algn="l">
              <a:spcBef>
                <a:spcPts val="150"/>
              </a:spcBef>
              <a:spcAft>
                <a:spcPts val="0"/>
              </a:spcAft>
              <a:buClr>
                <a:schemeClr val="dk1"/>
              </a:buClr>
              <a:buSzPts val="800"/>
              <a:buNone/>
              <a:defRPr sz="600"/>
            </a:lvl3pPr>
            <a:lvl4pPr marL="1371600" lvl="3" indent="-171450" algn="l">
              <a:spcBef>
                <a:spcPts val="75"/>
              </a:spcBef>
              <a:spcAft>
                <a:spcPts val="0"/>
              </a:spcAft>
              <a:buClr>
                <a:schemeClr val="dk1"/>
              </a:buClr>
              <a:buSzPts val="700"/>
              <a:buNone/>
              <a:defRPr sz="525"/>
            </a:lvl4pPr>
            <a:lvl5pPr marL="1714500" lvl="4" indent="-171450" algn="l">
              <a:spcBef>
                <a:spcPts val="75"/>
              </a:spcBef>
              <a:spcAft>
                <a:spcPts val="0"/>
              </a:spcAft>
              <a:buClr>
                <a:schemeClr val="dk1"/>
              </a:buClr>
              <a:buSzPts val="700"/>
              <a:buNone/>
              <a:defRPr sz="525"/>
            </a:lvl5pPr>
            <a:lvl6pPr marL="2057400" lvl="5" indent="-171450" algn="l">
              <a:spcBef>
                <a:spcPts val="75"/>
              </a:spcBef>
              <a:spcAft>
                <a:spcPts val="0"/>
              </a:spcAft>
              <a:buClr>
                <a:schemeClr val="dk1"/>
              </a:buClr>
              <a:buSzPts val="700"/>
              <a:buNone/>
              <a:defRPr sz="525"/>
            </a:lvl6pPr>
            <a:lvl7pPr marL="2400300" lvl="6" indent="-171450" algn="l">
              <a:spcBef>
                <a:spcPts val="75"/>
              </a:spcBef>
              <a:spcAft>
                <a:spcPts val="0"/>
              </a:spcAft>
              <a:buClr>
                <a:schemeClr val="dk1"/>
              </a:buClr>
              <a:buSzPts val="700"/>
              <a:buNone/>
              <a:defRPr sz="525"/>
            </a:lvl7pPr>
            <a:lvl8pPr marL="2743200" lvl="7" indent="-171450" algn="l">
              <a:spcBef>
                <a:spcPts val="75"/>
              </a:spcBef>
              <a:spcAft>
                <a:spcPts val="0"/>
              </a:spcAft>
              <a:buClr>
                <a:schemeClr val="dk1"/>
              </a:buClr>
              <a:buSzPts val="700"/>
              <a:buNone/>
              <a:defRPr sz="525"/>
            </a:lvl8pPr>
            <a:lvl9pPr marL="3086100" lvl="8" indent="-171450" algn="l">
              <a:spcBef>
                <a:spcPts val="75"/>
              </a:spcBef>
              <a:spcAft>
                <a:spcPts val="0"/>
              </a:spcAft>
              <a:buClr>
                <a:schemeClr val="dk1"/>
              </a:buClr>
              <a:buSzPts val="700"/>
              <a:buNone/>
              <a:defRPr sz="525"/>
            </a:lvl9pPr>
          </a:lstStyle>
          <a:p>
            <a:endParaRPr/>
          </a:p>
        </p:txBody>
      </p:sp>
      <p:sp>
        <p:nvSpPr>
          <p:cNvPr id="141" name="Google Shape;141;p27"/>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7"/>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7"/>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8"/>
          <p:cNvSpPr txBox="1">
            <a:spLocks noGrp="1"/>
          </p:cNvSpPr>
          <p:nvPr>
            <p:ph type="body" idx="1"/>
          </p:nvPr>
        </p:nvSpPr>
        <p:spPr>
          <a:xfrm rot="5400000">
            <a:off x="1731764" y="-188713"/>
            <a:ext cx="3394472" cy="617220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47" name="Google Shape;147;p28"/>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8"/>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8"/>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rot="5400000">
            <a:off x="3549253" y="1628776"/>
            <a:ext cx="4388644" cy="15430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2" name="Google Shape;152;p29"/>
          <p:cNvSpPr txBox="1">
            <a:spLocks noGrp="1"/>
          </p:cNvSpPr>
          <p:nvPr>
            <p:ph type="body" idx="1"/>
          </p:nvPr>
        </p:nvSpPr>
        <p:spPr>
          <a:xfrm rot="5400000">
            <a:off x="406003" y="142876"/>
            <a:ext cx="4388644" cy="4514850"/>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153" name="Google Shape;153;p29"/>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9"/>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9"/>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1" name="Google Shape;21;p4"/>
          <p:cNvSpPr txBox="1">
            <a:spLocks noGrp="1"/>
          </p:cNvSpPr>
          <p:nvPr>
            <p:ph type="title"/>
          </p:nvPr>
        </p:nvSpPr>
        <p:spPr>
          <a:xfrm>
            <a:off x="353925" y="738725"/>
            <a:ext cx="6166575"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353925" y="1919075"/>
            <a:ext cx="6166575" cy="2710200"/>
          </a:xfrm>
          <a:prstGeom prst="rect">
            <a:avLst/>
          </a:prstGeom>
        </p:spPr>
        <p:txBody>
          <a:bodyPr spcFirstLastPara="1" wrap="square" lIns="91425" tIns="91425" rIns="91425" bIns="91425" anchor="t" anchorCtr="0">
            <a:noAutofit/>
          </a:bodyPr>
          <a:lstStyle>
            <a:lvl1pPr marL="342892" lvl="0" indent="-257169">
              <a:spcBef>
                <a:spcPts val="0"/>
              </a:spcBef>
              <a:spcAft>
                <a:spcPts val="0"/>
              </a:spcAft>
              <a:buSzPts val="1800"/>
              <a:buChar char="●"/>
              <a:defRPr/>
            </a:lvl1pPr>
            <a:lvl2pPr marL="685784" lvl="1" indent="-238119">
              <a:spcBef>
                <a:spcPts val="1200"/>
              </a:spcBef>
              <a:spcAft>
                <a:spcPts val="0"/>
              </a:spcAft>
              <a:buSzPts val="1400"/>
              <a:buChar char="○"/>
              <a:defRPr/>
            </a:lvl2pPr>
            <a:lvl3pPr marL="1028675" lvl="2" indent="-238119">
              <a:spcBef>
                <a:spcPts val="1200"/>
              </a:spcBef>
              <a:spcAft>
                <a:spcPts val="0"/>
              </a:spcAft>
              <a:buSzPts val="1400"/>
              <a:buChar char="■"/>
              <a:defRPr/>
            </a:lvl3pPr>
            <a:lvl4pPr marL="1371566" lvl="3" indent="-238119">
              <a:spcBef>
                <a:spcPts val="1200"/>
              </a:spcBef>
              <a:spcAft>
                <a:spcPts val="0"/>
              </a:spcAft>
              <a:buSzPts val="1400"/>
              <a:buChar char="●"/>
              <a:defRPr/>
            </a:lvl4pPr>
            <a:lvl5pPr marL="1714457" lvl="4" indent="-238119">
              <a:spcBef>
                <a:spcPts val="1200"/>
              </a:spcBef>
              <a:spcAft>
                <a:spcPts val="0"/>
              </a:spcAft>
              <a:buSzPts val="1400"/>
              <a:buChar char="○"/>
              <a:defRPr/>
            </a:lvl5pPr>
            <a:lvl6pPr marL="2057349" lvl="5" indent="-238119">
              <a:spcBef>
                <a:spcPts val="1200"/>
              </a:spcBef>
              <a:spcAft>
                <a:spcPts val="0"/>
              </a:spcAft>
              <a:buSzPts val="1400"/>
              <a:buChar char="■"/>
              <a:defRPr/>
            </a:lvl6pPr>
            <a:lvl7pPr marL="2400240" lvl="6" indent="-238119">
              <a:spcBef>
                <a:spcPts val="1200"/>
              </a:spcBef>
              <a:spcAft>
                <a:spcPts val="0"/>
              </a:spcAft>
              <a:buSzPts val="1400"/>
              <a:buChar char="●"/>
              <a:defRPr/>
            </a:lvl7pPr>
            <a:lvl8pPr marL="2743132" lvl="7" indent="-238119">
              <a:spcBef>
                <a:spcPts val="1200"/>
              </a:spcBef>
              <a:spcAft>
                <a:spcPts val="0"/>
              </a:spcAft>
              <a:buSzPts val="1400"/>
              <a:buChar char="○"/>
              <a:defRPr/>
            </a:lvl8pPr>
            <a:lvl9pPr marL="3086023" lvl="8" indent="-238119">
              <a:spcBef>
                <a:spcPts val="1200"/>
              </a:spcBef>
              <a:spcAft>
                <a:spcPts val="1200"/>
              </a:spcAft>
              <a:buSzPts val="1400"/>
              <a:buChar char="■"/>
              <a:defRPr/>
            </a:lvl9pPr>
          </a:lstStyle>
          <a:p>
            <a:endParaRPr/>
          </a:p>
        </p:txBody>
      </p:sp>
      <p:sp>
        <p:nvSpPr>
          <p:cNvPr id="23" name="Google Shape;23;p4"/>
          <p:cNvSpPr txBox="1">
            <a:spLocks noGrp="1"/>
          </p:cNvSpPr>
          <p:nvPr>
            <p:ph type="sldNum" idx="12"/>
          </p:nvPr>
        </p:nvSpPr>
        <p:spPr>
          <a:xfrm>
            <a:off x="6392656" y="4695623"/>
            <a:ext cx="411525"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 name="Rectangle 1">
            <a:extLst>
              <a:ext uri="{FF2B5EF4-FFF2-40B4-BE49-F238E27FC236}">
                <a16:creationId xmlns:a16="http://schemas.microsoft.com/office/drawing/2014/main" id="{64D6947D-778E-498E-974A-9675A0E80790}"/>
              </a:ext>
            </a:extLst>
          </p:cNvPr>
          <p:cNvSpPr/>
          <p:nvPr userDrawn="1"/>
        </p:nvSpPr>
        <p:spPr>
          <a:xfrm>
            <a:off x="48988" y="16330"/>
            <a:ext cx="655184" cy="6723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extLst>
      <p:ext uri="{BB962C8B-B14F-4D97-AF65-F5344CB8AC3E}">
        <p14:creationId xmlns:p14="http://schemas.microsoft.com/office/powerpoint/2010/main" val="153156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and Content" type="obj">
  <p:cSld name="OBJEC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2343150" y="205978"/>
            <a:ext cx="417195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2343150" y="1200151"/>
            <a:ext cx="4171950" cy="3394472"/>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2343150" y="205978"/>
            <a:ext cx="417195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2343150" y="1200151"/>
            <a:ext cx="4171950" cy="3394472"/>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4914900" y="4758888"/>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pic>
        <p:nvPicPr>
          <p:cNvPr id="74" name="Google Shape;74;p16"/>
          <p:cNvPicPr preferRelativeResize="0"/>
          <p:nvPr/>
        </p:nvPicPr>
        <p:blipFill rotWithShape="1">
          <a:blip r:embed="rId3">
            <a:alphaModFix/>
          </a:blip>
          <a:srcRect/>
          <a:stretch/>
        </p:blipFill>
        <p:spPr>
          <a:xfrm>
            <a:off x="100691" y="4594624"/>
            <a:ext cx="1748280" cy="43969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
        <p:nvSpPr>
          <p:cNvPr id="76" name="Google Shape;76;p17"/>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7"/>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 name="Google Shape;86;p19"/>
          <p:cNvSpPr txBox="1">
            <a:spLocks noGrp="1"/>
          </p:cNvSpPr>
          <p:nvPr>
            <p:ph type="body" idx="1"/>
          </p:nvPr>
        </p:nvSpPr>
        <p:spPr>
          <a:xfrm>
            <a:off x="342900" y="1200151"/>
            <a:ext cx="3028950" cy="3394472"/>
          </a:xfrm>
          <a:prstGeom prst="rect">
            <a:avLst/>
          </a:prstGeom>
          <a:noFill/>
          <a:ln>
            <a:noFill/>
          </a:ln>
        </p:spPr>
        <p:txBody>
          <a:bodyPr spcFirstLastPara="1" wrap="square" lIns="68575" tIns="34275" rIns="68575" bIns="34275" anchor="t" anchorCtr="0">
            <a:normAutofit/>
          </a:bodyPr>
          <a:lstStyle>
            <a:lvl1pPr marL="342900" lvl="0" indent="-271463" algn="l">
              <a:spcBef>
                <a:spcPts val="300"/>
              </a:spcBef>
              <a:spcAft>
                <a:spcPts val="0"/>
              </a:spcAft>
              <a:buClr>
                <a:schemeClr val="dk1"/>
              </a:buClr>
              <a:buSzPts val="2100"/>
              <a:buChar char="•"/>
              <a:defRPr sz="1575"/>
            </a:lvl1pPr>
            <a:lvl2pPr marL="685800" lvl="1" indent="-257175" algn="l">
              <a:spcBef>
                <a:spcPts val="300"/>
              </a:spcBef>
              <a:spcAft>
                <a:spcPts val="0"/>
              </a:spcAft>
              <a:buClr>
                <a:schemeClr val="dk1"/>
              </a:buClr>
              <a:buSzPts val="1800"/>
              <a:buChar char="–"/>
              <a:defRPr sz="1350"/>
            </a:lvl2pPr>
            <a:lvl3pPr marL="1028700" lvl="2" indent="-242888" algn="l">
              <a:spcBef>
                <a:spcPts val="225"/>
              </a:spcBef>
              <a:spcAft>
                <a:spcPts val="0"/>
              </a:spcAft>
              <a:buClr>
                <a:schemeClr val="dk1"/>
              </a:buClr>
              <a:buSzPts val="1500"/>
              <a:buChar char="•"/>
              <a:defRPr sz="1125"/>
            </a:lvl3pPr>
            <a:lvl4pPr marL="1371600" lvl="3" indent="-238125" algn="l">
              <a:spcBef>
                <a:spcPts val="225"/>
              </a:spcBef>
              <a:spcAft>
                <a:spcPts val="0"/>
              </a:spcAft>
              <a:buClr>
                <a:schemeClr val="dk1"/>
              </a:buClr>
              <a:buSzPts val="1400"/>
              <a:buChar char="–"/>
              <a:defRPr sz="1050"/>
            </a:lvl4pPr>
            <a:lvl5pPr marL="1714500" lvl="4" indent="-238125" algn="l">
              <a:spcBef>
                <a:spcPts val="225"/>
              </a:spcBef>
              <a:spcAft>
                <a:spcPts val="0"/>
              </a:spcAft>
              <a:buClr>
                <a:schemeClr val="dk1"/>
              </a:buClr>
              <a:buSzPts val="1400"/>
              <a:buChar char="»"/>
              <a:defRPr sz="1050"/>
            </a:lvl5pPr>
            <a:lvl6pPr marL="2057400" lvl="5" indent="-238125" algn="l">
              <a:spcBef>
                <a:spcPts val="225"/>
              </a:spcBef>
              <a:spcAft>
                <a:spcPts val="0"/>
              </a:spcAft>
              <a:buClr>
                <a:schemeClr val="dk1"/>
              </a:buClr>
              <a:buSzPts val="1400"/>
              <a:buChar char="•"/>
              <a:defRPr sz="1050"/>
            </a:lvl6pPr>
            <a:lvl7pPr marL="2400300" lvl="6" indent="-238125" algn="l">
              <a:spcBef>
                <a:spcPts val="225"/>
              </a:spcBef>
              <a:spcAft>
                <a:spcPts val="0"/>
              </a:spcAft>
              <a:buClr>
                <a:schemeClr val="dk1"/>
              </a:buClr>
              <a:buSzPts val="1400"/>
              <a:buChar char="•"/>
              <a:defRPr sz="1050"/>
            </a:lvl7pPr>
            <a:lvl8pPr marL="2743200" lvl="7" indent="-238125" algn="l">
              <a:spcBef>
                <a:spcPts val="225"/>
              </a:spcBef>
              <a:spcAft>
                <a:spcPts val="0"/>
              </a:spcAft>
              <a:buClr>
                <a:schemeClr val="dk1"/>
              </a:buClr>
              <a:buSzPts val="1400"/>
              <a:buChar char="•"/>
              <a:defRPr sz="1050"/>
            </a:lvl8pPr>
            <a:lvl9pPr marL="3086100" lvl="8" indent="-238125" algn="l">
              <a:spcBef>
                <a:spcPts val="225"/>
              </a:spcBef>
              <a:spcAft>
                <a:spcPts val="0"/>
              </a:spcAft>
              <a:buClr>
                <a:schemeClr val="dk1"/>
              </a:buClr>
              <a:buSzPts val="1400"/>
              <a:buChar char="•"/>
              <a:defRPr sz="1050"/>
            </a:lvl9pPr>
          </a:lstStyle>
          <a:p>
            <a:endParaRPr/>
          </a:p>
        </p:txBody>
      </p:sp>
      <p:sp>
        <p:nvSpPr>
          <p:cNvPr id="87" name="Google Shape;87;p19"/>
          <p:cNvSpPr txBox="1">
            <a:spLocks noGrp="1"/>
          </p:cNvSpPr>
          <p:nvPr>
            <p:ph type="body" idx="2"/>
          </p:nvPr>
        </p:nvSpPr>
        <p:spPr>
          <a:xfrm>
            <a:off x="3486150" y="1200151"/>
            <a:ext cx="3028950" cy="3394472"/>
          </a:xfrm>
          <a:prstGeom prst="rect">
            <a:avLst/>
          </a:prstGeom>
          <a:noFill/>
          <a:ln>
            <a:noFill/>
          </a:ln>
        </p:spPr>
        <p:txBody>
          <a:bodyPr spcFirstLastPara="1" wrap="square" lIns="68575" tIns="34275" rIns="68575" bIns="34275" anchor="t" anchorCtr="0">
            <a:normAutofit/>
          </a:bodyPr>
          <a:lstStyle>
            <a:lvl1pPr marL="342900" lvl="0" indent="-271463" algn="l">
              <a:spcBef>
                <a:spcPts val="300"/>
              </a:spcBef>
              <a:spcAft>
                <a:spcPts val="0"/>
              </a:spcAft>
              <a:buClr>
                <a:schemeClr val="dk1"/>
              </a:buClr>
              <a:buSzPts val="2100"/>
              <a:buChar char="•"/>
              <a:defRPr sz="1575"/>
            </a:lvl1pPr>
            <a:lvl2pPr marL="685800" lvl="1" indent="-257175" algn="l">
              <a:spcBef>
                <a:spcPts val="300"/>
              </a:spcBef>
              <a:spcAft>
                <a:spcPts val="0"/>
              </a:spcAft>
              <a:buClr>
                <a:schemeClr val="dk1"/>
              </a:buClr>
              <a:buSzPts val="1800"/>
              <a:buChar char="–"/>
              <a:defRPr sz="1350"/>
            </a:lvl2pPr>
            <a:lvl3pPr marL="1028700" lvl="2" indent="-242888" algn="l">
              <a:spcBef>
                <a:spcPts val="225"/>
              </a:spcBef>
              <a:spcAft>
                <a:spcPts val="0"/>
              </a:spcAft>
              <a:buClr>
                <a:schemeClr val="dk1"/>
              </a:buClr>
              <a:buSzPts val="1500"/>
              <a:buChar char="•"/>
              <a:defRPr sz="1125"/>
            </a:lvl3pPr>
            <a:lvl4pPr marL="1371600" lvl="3" indent="-238125" algn="l">
              <a:spcBef>
                <a:spcPts val="225"/>
              </a:spcBef>
              <a:spcAft>
                <a:spcPts val="0"/>
              </a:spcAft>
              <a:buClr>
                <a:schemeClr val="dk1"/>
              </a:buClr>
              <a:buSzPts val="1400"/>
              <a:buChar char="–"/>
              <a:defRPr sz="1050"/>
            </a:lvl4pPr>
            <a:lvl5pPr marL="1714500" lvl="4" indent="-238125" algn="l">
              <a:spcBef>
                <a:spcPts val="225"/>
              </a:spcBef>
              <a:spcAft>
                <a:spcPts val="0"/>
              </a:spcAft>
              <a:buClr>
                <a:schemeClr val="dk1"/>
              </a:buClr>
              <a:buSzPts val="1400"/>
              <a:buChar char="»"/>
              <a:defRPr sz="1050"/>
            </a:lvl5pPr>
            <a:lvl6pPr marL="2057400" lvl="5" indent="-238125" algn="l">
              <a:spcBef>
                <a:spcPts val="225"/>
              </a:spcBef>
              <a:spcAft>
                <a:spcPts val="0"/>
              </a:spcAft>
              <a:buClr>
                <a:schemeClr val="dk1"/>
              </a:buClr>
              <a:buSzPts val="1400"/>
              <a:buChar char="•"/>
              <a:defRPr sz="1050"/>
            </a:lvl6pPr>
            <a:lvl7pPr marL="2400300" lvl="6" indent="-238125" algn="l">
              <a:spcBef>
                <a:spcPts val="225"/>
              </a:spcBef>
              <a:spcAft>
                <a:spcPts val="0"/>
              </a:spcAft>
              <a:buClr>
                <a:schemeClr val="dk1"/>
              </a:buClr>
              <a:buSzPts val="1400"/>
              <a:buChar char="•"/>
              <a:defRPr sz="1050"/>
            </a:lvl7pPr>
            <a:lvl8pPr marL="2743200" lvl="7" indent="-238125" algn="l">
              <a:spcBef>
                <a:spcPts val="225"/>
              </a:spcBef>
              <a:spcAft>
                <a:spcPts val="0"/>
              </a:spcAft>
              <a:buClr>
                <a:schemeClr val="dk1"/>
              </a:buClr>
              <a:buSzPts val="1400"/>
              <a:buChar char="•"/>
              <a:defRPr sz="1050"/>
            </a:lvl8pPr>
            <a:lvl9pPr marL="3086100" lvl="8" indent="-238125" algn="l">
              <a:spcBef>
                <a:spcPts val="225"/>
              </a:spcBef>
              <a:spcAft>
                <a:spcPts val="0"/>
              </a:spcAft>
              <a:buClr>
                <a:schemeClr val="dk1"/>
              </a:buClr>
              <a:buSzPts val="1400"/>
              <a:buChar char="•"/>
              <a:defRPr sz="1050"/>
            </a:lvl9pPr>
          </a:lstStyle>
          <a:p>
            <a:endParaRPr/>
          </a:p>
        </p:txBody>
      </p:sp>
      <p:sp>
        <p:nvSpPr>
          <p:cNvPr id="88" name="Google Shape;88;p19"/>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9"/>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 name="Google Shape;93;p20"/>
          <p:cNvSpPr txBox="1">
            <a:spLocks noGrp="1"/>
          </p:cNvSpPr>
          <p:nvPr>
            <p:ph type="body" idx="1"/>
          </p:nvPr>
        </p:nvSpPr>
        <p:spPr>
          <a:xfrm>
            <a:off x="342900" y="1200151"/>
            <a:ext cx="6172200" cy="2984281"/>
          </a:xfrm>
          <a:prstGeom prst="rect">
            <a:avLst/>
          </a:prstGeom>
          <a:noFill/>
          <a:ln>
            <a:noFill/>
          </a:ln>
        </p:spPr>
        <p:txBody>
          <a:bodyPr spcFirstLastPara="1" wrap="square" lIns="68575" tIns="34275" rIns="68575" bIns="34275" anchor="t" anchorCtr="0">
            <a:normAutofit/>
          </a:bodyPr>
          <a:lstStyle>
            <a:lvl1pPr marL="342900" lvl="0" indent="-238125" algn="l">
              <a:spcBef>
                <a:spcPts val="225"/>
              </a:spcBef>
              <a:spcAft>
                <a:spcPts val="0"/>
              </a:spcAft>
              <a:buClr>
                <a:schemeClr val="dk1"/>
              </a:buClr>
              <a:buSzPts val="1400"/>
              <a:buChar char="•"/>
              <a:defRPr/>
            </a:lvl1pPr>
            <a:lvl2pPr marL="685800" lvl="1" indent="-238125" algn="l">
              <a:spcBef>
                <a:spcPts val="225"/>
              </a:spcBef>
              <a:spcAft>
                <a:spcPts val="0"/>
              </a:spcAft>
              <a:buClr>
                <a:schemeClr val="dk1"/>
              </a:buClr>
              <a:buSzPts val="1400"/>
              <a:buChar char="–"/>
              <a:defRPr/>
            </a:lvl2pPr>
            <a:lvl3pPr marL="1028700" lvl="2" indent="-238125" algn="l">
              <a:spcBef>
                <a:spcPts val="225"/>
              </a:spcBef>
              <a:spcAft>
                <a:spcPts val="0"/>
              </a:spcAft>
              <a:buClr>
                <a:schemeClr val="dk1"/>
              </a:buClr>
              <a:buSzPts val="1400"/>
              <a:buChar char="•"/>
              <a:defRPr/>
            </a:lvl3pPr>
            <a:lvl4pPr marL="1371600" lvl="3" indent="-238125" algn="l">
              <a:spcBef>
                <a:spcPts val="225"/>
              </a:spcBef>
              <a:spcAft>
                <a:spcPts val="0"/>
              </a:spcAft>
              <a:buClr>
                <a:schemeClr val="dk1"/>
              </a:buClr>
              <a:buSzPts val="1400"/>
              <a:buChar char="–"/>
              <a:defRPr/>
            </a:lvl4pPr>
            <a:lvl5pPr marL="1714500" lvl="4" indent="-238125" algn="l">
              <a:spcBef>
                <a:spcPts val="225"/>
              </a:spcBef>
              <a:spcAft>
                <a:spcPts val="0"/>
              </a:spcAft>
              <a:buClr>
                <a:schemeClr val="dk1"/>
              </a:buClr>
              <a:buSzPts val="1400"/>
              <a:buChar char="»"/>
              <a:defRPr/>
            </a:lvl5pPr>
            <a:lvl6pPr marL="2057400" lvl="5" indent="-238125" algn="l">
              <a:spcBef>
                <a:spcPts val="225"/>
              </a:spcBef>
              <a:spcAft>
                <a:spcPts val="0"/>
              </a:spcAft>
              <a:buClr>
                <a:schemeClr val="dk1"/>
              </a:buClr>
              <a:buSzPts val="1400"/>
              <a:buChar char="•"/>
              <a:defRPr/>
            </a:lvl6pPr>
            <a:lvl7pPr marL="2400300" lvl="6" indent="-238125" algn="l">
              <a:spcBef>
                <a:spcPts val="225"/>
              </a:spcBef>
              <a:spcAft>
                <a:spcPts val="0"/>
              </a:spcAft>
              <a:buClr>
                <a:schemeClr val="dk1"/>
              </a:buClr>
              <a:buSzPts val="1400"/>
              <a:buChar char="•"/>
              <a:defRPr/>
            </a:lvl7pPr>
            <a:lvl8pPr marL="2743200" lvl="7" indent="-238125" algn="l">
              <a:spcBef>
                <a:spcPts val="225"/>
              </a:spcBef>
              <a:spcAft>
                <a:spcPts val="0"/>
              </a:spcAft>
              <a:buClr>
                <a:schemeClr val="dk1"/>
              </a:buClr>
              <a:buSzPts val="1400"/>
              <a:buChar char="•"/>
              <a:defRPr/>
            </a:lvl8pPr>
            <a:lvl9pPr marL="3086100" lvl="8" indent="-238125" algn="l">
              <a:spcBef>
                <a:spcPts val="225"/>
              </a:spcBef>
              <a:spcAft>
                <a:spcPts val="0"/>
              </a:spcAft>
              <a:buClr>
                <a:schemeClr val="dk1"/>
              </a:buClr>
              <a:buSzPts val="1400"/>
              <a:buChar char="•"/>
              <a:defRPr/>
            </a:lvl9pPr>
          </a:lstStyle>
          <a:p>
            <a:endParaRPr/>
          </a:p>
        </p:txBody>
      </p:sp>
      <p:sp>
        <p:nvSpPr>
          <p:cNvPr id="94" name="Google Shape;94;p20"/>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20"/>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20"/>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21"/>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0" name="Google Shape;100;p21"/>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1"/>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21"/>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2"/>
          <p:cNvSpPr txBox="1">
            <a:spLocks noGrp="1"/>
          </p:cNvSpPr>
          <p:nvPr>
            <p:ph type="ctrTitle"/>
          </p:nvPr>
        </p:nvSpPr>
        <p:spPr>
          <a:xfrm>
            <a:off x="514350" y="1597821"/>
            <a:ext cx="58293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2"/>
          <p:cNvSpPr txBox="1">
            <a:spLocks noGrp="1"/>
          </p:cNvSpPr>
          <p:nvPr>
            <p:ph type="subTitle" idx="1"/>
          </p:nvPr>
        </p:nvSpPr>
        <p:spPr>
          <a:xfrm>
            <a:off x="1028700" y="2914650"/>
            <a:ext cx="4800600" cy="1314450"/>
          </a:xfrm>
          <a:prstGeom prst="rect">
            <a:avLst/>
          </a:prstGeom>
          <a:noFill/>
          <a:ln>
            <a:noFill/>
          </a:ln>
        </p:spPr>
        <p:txBody>
          <a:bodyPr spcFirstLastPara="1" wrap="square" lIns="68575" tIns="34275" rIns="68575" bIns="34275" anchor="t" anchorCtr="0">
            <a:normAutofit/>
          </a:bodyPr>
          <a:lstStyle>
            <a:lvl1pPr lvl="0" algn="ctr">
              <a:spcBef>
                <a:spcPts val="375"/>
              </a:spcBef>
              <a:spcAft>
                <a:spcPts val="0"/>
              </a:spcAft>
              <a:buClr>
                <a:srgbClr val="888888"/>
              </a:buClr>
              <a:buSzPts val="2400"/>
              <a:buNone/>
              <a:defRPr>
                <a:solidFill>
                  <a:srgbClr val="888888"/>
                </a:solidFill>
              </a:defRPr>
            </a:lvl1pPr>
            <a:lvl2pPr lvl="1" algn="ctr">
              <a:spcBef>
                <a:spcPts val="300"/>
              </a:spcBef>
              <a:spcAft>
                <a:spcPts val="0"/>
              </a:spcAft>
              <a:buClr>
                <a:srgbClr val="888888"/>
              </a:buClr>
              <a:buSzPts val="2100"/>
              <a:buNone/>
              <a:defRPr>
                <a:solidFill>
                  <a:srgbClr val="888888"/>
                </a:solidFill>
              </a:defRPr>
            </a:lvl2pPr>
            <a:lvl3pPr lvl="2" algn="ctr">
              <a:spcBef>
                <a:spcPts val="30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500"/>
              <a:buNone/>
              <a:defRPr>
                <a:solidFill>
                  <a:srgbClr val="888888"/>
                </a:solidFill>
              </a:defRPr>
            </a:lvl4pPr>
            <a:lvl5pPr lvl="4" algn="ctr">
              <a:spcBef>
                <a:spcPts val="225"/>
              </a:spcBef>
              <a:spcAft>
                <a:spcPts val="0"/>
              </a:spcAft>
              <a:buClr>
                <a:srgbClr val="888888"/>
              </a:buClr>
              <a:buSzPts val="1500"/>
              <a:buNone/>
              <a:defRPr>
                <a:solidFill>
                  <a:srgbClr val="888888"/>
                </a:solidFill>
              </a:defRPr>
            </a:lvl5pPr>
            <a:lvl6pPr lvl="5" algn="ctr">
              <a:spcBef>
                <a:spcPts val="225"/>
              </a:spcBef>
              <a:spcAft>
                <a:spcPts val="0"/>
              </a:spcAft>
              <a:buClr>
                <a:srgbClr val="888888"/>
              </a:buClr>
              <a:buSzPts val="1500"/>
              <a:buNone/>
              <a:defRPr>
                <a:solidFill>
                  <a:srgbClr val="888888"/>
                </a:solidFill>
              </a:defRPr>
            </a:lvl6pPr>
            <a:lvl7pPr lvl="6" algn="ctr">
              <a:spcBef>
                <a:spcPts val="225"/>
              </a:spcBef>
              <a:spcAft>
                <a:spcPts val="0"/>
              </a:spcAft>
              <a:buClr>
                <a:srgbClr val="888888"/>
              </a:buClr>
              <a:buSzPts val="1500"/>
              <a:buNone/>
              <a:defRPr>
                <a:solidFill>
                  <a:srgbClr val="888888"/>
                </a:solidFill>
              </a:defRPr>
            </a:lvl7pPr>
            <a:lvl8pPr lvl="7" algn="ctr">
              <a:spcBef>
                <a:spcPts val="225"/>
              </a:spcBef>
              <a:spcAft>
                <a:spcPts val="0"/>
              </a:spcAft>
              <a:buClr>
                <a:srgbClr val="888888"/>
              </a:buClr>
              <a:buSzPts val="1500"/>
              <a:buNone/>
              <a:defRPr>
                <a:solidFill>
                  <a:srgbClr val="888888"/>
                </a:solidFill>
              </a:defRPr>
            </a:lvl8pPr>
            <a:lvl9pPr lvl="8" algn="ctr">
              <a:spcBef>
                <a:spcPts val="225"/>
              </a:spcBef>
              <a:spcAft>
                <a:spcPts val="0"/>
              </a:spcAft>
              <a:buClr>
                <a:srgbClr val="888888"/>
              </a:buClr>
              <a:buSzPts val="1500"/>
              <a:buNone/>
              <a:defRPr>
                <a:solidFill>
                  <a:srgbClr val="888888"/>
                </a:solidFill>
              </a:defRPr>
            </a:lvl9pPr>
          </a:lstStyle>
          <a:p>
            <a:endParaRPr/>
          </a:p>
        </p:txBody>
      </p:sp>
      <p:sp>
        <p:nvSpPr>
          <p:cNvPr id="106" name="Google Shape;106;p22"/>
          <p:cNvSpPr txBox="1">
            <a:spLocks noGrp="1"/>
          </p:cNvSpPr>
          <p:nvPr>
            <p:ph type="dt" idx="10"/>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2"/>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2343150" y="3305176"/>
            <a:ext cx="4027885" cy="1021556"/>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dk1"/>
              </a:buClr>
              <a:buSzPts val="3000"/>
              <a:buFont typeface="Calibri"/>
              <a:buNone/>
              <a:defRPr sz="2250" b="1"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a:off x="2343149" y="2180035"/>
            <a:ext cx="4027886" cy="1125140"/>
          </a:xfrm>
          <a:prstGeom prst="rect">
            <a:avLst/>
          </a:prstGeom>
          <a:noFill/>
          <a:ln>
            <a:noFill/>
          </a:ln>
        </p:spPr>
        <p:txBody>
          <a:bodyPr spcFirstLastPara="1" wrap="square" lIns="68575" tIns="34275" rIns="68575" bIns="34275" anchor="b" anchorCtr="0">
            <a:normAutofit/>
          </a:bodyPr>
          <a:lstStyle>
            <a:lvl1pPr marL="342900" lvl="0" indent="-171450" algn="l">
              <a:spcBef>
                <a:spcPts val="225"/>
              </a:spcBef>
              <a:spcAft>
                <a:spcPts val="0"/>
              </a:spcAft>
              <a:buClr>
                <a:srgbClr val="888888"/>
              </a:buClr>
              <a:buSzPts val="1500"/>
              <a:buNone/>
              <a:defRPr sz="1125">
                <a:solidFill>
                  <a:srgbClr val="888888"/>
                </a:solidFill>
              </a:defRPr>
            </a:lvl1pPr>
            <a:lvl2pPr marL="685800" lvl="1" indent="-171450" algn="l">
              <a:spcBef>
                <a:spcPts val="225"/>
              </a:spcBef>
              <a:spcAft>
                <a:spcPts val="0"/>
              </a:spcAft>
              <a:buClr>
                <a:srgbClr val="888888"/>
              </a:buClr>
              <a:buSzPts val="1400"/>
              <a:buNone/>
              <a:defRPr sz="1050">
                <a:solidFill>
                  <a:srgbClr val="888888"/>
                </a:solidFill>
              </a:defRPr>
            </a:lvl2pPr>
            <a:lvl3pPr marL="1028700" lvl="2" indent="-171450" algn="l">
              <a:spcBef>
                <a:spcPts val="150"/>
              </a:spcBef>
              <a:spcAft>
                <a:spcPts val="0"/>
              </a:spcAft>
              <a:buClr>
                <a:srgbClr val="888888"/>
              </a:buClr>
              <a:buSzPts val="1200"/>
              <a:buNone/>
              <a:defRPr sz="900">
                <a:solidFill>
                  <a:srgbClr val="888888"/>
                </a:solidFill>
              </a:defRPr>
            </a:lvl3pPr>
            <a:lvl4pPr marL="1371600" lvl="3" indent="-171450" algn="l">
              <a:spcBef>
                <a:spcPts val="150"/>
              </a:spcBef>
              <a:spcAft>
                <a:spcPts val="0"/>
              </a:spcAft>
              <a:buClr>
                <a:srgbClr val="888888"/>
              </a:buClr>
              <a:buSzPts val="1100"/>
              <a:buNone/>
              <a:defRPr sz="825">
                <a:solidFill>
                  <a:srgbClr val="888888"/>
                </a:solidFill>
              </a:defRPr>
            </a:lvl4pPr>
            <a:lvl5pPr marL="1714500" lvl="4" indent="-171450" algn="l">
              <a:spcBef>
                <a:spcPts val="150"/>
              </a:spcBef>
              <a:spcAft>
                <a:spcPts val="0"/>
              </a:spcAft>
              <a:buClr>
                <a:srgbClr val="888888"/>
              </a:buClr>
              <a:buSzPts val="1100"/>
              <a:buNone/>
              <a:defRPr sz="825">
                <a:solidFill>
                  <a:srgbClr val="888888"/>
                </a:solidFill>
              </a:defRPr>
            </a:lvl5pPr>
            <a:lvl6pPr marL="2057400" lvl="5" indent="-171450" algn="l">
              <a:spcBef>
                <a:spcPts val="150"/>
              </a:spcBef>
              <a:spcAft>
                <a:spcPts val="0"/>
              </a:spcAft>
              <a:buClr>
                <a:srgbClr val="888888"/>
              </a:buClr>
              <a:buSzPts val="1100"/>
              <a:buNone/>
              <a:defRPr sz="825">
                <a:solidFill>
                  <a:srgbClr val="888888"/>
                </a:solidFill>
              </a:defRPr>
            </a:lvl6pPr>
            <a:lvl7pPr marL="2400300" lvl="6" indent="-171450" algn="l">
              <a:spcBef>
                <a:spcPts val="150"/>
              </a:spcBef>
              <a:spcAft>
                <a:spcPts val="0"/>
              </a:spcAft>
              <a:buClr>
                <a:srgbClr val="888888"/>
              </a:buClr>
              <a:buSzPts val="1100"/>
              <a:buNone/>
              <a:defRPr sz="825">
                <a:solidFill>
                  <a:srgbClr val="888888"/>
                </a:solidFill>
              </a:defRPr>
            </a:lvl7pPr>
            <a:lvl8pPr marL="2743200" lvl="7" indent="-171450" algn="l">
              <a:spcBef>
                <a:spcPts val="150"/>
              </a:spcBef>
              <a:spcAft>
                <a:spcPts val="0"/>
              </a:spcAft>
              <a:buClr>
                <a:srgbClr val="888888"/>
              </a:buClr>
              <a:buSzPts val="1100"/>
              <a:buNone/>
              <a:defRPr sz="825">
                <a:solidFill>
                  <a:srgbClr val="888888"/>
                </a:solidFill>
              </a:defRPr>
            </a:lvl8pPr>
            <a:lvl9pPr marL="3086100" lvl="8" indent="-171450" algn="l">
              <a:spcBef>
                <a:spcPts val="150"/>
              </a:spcBef>
              <a:spcAft>
                <a:spcPts val="0"/>
              </a:spcAft>
              <a:buClr>
                <a:srgbClr val="888888"/>
              </a:buClr>
              <a:buSzPts val="1100"/>
              <a:buNone/>
              <a:defRPr sz="825">
                <a:solidFill>
                  <a:srgbClr val="888888"/>
                </a:solidFill>
              </a:defRPr>
            </a:lvl9pPr>
          </a:lstStyle>
          <a:p>
            <a:endParaRPr/>
          </a:p>
        </p:txBody>
      </p:sp>
      <p:sp>
        <p:nvSpPr>
          <p:cNvPr id="118" name="Google Shape;118;p24"/>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4"/>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4"/>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250"/>
          </a:xfrm>
          <a:prstGeom prst="rect">
            <a:avLst/>
          </a:prstGeom>
          <a:noFill/>
          <a:ln>
            <a:noFill/>
          </a:ln>
        </p:spPr>
        <p:txBody>
          <a:bodyPr spcFirstLastPara="1" wrap="square" lIns="68575" tIns="34275" rIns="68575" bIns="34275"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42900" y="1200151"/>
            <a:ext cx="6172200" cy="3394472"/>
          </a:xfrm>
          <a:prstGeom prst="rect">
            <a:avLst/>
          </a:prstGeom>
          <a:noFill/>
          <a:ln>
            <a:noFill/>
          </a:ln>
        </p:spPr>
        <p:txBody>
          <a:bodyPr spcFirstLastPara="1" wrap="square" lIns="68575" tIns="34275" rIns="68575" bIns="34275" anchor="t" anchorCtr="0">
            <a:normAutofit/>
          </a:bodyPr>
          <a:lstStyle>
            <a:lvl1pPr marL="457200" marR="0" lvl="0" indent="-381000" algn="l" rtl="0">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914900" y="4772026"/>
            <a:ext cx="16002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343150" y="4767263"/>
            <a:ext cx="21717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05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4914900" y="4767263"/>
            <a:ext cx="16002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675" b="0" i="0" u="none" strike="noStrike" cap="none">
                <a:solidFill>
                  <a:srgbClr val="888888"/>
                </a:solidFill>
                <a:latin typeface="Calibri"/>
                <a:ea typeface="Calibri"/>
                <a:cs typeface="Calibri"/>
                <a:sym typeface="Calibri"/>
              </a:defRPr>
            </a:lvl1pPr>
            <a:lvl2pPr marL="0" marR="0" lvl="1" indent="0" algn="r" rtl="0">
              <a:spcBef>
                <a:spcPts val="0"/>
              </a:spcBef>
              <a:buNone/>
              <a:defRPr sz="675" b="0" i="0" u="none" strike="noStrike" cap="none">
                <a:solidFill>
                  <a:srgbClr val="888888"/>
                </a:solidFill>
                <a:latin typeface="Calibri"/>
                <a:ea typeface="Calibri"/>
                <a:cs typeface="Calibri"/>
                <a:sym typeface="Calibri"/>
              </a:defRPr>
            </a:lvl2pPr>
            <a:lvl3pPr marL="0" marR="0" lvl="2" indent="0" algn="r" rtl="0">
              <a:spcBef>
                <a:spcPts val="0"/>
              </a:spcBef>
              <a:buNone/>
              <a:defRPr sz="675" b="0" i="0" u="none" strike="noStrike" cap="none">
                <a:solidFill>
                  <a:srgbClr val="888888"/>
                </a:solidFill>
                <a:latin typeface="Calibri"/>
                <a:ea typeface="Calibri"/>
                <a:cs typeface="Calibri"/>
                <a:sym typeface="Calibri"/>
              </a:defRPr>
            </a:lvl3pPr>
            <a:lvl4pPr marL="0" marR="0" lvl="3" indent="0" algn="r" rtl="0">
              <a:spcBef>
                <a:spcPts val="0"/>
              </a:spcBef>
              <a:buNone/>
              <a:defRPr sz="675" b="0" i="0" u="none" strike="noStrike" cap="none">
                <a:solidFill>
                  <a:srgbClr val="888888"/>
                </a:solidFill>
                <a:latin typeface="Calibri"/>
                <a:ea typeface="Calibri"/>
                <a:cs typeface="Calibri"/>
                <a:sym typeface="Calibri"/>
              </a:defRPr>
            </a:lvl4pPr>
            <a:lvl5pPr marL="0" marR="0" lvl="4" indent="0" algn="r" rtl="0">
              <a:spcBef>
                <a:spcPts val="0"/>
              </a:spcBef>
              <a:buNone/>
              <a:defRPr sz="675" b="0" i="0" u="none" strike="noStrike" cap="none">
                <a:solidFill>
                  <a:srgbClr val="888888"/>
                </a:solidFill>
                <a:latin typeface="Calibri"/>
                <a:ea typeface="Calibri"/>
                <a:cs typeface="Calibri"/>
                <a:sym typeface="Calibri"/>
              </a:defRPr>
            </a:lvl5pPr>
            <a:lvl6pPr marL="0" marR="0" lvl="5" indent="0" algn="r" rtl="0">
              <a:spcBef>
                <a:spcPts val="0"/>
              </a:spcBef>
              <a:buNone/>
              <a:defRPr sz="675" b="0" i="0" u="none" strike="noStrike" cap="none">
                <a:solidFill>
                  <a:srgbClr val="888888"/>
                </a:solidFill>
                <a:latin typeface="Calibri"/>
                <a:ea typeface="Calibri"/>
                <a:cs typeface="Calibri"/>
                <a:sym typeface="Calibri"/>
              </a:defRPr>
            </a:lvl6pPr>
            <a:lvl7pPr marL="0" marR="0" lvl="6" indent="0" algn="r" rtl="0">
              <a:spcBef>
                <a:spcPts val="0"/>
              </a:spcBef>
              <a:buNone/>
              <a:defRPr sz="675" b="0" i="0" u="none" strike="noStrike" cap="none">
                <a:solidFill>
                  <a:srgbClr val="888888"/>
                </a:solidFill>
                <a:latin typeface="Calibri"/>
                <a:ea typeface="Calibri"/>
                <a:cs typeface="Calibri"/>
                <a:sym typeface="Calibri"/>
              </a:defRPr>
            </a:lvl7pPr>
            <a:lvl8pPr marL="0" marR="0" lvl="7" indent="0" algn="r" rtl="0">
              <a:spcBef>
                <a:spcPts val="0"/>
              </a:spcBef>
              <a:buNone/>
              <a:defRPr sz="675" b="0" i="0" u="none" strike="noStrike" cap="none">
                <a:solidFill>
                  <a:srgbClr val="888888"/>
                </a:solidFill>
                <a:latin typeface="Calibri"/>
                <a:ea typeface="Calibri"/>
                <a:cs typeface="Calibri"/>
                <a:sym typeface="Calibri"/>
              </a:defRPr>
            </a:lvl8pPr>
            <a:lvl9pPr marL="0" marR="0" lvl="8" indent="0" algn="r" rtl="0">
              <a:spcBef>
                <a:spcPts val="0"/>
              </a:spcBef>
              <a:buNone/>
              <a:defRPr sz="675"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4" r:id="rId5"/>
    <p:sldLayoutId id="2147483665" r:id="rId6"/>
    <p:sldLayoutId id="2147483666" r:id="rId7"/>
    <p:sldLayoutId id="2147483667" r:id="rId8"/>
    <p:sldLayoutId id="2147483669" r:id="rId9"/>
    <p:sldLayoutId id="2147483670" r:id="rId10"/>
    <p:sldLayoutId id="2147483671" r:id="rId11"/>
    <p:sldLayoutId id="2147483672" r:id="rId12"/>
    <p:sldLayoutId id="2147483673" r:id="rId13"/>
    <p:sldLayoutId id="2147483674" r:id="rId14"/>
    <p:sldLayoutId id="214748367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pxfuel.com/en/free-photo-ebvb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edutopia.org/article/daily-ritual-builds-trust-and-community-among-students/"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hyperlink" Target="https://www.youtube.com/watch?v=cIihQ5Edn4w&amp;t=3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hyperlink" Target="http://nlife.ca/audio/andrew-fountain-bible-truth"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www.peakpx.com/613028/black-car-side-mirror" TargetMode="External"/><Relationship Id="rId5" Type="http://schemas.openxmlformats.org/officeDocument/2006/relationships/image" Target="../media/image35.jpeg"/><Relationship Id="rId4" Type="http://schemas.openxmlformats.org/officeDocument/2006/relationships/hyperlink" Target="https://pixnio.com/objects/sunglasses-mirror-reflection-object-summ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hyperlink" Target="https://pixabay.com/en/star-fractal-gold-shiny-metallic-285892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creativecommons.org/licenses/by-nc-nd/3.0/" TargetMode="External"/><Relationship Id="rId4" Type="http://schemas.openxmlformats.org/officeDocument/2006/relationships/hyperlink" Target="http://bibliotecacephei.blogspot.com/2012/12/leer-nos-hace-libres.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61.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hyperlink" Target="https://monologointrascendente.blogspot.com/2018/01/diy-vision-board.html" TargetMode="External"/><Relationship Id="rId4" Type="http://schemas.openxmlformats.org/officeDocument/2006/relationships/image" Target="../media/image63.jp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8" Type="http://schemas.openxmlformats.org/officeDocument/2006/relationships/hyperlink" Target="https://www.publicdomainpictures.net/view-image.php?image=221430&amp;picture=feedback" TargetMode="External"/><Relationship Id="rId3" Type="http://schemas.openxmlformats.org/officeDocument/2006/relationships/hyperlink" Target="https://www.thebluediamondgallery.com/typewriter/q/questions.html" TargetMode="External"/><Relationship Id="rId7"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hyperlink" Target="https://librarygrits.blogspot.com/" TargetMode="External"/><Relationship Id="rId5" Type="http://schemas.openxmlformats.org/officeDocument/2006/relationships/image" Target="../media/image66.png"/><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hyperlink" Target="https://www.publicdomainpictures.net/en/view-image.php?image=290460&amp;picture=questions-amp-answer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hyperlink" Target="https://magnusd.cc/check-in-exercises-agile-retrospectives.html" TargetMode="Externa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ctrTitle"/>
          </p:nvPr>
        </p:nvSpPr>
        <p:spPr>
          <a:xfrm>
            <a:off x="514350" y="2666541"/>
            <a:ext cx="5829300" cy="617993"/>
          </a:xfrm>
          <a:prstGeom prst="rect">
            <a:avLst/>
          </a:prstGeom>
          <a:noFill/>
          <a:ln>
            <a:noFill/>
          </a:ln>
        </p:spPr>
        <p:txBody>
          <a:bodyPr spcFirstLastPara="1" wrap="square" lIns="51431" tIns="25706" rIns="51431" bIns="25706" anchor="ctr" anchorCtr="0">
            <a:normAutofit fontScale="90000"/>
          </a:bodyPr>
          <a:lstStyle/>
          <a:p>
            <a:pPr>
              <a:buClr>
                <a:schemeClr val="lt1"/>
              </a:buClr>
              <a:buSzPts val="3300"/>
            </a:pPr>
            <a:r>
              <a:rPr lang="en" b="1" dirty="0">
                <a:solidFill>
                  <a:schemeClr val="lt1"/>
                </a:solidFill>
              </a:rPr>
              <a:t>Skills for Secondary School Success (4S)</a:t>
            </a:r>
            <a:endParaRPr dirty="0"/>
          </a:p>
        </p:txBody>
      </p:sp>
      <p:sp>
        <p:nvSpPr>
          <p:cNvPr id="173" name="Google Shape;173;p32"/>
          <p:cNvSpPr txBox="1">
            <a:spLocks noGrp="1"/>
          </p:cNvSpPr>
          <p:nvPr>
            <p:ph type="subTitle" idx="1"/>
          </p:nvPr>
        </p:nvSpPr>
        <p:spPr>
          <a:xfrm>
            <a:off x="1028700" y="3284534"/>
            <a:ext cx="4800600" cy="617992"/>
          </a:xfrm>
          <a:prstGeom prst="rect">
            <a:avLst/>
          </a:prstGeom>
          <a:noFill/>
          <a:ln>
            <a:noFill/>
          </a:ln>
        </p:spPr>
        <p:txBody>
          <a:bodyPr spcFirstLastPara="1" wrap="square" lIns="51431" tIns="25706" rIns="51431" bIns="25706" anchor="t" anchorCtr="0">
            <a:normAutofit fontScale="92500"/>
          </a:bodyPr>
          <a:lstStyle/>
          <a:p>
            <a:pPr marL="0" indent="0">
              <a:spcBef>
                <a:spcPts val="0"/>
              </a:spcBef>
            </a:pPr>
            <a:r>
              <a:rPr lang="en" dirty="0">
                <a:solidFill>
                  <a:schemeClr val="bg1"/>
                </a:solidFill>
              </a:rPr>
              <a:t>Unit 1</a:t>
            </a:r>
            <a:r>
              <a:rPr lang="en-US" b="0" i="0" dirty="0">
                <a:solidFill>
                  <a:schemeClr val="bg1"/>
                </a:solidFill>
                <a:effectLst/>
                <a:latin typeface="Calibri" panose="020F0502020204030204" pitchFamily="34" charset="0"/>
              </a:rPr>
              <a:t> Learning with a Sense of Purpose</a:t>
            </a:r>
            <a:endParaRPr dirty="0">
              <a:solidFill>
                <a:schemeClr val="bg1"/>
              </a:solidFill>
            </a:endParaRPr>
          </a:p>
        </p:txBody>
      </p:sp>
      <p:sp>
        <p:nvSpPr>
          <p:cNvPr id="16" name="TextBox 15">
            <a:extLst>
              <a:ext uri="{FF2B5EF4-FFF2-40B4-BE49-F238E27FC236}">
                <a16:creationId xmlns:a16="http://schemas.microsoft.com/office/drawing/2014/main" id="{69FFAE37-76E5-30FF-8A3D-6DF3D4D133EB}"/>
              </a:ext>
            </a:extLst>
          </p:cNvPr>
          <p:cNvSpPr txBox="1"/>
          <p:nvPr/>
        </p:nvSpPr>
        <p:spPr>
          <a:xfrm>
            <a:off x="1714500" y="2457659"/>
            <a:ext cx="3429000" cy="253916"/>
          </a:xfrm>
          <a:prstGeom prst="rect">
            <a:avLst/>
          </a:prstGeom>
          <a:noFill/>
        </p:spPr>
        <p:txBody>
          <a:bodyPr wrap="square">
            <a:spAutoFit/>
          </a:bodyPr>
          <a:lstStyle/>
          <a:p>
            <a:r>
              <a:rPr lang="en-US" sz="1050">
                <a:latin typeface="Times" pitchFamily="2" charset="0"/>
              </a:rPr>
              <a:t> </a:t>
            </a:r>
            <a:endParaRPr lang="en-US" sz="1050"/>
          </a:p>
        </p:txBody>
      </p:sp>
      <p:pic>
        <p:nvPicPr>
          <p:cNvPr id="3" name="Picture 2">
            <a:extLst>
              <a:ext uri="{FF2B5EF4-FFF2-40B4-BE49-F238E27FC236}">
                <a16:creationId xmlns:a16="http://schemas.microsoft.com/office/drawing/2014/main" id="{53EF128E-F592-46C8-99C0-3EF3FA1735E4}"/>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109315" y="279317"/>
            <a:ext cx="2639370" cy="19809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2" name="Rectangle 1">
            <a:extLst>
              <a:ext uri="{FF2B5EF4-FFF2-40B4-BE49-F238E27FC236}">
                <a16:creationId xmlns:a16="http://schemas.microsoft.com/office/drawing/2014/main" id="{8536DFBA-F4C8-2D90-BA92-20B87DCFBD7E}"/>
              </a:ext>
            </a:extLst>
          </p:cNvPr>
          <p:cNvSpPr/>
          <p:nvPr/>
        </p:nvSpPr>
        <p:spPr>
          <a:xfrm>
            <a:off x="189186" y="1320855"/>
            <a:ext cx="6392918" cy="2388476"/>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2" name="Google Shape;572;p84"/>
          <p:cNvSpPr txBox="1">
            <a:spLocks noGrp="1"/>
          </p:cNvSpPr>
          <p:nvPr>
            <p:ph type="title"/>
          </p:nvPr>
        </p:nvSpPr>
        <p:spPr>
          <a:xfrm>
            <a:off x="342900" y="797421"/>
            <a:ext cx="6172200" cy="642938"/>
          </a:xfrm>
          <a:prstGeom prst="rect">
            <a:avLst/>
          </a:prstGeom>
          <a:noFill/>
          <a:ln>
            <a:noFill/>
          </a:ln>
        </p:spPr>
        <p:txBody>
          <a:bodyPr spcFirstLastPara="1" wrap="square" lIns="51431" tIns="25706" rIns="51431" bIns="25706" anchor="ctr" anchorCtr="0">
            <a:normAutofit/>
          </a:bodyPr>
          <a:lstStyle/>
          <a:p>
            <a:pPr>
              <a:buSzPts val="3900"/>
            </a:pPr>
            <a:r>
              <a:rPr lang="en" sz="2925" b="1" dirty="0"/>
              <a:t>Do Now</a:t>
            </a:r>
            <a:endParaRPr b="1" dirty="0"/>
          </a:p>
        </p:txBody>
      </p:sp>
      <p:sp>
        <p:nvSpPr>
          <p:cNvPr id="573" name="Google Shape;573;p84"/>
          <p:cNvSpPr txBox="1"/>
          <p:nvPr/>
        </p:nvSpPr>
        <p:spPr>
          <a:xfrm>
            <a:off x="3404507" y="1745737"/>
            <a:ext cx="2492493" cy="1667741"/>
          </a:xfrm>
          <a:prstGeom prst="rect">
            <a:avLst/>
          </a:prstGeom>
          <a:noFill/>
          <a:ln>
            <a:noFill/>
          </a:ln>
        </p:spPr>
        <p:txBody>
          <a:bodyPr spcFirstLastPara="1" wrap="square" lIns="51431" tIns="25706" rIns="51431" bIns="25706" anchor="t" anchorCtr="0">
            <a:spAutoFit/>
          </a:bodyPr>
          <a:lstStyle/>
          <a:p>
            <a:r>
              <a:rPr lang="en" sz="1050">
                <a:solidFill>
                  <a:schemeClr val="dk1"/>
                </a:solidFill>
                <a:latin typeface="Calibri"/>
                <a:ea typeface="Calibri"/>
                <a:cs typeface="Calibri"/>
                <a:sym typeface="Calibri"/>
              </a:rPr>
              <a:t>A brief activity (usually 3 to 5 minutes) for students to engage in independently as soon as they enter the classroom. Some Do Now’s involve a quick write or sketch on a half piece of paper, while others invite students to share their thoughts with a classmate or seat partner. Do Now’s are designed to whet students’ interest and help them begin thinking about the topic of the lesson.</a:t>
            </a:r>
            <a:endParaRPr sz="825"/>
          </a:p>
        </p:txBody>
      </p:sp>
      <p:pic>
        <p:nvPicPr>
          <p:cNvPr id="574" name="Google Shape;574;p84"/>
          <p:cNvPicPr preferRelativeResize="0"/>
          <p:nvPr/>
        </p:nvPicPr>
        <p:blipFill rotWithShape="1">
          <a:blip r:embed="rId3">
            <a:alphaModFix/>
          </a:blip>
          <a:srcRect/>
          <a:stretch/>
        </p:blipFill>
        <p:spPr>
          <a:xfrm>
            <a:off x="759279" y="1818596"/>
            <a:ext cx="2514221" cy="1321993"/>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2" name="Rectangle 1">
            <a:extLst>
              <a:ext uri="{FF2B5EF4-FFF2-40B4-BE49-F238E27FC236}">
                <a16:creationId xmlns:a16="http://schemas.microsoft.com/office/drawing/2014/main" id="{97ABBD87-6E15-E194-F58E-96D356EC60A4}"/>
              </a:ext>
            </a:extLst>
          </p:cNvPr>
          <p:cNvSpPr/>
          <p:nvPr/>
        </p:nvSpPr>
        <p:spPr>
          <a:xfrm>
            <a:off x="37185" y="1527626"/>
            <a:ext cx="6684580" cy="225446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0" name="Google Shape;580;p85"/>
          <p:cNvSpPr txBox="1">
            <a:spLocks noGrp="1"/>
          </p:cNvSpPr>
          <p:nvPr>
            <p:ph type="title"/>
          </p:nvPr>
        </p:nvSpPr>
        <p:spPr>
          <a:xfrm>
            <a:off x="342900" y="797421"/>
            <a:ext cx="6172200" cy="642938"/>
          </a:xfrm>
          <a:prstGeom prst="rect">
            <a:avLst/>
          </a:prstGeom>
          <a:noFill/>
          <a:ln>
            <a:noFill/>
          </a:ln>
        </p:spPr>
        <p:txBody>
          <a:bodyPr spcFirstLastPara="1" wrap="square" lIns="51431" tIns="25706" rIns="51431" bIns="25706" anchor="ctr" anchorCtr="0">
            <a:normAutofit fontScale="90000"/>
          </a:bodyPr>
          <a:lstStyle/>
          <a:p>
            <a:pPr>
              <a:buSzPct val="100000"/>
            </a:pPr>
            <a:r>
              <a:rPr lang="en" sz="2925" b="1" dirty="0"/>
              <a:t>Dedication</a:t>
            </a:r>
            <a:br>
              <a:rPr lang="en" sz="2925" b="1" dirty="0"/>
            </a:br>
            <a:r>
              <a:rPr lang="en" sz="2925" b="1" dirty="0"/>
              <a:t>Building Belonging</a:t>
            </a:r>
            <a:endParaRPr b="1" dirty="0"/>
          </a:p>
        </p:txBody>
      </p:sp>
      <p:sp>
        <p:nvSpPr>
          <p:cNvPr id="581" name="Google Shape;581;p85"/>
          <p:cNvSpPr txBox="1"/>
          <p:nvPr/>
        </p:nvSpPr>
        <p:spPr>
          <a:xfrm>
            <a:off x="2233306" y="1612448"/>
            <a:ext cx="4437125" cy="2383322"/>
          </a:xfrm>
          <a:prstGeom prst="rect">
            <a:avLst/>
          </a:prstGeom>
          <a:noFill/>
          <a:ln>
            <a:noFill/>
          </a:ln>
        </p:spPr>
        <p:txBody>
          <a:bodyPr spcFirstLastPara="1" wrap="square" lIns="51431" tIns="25706" rIns="51431" bIns="25706" anchor="t" anchorCtr="0">
            <a:spAutoFit/>
          </a:bodyPr>
          <a:lstStyle/>
          <a:p>
            <a:r>
              <a:rPr lang="en" sz="1500" dirty="0">
                <a:solidFill>
                  <a:schemeClr val="dk1"/>
                </a:solidFill>
                <a:latin typeface="Calibri"/>
                <a:ea typeface="Calibri"/>
                <a:cs typeface="Calibri"/>
                <a:sym typeface="Calibri"/>
              </a:rPr>
              <a:t>On the second day of the course, the teacher shares a 30 to 60 second presentation about an inspirational person in his or her life. Each subsequent day, a different student presents the dedication. This brief ritual is intended to center and focus the class while building community.</a:t>
            </a:r>
            <a:endParaRPr sz="1500" dirty="0"/>
          </a:p>
          <a:p>
            <a:r>
              <a:rPr lang="en" sz="1500" dirty="0">
                <a:solidFill>
                  <a:schemeClr val="dk1"/>
                </a:solidFill>
                <a:latin typeface="Calibri"/>
                <a:ea typeface="Calibri"/>
                <a:cs typeface="Calibri"/>
                <a:sym typeface="Calibri"/>
              </a:rPr>
              <a:t>Learn more at:</a:t>
            </a:r>
          </a:p>
          <a:p>
            <a:r>
              <a:rPr lang="en" sz="1050" dirty="0">
                <a:solidFill>
                  <a:schemeClr val="dk1"/>
                </a:solidFill>
                <a:latin typeface="Calibri"/>
                <a:hlinkClick r:id="rId3">
                  <a:extLst>
                    <a:ext uri="{A12FA001-AC4F-418D-AE19-62706E023703}">
                      <ahyp:hlinkClr xmlns:ahyp="http://schemas.microsoft.com/office/drawing/2018/hyperlinkcolor" xmlns="" val="tx"/>
                    </a:ext>
                  </a:extLst>
                </a:hlinkClick>
              </a:rPr>
              <a:t>https://www.edutopia.org/article/daily-ritual-builds-trust-and-community-among-students/</a:t>
            </a:r>
            <a:endParaRPr lang="en" sz="1050">
              <a:solidFill>
                <a:schemeClr val="dk1"/>
              </a:solidFill>
              <a:latin typeface="Calibri"/>
              <a:hlinkClick r:id="rId3">
                <a:extLst>
                  <a:ext uri="{A12FA001-AC4F-418D-AE19-62706E023703}">
                    <ahyp:hlinkClr xmlns:ahyp="http://schemas.microsoft.com/office/drawing/2018/hyperlinkcolor" xmlns="" val="tx"/>
                  </a:ext>
                </a:extLst>
              </a:hlinkClick>
            </a:endParaRPr>
          </a:p>
          <a:p>
            <a:pPr lvl="0"/>
            <a:r>
              <a:rPr lang="en-US" sz="1050" u="sng" dirty="0">
                <a:hlinkClick r:id="rId4"/>
              </a:rPr>
              <a:t>https://www.youtube.com/watch?v=cIihQ5Edn4w&amp;t=3s</a:t>
            </a:r>
            <a:endParaRPr lang="en-US" sz="1050" u="sng" dirty="0"/>
          </a:p>
          <a:p>
            <a:pPr lvl="0"/>
            <a:endParaRPr lang="en" sz="1500" dirty="0">
              <a:solidFill>
                <a:schemeClr val="dk1"/>
              </a:solidFill>
              <a:latin typeface="Calibri"/>
              <a:ea typeface="Calibri"/>
              <a:cs typeface="Calibri"/>
              <a:sym typeface="Calibri"/>
            </a:endParaRPr>
          </a:p>
        </p:txBody>
      </p:sp>
      <p:pic>
        <p:nvPicPr>
          <p:cNvPr id="582" name="Google Shape;582;p85"/>
          <p:cNvPicPr preferRelativeResize="0"/>
          <p:nvPr/>
        </p:nvPicPr>
        <p:blipFill rotWithShape="1">
          <a:blip r:embed="rId5">
            <a:alphaModFix/>
          </a:blip>
          <a:srcRect t="16421" b="10961"/>
          <a:stretch/>
        </p:blipFill>
        <p:spPr>
          <a:xfrm>
            <a:off x="136237" y="1612447"/>
            <a:ext cx="1998017" cy="1918607"/>
          </a:xfrm>
          <a:prstGeom prst="rect">
            <a:avLst/>
          </a:prstGeom>
          <a:noFill/>
          <a:ln>
            <a:noFill/>
          </a:ln>
        </p:spPr>
      </p:pic>
      <p:pic>
        <p:nvPicPr>
          <p:cNvPr id="6" name="Picture 5"/>
          <p:cNvPicPr/>
          <p:nvPr/>
        </p:nvPicPr>
        <p:blipFill>
          <a:blip r:embed="rId6">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2" name="Rectangle 1">
            <a:extLst>
              <a:ext uri="{FF2B5EF4-FFF2-40B4-BE49-F238E27FC236}">
                <a16:creationId xmlns:a16="http://schemas.microsoft.com/office/drawing/2014/main" id="{F2567950-A75B-25D5-8553-ABCBC64BAD2C}"/>
              </a:ext>
            </a:extLst>
          </p:cNvPr>
          <p:cNvSpPr/>
          <p:nvPr/>
        </p:nvSpPr>
        <p:spPr>
          <a:xfrm>
            <a:off x="307427" y="1541572"/>
            <a:ext cx="6353504" cy="215987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87" name="Google Shape;587;p86"/>
          <p:cNvSpPr txBox="1">
            <a:spLocks noGrp="1"/>
          </p:cNvSpPr>
          <p:nvPr>
            <p:ph type="title"/>
          </p:nvPr>
        </p:nvSpPr>
        <p:spPr>
          <a:xfrm>
            <a:off x="342900" y="797421"/>
            <a:ext cx="6172200" cy="642938"/>
          </a:xfrm>
          <a:prstGeom prst="rect">
            <a:avLst/>
          </a:prstGeom>
          <a:noFill/>
          <a:ln>
            <a:noFill/>
          </a:ln>
        </p:spPr>
        <p:txBody>
          <a:bodyPr spcFirstLastPara="1" wrap="square" lIns="51431" tIns="25706" rIns="51431" bIns="25706" anchor="ctr" anchorCtr="0">
            <a:normAutofit/>
          </a:bodyPr>
          <a:lstStyle/>
          <a:p>
            <a:pPr>
              <a:buSzPts val="3900"/>
            </a:pPr>
            <a:r>
              <a:rPr lang="en" sz="2925" b="1" dirty="0"/>
              <a:t>Introduction</a:t>
            </a:r>
            <a:endParaRPr b="1" dirty="0"/>
          </a:p>
        </p:txBody>
      </p:sp>
      <p:sp>
        <p:nvSpPr>
          <p:cNvPr id="588" name="Google Shape;588;p86"/>
          <p:cNvSpPr txBox="1"/>
          <p:nvPr/>
        </p:nvSpPr>
        <p:spPr>
          <a:xfrm>
            <a:off x="2872154" y="1756630"/>
            <a:ext cx="3446585" cy="1436909"/>
          </a:xfrm>
          <a:prstGeom prst="rect">
            <a:avLst/>
          </a:prstGeom>
          <a:noFill/>
          <a:ln>
            <a:noFill/>
          </a:ln>
        </p:spPr>
        <p:txBody>
          <a:bodyPr spcFirstLastPara="1" wrap="square" lIns="51431" tIns="25706" rIns="51431" bIns="25706" anchor="t" anchorCtr="0">
            <a:spAutoFit/>
          </a:bodyPr>
          <a:lstStyle/>
          <a:p>
            <a:r>
              <a:rPr lang="en" sz="1500" dirty="0">
                <a:solidFill>
                  <a:schemeClr val="dk1"/>
                </a:solidFill>
                <a:latin typeface="Calibri"/>
                <a:ea typeface="Calibri"/>
                <a:cs typeface="Calibri"/>
                <a:sym typeface="Calibri"/>
              </a:rPr>
              <a:t>This section can be quite brief or somewhat longer. It often builds on the Do Now activity. Here the teacher highlights the relevance of the day’s topic, presents the agenda, and may introduce important vocabulary.</a:t>
            </a:r>
            <a:endParaRPr sz="1500" dirty="0"/>
          </a:p>
        </p:txBody>
      </p:sp>
      <p:pic>
        <p:nvPicPr>
          <p:cNvPr id="589" name="Google Shape;589;p86"/>
          <p:cNvPicPr preferRelativeResize="0"/>
          <p:nvPr/>
        </p:nvPicPr>
        <p:blipFill rotWithShape="1">
          <a:blip r:embed="rId3">
            <a:alphaModFix/>
          </a:blip>
          <a:srcRect/>
          <a:stretch/>
        </p:blipFill>
        <p:spPr>
          <a:xfrm>
            <a:off x="735624" y="1622746"/>
            <a:ext cx="1898009" cy="1898009"/>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2" name="Rectangle 1">
            <a:extLst>
              <a:ext uri="{FF2B5EF4-FFF2-40B4-BE49-F238E27FC236}">
                <a16:creationId xmlns:a16="http://schemas.microsoft.com/office/drawing/2014/main" id="{9F75D268-025F-8590-11B8-260EE6B5E65C}"/>
              </a:ext>
            </a:extLst>
          </p:cNvPr>
          <p:cNvSpPr/>
          <p:nvPr/>
        </p:nvSpPr>
        <p:spPr>
          <a:xfrm>
            <a:off x="181304" y="1596752"/>
            <a:ext cx="6550572" cy="215199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94" name="Google Shape;594;p87"/>
          <p:cNvSpPr txBox="1">
            <a:spLocks noGrp="1"/>
          </p:cNvSpPr>
          <p:nvPr>
            <p:ph type="title"/>
          </p:nvPr>
        </p:nvSpPr>
        <p:spPr>
          <a:xfrm>
            <a:off x="342900" y="797421"/>
            <a:ext cx="6172200" cy="642938"/>
          </a:xfrm>
          <a:prstGeom prst="rect">
            <a:avLst/>
          </a:prstGeom>
          <a:noFill/>
          <a:ln>
            <a:noFill/>
          </a:ln>
        </p:spPr>
        <p:txBody>
          <a:bodyPr spcFirstLastPara="1" wrap="square" lIns="51431" tIns="25706" rIns="51431" bIns="25706" anchor="ctr" anchorCtr="0">
            <a:normAutofit/>
          </a:bodyPr>
          <a:lstStyle/>
          <a:p>
            <a:pPr>
              <a:buSzPts val="3900"/>
            </a:pPr>
            <a:r>
              <a:rPr lang="en" sz="2925" b="1" dirty="0"/>
              <a:t>Activities</a:t>
            </a:r>
            <a:endParaRPr b="1" dirty="0"/>
          </a:p>
        </p:txBody>
      </p:sp>
      <p:sp>
        <p:nvSpPr>
          <p:cNvPr id="595" name="Google Shape;595;p87"/>
          <p:cNvSpPr txBox="1"/>
          <p:nvPr/>
        </p:nvSpPr>
        <p:spPr>
          <a:xfrm>
            <a:off x="3673929" y="1821106"/>
            <a:ext cx="2841171" cy="1667741"/>
          </a:xfrm>
          <a:prstGeom prst="rect">
            <a:avLst/>
          </a:prstGeom>
          <a:noFill/>
          <a:ln>
            <a:noFill/>
          </a:ln>
        </p:spPr>
        <p:txBody>
          <a:bodyPr spcFirstLastPara="1" wrap="square" lIns="51431" tIns="25706" rIns="51431" bIns="25706" anchor="t" anchorCtr="0">
            <a:spAutoFit/>
          </a:bodyPr>
          <a:lstStyle/>
          <a:p>
            <a:r>
              <a:rPr lang="en" sz="1500" dirty="0">
                <a:solidFill>
                  <a:schemeClr val="dk1"/>
                </a:solidFill>
                <a:latin typeface="Calibri"/>
                <a:ea typeface="Calibri"/>
                <a:cs typeface="Calibri"/>
                <a:sym typeface="Calibri"/>
              </a:rPr>
              <a:t>Most lessons include two or three multi-faceted activity sections (see below), including a balanced mix of direct instruction, whole-class discussion, partner or team collaboration, and individual exploration.</a:t>
            </a:r>
            <a:endParaRPr sz="1500" dirty="0"/>
          </a:p>
        </p:txBody>
      </p:sp>
      <p:pic>
        <p:nvPicPr>
          <p:cNvPr id="596" name="Google Shape;596;p87"/>
          <p:cNvPicPr preferRelativeResize="0"/>
          <p:nvPr/>
        </p:nvPicPr>
        <p:blipFill rotWithShape="1">
          <a:blip r:embed="rId3">
            <a:alphaModFix/>
          </a:blip>
          <a:srcRect/>
          <a:stretch/>
        </p:blipFill>
        <p:spPr>
          <a:xfrm>
            <a:off x="413657" y="2122297"/>
            <a:ext cx="3091488" cy="813549"/>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2" name="Rectangle 1">
            <a:extLst>
              <a:ext uri="{FF2B5EF4-FFF2-40B4-BE49-F238E27FC236}">
                <a16:creationId xmlns:a16="http://schemas.microsoft.com/office/drawing/2014/main" id="{74547D23-B0AA-142E-44C8-B2F492071559}"/>
              </a:ext>
            </a:extLst>
          </p:cNvPr>
          <p:cNvSpPr/>
          <p:nvPr/>
        </p:nvSpPr>
        <p:spPr>
          <a:xfrm>
            <a:off x="275897" y="1565220"/>
            <a:ext cx="6440214" cy="2151993"/>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2" name="Google Shape;602;p88"/>
          <p:cNvSpPr txBox="1">
            <a:spLocks noGrp="1"/>
          </p:cNvSpPr>
          <p:nvPr>
            <p:ph type="title"/>
          </p:nvPr>
        </p:nvSpPr>
        <p:spPr>
          <a:xfrm>
            <a:off x="342900" y="797421"/>
            <a:ext cx="6172200" cy="642938"/>
          </a:xfrm>
          <a:prstGeom prst="rect">
            <a:avLst/>
          </a:prstGeom>
          <a:noFill/>
          <a:ln>
            <a:noFill/>
          </a:ln>
        </p:spPr>
        <p:txBody>
          <a:bodyPr spcFirstLastPara="1" wrap="square" lIns="51431" tIns="25706" rIns="51431" bIns="25706" anchor="ctr" anchorCtr="0">
            <a:normAutofit/>
          </a:bodyPr>
          <a:lstStyle/>
          <a:p>
            <a:pPr>
              <a:buSzPts val="3900"/>
            </a:pPr>
            <a:r>
              <a:rPr lang="en" sz="2925" b="1" dirty="0"/>
              <a:t>Closure-Exit Ticket</a:t>
            </a:r>
            <a:endParaRPr b="1" dirty="0"/>
          </a:p>
        </p:txBody>
      </p:sp>
      <p:sp>
        <p:nvSpPr>
          <p:cNvPr id="603" name="Google Shape;603;p88"/>
          <p:cNvSpPr txBox="1"/>
          <p:nvPr/>
        </p:nvSpPr>
        <p:spPr>
          <a:xfrm>
            <a:off x="3390969" y="2032123"/>
            <a:ext cx="3124131" cy="975244"/>
          </a:xfrm>
          <a:prstGeom prst="rect">
            <a:avLst/>
          </a:prstGeom>
          <a:noFill/>
          <a:ln>
            <a:noFill/>
          </a:ln>
        </p:spPr>
        <p:txBody>
          <a:bodyPr spcFirstLastPara="1" wrap="square" lIns="51431" tIns="25706" rIns="51431" bIns="25706" anchor="t" anchorCtr="0">
            <a:spAutoFit/>
          </a:bodyPr>
          <a:lstStyle/>
          <a:p>
            <a:r>
              <a:rPr lang="en" sz="1500" dirty="0">
                <a:solidFill>
                  <a:schemeClr val="dk1"/>
                </a:solidFill>
                <a:latin typeface="Calibri"/>
                <a:ea typeface="Calibri"/>
                <a:cs typeface="Calibri"/>
                <a:sym typeface="Calibri"/>
              </a:rPr>
              <a:t>Each lesson ends with a brief whole-class closure. This often includes an “Exit Ticket” for students to submit as they leave the class.</a:t>
            </a:r>
            <a:endParaRPr sz="1500" dirty="0"/>
          </a:p>
        </p:txBody>
      </p:sp>
      <p:pic>
        <p:nvPicPr>
          <p:cNvPr id="604" name="Google Shape;604;p88"/>
          <p:cNvPicPr preferRelativeResize="0"/>
          <p:nvPr/>
        </p:nvPicPr>
        <p:blipFill rotWithShape="1">
          <a:blip r:embed="rId3">
            <a:alphaModFix/>
          </a:blip>
          <a:srcRect/>
          <a:stretch/>
        </p:blipFill>
        <p:spPr>
          <a:xfrm>
            <a:off x="594759" y="1876637"/>
            <a:ext cx="2338472" cy="1390226"/>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2" name="Rectangle 1">
            <a:extLst>
              <a:ext uri="{FF2B5EF4-FFF2-40B4-BE49-F238E27FC236}">
                <a16:creationId xmlns:a16="http://schemas.microsoft.com/office/drawing/2014/main" id="{4144B007-7257-C011-E205-23B0C0EC59C5}"/>
              </a:ext>
            </a:extLst>
          </p:cNvPr>
          <p:cNvSpPr/>
          <p:nvPr/>
        </p:nvSpPr>
        <p:spPr>
          <a:xfrm>
            <a:off x="141890" y="1368151"/>
            <a:ext cx="6566338" cy="238847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09" name="Google Shape;609;p89"/>
          <p:cNvSpPr txBox="1">
            <a:spLocks noGrp="1"/>
          </p:cNvSpPr>
          <p:nvPr>
            <p:ph type="title"/>
          </p:nvPr>
        </p:nvSpPr>
        <p:spPr>
          <a:xfrm>
            <a:off x="342900" y="797421"/>
            <a:ext cx="6172200" cy="642938"/>
          </a:xfrm>
          <a:prstGeom prst="rect">
            <a:avLst/>
          </a:prstGeom>
          <a:noFill/>
          <a:ln>
            <a:noFill/>
          </a:ln>
        </p:spPr>
        <p:txBody>
          <a:bodyPr spcFirstLastPara="1" wrap="square" lIns="51431" tIns="25706" rIns="51431" bIns="25706" anchor="ctr" anchorCtr="0">
            <a:normAutofit/>
          </a:bodyPr>
          <a:lstStyle/>
          <a:p>
            <a:pPr>
              <a:buSzPts val="3900"/>
            </a:pPr>
            <a:r>
              <a:rPr lang="en" sz="2925" b="1" dirty="0"/>
              <a:t>Extensions/Homework</a:t>
            </a:r>
            <a:endParaRPr b="1" dirty="0"/>
          </a:p>
        </p:txBody>
      </p:sp>
      <p:sp>
        <p:nvSpPr>
          <p:cNvPr id="610" name="Google Shape;610;p89"/>
          <p:cNvSpPr txBox="1"/>
          <p:nvPr/>
        </p:nvSpPr>
        <p:spPr>
          <a:xfrm>
            <a:off x="2584939" y="1656719"/>
            <a:ext cx="3733800" cy="1829324"/>
          </a:xfrm>
          <a:prstGeom prst="rect">
            <a:avLst/>
          </a:prstGeom>
          <a:noFill/>
          <a:ln>
            <a:noFill/>
          </a:ln>
        </p:spPr>
        <p:txBody>
          <a:bodyPr spcFirstLastPara="1" wrap="square" lIns="51431" tIns="25706" rIns="51431" bIns="25706" anchor="t" anchorCtr="0">
            <a:spAutoFit/>
          </a:bodyPr>
          <a:lstStyle/>
          <a:p>
            <a:r>
              <a:rPr lang="en" sz="1500" dirty="0">
                <a:solidFill>
                  <a:schemeClr val="dk1"/>
                </a:solidFill>
                <a:latin typeface="Calibri"/>
                <a:ea typeface="Calibri"/>
                <a:cs typeface="Calibri"/>
                <a:sym typeface="Calibri"/>
              </a:rPr>
              <a:t>Homework is not required as a component of the 4S course, but suggestions are provided in case the teacher prefers to assign homework, or if more activities are needed to fill a longer class period. In some cases, we have also provided guidance for ways to adapt the lesson if time is short.</a:t>
            </a:r>
            <a:endParaRPr sz="1500" dirty="0"/>
          </a:p>
          <a:p>
            <a:endParaRPr sz="1050" dirty="0">
              <a:solidFill>
                <a:schemeClr val="dk1"/>
              </a:solidFill>
              <a:latin typeface="Calibri"/>
              <a:ea typeface="Calibri"/>
              <a:cs typeface="Calibri"/>
              <a:sym typeface="Calibri"/>
            </a:endParaRPr>
          </a:p>
        </p:txBody>
      </p:sp>
      <p:pic>
        <p:nvPicPr>
          <p:cNvPr id="611" name="Google Shape;611;p89"/>
          <p:cNvPicPr preferRelativeResize="0"/>
          <p:nvPr/>
        </p:nvPicPr>
        <p:blipFill rotWithShape="1">
          <a:blip r:embed="rId3">
            <a:alphaModFix/>
          </a:blip>
          <a:srcRect b="14953"/>
          <a:stretch/>
        </p:blipFill>
        <p:spPr>
          <a:xfrm>
            <a:off x="449602" y="1656719"/>
            <a:ext cx="1968864" cy="1674472"/>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8"/>
          <p:cNvSpPr txBox="1">
            <a:spLocks noGrp="1"/>
          </p:cNvSpPr>
          <p:nvPr>
            <p:ph type="title"/>
          </p:nvPr>
        </p:nvSpPr>
        <p:spPr>
          <a:xfrm>
            <a:off x="314326" y="1178719"/>
            <a:ext cx="1564481" cy="928687"/>
          </a:xfrm>
          <a:prstGeom prst="rect">
            <a:avLst/>
          </a:prstGeom>
          <a:noFill/>
          <a:ln>
            <a:noFill/>
          </a:ln>
        </p:spPr>
        <p:txBody>
          <a:bodyPr spcFirstLastPara="1" wrap="square" lIns="51431" tIns="25706" rIns="51431" bIns="25706" anchor="ctr" anchorCtr="0">
            <a:normAutofit fontScale="90000"/>
          </a:bodyPr>
          <a:lstStyle/>
          <a:p>
            <a:pPr algn="l">
              <a:buClr>
                <a:schemeClr val="lt1"/>
              </a:buClr>
              <a:buSzPct val="100000"/>
            </a:pPr>
            <a:r>
              <a:rPr lang="en" sz="2325" b="1">
                <a:solidFill>
                  <a:schemeClr val="lt1"/>
                </a:solidFill>
                <a:latin typeface="+mj-lt"/>
              </a:rPr>
              <a:t>Lesson Design</a:t>
            </a:r>
            <a:r>
              <a:rPr lang="en" sz="2700">
                <a:solidFill>
                  <a:schemeClr val="lt1"/>
                </a:solidFill>
              </a:rPr>
              <a:t>	</a:t>
            </a:r>
            <a:endParaRPr/>
          </a:p>
        </p:txBody>
      </p:sp>
      <p:pic>
        <p:nvPicPr>
          <p:cNvPr id="470" name="Google Shape;470;p68" descr="Graphical user interface, text&#10;&#10;Description automatically generated"/>
          <p:cNvPicPr preferRelativeResize="0"/>
          <p:nvPr/>
        </p:nvPicPr>
        <p:blipFill rotWithShape="1">
          <a:blip r:embed="rId3">
            <a:alphaModFix/>
          </a:blip>
          <a:srcRect l="5996" r="6061" b="2011"/>
          <a:stretch/>
        </p:blipFill>
        <p:spPr>
          <a:xfrm>
            <a:off x="2669721" y="642938"/>
            <a:ext cx="3184072" cy="37800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1 Key Activities</a:t>
            </a:r>
          </a:p>
          <a:p>
            <a:r>
              <a:rPr lang="en-US" sz="2400" dirty="0">
                <a:solidFill>
                  <a:schemeClr val="bg1"/>
                </a:solidFill>
                <a:latin typeface="Calibri" panose="020F0502020204030204" pitchFamily="34" charset="0"/>
                <a:cs typeface="Calibri" panose="020F0502020204030204" pitchFamily="34" charset="0"/>
              </a:rPr>
              <a:t>Introduction to Skills for Secondary School Success</a:t>
            </a:r>
          </a:p>
          <a:p>
            <a:endParaRPr lang="en-US" sz="2400" dirty="0">
              <a:solidFill>
                <a:schemeClr val="bg1"/>
              </a:solidFill>
              <a:latin typeface="Calibri" panose="020F0502020204030204" pitchFamily="34" charset="0"/>
              <a:cs typeface="Calibri" panose="020F0502020204030204" pitchFamily="34" charset="0"/>
            </a:endParaRPr>
          </a:p>
          <a:p>
            <a:r>
              <a:rPr lang="en-US" sz="1500" b="1" dirty="0">
                <a:solidFill>
                  <a:schemeClr val="accent6"/>
                </a:solidFill>
              </a:rPr>
              <a:t>Objective:</a:t>
            </a:r>
            <a:r>
              <a:rPr lang="en-US" sz="1500" dirty="0">
                <a:solidFill>
                  <a:schemeClr val="accent6"/>
                </a:solidFill>
              </a:rPr>
              <a:t> Students will begin to build a positive classroom community and will gain an overview of what they will learn and do in the 4S course.</a:t>
            </a:r>
          </a:p>
          <a:p>
            <a:r>
              <a:rPr lang="en-US" sz="1500" dirty="0">
                <a:solidFill>
                  <a:schemeClr val="bg1"/>
                </a:solidFill>
                <a:latin typeface="Calibri" panose="020F0502020204030204" pitchFamily="34" charset="0"/>
                <a:cs typeface="Calibri" panose="020F0502020204030204" pitchFamily="34" charset="0"/>
              </a:rPr>
              <a:t> </a:t>
            </a: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extLst>
      <p:ext uri="{BB962C8B-B14F-4D97-AF65-F5344CB8AC3E}">
        <p14:creationId xmlns:p14="http://schemas.microsoft.com/office/powerpoint/2010/main" val="531313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 name="Rectangle 1">
            <a:extLst>
              <a:ext uri="{FF2B5EF4-FFF2-40B4-BE49-F238E27FC236}">
                <a16:creationId xmlns:a16="http://schemas.microsoft.com/office/drawing/2014/main" id="{A16C875C-1DB7-5435-9304-18D79723BA87}"/>
              </a:ext>
            </a:extLst>
          </p:cNvPr>
          <p:cNvSpPr/>
          <p:nvPr/>
        </p:nvSpPr>
        <p:spPr>
          <a:xfrm>
            <a:off x="2125204" y="719138"/>
            <a:ext cx="4680043" cy="369331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031325"/>
          </a:xfrm>
          <a:prstGeom prst="rect">
            <a:avLst/>
          </a:prstGeom>
          <a:noFill/>
        </p:spPr>
        <p:txBody>
          <a:bodyPr wrap="square" rtlCol="0">
            <a:spAutoFit/>
          </a:bodyPr>
          <a:lstStyle/>
          <a:p>
            <a:r>
              <a:rPr lang="en-US" sz="2100" dirty="0">
                <a:solidFill>
                  <a:schemeClr val="accent5">
                    <a:lumMod val="60000"/>
                    <a:lumOff val="40000"/>
                  </a:schemeClr>
                </a:solidFill>
              </a:rPr>
              <a:t>Lesson 1:</a:t>
            </a:r>
          </a:p>
          <a:p>
            <a:endParaRPr lang="en-US" sz="2100" dirty="0">
              <a:solidFill>
                <a:schemeClr val="bg1"/>
              </a:solidFill>
            </a:endParaRPr>
          </a:p>
          <a:p>
            <a:r>
              <a:rPr lang="en-US" sz="2100" dirty="0">
                <a:solidFill>
                  <a:schemeClr val="bg1"/>
                </a:solidFill>
              </a:rPr>
              <a:t>Introduction to Skills for Secondary Success</a:t>
            </a:r>
          </a:p>
        </p:txBody>
      </p:sp>
      <p:sp>
        <p:nvSpPr>
          <p:cNvPr id="7" name="TextBox 6">
            <a:extLst>
              <a:ext uri="{FF2B5EF4-FFF2-40B4-BE49-F238E27FC236}">
                <a16:creationId xmlns:a16="http://schemas.microsoft.com/office/drawing/2014/main" id="{A8644D0D-D39A-E7D5-D5E0-F6BFAD3D73B4}"/>
              </a:ext>
            </a:extLst>
          </p:cNvPr>
          <p:cNvSpPr txBox="1"/>
          <p:nvPr/>
        </p:nvSpPr>
        <p:spPr>
          <a:xfrm>
            <a:off x="2162554" y="860271"/>
            <a:ext cx="2532893" cy="3716402"/>
          </a:xfrm>
          <a:prstGeom prst="rect">
            <a:avLst/>
          </a:prstGeom>
          <a:noFill/>
        </p:spPr>
        <p:txBody>
          <a:bodyPr wrap="square" rtlCol="0">
            <a:spAutoFit/>
          </a:bodyPr>
          <a:lstStyle/>
          <a:p>
            <a:r>
              <a:rPr lang="en-US" sz="1500" b="1" dirty="0"/>
              <a:t>Activity 1:  Birthday Lineup Community Building Activity </a:t>
            </a:r>
          </a:p>
          <a:p>
            <a:endParaRPr lang="en-US" sz="1500" b="1" dirty="0"/>
          </a:p>
          <a:p>
            <a:r>
              <a:rPr lang="en-US" sz="1500" dirty="0"/>
              <a:t>The goal is for students to line up in order of their birthdays, from Jan. 1 to Dec. 31, as quickly as possible without speaking.</a:t>
            </a:r>
          </a:p>
          <a:p>
            <a:r>
              <a:rPr lang="en-US" sz="1500" dirty="0"/>
              <a:t>Students can use paper to write messages using </a:t>
            </a:r>
          </a:p>
          <a:p>
            <a:r>
              <a:rPr lang="en-US" sz="1500" dirty="0"/>
              <a:t>the paper provided. </a:t>
            </a:r>
          </a:p>
          <a:p>
            <a:endParaRPr lang="en-US" sz="1500" dirty="0"/>
          </a:p>
          <a:p>
            <a:r>
              <a:rPr lang="en-US" sz="1500" dirty="0"/>
              <a:t>The teacher then leads the class in a debrief. </a:t>
            </a:r>
          </a:p>
          <a:p>
            <a:endParaRPr lang="en-US" sz="1050" dirty="0"/>
          </a:p>
        </p:txBody>
      </p:sp>
      <p:pic>
        <p:nvPicPr>
          <p:cNvPr id="3076" name="Picture 4">
            <a:extLst>
              <a:ext uri="{FF2B5EF4-FFF2-40B4-BE49-F238E27FC236}">
                <a16:creationId xmlns:a16="http://schemas.microsoft.com/office/drawing/2014/main" id="{4CD21F88-1B42-0A0E-CCF4-DE7E5A95C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838" y="1426209"/>
            <a:ext cx="2050330" cy="209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423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9" name="Rectangle 8">
            <a:extLst>
              <a:ext uri="{FF2B5EF4-FFF2-40B4-BE49-F238E27FC236}">
                <a16:creationId xmlns:a16="http://schemas.microsoft.com/office/drawing/2014/main" id="{71D03ECF-C630-22B2-1E13-EC4DE748229D}"/>
              </a:ext>
            </a:extLst>
          </p:cNvPr>
          <p:cNvSpPr/>
          <p:nvPr/>
        </p:nvSpPr>
        <p:spPr>
          <a:xfrm>
            <a:off x="2069929" y="718208"/>
            <a:ext cx="4712801" cy="3704993"/>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2031325"/>
          </a:xfrm>
          <a:prstGeom prst="rect">
            <a:avLst/>
          </a:prstGeom>
          <a:noFill/>
        </p:spPr>
        <p:txBody>
          <a:bodyPr wrap="square" rtlCol="0">
            <a:spAutoFit/>
          </a:bodyPr>
          <a:lstStyle/>
          <a:p>
            <a:r>
              <a:rPr lang="en-US" sz="2100" dirty="0">
                <a:solidFill>
                  <a:schemeClr val="accent5">
                    <a:lumMod val="60000"/>
                    <a:lumOff val="40000"/>
                  </a:schemeClr>
                </a:solidFill>
              </a:rPr>
              <a:t>Lesson 1:</a:t>
            </a:r>
          </a:p>
          <a:p>
            <a:endParaRPr lang="en-US" sz="2100" dirty="0">
              <a:solidFill>
                <a:schemeClr val="bg1"/>
              </a:solidFill>
            </a:endParaRPr>
          </a:p>
          <a:p>
            <a:r>
              <a:rPr lang="en-US" sz="2100" dirty="0">
                <a:solidFill>
                  <a:schemeClr val="bg1"/>
                </a:solidFill>
              </a:rPr>
              <a:t>Introduction to Skills for Secondary Success</a:t>
            </a:r>
          </a:p>
        </p:txBody>
      </p:sp>
      <p:sp>
        <p:nvSpPr>
          <p:cNvPr id="7" name="TextBox 6">
            <a:extLst>
              <a:ext uri="{FF2B5EF4-FFF2-40B4-BE49-F238E27FC236}">
                <a16:creationId xmlns:a16="http://schemas.microsoft.com/office/drawing/2014/main" id="{A8644D0D-D39A-E7D5-D5E0-F6BFAD3D73B4}"/>
              </a:ext>
            </a:extLst>
          </p:cNvPr>
          <p:cNvSpPr txBox="1"/>
          <p:nvPr/>
        </p:nvSpPr>
        <p:spPr>
          <a:xfrm>
            <a:off x="2069929" y="809394"/>
            <a:ext cx="2116234" cy="3554819"/>
          </a:xfrm>
          <a:prstGeom prst="rect">
            <a:avLst/>
          </a:prstGeom>
          <a:noFill/>
        </p:spPr>
        <p:txBody>
          <a:bodyPr wrap="square" rtlCol="0">
            <a:spAutoFit/>
          </a:bodyPr>
          <a:lstStyle/>
          <a:p>
            <a:r>
              <a:rPr lang="en-US" sz="1500" b="1" dirty="0"/>
              <a:t>Activity 2: </a:t>
            </a:r>
          </a:p>
          <a:p>
            <a:endParaRPr lang="en-US" sz="1500" b="1" dirty="0"/>
          </a:p>
          <a:p>
            <a:r>
              <a:rPr lang="en-US" sz="1500" dirty="0"/>
              <a:t>Student groups do a gallery walk to discover what each unit will focus on. Encourage students to discuss or post responses to the questions at each unit station. Invite students to briefly report on what they noticed. What are they looking forward to most?  </a:t>
            </a:r>
          </a:p>
        </p:txBody>
      </p:sp>
      <p:pic>
        <p:nvPicPr>
          <p:cNvPr id="5124" name="Picture 4">
            <a:extLst>
              <a:ext uri="{FF2B5EF4-FFF2-40B4-BE49-F238E27FC236}">
                <a16:creationId xmlns:a16="http://schemas.microsoft.com/office/drawing/2014/main" id="{A5C3CA61-2C09-5F72-543B-D72A9A6DD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832" y="809394"/>
            <a:ext cx="2209766" cy="14719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creenshot, font&#10;&#10;Description automatically generated">
            <a:extLst>
              <a:ext uri="{FF2B5EF4-FFF2-40B4-BE49-F238E27FC236}">
                <a16:creationId xmlns:a16="http://schemas.microsoft.com/office/drawing/2014/main" id="{D135C8E0-0010-457E-5770-36E8D3ED5733}"/>
              </a:ext>
            </a:extLst>
          </p:cNvPr>
          <p:cNvPicPr>
            <a:picLocks noChangeAspect="1"/>
          </p:cNvPicPr>
          <p:nvPr/>
        </p:nvPicPr>
        <p:blipFill>
          <a:blip r:embed="rId4"/>
          <a:stretch>
            <a:fillRect/>
          </a:stretch>
        </p:blipFill>
        <p:spPr>
          <a:xfrm>
            <a:off x="4296411" y="2592286"/>
            <a:ext cx="2420187" cy="1527074"/>
          </a:xfrm>
          <a:prstGeom prst="rect">
            <a:avLst/>
          </a:prstGeom>
        </p:spPr>
      </p:pic>
    </p:spTree>
    <p:extLst>
      <p:ext uri="{BB962C8B-B14F-4D97-AF65-F5344CB8AC3E}">
        <p14:creationId xmlns:p14="http://schemas.microsoft.com/office/powerpoint/2010/main" val="4110149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CC6626-AFC1-26A2-BAE8-693C9452AC28}"/>
              </a:ext>
            </a:extLst>
          </p:cNvPr>
          <p:cNvSpPr/>
          <p:nvPr/>
        </p:nvSpPr>
        <p:spPr>
          <a:xfrm>
            <a:off x="394138" y="1651931"/>
            <a:ext cx="5959366" cy="256978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Google Shape;291;p46">
            <a:extLst>
              <a:ext uri="{FF2B5EF4-FFF2-40B4-BE49-F238E27FC236}">
                <a16:creationId xmlns:a16="http://schemas.microsoft.com/office/drawing/2014/main" id="{0A2F8A69-5B62-5D10-9142-D4FCFDAEFDD4}"/>
              </a:ext>
            </a:extLst>
          </p:cNvPr>
          <p:cNvSpPr txBox="1"/>
          <p:nvPr/>
        </p:nvSpPr>
        <p:spPr>
          <a:xfrm>
            <a:off x="646892" y="1985770"/>
            <a:ext cx="5467188" cy="2267905"/>
          </a:xfrm>
          <a:prstGeom prst="rect">
            <a:avLst/>
          </a:prstGeom>
          <a:noFill/>
          <a:ln>
            <a:noFill/>
          </a:ln>
        </p:spPr>
        <p:txBody>
          <a:bodyPr spcFirstLastPara="1" wrap="square" lIns="51431" tIns="25706" rIns="51431" bIns="25706" anchor="t" anchorCtr="0">
            <a:spAutoFit/>
          </a:bodyPr>
          <a:lstStyle/>
          <a:p>
            <a:r>
              <a:rPr lang="en-US" sz="1800" dirty="0"/>
              <a:t>Connection Circle</a:t>
            </a:r>
          </a:p>
          <a:p>
            <a:endParaRPr lang="en-US" sz="1800" dirty="0"/>
          </a:p>
          <a:p>
            <a:r>
              <a:rPr lang="en-US" sz="1800" dirty="0"/>
              <a:t>4S Overview/Orientation Reflection</a:t>
            </a:r>
          </a:p>
          <a:p>
            <a:endParaRPr lang="en-US" sz="1800" dirty="0"/>
          </a:p>
          <a:p>
            <a:r>
              <a:rPr lang="en-US" sz="1800" dirty="0"/>
              <a:t>Overview of Lesson Structure </a:t>
            </a:r>
          </a:p>
          <a:p>
            <a:endParaRPr lang="en-US" sz="1800" dirty="0"/>
          </a:p>
          <a:p>
            <a:r>
              <a:rPr lang="en-US" sz="1800" dirty="0"/>
              <a:t>Overview of Unit 1 Lessons</a:t>
            </a:r>
          </a:p>
          <a:p>
            <a:endParaRPr lang="en-US" sz="1800" dirty="0"/>
          </a:p>
        </p:txBody>
      </p:sp>
      <p:sp>
        <p:nvSpPr>
          <p:cNvPr id="5" name="Google Shape;271;p46">
            <a:extLst>
              <a:ext uri="{FF2B5EF4-FFF2-40B4-BE49-F238E27FC236}">
                <a16:creationId xmlns:a16="http://schemas.microsoft.com/office/drawing/2014/main" id="{A49653EE-63F7-6644-927C-A1B8A164345C}"/>
              </a:ext>
            </a:extLst>
          </p:cNvPr>
          <p:cNvSpPr/>
          <p:nvPr/>
        </p:nvSpPr>
        <p:spPr>
          <a:xfrm>
            <a:off x="1081976" y="642937"/>
            <a:ext cx="4171950" cy="642938"/>
          </a:xfrm>
          <a:prstGeom prst="rect">
            <a:avLst/>
          </a:prstGeom>
          <a:noFill/>
          <a:ln>
            <a:noFill/>
          </a:ln>
        </p:spPr>
        <p:txBody>
          <a:bodyPr spcFirstLastPara="1" wrap="square" lIns="51431" tIns="25706" rIns="51431" bIns="25706" anchor="ctr" anchorCtr="0">
            <a:noAutofit/>
          </a:bodyPr>
          <a:lstStyle/>
          <a:p>
            <a:pPr algn="ctr">
              <a:buClr>
                <a:schemeClr val="dk1"/>
              </a:buClr>
              <a:buSzPts val="3300"/>
            </a:pPr>
            <a:r>
              <a:rPr lang="en" sz="2475" dirty="0">
                <a:solidFill>
                  <a:schemeClr val="bg1"/>
                </a:solidFill>
                <a:latin typeface="Calibri"/>
                <a:ea typeface="Calibri"/>
                <a:cs typeface="Calibri"/>
                <a:sym typeface="Calibri"/>
              </a:rPr>
              <a:t>Agenda</a:t>
            </a:r>
            <a:endParaRPr sz="2475" dirty="0">
              <a:solidFill>
                <a:schemeClr val="bg1"/>
              </a:solidFill>
              <a:latin typeface="Calibri"/>
              <a:ea typeface="Calibri"/>
              <a:cs typeface="Calibri"/>
              <a:sym typeface="Calibri"/>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bwMode="auto">
          <a:xfrm>
            <a:off x="195668" y="4459176"/>
            <a:ext cx="1776351" cy="542482"/>
          </a:xfrm>
          <a:prstGeom prst="rect">
            <a:avLst/>
          </a:prstGeom>
          <a:solidFill>
            <a:schemeClr val="bg1"/>
          </a:solidFill>
          <a:ln>
            <a:noFill/>
          </a:ln>
        </p:spPr>
      </p:pic>
    </p:spTree>
    <p:extLst>
      <p:ext uri="{BB962C8B-B14F-4D97-AF65-F5344CB8AC3E}">
        <p14:creationId xmlns:p14="http://schemas.microsoft.com/office/powerpoint/2010/main" val="3992610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fontScale="9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2</a:t>
            </a:r>
          </a:p>
          <a:p>
            <a:r>
              <a:rPr lang="en-US" sz="3000" dirty="0">
                <a:solidFill>
                  <a:schemeClr val="bg1"/>
                </a:solidFill>
                <a:latin typeface="Calibri" panose="020F0502020204030204" pitchFamily="34" charset="0"/>
                <a:cs typeface="Calibri" panose="020F0502020204030204" pitchFamily="34" charset="0"/>
              </a:rPr>
              <a:t>You Are the Author of  Your Life Story</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6"/>
                </a:solidFill>
              </a:rPr>
              <a:t>Objective:</a:t>
            </a:r>
            <a:r>
              <a:rPr lang="en-US" sz="1500" dirty="0">
                <a:solidFill>
                  <a:schemeClr val="accent6"/>
                </a:solidFill>
              </a:rPr>
              <a:t> Students will explore their own personality, values, talents, skills, interests and goals.</a:t>
            </a:r>
          </a:p>
          <a:p>
            <a:endParaRPr lang="en-US" sz="1500" dirty="0">
              <a:solidFill>
                <a:schemeClr val="accent6"/>
              </a:solidFill>
            </a:endParaRPr>
          </a:p>
          <a:p>
            <a:endParaRPr lang="en-US" sz="1500" dirty="0">
              <a:solidFill>
                <a:schemeClr val="accent6"/>
              </a:solidFill>
            </a:endParaRPr>
          </a:p>
          <a:p>
            <a:r>
              <a:rPr lang="en-US" sz="1500" dirty="0">
                <a:solidFill>
                  <a:schemeClr val="bg2">
                    <a:lumMod val="20000"/>
                    <a:lumOff val="80000"/>
                  </a:schemeClr>
                </a:solidFill>
              </a:rPr>
              <a:t>The next slides give a preview of the </a:t>
            </a:r>
            <a:r>
              <a:rPr lang="en-US" sz="1500" dirty="0" err="1">
                <a:solidFill>
                  <a:schemeClr val="bg2">
                    <a:lumMod val="20000"/>
                    <a:lumOff val="80000"/>
                  </a:schemeClr>
                </a:solidFill>
              </a:rPr>
              <a:t>powerpoint</a:t>
            </a:r>
            <a:r>
              <a:rPr lang="en-US" sz="1500" dirty="0">
                <a:solidFill>
                  <a:schemeClr val="bg2">
                    <a:lumMod val="20000"/>
                    <a:lumOff val="80000"/>
                  </a:schemeClr>
                </a:solidFill>
              </a:rPr>
              <a:t> slides available for Lesson 2 </a:t>
            </a:r>
          </a:p>
          <a:p>
            <a:r>
              <a:rPr lang="en-US" sz="1500" dirty="0">
                <a:solidFill>
                  <a:schemeClr val="bg2">
                    <a:lumMod val="20000"/>
                    <a:lumOff val="80000"/>
                  </a:schemeClr>
                </a:solidFill>
              </a:rPr>
              <a:t>(slides are available for each of the 40 4S lessons)</a:t>
            </a:r>
          </a:p>
          <a:p>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extLst>
      <p:ext uri="{BB962C8B-B14F-4D97-AF65-F5344CB8AC3E}">
        <p14:creationId xmlns:p14="http://schemas.microsoft.com/office/powerpoint/2010/main" val="3228649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9E9FC4-F810-440E-AC15-A67365D0618D}"/>
              </a:ext>
            </a:extLst>
          </p:cNvPr>
          <p:cNvSpPr txBox="1"/>
          <p:nvPr/>
        </p:nvSpPr>
        <p:spPr>
          <a:xfrm>
            <a:off x="760343" y="1204069"/>
            <a:ext cx="5730833" cy="1455527"/>
          </a:xfrm>
          <a:prstGeom prst="rect">
            <a:avLst/>
          </a:prstGeom>
          <a:noFill/>
        </p:spPr>
        <p:txBody>
          <a:bodyPr wrap="square" rtlCol="0">
            <a:spAutoFit/>
          </a:bodyPr>
          <a:lstStyle/>
          <a:p>
            <a:pPr algn="ctr"/>
            <a:r>
              <a:rPr lang="en-US" sz="2475">
                <a:solidFill>
                  <a:srgbClr val="700000"/>
                </a:solidFill>
                <a:latin typeface="Berlin Sans FB Demi" panose="020E0802020502020306" pitchFamily="34" charset="0"/>
              </a:rPr>
              <a:t>Do Now:</a:t>
            </a:r>
          </a:p>
          <a:p>
            <a:pPr algn="ctr">
              <a:spcBef>
                <a:spcPts val="1350"/>
              </a:spcBef>
            </a:pPr>
            <a:r>
              <a:rPr lang="en-US" sz="2025">
                <a:solidFill>
                  <a:schemeClr val="bg2">
                    <a:lumMod val="75000"/>
                  </a:schemeClr>
                </a:solidFill>
                <a:latin typeface="Berlin Sans FB" panose="020E0602020502020306" pitchFamily="34" charset="0"/>
                <a:ea typeface="Times New Roman" panose="02020603050405020304" pitchFamily="18" charset="0"/>
                <a:cs typeface="Times New Roman" panose="02020603050405020304" pitchFamily="18" charset="0"/>
              </a:rPr>
              <a:t>Fill out the reflection sheet </a:t>
            </a:r>
          </a:p>
          <a:p>
            <a:pPr algn="ctr">
              <a:spcBef>
                <a:spcPts val="1350"/>
              </a:spcBef>
            </a:pPr>
            <a:r>
              <a:rPr lang="en-US" sz="2025">
                <a:solidFill>
                  <a:schemeClr val="bg2">
                    <a:lumMod val="75000"/>
                  </a:schemeClr>
                </a:solidFill>
                <a:latin typeface="Berlin Sans FB" panose="020E0602020502020306" pitchFamily="34" charset="0"/>
                <a:ea typeface="Times New Roman" panose="02020603050405020304" pitchFamily="18" charset="0"/>
                <a:cs typeface="Times New Roman" panose="02020603050405020304" pitchFamily="18" charset="0"/>
              </a:rPr>
              <a:t>“A Few Fast Facts About Me</a:t>
            </a:r>
            <a:r>
              <a:rPr lang="en-US" sz="2025">
                <a:solidFill>
                  <a:schemeClr val="bg2">
                    <a:lumMod val="75000"/>
                  </a:schemeClr>
                </a:solidFill>
                <a:latin typeface="Berlin Sans FB" panose="020E0602020502020306" pitchFamily="34" charset="0"/>
              </a:rPr>
              <a:t>.”</a:t>
            </a:r>
          </a:p>
        </p:txBody>
      </p:sp>
      <p:pic>
        <p:nvPicPr>
          <p:cNvPr id="4" name="Picture 3">
            <a:extLst>
              <a:ext uri="{FF2B5EF4-FFF2-40B4-BE49-F238E27FC236}">
                <a16:creationId xmlns:a16="http://schemas.microsoft.com/office/drawing/2014/main" id="{C5E122EB-FE4B-4DA3-AEA7-5159A7152B17}"/>
              </a:ext>
            </a:extLst>
          </p:cNvPr>
          <p:cNvPicPr/>
          <p:nvPr/>
        </p:nvPicPr>
        <p:blipFill rotWithShape="1">
          <a:blip r:embed="rId3">
            <a:extLst>
              <a:ext uri="{28A0092B-C50C-407E-A947-70E740481C1C}">
                <a14:useLocalDpi xmlns:a14="http://schemas.microsoft.com/office/drawing/2010/main" val="0"/>
              </a:ext>
            </a:extLst>
          </a:blip>
          <a:srcRect l="17711" b="20131"/>
          <a:stretch/>
        </p:blipFill>
        <p:spPr bwMode="auto">
          <a:xfrm>
            <a:off x="2473685" y="2679405"/>
            <a:ext cx="2304150" cy="1402307"/>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4179056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5CDC-D4B9-4AE9-9A1A-FCA6750837F5}"/>
              </a:ext>
            </a:extLst>
          </p:cNvPr>
          <p:cNvSpPr>
            <a:spLocks noGrp="1"/>
          </p:cNvSpPr>
          <p:nvPr>
            <p:ph type="ctrTitle"/>
          </p:nvPr>
        </p:nvSpPr>
        <p:spPr>
          <a:xfrm>
            <a:off x="1193006" y="929965"/>
            <a:ext cx="5143500" cy="647402"/>
          </a:xfrm>
        </p:spPr>
        <p:txBody>
          <a:bodyPr anchor="t"/>
          <a:lstStyle/>
          <a:p>
            <a:r>
              <a:rPr lang="en-US" dirty="0">
                <a:solidFill>
                  <a:schemeClr val="bg1"/>
                </a:solidFill>
                <a:latin typeface="Berlin Sans FB" panose="020E0602020502020306" pitchFamily="34" charset="0"/>
              </a:rPr>
              <a:t>Learning with a Purpose</a:t>
            </a:r>
          </a:p>
        </p:txBody>
      </p:sp>
      <p:sp>
        <p:nvSpPr>
          <p:cNvPr id="3" name="Subtitle 2">
            <a:extLst>
              <a:ext uri="{FF2B5EF4-FFF2-40B4-BE49-F238E27FC236}">
                <a16:creationId xmlns:a16="http://schemas.microsoft.com/office/drawing/2014/main" id="{A987A6B0-D030-425A-A67B-31A8E5C83771}"/>
              </a:ext>
            </a:extLst>
          </p:cNvPr>
          <p:cNvSpPr>
            <a:spLocks noGrp="1"/>
          </p:cNvSpPr>
          <p:nvPr>
            <p:ph type="subTitle" idx="1"/>
          </p:nvPr>
        </p:nvSpPr>
        <p:spPr>
          <a:xfrm>
            <a:off x="1193006" y="1577366"/>
            <a:ext cx="5143500" cy="931367"/>
          </a:xfrm>
        </p:spPr>
        <p:txBody>
          <a:bodyPr>
            <a:normAutofit/>
          </a:bodyPr>
          <a:lstStyle/>
          <a:p>
            <a:r>
              <a:rPr lang="en-US" sz="2475">
                <a:latin typeface="Berlin Sans FB" panose="020E0602020502020306" pitchFamily="34" charset="0"/>
              </a:rPr>
              <a:t>Day 2: You Are the Author of Your Life Story</a:t>
            </a:r>
          </a:p>
        </p:txBody>
      </p:sp>
      <p:sp>
        <p:nvSpPr>
          <p:cNvPr id="4" name="Rectangle 3">
            <a:extLst>
              <a:ext uri="{FF2B5EF4-FFF2-40B4-BE49-F238E27FC236}">
                <a16:creationId xmlns:a16="http://schemas.microsoft.com/office/drawing/2014/main" id="{316FB3A6-F473-49AE-A27A-4B723C1C29D0}"/>
              </a:ext>
            </a:extLst>
          </p:cNvPr>
          <p:cNvSpPr/>
          <p:nvPr/>
        </p:nvSpPr>
        <p:spPr>
          <a:xfrm>
            <a:off x="28576" y="642938"/>
            <a:ext cx="678656" cy="51435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
        <p:nvSpPr>
          <p:cNvPr id="5" name="Rectangle 4">
            <a:extLst>
              <a:ext uri="{FF2B5EF4-FFF2-40B4-BE49-F238E27FC236}">
                <a16:creationId xmlns:a16="http://schemas.microsoft.com/office/drawing/2014/main" id="{97280614-7663-436D-A450-8022625F5845}"/>
              </a:ext>
            </a:extLst>
          </p:cNvPr>
          <p:cNvSpPr/>
          <p:nvPr/>
        </p:nvSpPr>
        <p:spPr>
          <a:xfrm>
            <a:off x="2085403" y="2380145"/>
            <a:ext cx="3358706" cy="190309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extLst>
      <p:ext uri="{BB962C8B-B14F-4D97-AF65-F5344CB8AC3E}">
        <p14:creationId xmlns:p14="http://schemas.microsoft.com/office/powerpoint/2010/main" val="209102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1026" name="Picture 2" descr="https://pixabay.com/get/g2e6581f5b9baa1a15ee0b0433714cb4b1123c5e541e79e4bd9dfad859111018a8c0ee98e2ed51b1a8490a37b47d03278_1920.jpg">
            <a:extLst>
              <a:ext uri="{FF2B5EF4-FFF2-40B4-BE49-F238E27FC236}">
                <a16:creationId xmlns:a16="http://schemas.microsoft.com/office/drawing/2014/main" id="{5F238448-7F17-4332-BDB6-C987AD8DD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669" y="1516970"/>
            <a:ext cx="3853121" cy="2685333"/>
          </a:xfrm>
          <a:prstGeom prst="rect">
            <a:avLst/>
          </a:prstGeom>
          <a:noFill/>
          <a:extLst>
            <a:ext uri="{909E8E84-426E-40DD-AFC4-6F175D3DCCD1}">
              <a14:hiddenFill xmlns:a14="http://schemas.microsoft.com/office/drawing/2010/main">
                <a:solidFill>
                  <a:srgbClr val="FFFFFF"/>
                </a:solidFill>
              </a14:hiddenFill>
            </a:ext>
          </a:extLst>
        </p:spPr>
      </p:pic>
      <p:sp>
        <p:nvSpPr>
          <p:cNvPr id="78" name="Google Shape;78;p15"/>
          <p:cNvSpPr txBox="1">
            <a:spLocks noGrp="1"/>
          </p:cNvSpPr>
          <p:nvPr>
            <p:ph type="title"/>
          </p:nvPr>
        </p:nvSpPr>
        <p:spPr>
          <a:xfrm>
            <a:off x="1018222" y="817964"/>
            <a:ext cx="2974658" cy="575775"/>
          </a:xfrm>
          <a:prstGeom prst="rect">
            <a:avLst/>
          </a:prstGeom>
        </p:spPr>
        <p:txBody>
          <a:bodyPr spcFirstLastPara="1" vert="horz" wrap="square" lIns="68569" tIns="68569" rIns="68569" bIns="68569" rtlCol="0" anchor="b" anchorCtr="0">
            <a:noAutofit/>
          </a:bodyPr>
          <a:lstStyle/>
          <a:p>
            <a:r>
              <a:rPr lang="en-US"/>
              <a:t>Lesson</a:t>
            </a:r>
            <a:r>
              <a:rPr lang="en"/>
              <a:t> Dedication</a:t>
            </a:r>
            <a:endParaRP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55B0-51F0-49BB-83E8-6051EAA2AAE2}"/>
              </a:ext>
            </a:extLst>
          </p:cNvPr>
          <p:cNvSpPr>
            <a:spLocks noGrp="1"/>
          </p:cNvSpPr>
          <p:nvPr>
            <p:ph type="title"/>
          </p:nvPr>
        </p:nvSpPr>
        <p:spPr>
          <a:xfrm>
            <a:off x="1036155" y="848321"/>
            <a:ext cx="5350358" cy="745629"/>
          </a:xfrm>
        </p:spPr>
        <p:txBody>
          <a:bodyPr/>
          <a:lstStyle/>
          <a:p>
            <a:r>
              <a:rPr lang="en-US">
                <a:solidFill>
                  <a:schemeClr val="bg2">
                    <a:lumMod val="75000"/>
                  </a:schemeClr>
                </a:solidFill>
                <a:latin typeface="Berlin Sans FB" panose="020E0602020502020306" pitchFamily="34" charset="0"/>
              </a:rPr>
              <a:t>Our Agenda</a:t>
            </a:r>
          </a:p>
        </p:txBody>
      </p:sp>
      <p:sp>
        <p:nvSpPr>
          <p:cNvPr id="3" name="Content Placeholder 2">
            <a:extLst>
              <a:ext uri="{FF2B5EF4-FFF2-40B4-BE49-F238E27FC236}">
                <a16:creationId xmlns:a16="http://schemas.microsoft.com/office/drawing/2014/main" id="{5F432C13-09CE-4FF9-B213-DCFFCE3F36ED}"/>
              </a:ext>
            </a:extLst>
          </p:cNvPr>
          <p:cNvSpPr>
            <a:spLocks noGrp="1"/>
          </p:cNvSpPr>
          <p:nvPr>
            <p:ph idx="1"/>
          </p:nvPr>
        </p:nvSpPr>
        <p:spPr>
          <a:xfrm>
            <a:off x="2196704" y="1593950"/>
            <a:ext cx="4260328" cy="2310927"/>
          </a:xfrm>
        </p:spPr>
        <p:txBody>
          <a:bodyPr>
            <a:normAutofit fontScale="92500" lnSpcReduction="20000"/>
          </a:bodyPr>
          <a:lstStyle/>
          <a:p>
            <a:pPr marL="257175" indent="-257175"/>
            <a:r>
              <a:rPr lang="en-US" sz="2475" dirty="0">
                <a:solidFill>
                  <a:schemeClr val="bg2"/>
                </a:solidFill>
              </a:rPr>
              <a:t>Dedication</a:t>
            </a:r>
          </a:p>
          <a:p>
            <a:pPr marL="257175" indent="-257175"/>
            <a:r>
              <a:rPr lang="en-US" sz="2475" dirty="0">
                <a:solidFill>
                  <a:schemeClr val="bg2"/>
                </a:solidFill>
              </a:rPr>
              <a:t>Overview of Essential Question</a:t>
            </a:r>
          </a:p>
          <a:p>
            <a:pPr marL="257175" indent="-257175"/>
            <a:r>
              <a:rPr lang="en-US" sz="2475" dirty="0">
                <a:solidFill>
                  <a:schemeClr val="bg2"/>
                </a:solidFill>
              </a:rPr>
              <a:t>Partner Reading</a:t>
            </a:r>
          </a:p>
          <a:p>
            <a:pPr marL="257175" indent="-257175"/>
            <a:r>
              <a:rPr lang="en-US" sz="2475" dirty="0">
                <a:solidFill>
                  <a:schemeClr val="bg2"/>
                </a:solidFill>
              </a:rPr>
              <a:t>Exploring Myself Individual Activity</a:t>
            </a:r>
          </a:p>
          <a:p>
            <a:pPr marL="257175" indent="-257175"/>
            <a:r>
              <a:rPr lang="en-US" sz="2475" dirty="0">
                <a:solidFill>
                  <a:schemeClr val="bg2"/>
                </a:solidFill>
              </a:rPr>
              <a:t>Partner-Sharing </a:t>
            </a:r>
          </a:p>
          <a:p>
            <a:pPr marL="257175" indent="-257175"/>
            <a:r>
              <a:rPr lang="en-US" sz="2475" dirty="0">
                <a:solidFill>
                  <a:schemeClr val="bg2"/>
                </a:solidFill>
              </a:rPr>
              <a:t>Whole Group Conclusion</a:t>
            </a:r>
          </a:p>
          <a:p>
            <a:endParaRPr lang="en-US" dirty="0">
              <a:solidFill>
                <a:schemeClr val="bg2"/>
              </a:solidFill>
            </a:endParaRPr>
          </a:p>
        </p:txBody>
      </p:sp>
    </p:spTree>
    <p:extLst>
      <p:ext uri="{BB962C8B-B14F-4D97-AF65-F5344CB8AC3E}">
        <p14:creationId xmlns:p14="http://schemas.microsoft.com/office/powerpoint/2010/main" val="2534491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C9ACB4-0609-436B-948F-A043AD05C37F}"/>
              </a:ext>
            </a:extLst>
          </p:cNvPr>
          <p:cNvSpPr>
            <a:spLocks noGrp="1"/>
          </p:cNvSpPr>
          <p:nvPr>
            <p:ph type="title"/>
          </p:nvPr>
        </p:nvSpPr>
        <p:spPr/>
        <p:txBody>
          <a:bodyPr>
            <a:normAutofit fontScale="90000"/>
          </a:bodyPr>
          <a:lstStyle/>
          <a:p>
            <a:pPr algn="ctr"/>
            <a:r>
              <a:rPr lang="en-US">
                <a:latin typeface="Arial Rounded MT Bold" panose="020F0704030504030204" pitchFamily="34" charset="0"/>
              </a:rPr>
              <a:t>Who am I?  What is my purpose?</a:t>
            </a:r>
          </a:p>
        </p:txBody>
      </p:sp>
      <p:sp>
        <p:nvSpPr>
          <p:cNvPr id="5" name="Content Placeholder 4">
            <a:extLst>
              <a:ext uri="{FF2B5EF4-FFF2-40B4-BE49-F238E27FC236}">
                <a16:creationId xmlns:a16="http://schemas.microsoft.com/office/drawing/2014/main" id="{B6923328-2FDA-48B2-9920-EF93A10ECB7A}"/>
              </a:ext>
            </a:extLst>
          </p:cNvPr>
          <p:cNvSpPr>
            <a:spLocks noGrp="1"/>
          </p:cNvSpPr>
          <p:nvPr>
            <p:ph sz="half" idx="1"/>
          </p:nvPr>
        </p:nvSpPr>
        <p:spPr>
          <a:xfrm>
            <a:off x="723217" y="1671082"/>
            <a:ext cx="2502599" cy="2476739"/>
          </a:xfrm>
        </p:spPr>
        <p:txBody>
          <a:bodyPr>
            <a:normAutofit lnSpcReduction="10000"/>
          </a:bodyPr>
          <a:lstStyle/>
          <a:p>
            <a:pPr marL="0" indent="0" algn="ctr">
              <a:buNone/>
            </a:pPr>
            <a:r>
              <a:rPr lang="en-US"/>
              <a:t>One of the most important things human beings do</a:t>
            </a:r>
          </a:p>
          <a:p>
            <a:pPr marL="0" indent="0" algn="ctr">
              <a:buNone/>
            </a:pPr>
            <a:r>
              <a:rPr lang="en-US"/>
              <a:t>Is to think about – </a:t>
            </a:r>
          </a:p>
          <a:p>
            <a:pPr marL="0" indent="0" algn="ctr">
              <a:buNone/>
            </a:pPr>
            <a:r>
              <a:rPr lang="en-US"/>
              <a:t>or contemplate – </a:t>
            </a:r>
          </a:p>
          <a:p>
            <a:pPr lvl="2">
              <a:buFont typeface="Arial" panose="020B0604020202020204" pitchFamily="34" charset="0"/>
              <a:buChar char="•"/>
            </a:pPr>
            <a:r>
              <a:rPr lang="en-US" sz="1575"/>
              <a:t>their existence</a:t>
            </a:r>
          </a:p>
          <a:p>
            <a:pPr lvl="2">
              <a:buFont typeface="Arial" panose="020B0604020202020204" pitchFamily="34" charset="0"/>
              <a:buChar char="•"/>
            </a:pPr>
            <a:r>
              <a:rPr lang="en-US" sz="1575"/>
              <a:t>their being</a:t>
            </a:r>
          </a:p>
          <a:p>
            <a:pPr lvl="2">
              <a:buFont typeface="Arial" panose="020B0604020202020204" pitchFamily="34" charset="0"/>
              <a:buChar char="•"/>
            </a:pPr>
            <a:r>
              <a:rPr lang="en-US" sz="1575"/>
              <a:t>who they are.</a:t>
            </a:r>
          </a:p>
          <a:p>
            <a:pPr marL="0" indent="0" algn="ctr">
              <a:buNone/>
            </a:pPr>
            <a:endParaRPr lang="en-US"/>
          </a:p>
          <a:p>
            <a:pPr marL="0" indent="0" algn="ctr">
              <a:buNone/>
            </a:pPr>
            <a:r>
              <a:rPr lang="en-US"/>
              <a:t>We are all philosophers.</a:t>
            </a:r>
          </a:p>
          <a:p>
            <a:pPr marL="0" indent="0">
              <a:buNone/>
            </a:pPr>
            <a:endParaRPr lang="en-US"/>
          </a:p>
          <a:p>
            <a:pPr marL="0" indent="0">
              <a:buNone/>
            </a:pPr>
            <a:endParaRPr lang="en-US"/>
          </a:p>
        </p:txBody>
      </p:sp>
      <p:pic>
        <p:nvPicPr>
          <p:cNvPr id="2052" name="Picture 4" descr="upright=upright=1.4">
            <a:extLst>
              <a:ext uri="{FF2B5EF4-FFF2-40B4-BE49-F238E27FC236}">
                <a16:creationId xmlns:a16="http://schemas.microsoft.com/office/drawing/2014/main" id="{FF891152-38B0-4CF3-9222-73A12473F7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10" t="4702" r="6059" b="19790"/>
          <a:stretch/>
        </p:blipFill>
        <p:spPr bwMode="auto">
          <a:xfrm>
            <a:off x="3820070" y="1671082"/>
            <a:ext cx="1830433" cy="24042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788229-91FB-4A56-AA74-2CB8E3DD1829}"/>
              </a:ext>
            </a:extLst>
          </p:cNvPr>
          <p:cNvSpPr/>
          <p:nvPr/>
        </p:nvSpPr>
        <p:spPr>
          <a:xfrm>
            <a:off x="50007" y="642938"/>
            <a:ext cx="673211" cy="521494"/>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pic>
        <p:nvPicPr>
          <p:cNvPr id="6" name="Picture 5"/>
          <p:cNvPicPr/>
          <p:nvPr/>
        </p:nvPicPr>
        <p:blipFill>
          <a:blip r:embed="rId5">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2007656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523FF-2ADD-4C04-AECD-5522603533F6}"/>
              </a:ext>
            </a:extLst>
          </p:cNvPr>
          <p:cNvSpPr>
            <a:spLocks noGrp="1"/>
          </p:cNvSpPr>
          <p:nvPr>
            <p:ph type="title"/>
          </p:nvPr>
        </p:nvSpPr>
        <p:spPr>
          <a:xfrm>
            <a:off x="2132410" y="2082024"/>
            <a:ext cx="4890261" cy="979454"/>
          </a:xfrm>
        </p:spPr>
        <p:txBody>
          <a:bodyPr>
            <a:normAutofit/>
          </a:bodyPr>
          <a:lstStyle/>
          <a:p>
            <a:r>
              <a:rPr lang="en-US" sz="2700" dirty="0">
                <a:solidFill>
                  <a:schemeClr val="bg2"/>
                </a:solidFill>
                <a:latin typeface="Berlin Sans FB Demi" panose="020E0802020502020306" pitchFamily="34" charset="0"/>
              </a:rPr>
              <a:t>“I am awesomely and wonderfully made.”</a:t>
            </a:r>
          </a:p>
        </p:txBody>
      </p:sp>
      <p:sp>
        <p:nvSpPr>
          <p:cNvPr id="3" name="Text Placeholder 2">
            <a:extLst>
              <a:ext uri="{FF2B5EF4-FFF2-40B4-BE49-F238E27FC236}">
                <a16:creationId xmlns:a16="http://schemas.microsoft.com/office/drawing/2014/main" id="{BA96771B-2E87-4CB1-87BD-5E8F9C008F26}"/>
              </a:ext>
            </a:extLst>
          </p:cNvPr>
          <p:cNvSpPr>
            <a:spLocks noGrp="1"/>
          </p:cNvSpPr>
          <p:nvPr>
            <p:ph type="body" idx="1"/>
          </p:nvPr>
        </p:nvSpPr>
        <p:spPr>
          <a:xfrm>
            <a:off x="2637064" y="3418406"/>
            <a:ext cx="3780065" cy="494138"/>
          </a:xfrm>
        </p:spPr>
        <p:txBody>
          <a:bodyPr>
            <a:normAutofit fontScale="85000" lnSpcReduction="10000"/>
          </a:bodyPr>
          <a:lstStyle/>
          <a:p>
            <a:r>
              <a:rPr lang="en-US" sz="1800">
                <a:solidFill>
                  <a:schemeClr val="bg1"/>
                </a:solidFill>
              </a:rPr>
              <a:t>An ancient Hebrew poet (about 1000 BC)</a:t>
            </a:r>
          </a:p>
        </p:txBody>
      </p:sp>
      <p:sp>
        <p:nvSpPr>
          <p:cNvPr id="4" name="Rectangle 3">
            <a:extLst>
              <a:ext uri="{FF2B5EF4-FFF2-40B4-BE49-F238E27FC236}">
                <a16:creationId xmlns:a16="http://schemas.microsoft.com/office/drawing/2014/main" id="{E1B20A5A-E0CF-48B0-9BA0-31730718CBFD}"/>
              </a:ext>
            </a:extLst>
          </p:cNvPr>
          <p:cNvSpPr/>
          <p:nvPr/>
        </p:nvSpPr>
        <p:spPr>
          <a:xfrm>
            <a:off x="50007" y="642938"/>
            <a:ext cx="673211" cy="521494"/>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extLst>
      <p:ext uri="{BB962C8B-B14F-4D97-AF65-F5344CB8AC3E}">
        <p14:creationId xmlns:p14="http://schemas.microsoft.com/office/powerpoint/2010/main" val="2666015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E842F-76E6-455A-B958-176F4446AD4F}"/>
              </a:ext>
            </a:extLst>
          </p:cNvPr>
          <p:cNvSpPr/>
          <p:nvPr/>
        </p:nvSpPr>
        <p:spPr>
          <a:xfrm>
            <a:off x="264560" y="699142"/>
            <a:ext cx="4728410" cy="3208571"/>
          </a:xfrm>
          <a:prstGeom prst="rect">
            <a:avLst/>
          </a:prstGeom>
        </p:spPr>
        <p:txBody>
          <a:bodyPr wrap="square">
            <a:spAutoFit/>
          </a:bodyPr>
          <a:lstStyle/>
          <a:p>
            <a:r>
              <a:rPr lang="en-US" sz="2250" b="1" dirty="0">
                <a:solidFill>
                  <a:schemeClr val="bg2">
                    <a:lumMod val="75000"/>
                  </a:schemeClr>
                </a:solidFill>
              </a:rPr>
              <a:t>I Know My Soul</a:t>
            </a:r>
            <a:r>
              <a:rPr lang="en-US" sz="2250" dirty="0">
                <a:solidFill>
                  <a:schemeClr val="bg2">
                    <a:lumMod val="75000"/>
                  </a:schemeClr>
                </a:solidFill>
              </a:rPr>
              <a:t/>
            </a:r>
            <a:br>
              <a:rPr lang="en-US" sz="2250" dirty="0">
                <a:solidFill>
                  <a:schemeClr val="bg2">
                    <a:lumMod val="75000"/>
                  </a:schemeClr>
                </a:solidFill>
              </a:rPr>
            </a:br>
            <a:r>
              <a:rPr lang="en-US" sz="2250" dirty="0">
                <a:solidFill>
                  <a:schemeClr val="bg2">
                    <a:lumMod val="75000"/>
                  </a:schemeClr>
                </a:solidFill>
              </a:rPr>
              <a:t/>
            </a:r>
            <a:br>
              <a:rPr lang="en-US" sz="2250" dirty="0">
                <a:solidFill>
                  <a:schemeClr val="bg2">
                    <a:lumMod val="75000"/>
                  </a:schemeClr>
                </a:solidFill>
              </a:rPr>
            </a:br>
            <a:r>
              <a:rPr lang="en-US" sz="2250" dirty="0">
                <a:solidFill>
                  <a:schemeClr val="bg2">
                    <a:lumMod val="75000"/>
                  </a:schemeClr>
                </a:solidFill>
              </a:rPr>
              <a:t>I plucked my soul out of its secret place,</a:t>
            </a:r>
            <a:br>
              <a:rPr lang="en-US" sz="2250" dirty="0">
                <a:solidFill>
                  <a:schemeClr val="bg2">
                    <a:lumMod val="75000"/>
                  </a:schemeClr>
                </a:solidFill>
              </a:rPr>
            </a:br>
            <a:r>
              <a:rPr lang="en-US" sz="2250" dirty="0">
                <a:solidFill>
                  <a:schemeClr val="bg2">
                    <a:lumMod val="75000"/>
                  </a:schemeClr>
                </a:solidFill>
              </a:rPr>
              <a:t>And held it to the mirror of my eye,</a:t>
            </a:r>
            <a:br>
              <a:rPr lang="en-US" sz="2250" dirty="0">
                <a:solidFill>
                  <a:schemeClr val="bg2">
                    <a:lumMod val="75000"/>
                  </a:schemeClr>
                </a:solidFill>
              </a:rPr>
            </a:br>
            <a:r>
              <a:rPr lang="en-US" sz="2250" dirty="0">
                <a:solidFill>
                  <a:schemeClr val="bg2">
                    <a:lumMod val="75000"/>
                  </a:schemeClr>
                </a:solidFill>
              </a:rPr>
              <a:t>To see it like a star against the sky,</a:t>
            </a:r>
            <a:br>
              <a:rPr lang="en-US" sz="2250" dirty="0">
                <a:solidFill>
                  <a:schemeClr val="bg2">
                    <a:lumMod val="75000"/>
                  </a:schemeClr>
                </a:solidFill>
              </a:rPr>
            </a:br>
            <a:r>
              <a:rPr lang="en-US" sz="2250" dirty="0">
                <a:solidFill>
                  <a:schemeClr val="bg2">
                    <a:lumMod val="75000"/>
                  </a:schemeClr>
                </a:solidFill>
              </a:rPr>
              <a:t>A twitching body quivering in space,</a:t>
            </a:r>
            <a:br>
              <a:rPr lang="en-US" sz="2250" dirty="0">
                <a:solidFill>
                  <a:schemeClr val="bg2">
                    <a:lumMod val="75000"/>
                  </a:schemeClr>
                </a:solidFill>
              </a:rPr>
            </a:br>
            <a:r>
              <a:rPr lang="en-US" sz="2250" dirty="0">
                <a:solidFill>
                  <a:schemeClr val="bg2">
                    <a:lumMod val="75000"/>
                  </a:schemeClr>
                </a:solidFill>
              </a:rPr>
              <a:t>A spark of passion shining on my face….</a:t>
            </a:r>
          </a:p>
        </p:txBody>
      </p:sp>
      <p:sp>
        <p:nvSpPr>
          <p:cNvPr id="3" name="Text Placeholder 2">
            <a:extLst>
              <a:ext uri="{FF2B5EF4-FFF2-40B4-BE49-F238E27FC236}">
                <a16:creationId xmlns:a16="http://schemas.microsoft.com/office/drawing/2014/main" id="{55E4C206-5F91-46E5-90E0-45DD8C90D783}"/>
              </a:ext>
            </a:extLst>
          </p:cNvPr>
          <p:cNvSpPr txBox="1">
            <a:spLocks/>
          </p:cNvSpPr>
          <p:nvPr/>
        </p:nvSpPr>
        <p:spPr>
          <a:xfrm>
            <a:off x="1784820" y="3673803"/>
            <a:ext cx="5073181" cy="42165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75" dirty="0">
                <a:solidFill>
                  <a:schemeClr val="bg2">
                    <a:lumMod val="75000"/>
                  </a:schemeClr>
                </a:solidFill>
              </a:rPr>
              <a:t>Claude McKay, Jamaican-born poet in Harlem, New York, 1922</a:t>
            </a:r>
          </a:p>
        </p:txBody>
      </p:sp>
      <p:pic>
        <p:nvPicPr>
          <p:cNvPr id="5" name="Picture 4">
            <a:extLst>
              <a:ext uri="{FF2B5EF4-FFF2-40B4-BE49-F238E27FC236}">
                <a16:creationId xmlns:a16="http://schemas.microsoft.com/office/drawing/2014/main" id="{297C4848-BAAB-40F0-BF11-45610436652B}"/>
              </a:ext>
            </a:extLst>
          </p:cNvPr>
          <p:cNvPicPr>
            <a:picLocks noChangeAspect="1"/>
          </p:cNvPicPr>
          <p:nvPr/>
        </p:nvPicPr>
        <p:blipFill rotWithShape="1">
          <a:blip r:embed="rId3"/>
          <a:srcRect l="52971" r="4857" b="28324"/>
          <a:stretch/>
        </p:blipFill>
        <p:spPr>
          <a:xfrm>
            <a:off x="5602570" y="962742"/>
            <a:ext cx="1103291" cy="113449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2293299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C848-F75F-49AC-8040-8C3985320E50}"/>
              </a:ext>
            </a:extLst>
          </p:cNvPr>
          <p:cNvSpPr>
            <a:spLocks noGrp="1"/>
          </p:cNvSpPr>
          <p:nvPr>
            <p:ph type="title"/>
          </p:nvPr>
        </p:nvSpPr>
        <p:spPr>
          <a:xfrm>
            <a:off x="2321973" y="905464"/>
            <a:ext cx="3804048" cy="1465721"/>
          </a:xfrm>
        </p:spPr>
        <p:txBody>
          <a:bodyPr>
            <a:normAutofit fontScale="90000"/>
          </a:bodyPr>
          <a:lstStyle/>
          <a:p>
            <a:pPr fontAlgn="base"/>
            <a:r>
              <a:rPr lang="en-US" sz="1800" dirty="0">
                <a:latin typeface="+mn-lt"/>
                <a:cs typeface="Times New Roman" panose="02020603050405020304" pitchFamily="18" charset="0"/>
              </a:rPr>
              <a:t>What comes to mind for you when you hear the words:</a:t>
            </a:r>
            <a:r>
              <a:rPr lang="en-US" sz="2475" dirty="0"/>
              <a:t/>
            </a:r>
            <a:br>
              <a:rPr lang="en-US" sz="2475" dirty="0"/>
            </a:br>
            <a:r>
              <a:rPr lang="en-US" sz="1350" dirty="0"/>
              <a:t> </a:t>
            </a:r>
            <a:r>
              <a:rPr lang="en-US" sz="1013" dirty="0"/>
              <a:t/>
            </a:r>
            <a:br>
              <a:rPr lang="en-US" sz="1013" dirty="0"/>
            </a:br>
            <a:r>
              <a:rPr lang="en-US" sz="2475" dirty="0"/>
              <a:t>“I plucked my soul out of its secret place”</a:t>
            </a:r>
            <a:r>
              <a:rPr lang="en-US" sz="1800" dirty="0">
                <a:latin typeface="+mn-lt"/>
                <a:cs typeface="Times New Roman" panose="02020603050405020304" pitchFamily="18" charset="0"/>
              </a:rPr>
              <a:t>?</a:t>
            </a:r>
            <a:r>
              <a:rPr lang="en-US" sz="2700" dirty="0"/>
              <a:t/>
            </a:r>
            <a:br>
              <a:rPr lang="en-US" sz="2700" dirty="0"/>
            </a:br>
            <a:endParaRPr lang="en-US" sz="2700" dirty="0"/>
          </a:p>
        </p:txBody>
      </p:sp>
      <p:pic>
        <p:nvPicPr>
          <p:cNvPr id="5" name="Picture 4">
            <a:extLst>
              <a:ext uri="{FF2B5EF4-FFF2-40B4-BE49-F238E27FC236}">
                <a16:creationId xmlns:a16="http://schemas.microsoft.com/office/drawing/2014/main" id="{FCFFC86A-4162-41EE-85DD-DCE0C6DF57AC}"/>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356120" y="2371185"/>
            <a:ext cx="2370155" cy="1786055"/>
          </a:xfrm>
          <a:prstGeom prst="rect">
            <a:avLst/>
          </a:prstGeom>
        </p:spPr>
      </p:pic>
      <p:sp>
        <p:nvSpPr>
          <p:cNvPr id="4" name="Rectangle 3">
            <a:extLst>
              <a:ext uri="{FF2B5EF4-FFF2-40B4-BE49-F238E27FC236}">
                <a16:creationId xmlns:a16="http://schemas.microsoft.com/office/drawing/2014/main" id="{14A1DB3E-4046-4523-BBB9-B37719B5BDFF}"/>
              </a:ext>
            </a:extLst>
          </p:cNvPr>
          <p:cNvSpPr/>
          <p:nvPr/>
        </p:nvSpPr>
        <p:spPr>
          <a:xfrm>
            <a:off x="50007" y="642938"/>
            <a:ext cx="673211" cy="521494"/>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extLst>
      <p:ext uri="{BB962C8B-B14F-4D97-AF65-F5344CB8AC3E}">
        <p14:creationId xmlns:p14="http://schemas.microsoft.com/office/powerpoint/2010/main" val="1057301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6E68E4-BE5C-4F3B-B28E-9A30C6F77A3A}"/>
              </a:ext>
            </a:extLst>
          </p:cNvPr>
          <p:cNvSpPr/>
          <p:nvPr/>
        </p:nvSpPr>
        <p:spPr>
          <a:xfrm>
            <a:off x="927577" y="893162"/>
            <a:ext cx="4791480" cy="1981761"/>
          </a:xfrm>
          <a:prstGeom prst="rect">
            <a:avLst/>
          </a:prstGeom>
        </p:spPr>
        <p:txBody>
          <a:bodyPr wrap="square">
            <a:spAutoFit/>
          </a:bodyPr>
          <a:lstStyle/>
          <a:p>
            <a:pPr indent="-85725" fontAlgn="base">
              <a:lnSpc>
                <a:spcPct val="107000"/>
              </a:lnSpc>
            </a:pPr>
            <a:r>
              <a:rPr lang="en-US" sz="2025">
                <a:solidFill>
                  <a:schemeClr val="bg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What do you think McKay means by:</a:t>
            </a:r>
          </a:p>
          <a:p>
            <a:pPr indent="-85725" fontAlgn="base">
              <a:lnSpc>
                <a:spcPct val="107000"/>
              </a:lnSpc>
            </a:pPr>
            <a:endParaRPr lang="en-US" sz="1350">
              <a:solidFill>
                <a:schemeClr val="bg2">
                  <a:lumMod val="75000"/>
                </a:schemeClr>
              </a:solidFill>
              <a:latin typeface="+mj-lt"/>
              <a:ea typeface="Times New Roman" panose="02020603050405020304" pitchFamily="18" charset="0"/>
              <a:cs typeface="Times New Roman" panose="02020603050405020304" pitchFamily="18" charset="0"/>
            </a:endParaRPr>
          </a:p>
          <a:p>
            <a:pPr indent="-85725" fontAlgn="base">
              <a:lnSpc>
                <a:spcPct val="107000"/>
              </a:lnSpc>
            </a:pPr>
            <a:r>
              <a:rPr lang="en-US" sz="2025">
                <a:solidFill>
                  <a:schemeClr val="bg2">
                    <a:lumMod val="75000"/>
                  </a:schemeClr>
                </a:solidFill>
              </a:rPr>
              <a:t>	 “And held it to the </a:t>
            </a:r>
          </a:p>
          <a:p>
            <a:pPr indent="-85725" fontAlgn="base">
              <a:lnSpc>
                <a:spcPct val="107000"/>
              </a:lnSpc>
            </a:pPr>
            <a:r>
              <a:rPr lang="en-US" sz="2025">
                <a:solidFill>
                  <a:schemeClr val="bg2">
                    <a:lumMod val="75000"/>
                  </a:schemeClr>
                </a:solidFill>
              </a:rPr>
              <a:t>	  mirror of my eye”?</a:t>
            </a:r>
            <a:endParaRPr lang="en-US" sz="2025">
              <a:solidFill>
                <a:schemeClr val="bg2">
                  <a:lumMod val="75000"/>
                </a:schemeClr>
              </a:solidFill>
              <a:latin typeface="+mj-lt"/>
              <a:ea typeface="Times New Roman" panose="02020603050405020304" pitchFamily="18" charset="0"/>
              <a:cs typeface="Times New Roman" panose="02020603050405020304" pitchFamily="18" charset="0"/>
            </a:endParaRPr>
          </a:p>
          <a:p>
            <a:pPr indent="-85725" fontAlgn="base">
              <a:lnSpc>
                <a:spcPct val="107000"/>
              </a:lnSpc>
            </a:pPr>
            <a:endParaRPr lang="en-US" sz="2025">
              <a:solidFill>
                <a:schemeClr val="bg2">
                  <a:lumMod val="75000"/>
                </a:schemeClr>
              </a:solidFill>
              <a:latin typeface="+mj-lt"/>
              <a:ea typeface="Times New Roman" panose="02020603050405020304" pitchFamily="18" charset="0"/>
              <a:cs typeface="Times New Roman" panose="02020603050405020304" pitchFamily="18" charset="0"/>
            </a:endParaRPr>
          </a:p>
          <a:p>
            <a:pPr indent="-85725" fontAlgn="base">
              <a:lnSpc>
                <a:spcPct val="107000"/>
              </a:lnSpc>
            </a:pPr>
            <a:r>
              <a:rPr lang="en-US" sz="2025">
                <a:solidFill>
                  <a:schemeClr val="bg2">
                    <a:lumMod val="75000"/>
                  </a:schemeClr>
                </a:solidFill>
                <a:latin typeface="+mj-lt"/>
                <a:ea typeface="Times New Roman" panose="02020603050405020304" pitchFamily="18" charset="0"/>
                <a:cs typeface="Times New Roman" panose="02020603050405020304" pitchFamily="18" charset="0"/>
              </a:rPr>
              <a:t> </a:t>
            </a:r>
            <a:endParaRPr lang="en-US" sz="2025">
              <a:solidFill>
                <a:schemeClr val="bg2">
                  <a:lumMod val="75000"/>
                </a:schemeClr>
              </a:solidFill>
              <a:latin typeface="+mj-l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45EBEA88-B9D7-41C8-9A4F-B7860CF85B2B}"/>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1138944" y="2469819"/>
            <a:ext cx="2419294" cy="1602182"/>
          </a:xfrm>
          <a:prstGeom prst="rect">
            <a:avLst/>
          </a:prstGeom>
        </p:spPr>
      </p:pic>
      <p:pic>
        <p:nvPicPr>
          <p:cNvPr id="11" name="Picture 10">
            <a:extLst>
              <a:ext uri="{FF2B5EF4-FFF2-40B4-BE49-F238E27FC236}">
                <a16:creationId xmlns:a16="http://schemas.microsoft.com/office/drawing/2014/main" id="{FC6F44B6-65D8-4047-855A-7CA652C08031}"/>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4078741" y="1540086"/>
            <a:ext cx="2596236" cy="1730824"/>
          </a:xfrm>
          <a:prstGeom prst="rect">
            <a:avLst/>
          </a:prstGeom>
        </p:spPr>
      </p:pic>
      <p:pic>
        <p:nvPicPr>
          <p:cNvPr id="5" name="Picture 4"/>
          <p:cNvPicPr/>
          <p:nvPr/>
        </p:nvPicPr>
        <p:blipFill>
          <a:blip r:embed="rId7">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336050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1" name="TextBox 10">
            <a:extLst>
              <a:ext uri="{FF2B5EF4-FFF2-40B4-BE49-F238E27FC236}">
                <a16:creationId xmlns:a16="http://schemas.microsoft.com/office/drawing/2014/main" id="{A7DCCA29-A091-B8B0-BCC3-3378CF524A63}"/>
              </a:ext>
            </a:extLst>
          </p:cNvPr>
          <p:cNvSpPr txBox="1"/>
          <p:nvPr/>
        </p:nvSpPr>
        <p:spPr>
          <a:xfrm>
            <a:off x="183823" y="1151985"/>
            <a:ext cx="1654404" cy="900246"/>
          </a:xfrm>
          <a:prstGeom prst="rect">
            <a:avLst/>
          </a:prstGeom>
          <a:noFill/>
        </p:spPr>
        <p:txBody>
          <a:bodyPr wrap="square" rtlCol="0">
            <a:spAutoFit/>
          </a:bodyPr>
          <a:lstStyle/>
          <a:p>
            <a:r>
              <a:rPr lang="en-US" sz="2100" b="1">
                <a:solidFill>
                  <a:schemeClr val="bg1"/>
                </a:solidFill>
              </a:rPr>
              <a:t>Connection Circle</a:t>
            </a:r>
          </a:p>
          <a:p>
            <a:endParaRPr lang="en-US" sz="1050"/>
          </a:p>
        </p:txBody>
      </p:sp>
      <p:pic>
        <p:nvPicPr>
          <p:cNvPr id="2" name="Picture 4">
            <a:extLst>
              <a:ext uri="{FF2B5EF4-FFF2-40B4-BE49-F238E27FC236}">
                <a16:creationId xmlns:a16="http://schemas.microsoft.com/office/drawing/2014/main" id="{6C18F664-D648-2E54-243A-BAC6A19D2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60" y="2029148"/>
            <a:ext cx="1703667" cy="1805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creenshot, sign&#10;&#10;Description automatically generated">
            <a:extLst>
              <a:ext uri="{FF2B5EF4-FFF2-40B4-BE49-F238E27FC236}">
                <a16:creationId xmlns:a16="http://schemas.microsoft.com/office/drawing/2014/main" id="{70736F82-4FB0-9807-587B-2AACABAD1EAA}"/>
              </a:ext>
            </a:extLst>
          </p:cNvPr>
          <p:cNvPicPr>
            <a:picLocks noChangeAspect="1"/>
          </p:cNvPicPr>
          <p:nvPr/>
        </p:nvPicPr>
        <p:blipFill>
          <a:blip r:embed="rId4"/>
          <a:stretch>
            <a:fillRect/>
          </a:stretch>
        </p:blipFill>
        <p:spPr>
          <a:xfrm>
            <a:off x="4644774" y="1335436"/>
            <a:ext cx="2154404" cy="2846891"/>
          </a:xfrm>
          <a:prstGeom prst="rect">
            <a:avLst/>
          </a:prstGeom>
        </p:spPr>
      </p:pic>
      <p:sp>
        <p:nvSpPr>
          <p:cNvPr id="6" name="TextBox 5">
            <a:extLst>
              <a:ext uri="{FF2B5EF4-FFF2-40B4-BE49-F238E27FC236}">
                <a16:creationId xmlns:a16="http://schemas.microsoft.com/office/drawing/2014/main" id="{126CACA2-C577-4472-8FB8-F852320DBC65}"/>
              </a:ext>
            </a:extLst>
          </p:cNvPr>
          <p:cNvSpPr txBox="1"/>
          <p:nvPr/>
        </p:nvSpPr>
        <p:spPr>
          <a:xfrm>
            <a:off x="2821172" y="642938"/>
            <a:ext cx="3262432" cy="369332"/>
          </a:xfrm>
          <a:prstGeom prst="rect">
            <a:avLst/>
          </a:prstGeom>
          <a:noFill/>
        </p:spPr>
        <p:txBody>
          <a:bodyPr wrap="none" rtlCol="0">
            <a:spAutoFit/>
          </a:bodyPr>
          <a:lstStyle/>
          <a:p>
            <a:r>
              <a:rPr lang="en-US" sz="1800" dirty="0">
                <a:solidFill>
                  <a:schemeClr val="bg2">
                    <a:lumMod val="60000"/>
                    <a:lumOff val="40000"/>
                  </a:schemeClr>
                </a:solidFill>
              </a:rPr>
              <a:t>Building a Sense of Belonging</a:t>
            </a:r>
          </a:p>
        </p:txBody>
      </p:sp>
      <p:sp>
        <p:nvSpPr>
          <p:cNvPr id="7" name="TextBox 6">
            <a:extLst>
              <a:ext uri="{FF2B5EF4-FFF2-40B4-BE49-F238E27FC236}">
                <a16:creationId xmlns:a16="http://schemas.microsoft.com/office/drawing/2014/main" id="{F112C9B4-2213-4DFD-96EE-DDF0383707DE}"/>
              </a:ext>
            </a:extLst>
          </p:cNvPr>
          <p:cNvSpPr txBox="1"/>
          <p:nvPr/>
        </p:nvSpPr>
        <p:spPr>
          <a:xfrm>
            <a:off x="1995303" y="989187"/>
            <a:ext cx="2693929" cy="3716402"/>
          </a:xfrm>
          <a:prstGeom prst="rect">
            <a:avLst/>
          </a:prstGeom>
          <a:noFill/>
        </p:spPr>
        <p:txBody>
          <a:bodyPr wrap="square" rtlCol="0">
            <a:spAutoFit/>
          </a:bodyPr>
          <a:lstStyle/>
          <a:p>
            <a:r>
              <a:rPr lang="en-US" sz="1500" dirty="0"/>
              <a:t>Belonging – feeling oneself an integral part of the community – is essential to student motivation.</a:t>
            </a:r>
          </a:p>
          <a:p>
            <a:endParaRPr lang="en-US" sz="1500" dirty="0"/>
          </a:p>
          <a:p>
            <a:r>
              <a:rPr lang="en-US" sz="1500" dirty="0"/>
              <a:t>We want to experience this as a learning community ourselves as we seek to build the same kind of community in our classrooms.  Engaging in connection circles in which we share our own experience and listen closely to that of others is a key step in this process.</a:t>
            </a:r>
          </a:p>
          <a:p>
            <a:endParaRPr lang="en-US" sz="1050" dirty="0"/>
          </a:p>
        </p:txBody>
      </p:sp>
    </p:spTree>
    <p:extLst>
      <p:ext uri="{BB962C8B-B14F-4D97-AF65-F5344CB8AC3E}">
        <p14:creationId xmlns:p14="http://schemas.microsoft.com/office/powerpoint/2010/main" val="1285817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CDA3BE-0EE1-43A4-A2E1-A7DA3D3B66D6}"/>
              </a:ext>
            </a:extLst>
          </p:cNvPr>
          <p:cNvSpPr/>
          <p:nvPr/>
        </p:nvSpPr>
        <p:spPr>
          <a:xfrm>
            <a:off x="341435" y="889083"/>
            <a:ext cx="6359929" cy="1350370"/>
          </a:xfrm>
          <a:prstGeom prst="rect">
            <a:avLst/>
          </a:prstGeom>
        </p:spPr>
        <p:txBody>
          <a:bodyPr wrap="square" lIns="68580" tIns="34290" rIns="68580" bIns="34290" anchor="t">
            <a:spAutoFit/>
          </a:bodyPr>
          <a:lstStyle/>
          <a:p>
            <a:pPr indent="-85725" fontAlgn="base"/>
            <a:r>
              <a:rPr lang="en-US" sz="1800" dirty="0">
                <a:solidFill>
                  <a:schemeClr val="bg2">
                    <a:lumMod val="75000"/>
                  </a:schemeClr>
                </a:solidFill>
                <a:latin typeface="Times New Roman"/>
                <a:ea typeface="Times New Roman" panose="02020603050405020304" pitchFamily="18" charset="0"/>
              </a:rPr>
              <a:t>What things does he compare his soul to?  When thinking of your soul in these ways, h</a:t>
            </a:r>
            <a:r>
              <a:rPr lang="en-US" sz="1800" dirty="0">
                <a:solidFill>
                  <a:schemeClr val="bg2">
                    <a:lumMod val="75000"/>
                  </a:schemeClr>
                </a:solidFill>
                <a:latin typeface="Times New Roman"/>
                <a:ea typeface="Times New Roman" panose="02020603050405020304" pitchFamily="18" charset="0"/>
                <a:cs typeface="Times New Roman"/>
              </a:rPr>
              <a:t>ow does it make you feel</a:t>
            </a:r>
            <a:r>
              <a:rPr lang="en-US" sz="1800" dirty="0">
                <a:solidFill>
                  <a:schemeClr val="bg2">
                    <a:lumMod val="75000"/>
                  </a:schemeClr>
                </a:solidFill>
                <a:latin typeface="Times New Roman"/>
                <a:ea typeface="Times New Roman" panose="02020603050405020304" pitchFamily="18" charset="0"/>
              </a:rPr>
              <a:t>?</a:t>
            </a:r>
          </a:p>
          <a:p>
            <a:pPr indent="-85725" fontAlgn="base"/>
            <a:endParaRPr lang="en-US" sz="1125">
              <a:solidFill>
                <a:schemeClr val="bg2">
                  <a:lumMod val="75000"/>
                </a:schemeClr>
              </a:solidFill>
              <a:latin typeface="Times New Roman" panose="02020603050405020304" pitchFamily="18" charset="0"/>
              <a:ea typeface="Times New Roman" panose="02020603050405020304" pitchFamily="18" charset="0"/>
            </a:endParaRPr>
          </a:p>
          <a:p>
            <a:pPr indent="-85725" fontAlgn="base"/>
            <a:r>
              <a:rPr lang="en-US" sz="1800" dirty="0">
                <a:solidFill>
                  <a:schemeClr val="bg2">
                    <a:lumMod val="75000"/>
                  </a:schemeClr>
                </a:solidFill>
                <a:latin typeface="Times New Roman"/>
                <a:ea typeface="Times New Roman" panose="02020603050405020304" pitchFamily="18" charset="0"/>
              </a:rPr>
              <a:t>Why do think it is a good thing to spend time looking inward and seeking to know yourself better?</a:t>
            </a:r>
          </a:p>
        </p:txBody>
      </p:sp>
      <p:sp>
        <p:nvSpPr>
          <p:cNvPr id="5" name="Rectangle 4">
            <a:extLst>
              <a:ext uri="{FF2B5EF4-FFF2-40B4-BE49-F238E27FC236}">
                <a16:creationId xmlns:a16="http://schemas.microsoft.com/office/drawing/2014/main" id="{7CDB4417-BC3D-4745-A8CD-31D552F72991}"/>
              </a:ext>
            </a:extLst>
          </p:cNvPr>
          <p:cNvSpPr/>
          <p:nvPr/>
        </p:nvSpPr>
        <p:spPr>
          <a:xfrm>
            <a:off x="927534" y="2828909"/>
            <a:ext cx="3994807" cy="1200329"/>
          </a:xfrm>
          <a:prstGeom prst="rect">
            <a:avLst/>
          </a:prstGeom>
        </p:spPr>
        <p:txBody>
          <a:bodyPr wrap="square">
            <a:spAutoFit/>
          </a:bodyPr>
          <a:lstStyle/>
          <a:p>
            <a:r>
              <a:rPr lang="en-US" sz="1800">
                <a:solidFill>
                  <a:schemeClr val="bg2">
                    <a:lumMod val="75000"/>
                  </a:schemeClr>
                </a:solidFill>
              </a:rPr>
              <a:t>To see it like a star against the sky,</a:t>
            </a:r>
            <a:br>
              <a:rPr lang="en-US" sz="1800">
                <a:solidFill>
                  <a:schemeClr val="bg2">
                    <a:lumMod val="75000"/>
                  </a:schemeClr>
                </a:solidFill>
              </a:rPr>
            </a:br>
            <a:r>
              <a:rPr lang="en-US" sz="1800">
                <a:solidFill>
                  <a:schemeClr val="bg2">
                    <a:lumMod val="75000"/>
                  </a:schemeClr>
                </a:solidFill>
              </a:rPr>
              <a:t>A twitching body quivering in space,</a:t>
            </a:r>
            <a:br>
              <a:rPr lang="en-US" sz="1800">
                <a:solidFill>
                  <a:schemeClr val="bg2">
                    <a:lumMod val="75000"/>
                  </a:schemeClr>
                </a:solidFill>
              </a:rPr>
            </a:br>
            <a:r>
              <a:rPr lang="en-US" sz="1800">
                <a:solidFill>
                  <a:schemeClr val="bg2">
                    <a:lumMod val="75000"/>
                  </a:schemeClr>
                </a:solidFill>
              </a:rPr>
              <a:t>A spark of passion shining on my face….</a:t>
            </a:r>
          </a:p>
        </p:txBody>
      </p:sp>
      <p:pic>
        <p:nvPicPr>
          <p:cNvPr id="3" name="Picture 2">
            <a:extLst>
              <a:ext uri="{FF2B5EF4-FFF2-40B4-BE49-F238E27FC236}">
                <a16:creationId xmlns:a16="http://schemas.microsoft.com/office/drawing/2014/main" id="{4BE8AD42-DBEA-4315-8C3A-136BE23C1672}"/>
              </a:ext>
            </a:extLst>
          </p:cNvPr>
          <p:cNvPicPr>
            <a:picLocks noChangeAspect="1"/>
          </p:cNvPicPr>
          <p:nvPr/>
        </p:nvPicPr>
        <p:blipFill>
          <a:blip r:embed="rId3"/>
          <a:stretch>
            <a:fillRect/>
          </a:stretch>
        </p:blipFill>
        <p:spPr>
          <a:xfrm>
            <a:off x="4776380" y="2508896"/>
            <a:ext cx="1872312" cy="124976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33936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AC449F-40AE-486A-BC2E-2CCFF148CB8B}"/>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736953" y="2021993"/>
            <a:ext cx="1783557" cy="1712215"/>
          </a:xfrm>
          <a:prstGeom prst="rect">
            <a:avLst/>
          </a:prstGeom>
        </p:spPr>
      </p:pic>
      <p:sp>
        <p:nvSpPr>
          <p:cNvPr id="2" name="Title 1">
            <a:extLst>
              <a:ext uri="{FF2B5EF4-FFF2-40B4-BE49-F238E27FC236}">
                <a16:creationId xmlns:a16="http://schemas.microsoft.com/office/drawing/2014/main" id="{9E323CE9-2BDC-4B82-AEB0-BFAFC2E64277}"/>
              </a:ext>
            </a:extLst>
          </p:cNvPr>
          <p:cNvSpPr>
            <a:spLocks noGrp="1"/>
          </p:cNvSpPr>
          <p:nvPr>
            <p:ph type="title" idx="4294967295"/>
          </p:nvPr>
        </p:nvSpPr>
        <p:spPr>
          <a:xfrm>
            <a:off x="1058518" y="987547"/>
            <a:ext cx="5289947" cy="3003054"/>
          </a:xfrm>
        </p:spPr>
        <p:txBody>
          <a:bodyPr>
            <a:normAutofit fontScale="90000"/>
          </a:bodyPr>
          <a:lstStyle/>
          <a:p>
            <a:pPr algn="ctr"/>
            <a:r>
              <a:rPr lang="en-US">
                <a:solidFill>
                  <a:schemeClr val="bg2"/>
                </a:solidFill>
                <a:latin typeface="Berlin Sans FB Demi" panose="020E0802020502020306" pitchFamily="34" charset="0"/>
              </a:rPr>
              <a:t>The Starring Role in Your Life Story: </a:t>
            </a:r>
            <a:br>
              <a:rPr lang="en-US">
                <a:solidFill>
                  <a:schemeClr val="bg2"/>
                </a:solidFill>
                <a:latin typeface="Berlin Sans FB Demi" panose="020E0802020502020306" pitchFamily="34" charset="0"/>
              </a:rPr>
            </a:br>
            <a:r>
              <a:rPr lang="en-US">
                <a:solidFill>
                  <a:schemeClr val="bg2"/>
                </a:solidFill>
                <a:latin typeface="Berlin Sans FB Demi" panose="020E0802020502020306" pitchFamily="34" charset="0"/>
              </a:rPr>
              <a:t/>
            </a:r>
            <a:br>
              <a:rPr lang="en-US">
                <a:solidFill>
                  <a:schemeClr val="bg2"/>
                </a:solidFill>
                <a:latin typeface="Berlin Sans FB Demi" panose="020E0802020502020306" pitchFamily="34" charset="0"/>
              </a:rPr>
            </a:br>
            <a:r>
              <a:rPr lang="en-US">
                <a:solidFill>
                  <a:schemeClr val="bg2"/>
                </a:solidFill>
                <a:latin typeface="Berlin Sans FB Demi" panose="020E0802020502020306" pitchFamily="34" charset="0"/>
              </a:rPr>
              <a:t/>
            </a:r>
            <a:br>
              <a:rPr lang="en-US">
                <a:solidFill>
                  <a:schemeClr val="bg2"/>
                </a:solidFill>
                <a:latin typeface="Berlin Sans FB Demi" panose="020E0802020502020306" pitchFamily="34" charset="0"/>
              </a:rPr>
            </a:br>
            <a:r>
              <a:rPr lang="en-US">
                <a:solidFill>
                  <a:schemeClr val="bg2"/>
                </a:solidFill>
                <a:latin typeface="Berlin Sans FB Demi" panose="020E0802020502020306" pitchFamily="34" charset="0"/>
              </a:rPr>
              <a:t/>
            </a:r>
            <a:br>
              <a:rPr lang="en-US">
                <a:solidFill>
                  <a:schemeClr val="bg2"/>
                </a:solidFill>
                <a:latin typeface="Berlin Sans FB Demi" panose="020E0802020502020306" pitchFamily="34" charset="0"/>
              </a:rPr>
            </a:br>
            <a:r>
              <a:rPr lang="en-US">
                <a:solidFill>
                  <a:schemeClr val="bg2"/>
                </a:solidFill>
                <a:latin typeface="Berlin Sans FB Demi" panose="020E0802020502020306" pitchFamily="34" charset="0"/>
              </a:rPr>
              <a:t>Inviting My Soul </a:t>
            </a:r>
            <a:br>
              <a:rPr lang="en-US">
                <a:solidFill>
                  <a:schemeClr val="bg2"/>
                </a:solidFill>
                <a:latin typeface="Berlin Sans FB Demi" panose="020E0802020502020306" pitchFamily="34" charset="0"/>
              </a:rPr>
            </a:br>
            <a:r>
              <a:rPr lang="en-US">
                <a:solidFill>
                  <a:schemeClr val="bg2"/>
                </a:solidFill>
                <a:latin typeface="Berlin Sans FB Demi" panose="020E0802020502020306" pitchFamily="34" charset="0"/>
              </a:rPr>
              <a:t>to Take the Time</a:t>
            </a:r>
            <a:br>
              <a:rPr lang="en-US">
                <a:solidFill>
                  <a:schemeClr val="bg2"/>
                </a:solidFill>
                <a:latin typeface="Berlin Sans FB Demi" panose="020E0802020502020306" pitchFamily="34" charset="0"/>
              </a:rPr>
            </a:br>
            <a:r>
              <a:rPr lang="en-US">
                <a:solidFill>
                  <a:schemeClr val="bg2"/>
                </a:solidFill>
                <a:latin typeface="Berlin Sans FB Demi" panose="020E0802020502020306" pitchFamily="34" charset="0"/>
              </a:rPr>
              <a:t>to Consider </a:t>
            </a:r>
            <a:br>
              <a:rPr lang="en-US">
                <a:solidFill>
                  <a:schemeClr val="bg2"/>
                </a:solidFill>
                <a:latin typeface="Berlin Sans FB Demi" panose="020E0802020502020306" pitchFamily="34" charset="0"/>
              </a:rPr>
            </a:br>
            <a:r>
              <a:rPr lang="en-US">
                <a:solidFill>
                  <a:schemeClr val="bg2"/>
                </a:solidFill>
                <a:latin typeface="Berlin Sans FB Demi" panose="020E0802020502020306" pitchFamily="34" charset="0"/>
              </a:rPr>
              <a:t>Who I Am</a:t>
            </a:r>
            <a:br>
              <a:rPr lang="en-US">
                <a:solidFill>
                  <a:schemeClr val="bg2"/>
                </a:solidFill>
                <a:latin typeface="Berlin Sans FB Demi" panose="020E0802020502020306" pitchFamily="34" charset="0"/>
              </a:rPr>
            </a:br>
            <a:endParaRPr lang="en-US">
              <a:solidFill>
                <a:schemeClr val="bg2"/>
              </a:solidFill>
              <a:latin typeface="Berlin Sans FB Demi" panose="020E0802020502020306" pitchFamily="34" charset="0"/>
            </a:endParaRPr>
          </a:p>
        </p:txBody>
      </p:sp>
      <p:pic>
        <p:nvPicPr>
          <p:cNvPr id="5" name="Picture 4">
            <a:extLst>
              <a:ext uri="{FF2B5EF4-FFF2-40B4-BE49-F238E27FC236}">
                <a16:creationId xmlns:a16="http://schemas.microsoft.com/office/drawing/2014/main" id="{CF28C6A7-6607-4EA0-A81C-686FC087003C}"/>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4877844" y="2021992"/>
            <a:ext cx="1783557" cy="1712215"/>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1597402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B2A979-4B19-47E3-A4C1-7ED99D117E5D}"/>
              </a:ext>
            </a:extLst>
          </p:cNvPr>
          <p:cNvSpPr/>
          <p:nvPr/>
        </p:nvSpPr>
        <p:spPr>
          <a:xfrm>
            <a:off x="871069" y="1581665"/>
            <a:ext cx="2902718" cy="675186"/>
          </a:xfrm>
          <a:prstGeom prst="rect">
            <a:avLst/>
          </a:prstGeom>
          <a:noFill/>
        </p:spPr>
        <p:txBody>
          <a:bodyPr wrap="none" lIns="51435" tIns="25718" rIns="51435" bIns="25718">
            <a:spAutoFit/>
          </a:bodyPr>
          <a:lstStyle/>
          <a:p>
            <a:pPr algn="ctr"/>
            <a:r>
              <a:rPr lang="en-US" sz="4050" b="1">
                <a:ln w="22225">
                  <a:solidFill>
                    <a:schemeClr val="accent2"/>
                  </a:solidFill>
                  <a:prstDash val="solid"/>
                </a:ln>
                <a:solidFill>
                  <a:schemeClr val="accent2">
                    <a:lumMod val="40000"/>
                    <a:lumOff val="60000"/>
                  </a:schemeClr>
                </a:solidFill>
              </a:rPr>
              <a:t>Personality</a:t>
            </a:r>
          </a:p>
        </p:txBody>
      </p:sp>
      <p:sp>
        <p:nvSpPr>
          <p:cNvPr id="4" name="Rectangle 3">
            <a:extLst>
              <a:ext uri="{FF2B5EF4-FFF2-40B4-BE49-F238E27FC236}">
                <a16:creationId xmlns:a16="http://schemas.microsoft.com/office/drawing/2014/main" id="{8BF332EE-D5D9-430F-B401-304C13151D46}"/>
              </a:ext>
            </a:extLst>
          </p:cNvPr>
          <p:cNvSpPr/>
          <p:nvPr/>
        </p:nvSpPr>
        <p:spPr>
          <a:xfrm>
            <a:off x="2799347" y="2395709"/>
            <a:ext cx="1777410" cy="675186"/>
          </a:xfrm>
          <a:prstGeom prst="rect">
            <a:avLst/>
          </a:prstGeom>
          <a:noFill/>
        </p:spPr>
        <p:txBody>
          <a:bodyPr wrap="none" lIns="51435" tIns="25718" rIns="51435" bIns="25718">
            <a:spAutoFit/>
          </a:bodyPr>
          <a:lstStyle/>
          <a:p>
            <a:pPr algn="ctr"/>
            <a:r>
              <a:rPr lang="en-US" sz="405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Values</a:t>
            </a:r>
          </a:p>
        </p:txBody>
      </p:sp>
      <p:sp>
        <p:nvSpPr>
          <p:cNvPr id="6" name="Rectangle 5">
            <a:extLst>
              <a:ext uri="{FF2B5EF4-FFF2-40B4-BE49-F238E27FC236}">
                <a16:creationId xmlns:a16="http://schemas.microsoft.com/office/drawing/2014/main" id="{63A91A9C-4FED-436A-9893-FE6BBF058BCF}"/>
              </a:ext>
            </a:extLst>
          </p:cNvPr>
          <p:cNvSpPr/>
          <p:nvPr/>
        </p:nvSpPr>
        <p:spPr>
          <a:xfrm>
            <a:off x="4199227" y="1633560"/>
            <a:ext cx="2267930" cy="675186"/>
          </a:xfrm>
          <a:prstGeom prst="rect">
            <a:avLst/>
          </a:prstGeom>
          <a:noFill/>
        </p:spPr>
        <p:txBody>
          <a:bodyPr wrap="none" lIns="51435" tIns="25718" rIns="51435" bIns="25718">
            <a:spAutoFit/>
          </a:bodyPr>
          <a:lstStyle/>
          <a:p>
            <a:pPr algn="ctr"/>
            <a:r>
              <a:rPr lang="en-US" sz="4050" b="1">
                <a:ln w="12700">
                  <a:solidFill>
                    <a:schemeClr val="tx2">
                      <a:lumMod val="75000"/>
                    </a:schemeClr>
                  </a:solidFill>
                  <a:prstDash val="solid"/>
                </a:ln>
                <a:solidFill>
                  <a:schemeClr val="bg2">
                    <a:lumMod val="60000"/>
                    <a:lumOff val="40000"/>
                  </a:schemeClr>
                </a:solidFill>
                <a:effectLst>
                  <a:outerShdw dist="38100" dir="2640000" algn="bl" rotWithShape="0">
                    <a:schemeClr val="tx2">
                      <a:lumMod val="75000"/>
                    </a:schemeClr>
                  </a:outerShdw>
                </a:effectLst>
              </a:rPr>
              <a:t>Interests</a:t>
            </a:r>
          </a:p>
        </p:txBody>
      </p:sp>
      <p:sp>
        <p:nvSpPr>
          <p:cNvPr id="7" name="Rectangle 6">
            <a:extLst>
              <a:ext uri="{FF2B5EF4-FFF2-40B4-BE49-F238E27FC236}">
                <a16:creationId xmlns:a16="http://schemas.microsoft.com/office/drawing/2014/main" id="{02E90C2D-4294-4C0F-914C-FB6133F3EBFE}"/>
              </a:ext>
            </a:extLst>
          </p:cNvPr>
          <p:cNvSpPr/>
          <p:nvPr/>
        </p:nvSpPr>
        <p:spPr>
          <a:xfrm>
            <a:off x="1379674" y="862035"/>
            <a:ext cx="3912610" cy="675186"/>
          </a:xfrm>
          <a:prstGeom prst="rect">
            <a:avLst/>
          </a:prstGeom>
          <a:noFill/>
        </p:spPr>
        <p:txBody>
          <a:bodyPr wrap="none" lIns="51435" tIns="25718" rIns="51435" bIns="25718">
            <a:spAutoFit/>
          </a:bodyPr>
          <a:lstStyle/>
          <a:p>
            <a:pPr algn="ctr"/>
            <a:r>
              <a:rPr lang="en-US" sz="4050">
                <a:ln w="0"/>
                <a:solidFill>
                  <a:schemeClr val="bg2">
                    <a:lumMod val="75000"/>
                  </a:schemeClr>
                </a:solidFill>
                <a:effectLst>
                  <a:outerShdw blurRad="38100" dist="25400" dir="5400000" algn="ctr" rotWithShape="0">
                    <a:srgbClr val="6E747A">
                      <a:alpha val="43000"/>
                    </a:srgbClr>
                  </a:outerShdw>
                </a:effectLst>
              </a:rPr>
              <a:t>Exploring My … </a:t>
            </a:r>
          </a:p>
        </p:txBody>
      </p:sp>
      <p:sp>
        <p:nvSpPr>
          <p:cNvPr id="9" name="Rectangle 8">
            <a:extLst>
              <a:ext uri="{FF2B5EF4-FFF2-40B4-BE49-F238E27FC236}">
                <a16:creationId xmlns:a16="http://schemas.microsoft.com/office/drawing/2014/main" id="{E20399B9-8A5A-4E35-9A07-A34A3563A3FA}"/>
              </a:ext>
            </a:extLst>
          </p:cNvPr>
          <p:cNvSpPr/>
          <p:nvPr/>
        </p:nvSpPr>
        <p:spPr>
          <a:xfrm>
            <a:off x="1128747" y="2699175"/>
            <a:ext cx="1460015" cy="675186"/>
          </a:xfrm>
          <a:prstGeom prst="rect">
            <a:avLst/>
          </a:prstGeom>
          <a:noFill/>
        </p:spPr>
        <p:txBody>
          <a:bodyPr wrap="none" lIns="51435" tIns="25718" rIns="51435" bIns="25718">
            <a:spAutoFit/>
          </a:bodyPr>
          <a:lstStyle/>
          <a:p>
            <a:pPr algn="ctr"/>
            <a:r>
              <a:rPr lang="en-US" sz="4050" b="1">
                <a:ln/>
                <a:solidFill>
                  <a:schemeClr val="accent4">
                    <a:lumMod val="75000"/>
                  </a:schemeClr>
                </a:solidFill>
                <a:effectLst>
                  <a:outerShdw blurRad="38100" dist="19050" dir="2700000" algn="tl" rotWithShape="0">
                    <a:schemeClr val="dk1">
                      <a:lumMod val="50000"/>
                      <a:alpha val="40000"/>
                    </a:schemeClr>
                  </a:outerShdw>
                </a:effectLst>
              </a:rPr>
              <a:t>Skills</a:t>
            </a:r>
          </a:p>
        </p:txBody>
      </p:sp>
      <p:sp>
        <p:nvSpPr>
          <p:cNvPr id="10" name="Rectangle 9">
            <a:extLst>
              <a:ext uri="{FF2B5EF4-FFF2-40B4-BE49-F238E27FC236}">
                <a16:creationId xmlns:a16="http://schemas.microsoft.com/office/drawing/2014/main" id="{0ADC8AFA-6B6F-4455-B414-FDE1976E135B}"/>
              </a:ext>
            </a:extLst>
          </p:cNvPr>
          <p:cNvSpPr/>
          <p:nvPr/>
        </p:nvSpPr>
        <p:spPr>
          <a:xfrm>
            <a:off x="4631809" y="2834757"/>
            <a:ext cx="1921681" cy="675186"/>
          </a:xfrm>
          <a:prstGeom prst="rect">
            <a:avLst/>
          </a:prstGeom>
          <a:noFill/>
        </p:spPr>
        <p:txBody>
          <a:bodyPr wrap="none" lIns="51435" tIns="25718" rIns="51435" bIns="25718">
            <a:spAutoFit/>
          </a:bodyPr>
          <a:lstStyle/>
          <a:p>
            <a:pPr algn="ctr"/>
            <a:r>
              <a:rPr lang="en-US" sz="4050" b="1">
                <a:ln w="9525">
                  <a:solidFill>
                    <a:schemeClr val="bg1"/>
                  </a:solidFill>
                  <a:prstDash val="solid"/>
                </a:ln>
                <a:solidFill>
                  <a:schemeClr val="tx2">
                    <a:lumMod val="50000"/>
                  </a:schemeClr>
                </a:solidFill>
                <a:effectLst>
                  <a:outerShdw blurRad="12700" dist="38100" dir="2700000" algn="tl" rotWithShape="0">
                    <a:schemeClr val="bg1">
                      <a:lumMod val="50000"/>
                    </a:schemeClr>
                  </a:outerShdw>
                </a:effectLst>
              </a:rPr>
              <a:t>Talents</a:t>
            </a:r>
          </a:p>
        </p:txBody>
      </p:sp>
      <p:sp>
        <p:nvSpPr>
          <p:cNvPr id="12" name="Rectangle 11">
            <a:extLst>
              <a:ext uri="{FF2B5EF4-FFF2-40B4-BE49-F238E27FC236}">
                <a16:creationId xmlns:a16="http://schemas.microsoft.com/office/drawing/2014/main" id="{DDC93A9A-C6BB-4234-B38B-D849434F88B6}"/>
              </a:ext>
            </a:extLst>
          </p:cNvPr>
          <p:cNvSpPr/>
          <p:nvPr/>
        </p:nvSpPr>
        <p:spPr>
          <a:xfrm>
            <a:off x="2849772" y="3374360"/>
            <a:ext cx="1460015" cy="675186"/>
          </a:xfrm>
          <a:prstGeom prst="rect">
            <a:avLst/>
          </a:prstGeom>
          <a:noFill/>
        </p:spPr>
        <p:txBody>
          <a:bodyPr wrap="none" lIns="51435" tIns="25718" rIns="51435" bIns="25718">
            <a:spAutoFit/>
          </a:bodyPr>
          <a:lstStyle/>
          <a:p>
            <a:pPr algn="ctr"/>
            <a:r>
              <a:rPr lang="en-US" sz="4050">
                <a:ln w="0"/>
                <a:solidFill>
                  <a:schemeClr val="accent6">
                    <a:lumMod val="75000"/>
                  </a:schemeClr>
                </a:solidFill>
              </a:rPr>
              <a:t>Goals</a:t>
            </a: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3550704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D4D521-E8C5-4AC2-A217-8A20695AA2A0}"/>
              </a:ext>
            </a:extLst>
          </p:cNvPr>
          <p:cNvSpPr txBox="1"/>
          <p:nvPr/>
        </p:nvSpPr>
        <p:spPr>
          <a:xfrm>
            <a:off x="906906" y="1119695"/>
            <a:ext cx="5761688" cy="1338828"/>
          </a:xfrm>
          <a:prstGeom prst="rect">
            <a:avLst/>
          </a:prstGeom>
          <a:noFill/>
        </p:spPr>
        <p:txBody>
          <a:bodyPr wrap="square" rtlCol="0">
            <a:spAutoFit/>
          </a:bodyPr>
          <a:lstStyle/>
          <a:p>
            <a:r>
              <a:rPr lang="en-US" sz="2700">
                <a:solidFill>
                  <a:schemeClr val="bg2">
                    <a:lumMod val="75000"/>
                  </a:schemeClr>
                </a:solidFill>
                <a:latin typeface="Berlin Sans FB Demi" panose="020E0802020502020306" pitchFamily="34" charset="0"/>
              </a:rPr>
              <a:t>Partner Reading:  </a:t>
            </a:r>
          </a:p>
          <a:p>
            <a:r>
              <a:rPr lang="en-US" sz="2700">
                <a:solidFill>
                  <a:schemeClr val="bg2">
                    <a:lumMod val="75000"/>
                  </a:schemeClr>
                </a:solidFill>
              </a:rPr>
              <a:t>“The Starring Role in Your Life Story”</a:t>
            </a:r>
          </a:p>
        </p:txBody>
      </p:sp>
      <p:pic>
        <p:nvPicPr>
          <p:cNvPr id="4" name="Picture 3">
            <a:extLst>
              <a:ext uri="{FF2B5EF4-FFF2-40B4-BE49-F238E27FC236}">
                <a16:creationId xmlns:a16="http://schemas.microsoft.com/office/drawing/2014/main" id="{9956B2AF-8B74-4DC3-A76F-2390C2039DF8}"/>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2451371" y="2924682"/>
            <a:ext cx="4023574" cy="1277485"/>
          </a:xfrm>
          <a:prstGeom prst="rect">
            <a:avLst/>
          </a:prstGeom>
        </p:spPr>
      </p:pic>
      <p:sp>
        <p:nvSpPr>
          <p:cNvPr id="5" name="TextBox 4">
            <a:extLst>
              <a:ext uri="{FF2B5EF4-FFF2-40B4-BE49-F238E27FC236}">
                <a16:creationId xmlns:a16="http://schemas.microsoft.com/office/drawing/2014/main" id="{AC49A535-E79C-45A3-B297-C9C9DEB6BC0A}"/>
              </a:ext>
            </a:extLst>
          </p:cNvPr>
          <p:cNvSpPr txBox="1"/>
          <p:nvPr/>
        </p:nvSpPr>
        <p:spPr>
          <a:xfrm>
            <a:off x="3655907" y="4137246"/>
            <a:ext cx="2905530" cy="170175"/>
          </a:xfrm>
          <a:prstGeom prst="rect">
            <a:avLst/>
          </a:prstGeom>
          <a:noFill/>
        </p:spPr>
        <p:txBody>
          <a:bodyPr wrap="square" rtlCol="0">
            <a:spAutoFit/>
          </a:bodyPr>
          <a:lstStyle/>
          <a:p>
            <a:r>
              <a:rPr lang="en-US" sz="506">
                <a:hlinkClick r:id="rId4" tooltip="http://bibliotecacephei.blogspot.com/2012/12/leer-nos-hace-libres.html"/>
              </a:rPr>
              <a:t>This Photo</a:t>
            </a:r>
            <a:r>
              <a:rPr lang="en-US" sz="506"/>
              <a:t> by Unknown Author is licensed under </a:t>
            </a:r>
            <a:r>
              <a:rPr lang="en-US" sz="506">
                <a:hlinkClick r:id="rId5" tooltip="https://creativecommons.org/licenses/by-nc-nd/3.0/"/>
              </a:rPr>
              <a:t>CC BY-NC-ND</a:t>
            </a:r>
            <a:endParaRPr lang="en-US" sz="506"/>
          </a:p>
        </p:txBody>
      </p:sp>
      <p:pic>
        <p:nvPicPr>
          <p:cNvPr id="6" name="Picture 5"/>
          <p:cNvPicPr/>
          <p:nvPr/>
        </p:nvPicPr>
        <p:blipFill>
          <a:blip r:embed="rId6">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2608856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D4D521-E8C5-4AC2-A217-8A20695AA2A0}"/>
              </a:ext>
            </a:extLst>
          </p:cNvPr>
          <p:cNvSpPr txBox="1"/>
          <p:nvPr/>
        </p:nvSpPr>
        <p:spPr>
          <a:xfrm>
            <a:off x="842163" y="875383"/>
            <a:ext cx="5558638" cy="611706"/>
          </a:xfrm>
          <a:prstGeom prst="rect">
            <a:avLst/>
          </a:prstGeom>
          <a:noFill/>
        </p:spPr>
        <p:txBody>
          <a:bodyPr wrap="square" rtlCol="0">
            <a:spAutoFit/>
          </a:bodyPr>
          <a:lstStyle/>
          <a:p>
            <a:r>
              <a:rPr lang="en-US" sz="3375">
                <a:solidFill>
                  <a:schemeClr val="bg2"/>
                </a:solidFill>
                <a:latin typeface="Berlin Sans FB Demi" panose="020E0802020502020306" pitchFamily="34" charset="0"/>
              </a:rPr>
              <a:t>Individual Exploration Time</a:t>
            </a:r>
          </a:p>
        </p:txBody>
      </p:sp>
      <p:sp>
        <p:nvSpPr>
          <p:cNvPr id="4" name="TextBox 3">
            <a:extLst>
              <a:ext uri="{FF2B5EF4-FFF2-40B4-BE49-F238E27FC236}">
                <a16:creationId xmlns:a16="http://schemas.microsoft.com/office/drawing/2014/main" id="{EE7D29F6-5355-4B8A-A871-4337DB8A0693}"/>
              </a:ext>
            </a:extLst>
          </p:cNvPr>
          <p:cNvSpPr txBox="1"/>
          <p:nvPr/>
        </p:nvSpPr>
        <p:spPr>
          <a:xfrm>
            <a:off x="422031" y="3509230"/>
            <a:ext cx="6220810" cy="854080"/>
          </a:xfrm>
          <a:prstGeom prst="rect">
            <a:avLst/>
          </a:prstGeom>
          <a:noFill/>
        </p:spPr>
        <p:txBody>
          <a:bodyPr wrap="square" rtlCol="0">
            <a:spAutoFit/>
          </a:bodyPr>
          <a:lstStyle/>
          <a:p>
            <a:pPr algn="ctr"/>
            <a:r>
              <a:rPr lang="en-US" sz="2475" dirty="0">
                <a:solidFill>
                  <a:schemeClr val="bg2"/>
                </a:solidFill>
              </a:rPr>
              <a:t>Think through (and fill out!) </a:t>
            </a:r>
          </a:p>
          <a:p>
            <a:pPr algn="ctr"/>
            <a:r>
              <a:rPr lang="en-US" sz="2475" dirty="0">
                <a:solidFill>
                  <a:schemeClr val="bg2"/>
                </a:solidFill>
              </a:rPr>
              <a:t>“The Starring Role in Your Life Story.”</a:t>
            </a:r>
          </a:p>
        </p:txBody>
      </p:sp>
      <p:pic>
        <p:nvPicPr>
          <p:cNvPr id="5" name="Picture 4" descr="background, person, girl, summer, book, nature, school, spring, outdoor, adult, green, chinese, caucasian, education, female, lifestyle, portrait, study, park, women, blue, teen, student, smile, backpack, bag, asian, outside, people, campus, teenager, happy, young, college, university, mixed, looking at camera, ethnicity, race, grass, beautiful, ethnic, high, copyspace, teenage, twenties, 20s, brunette, standing, model, denim, street fashion, photograph, jeans, clothing, fashion, yellow, beauty, textile, shoulder, snapshot, cobalt blue, electric blue, jacket, shirt, outerwear, photography, top, sleeve, waist, street, trousers, plant, style, blouse, travel, fashion accessory, blazer, tourism">
            <a:extLst>
              <a:ext uri="{FF2B5EF4-FFF2-40B4-BE49-F238E27FC236}">
                <a16:creationId xmlns:a16="http://schemas.microsoft.com/office/drawing/2014/main" id="{F15BD9F8-1C92-4FDA-A538-122C97CB01D6}"/>
              </a:ext>
            </a:extLst>
          </p:cNvPr>
          <p:cNvPicPr/>
          <p:nvPr/>
        </p:nvPicPr>
        <p:blipFill rotWithShape="1">
          <a:blip r:embed="rId3">
            <a:extLst>
              <a:ext uri="{28A0092B-C50C-407E-A947-70E740481C1C}">
                <a14:useLocalDpi xmlns:a14="http://schemas.microsoft.com/office/drawing/2010/main" val="0"/>
              </a:ext>
            </a:extLst>
          </a:blip>
          <a:srcRect r="9461" b="16500"/>
          <a:stretch/>
        </p:blipFill>
        <p:spPr bwMode="auto">
          <a:xfrm>
            <a:off x="2247209" y="1710848"/>
            <a:ext cx="2800599" cy="1721806"/>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1230547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D4D521-E8C5-4AC2-A217-8A20695AA2A0}"/>
              </a:ext>
            </a:extLst>
          </p:cNvPr>
          <p:cNvSpPr txBox="1"/>
          <p:nvPr/>
        </p:nvSpPr>
        <p:spPr>
          <a:xfrm>
            <a:off x="1202493" y="1315354"/>
            <a:ext cx="4979346" cy="611706"/>
          </a:xfrm>
          <a:prstGeom prst="rect">
            <a:avLst/>
          </a:prstGeom>
          <a:noFill/>
        </p:spPr>
        <p:txBody>
          <a:bodyPr wrap="square" rtlCol="0">
            <a:spAutoFit/>
          </a:bodyPr>
          <a:lstStyle/>
          <a:p>
            <a:pPr algn="ctr"/>
            <a:r>
              <a:rPr lang="en-US" sz="3375">
                <a:solidFill>
                  <a:schemeClr val="bg2">
                    <a:lumMod val="75000"/>
                  </a:schemeClr>
                </a:solidFill>
                <a:latin typeface="Berlin Sans FB Demi" panose="020E0802020502020306" pitchFamily="34" charset="0"/>
              </a:rPr>
              <a:t>Partner Sharing Time</a:t>
            </a:r>
          </a:p>
        </p:txBody>
      </p:sp>
      <p:grpSp>
        <p:nvGrpSpPr>
          <p:cNvPr id="13" name="Group 12">
            <a:extLst>
              <a:ext uri="{FF2B5EF4-FFF2-40B4-BE49-F238E27FC236}">
                <a16:creationId xmlns:a16="http://schemas.microsoft.com/office/drawing/2014/main" id="{EA3BE55D-ACB2-436D-B07A-770DAE5E16DB}"/>
              </a:ext>
            </a:extLst>
          </p:cNvPr>
          <p:cNvGrpSpPr/>
          <p:nvPr/>
        </p:nvGrpSpPr>
        <p:grpSpPr>
          <a:xfrm>
            <a:off x="2265021" y="2341851"/>
            <a:ext cx="2913545" cy="1628775"/>
            <a:chOff x="4151397" y="3020291"/>
            <a:chExt cx="5179636" cy="2895600"/>
          </a:xfrm>
        </p:grpSpPr>
        <p:pic>
          <p:nvPicPr>
            <p:cNvPr id="9" name="Picture 8">
              <a:extLst>
                <a:ext uri="{FF2B5EF4-FFF2-40B4-BE49-F238E27FC236}">
                  <a16:creationId xmlns:a16="http://schemas.microsoft.com/office/drawing/2014/main" id="{49BCB9C4-6DA5-493A-AA73-6F46D4A774EC}"/>
                </a:ext>
              </a:extLst>
            </p:cNvPr>
            <p:cNvPicPr>
              <a:picLocks noChangeAspect="1"/>
            </p:cNvPicPr>
            <p:nvPr/>
          </p:nvPicPr>
          <p:blipFill rotWithShape="1">
            <a:blip r:embed="rId3">
              <a:duotone>
                <a:schemeClr val="accent2">
                  <a:shade val="45000"/>
                  <a:satMod val="135000"/>
                </a:schemeClr>
                <a:prstClr val="white"/>
              </a:duotone>
            </a:blip>
            <a:srcRect b="13738"/>
            <a:stretch/>
          </p:blipFill>
          <p:spPr>
            <a:xfrm>
              <a:off x="5974307" y="3020291"/>
              <a:ext cx="3356726" cy="2895600"/>
            </a:xfrm>
            <a:prstGeom prst="rect">
              <a:avLst/>
            </a:prstGeom>
          </p:spPr>
        </p:pic>
        <p:pic>
          <p:nvPicPr>
            <p:cNvPr id="12" name="Picture 11">
              <a:extLst>
                <a:ext uri="{FF2B5EF4-FFF2-40B4-BE49-F238E27FC236}">
                  <a16:creationId xmlns:a16="http://schemas.microsoft.com/office/drawing/2014/main" id="{6EEF33BE-05F8-4D35-B0CA-8372EF8D55A1}"/>
                </a:ext>
              </a:extLst>
            </p:cNvPr>
            <p:cNvPicPr>
              <a:picLocks noChangeAspect="1"/>
            </p:cNvPicPr>
            <p:nvPr/>
          </p:nvPicPr>
          <p:blipFill rotWithShape="1">
            <a:blip r:embed="rId3">
              <a:duotone>
                <a:schemeClr val="accent2">
                  <a:shade val="45000"/>
                  <a:satMod val="135000"/>
                </a:schemeClr>
                <a:prstClr val="white"/>
              </a:duotone>
            </a:blip>
            <a:srcRect b="13738"/>
            <a:stretch/>
          </p:blipFill>
          <p:spPr>
            <a:xfrm flipH="1">
              <a:off x="4151397" y="3020291"/>
              <a:ext cx="3356726" cy="2895600"/>
            </a:xfrm>
            <a:prstGeom prst="rect">
              <a:avLst/>
            </a:prstGeom>
          </p:spPr>
        </p:pic>
      </p:gr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1919496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vie theater border clip art ">
            <a:extLst>
              <a:ext uri="{FF2B5EF4-FFF2-40B4-BE49-F238E27FC236}">
                <a16:creationId xmlns:a16="http://schemas.microsoft.com/office/drawing/2014/main" id="{4C843099-A0A9-411B-8069-FAEE422EB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668" y="731394"/>
            <a:ext cx="2193502" cy="14769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B2A979-4B19-47E3-A4C1-7ED99D117E5D}"/>
              </a:ext>
            </a:extLst>
          </p:cNvPr>
          <p:cNvSpPr/>
          <p:nvPr/>
        </p:nvSpPr>
        <p:spPr>
          <a:xfrm>
            <a:off x="2714973" y="2440613"/>
            <a:ext cx="1969771" cy="467437"/>
          </a:xfrm>
          <a:prstGeom prst="rect">
            <a:avLst/>
          </a:prstGeom>
          <a:noFill/>
        </p:spPr>
        <p:txBody>
          <a:bodyPr wrap="none" lIns="51435" tIns="25718" rIns="51435" bIns="25718">
            <a:spAutoFit/>
          </a:bodyPr>
          <a:lstStyle/>
          <a:p>
            <a:pPr algn="ctr"/>
            <a:r>
              <a:rPr lang="en-US" sz="2700" b="1">
                <a:ln w="22225">
                  <a:solidFill>
                    <a:schemeClr val="accent2"/>
                  </a:solidFill>
                  <a:prstDash val="solid"/>
                </a:ln>
                <a:solidFill>
                  <a:schemeClr val="accent2">
                    <a:lumMod val="40000"/>
                    <a:lumOff val="60000"/>
                  </a:schemeClr>
                </a:solidFill>
              </a:rPr>
              <a:t>Personality</a:t>
            </a:r>
          </a:p>
        </p:txBody>
      </p:sp>
      <p:sp>
        <p:nvSpPr>
          <p:cNvPr id="4" name="Rectangle 3">
            <a:extLst>
              <a:ext uri="{FF2B5EF4-FFF2-40B4-BE49-F238E27FC236}">
                <a16:creationId xmlns:a16="http://schemas.microsoft.com/office/drawing/2014/main" id="{8BF332EE-D5D9-430F-B401-304C13151D46}"/>
              </a:ext>
            </a:extLst>
          </p:cNvPr>
          <p:cNvSpPr/>
          <p:nvPr/>
        </p:nvSpPr>
        <p:spPr>
          <a:xfrm>
            <a:off x="2992773" y="3696394"/>
            <a:ext cx="1219565" cy="467437"/>
          </a:xfrm>
          <a:prstGeom prst="rect">
            <a:avLst/>
          </a:prstGeom>
          <a:noFill/>
        </p:spPr>
        <p:txBody>
          <a:bodyPr wrap="none" lIns="51435" tIns="25718" rIns="51435" bIns="25718">
            <a:spAutoFit/>
          </a:bodyPr>
          <a:lstStyle/>
          <a:p>
            <a:pPr algn="ctr"/>
            <a:r>
              <a:rPr lang="en-US" sz="27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Values</a:t>
            </a:r>
          </a:p>
        </p:txBody>
      </p:sp>
      <p:sp>
        <p:nvSpPr>
          <p:cNvPr id="6" name="Rectangle 5">
            <a:extLst>
              <a:ext uri="{FF2B5EF4-FFF2-40B4-BE49-F238E27FC236}">
                <a16:creationId xmlns:a16="http://schemas.microsoft.com/office/drawing/2014/main" id="{63A91A9C-4FED-436A-9893-FE6BBF058BCF}"/>
              </a:ext>
            </a:extLst>
          </p:cNvPr>
          <p:cNvSpPr/>
          <p:nvPr/>
        </p:nvSpPr>
        <p:spPr>
          <a:xfrm>
            <a:off x="4749871" y="2440613"/>
            <a:ext cx="1546578" cy="467437"/>
          </a:xfrm>
          <a:prstGeom prst="rect">
            <a:avLst/>
          </a:prstGeom>
          <a:noFill/>
        </p:spPr>
        <p:txBody>
          <a:bodyPr wrap="none" lIns="51435" tIns="25718" rIns="51435" bIns="25718">
            <a:spAutoFit/>
          </a:bodyPr>
          <a:lstStyle/>
          <a:p>
            <a:pPr algn="ctr"/>
            <a:r>
              <a:rPr lang="en-US" sz="2700" b="1">
                <a:ln w="12700">
                  <a:solidFill>
                    <a:schemeClr val="tx2">
                      <a:lumMod val="75000"/>
                    </a:schemeClr>
                  </a:solidFill>
                  <a:prstDash val="solid"/>
                </a:ln>
                <a:solidFill>
                  <a:schemeClr val="bg2">
                    <a:lumMod val="75000"/>
                  </a:schemeClr>
                </a:solidFill>
                <a:effectLst>
                  <a:outerShdw dist="38100" dir="2640000" algn="bl" rotWithShape="0">
                    <a:schemeClr val="tx2">
                      <a:lumMod val="75000"/>
                    </a:schemeClr>
                  </a:outerShdw>
                </a:effectLst>
              </a:rPr>
              <a:t>Interests</a:t>
            </a:r>
          </a:p>
        </p:txBody>
      </p:sp>
      <p:sp>
        <p:nvSpPr>
          <p:cNvPr id="7" name="Rectangle 6">
            <a:extLst>
              <a:ext uri="{FF2B5EF4-FFF2-40B4-BE49-F238E27FC236}">
                <a16:creationId xmlns:a16="http://schemas.microsoft.com/office/drawing/2014/main" id="{02E90C2D-4294-4C0F-914C-FB6133F3EBFE}"/>
              </a:ext>
            </a:extLst>
          </p:cNvPr>
          <p:cNvSpPr/>
          <p:nvPr/>
        </p:nvSpPr>
        <p:spPr>
          <a:xfrm>
            <a:off x="824919" y="1081504"/>
            <a:ext cx="2001831" cy="2596930"/>
          </a:xfrm>
          <a:prstGeom prst="rect">
            <a:avLst/>
          </a:prstGeom>
          <a:noFill/>
        </p:spPr>
        <p:txBody>
          <a:bodyPr wrap="none" lIns="51435" tIns="25718" rIns="51435" bIns="25718">
            <a:spAutoFit/>
          </a:bodyPr>
          <a:lstStyle/>
          <a:p>
            <a:pPr algn="ctr"/>
            <a:r>
              <a:rPr lang="en-US" sz="3038">
                <a:ln w="0"/>
                <a:solidFill>
                  <a:schemeClr val="bg2">
                    <a:lumMod val="75000"/>
                  </a:schemeClr>
                </a:solidFill>
                <a:effectLst>
                  <a:outerShdw blurRad="38100" dist="25400" dir="5400000" algn="ctr" rotWithShape="0">
                    <a:srgbClr val="6E747A">
                      <a:alpha val="43000"/>
                    </a:srgbClr>
                  </a:outerShdw>
                </a:effectLst>
                <a:latin typeface="Berlin Sans FB" panose="020E0602020502020306" pitchFamily="34" charset="0"/>
              </a:rPr>
              <a:t>Tomorrow</a:t>
            </a:r>
            <a:r>
              <a:rPr lang="en-US" sz="3038">
                <a:ln w="0"/>
                <a:solidFill>
                  <a:schemeClr val="bg2">
                    <a:lumMod val="75000"/>
                  </a:schemeClr>
                </a:solidFill>
                <a:effectLst>
                  <a:outerShdw blurRad="38100" dist="25400" dir="5400000" algn="ctr" rotWithShape="0">
                    <a:srgbClr val="6E747A">
                      <a:alpha val="43000"/>
                    </a:srgbClr>
                  </a:outerShdw>
                </a:effectLst>
              </a:rPr>
              <a:t>:</a:t>
            </a:r>
          </a:p>
          <a:p>
            <a:pPr algn="ctr"/>
            <a:endParaRPr lang="en-US" sz="900">
              <a:ln w="0"/>
              <a:solidFill>
                <a:schemeClr val="bg2">
                  <a:lumMod val="75000"/>
                </a:schemeClr>
              </a:solidFill>
              <a:effectLst>
                <a:outerShdw blurRad="38100" dist="25400" dir="5400000" algn="ctr" rotWithShape="0">
                  <a:srgbClr val="6E747A">
                    <a:alpha val="43000"/>
                  </a:srgbClr>
                </a:outerShdw>
              </a:effectLst>
            </a:endParaRPr>
          </a:p>
          <a:p>
            <a:pPr algn="ctr"/>
            <a:r>
              <a:rPr lang="en-US" sz="1800">
                <a:ln w="0"/>
                <a:solidFill>
                  <a:schemeClr val="bg2">
                    <a:lumMod val="75000"/>
                  </a:schemeClr>
                </a:solidFill>
                <a:effectLst>
                  <a:outerShdw blurRad="38100" dist="25400" dir="5400000" algn="ctr" rotWithShape="0">
                    <a:srgbClr val="6E747A">
                      <a:alpha val="43000"/>
                    </a:srgbClr>
                  </a:outerShdw>
                </a:effectLst>
              </a:rPr>
              <a:t>Use your creativity</a:t>
            </a:r>
          </a:p>
          <a:p>
            <a:pPr algn="ctr"/>
            <a:r>
              <a:rPr lang="en-US" sz="1800">
                <a:ln w="0"/>
                <a:solidFill>
                  <a:schemeClr val="bg2">
                    <a:lumMod val="75000"/>
                  </a:schemeClr>
                </a:solidFill>
                <a:effectLst>
                  <a:outerShdw blurRad="38100" dist="25400" dir="5400000" algn="ctr" rotWithShape="0">
                    <a:srgbClr val="6E747A">
                      <a:alpha val="43000"/>
                    </a:srgbClr>
                  </a:outerShdw>
                </a:effectLst>
              </a:rPr>
              <a:t>to celebrate </a:t>
            </a:r>
          </a:p>
          <a:p>
            <a:pPr algn="ctr"/>
            <a:r>
              <a:rPr lang="en-US" sz="1800">
                <a:ln w="0"/>
                <a:solidFill>
                  <a:schemeClr val="bg2">
                    <a:lumMod val="75000"/>
                  </a:schemeClr>
                </a:solidFill>
                <a:effectLst>
                  <a:outerShdw blurRad="38100" dist="25400" dir="5400000" algn="ctr" rotWithShape="0">
                    <a:srgbClr val="6E747A">
                      <a:alpha val="43000"/>
                    </a:srgbClr>
                  </a:outerShdw>
                </a:effectLst>
              </a:rPr>
              <a:t>and showcase</a:t>
            </a:r>
          </a:p>
          <a:p>
            <a:pPr algn="ctr"/>
            <a:r>
              <a:rPr lang="en-US" sz="1800">
                <a:ln w="0"/>
                <a:solidFill>
                  <a:schemeClr val="bg2">
                    <a:lumMod val="75000"/>
                  </a:schemeClr>
                </a:solidFill>
                <a:effectLst>
                  <a:outerShdw blurRad="38100" dist="25400" dir="5400000" algn="ctr" rotWithShape="0">
                    <a:srgbClr val="6E747A">
                      <a:alpha val="43000"/>
                    </a:srgbClr>
                  </a:outerShdw>
                </a:effectLst>
              </a:rPr>
              <a:t>your unique </a:t>
            </a:r>
          </a:p>
          <a:p>
            <a:pPr algn="ctr"/>
            <a:r>
              <a:rPr lang="en-US" sz="1800">
                <a:ln w="0"/>
                <a:solidFill>
                  <a:schemeClr val="bg2">
                    <a:lumMod val="75000"/>
                  </a:schemeClr>
                </a:solidFill>
                <a:effectLst>
                  <a:outerShdw blurRad="38100" dist="25400" dir="5400000" algn="ctr" rotWithShape="0">
                    <a:srgbClr val="6E747A">
                      <a:alpha val="43000"/>
                    </a:srgbClr>
                  </a:outerShdw>
                </a:effectLst>
              </a:rPr>
              <a:t>qualities in a </a:t>
            </a:r>
          </a:p>
          <a:p>
            <a:pPr algn="ctr"/>
            <a:r>
              <a:rPr lang="en-US" sz="1800">
                <a:ln w="0"/>
                <a:solidFill>
                  <a:schemeClr val="bg2">
                    <a:lumMod val="75000"/>
                  </a:schemeClr>
                </a:solidFill>
                <a:effectLst>
                  <a:outerShdw blurRad="38100" dist="25400" dir="5400000" algn="ctr" rotWithShape="0">
                    <a:srgbClr val="6E747A">
                      <a:alpha val="43000"/>
                    </a:srgbClr>
                  </a:outerShdw>
                </a:effectLst>
              </a:rPr>
              <a:t>poem, rap,</a:t>
            </a:r>
          </a:p>
          <a:p>
            <a:pPr algn="ctr"/>
            <a:r>
              <a:rPr lang="en-US" sz="1800">
                <a:ln w="0"/>
                <a:solidFill>
                  <a:schemeClr val="bg2">
                    <a:lumMod val="75000"/>
                  </a:schemeClr>
                </a:solidFill>
                <a:effectLst>
                  <a:outerShdw blurRad="38100" dist="25400" dir="5400000" algn="ctr" rotWithShape="0">
                    <a:srgbClr val="6E747A">
                      <a:alpha val="43000"/>
                    </a:srgbClr>
                  </a:outerShdw>
                </a:effectLst>
              </a:rPr>
              <a:t>or other format!</a:t>
            </a:r>
            <a:endParaRPr lang="en-US" sz="3038">
              <a:ln w="0"/>
              <a:solidFill>
                <a:schemeClr val="bg2">
                  <a:lumMod val="75000"/>
                </a:schemeClr>
              </a:solidFill>
              <a:effectLst>
                <a:outerShdw blurRad="38100" dist="25400" dir="5400000" algn="ctr" rotWithShape="0">
                  <a:srgbClr val="6E747A">
                    <a:alpha val="43000"/>
                  </a:srgbClr>
                </a:outerShdw>
              </a:effectLst>
            </a:endParaRPr>
          </a:p>
        </p:txBody>
      </p:sp>
      <p:sp>
        <p:nvSpPr>
          <p:cNvPr id="9" name="Rectangle 8">
            <a:extLst>
              <a:ext uri="{FF2B5EF4-FFF2-40B4-BE49-F238E27FC236}">
                <a16:creationId xmlns:a16="http://schemas.microsoft.com/office/drawing/2014/main" id="{E20399B9-8A5A-4E35-9A07-A34A3563A3FA}"/>
              </a:ext>
            </a:extLst>
          </p:cNvPr>
          <p:cNvSpPr/>
          <p:nvPr/>
        </p:nvSpPr>
        <p:spPr>
          <a:xfrm>
            <a:off x="3038939" y="3067809"/>
            <a:ext cx="1007968" cy="467437"/>
          </a:xfrm>
          <a:prstGeom prst="rect">
            <a:avLst/>
          </a:prstGeom>
          <a:noFill/>
        </p:spPr>
        <p:txBody>
          <a:bodyPr wrap="none" lIns="51435" tIns="25718" rIns="51435" bIns="25718">
            <a:spAutoFit/>
          </a:bodyPr>
          <a:lstStyle/>
          <a:p>
            <a:pPr algn="ctr"/>
            <a:r>
              <a:rPr lang="en-US" sz="2700" b="1">
                <a:ln/>
                <a:solidFill>
                  <a:schemeClr val="accent4">
                    <a:lumMod val="75000"/>
                  </a:schemeClr>
                </a:solidFill>
                <a:effectLst>
                  <a:outerShdw blurRad="38100" dist="19050" dir="2700000" algn="tl" rotWithShape="0">
                    <a:schemeClr val="dk1">
                      <a:lumMod val="50000"/>
                      <a:alpha val="40000"/>
                    </a:schemeClr>
                  </a:outerShdw>
                </a:effectLst>
              </a:rPr>
              <a:t>Skills</a:t>
            </a:r>
          </a:p>
        </p:txBody>
      </p:sp>
      <p:sp>
        <p:nvSpPr>
          <p:cNvPr id="10" name="Rectangle 9">
            <a:extLst>
              <a:ext uri="{FF2B5EF4-FFF2-40B4-BE49-F238E27FC236}">
                <a16:creationId xmlns:a16="http://schemas.microsoft.com/office/drawing/2014/main" id="{0ADC8AFA-6B6F-4455-B414-FDE1976E135B}"/>
              </a:ext>
            </a:extLst>
          </p:cNvPr>
          <p:cNvSpPr/>
          <p:nvPr/>
        </p:nvSpPr>
        <p:spPr>
          <a:xfrm>
            <a:off x="4741843" y="3079654"/>
            <a:ext cx="1389683" cy="467437"/>
          </a:xfrm>
          <a:prstGeom prst="rect">
            <a:avLst/>
          </a:prstGeom>
          <a:noFill/>
        </p:spPr>
        <p:txBody>
          <a:bodyPr wrap="square" lIns="51435" tIns="25718" rIns="51435" bIns="25718">
            <a:spAutoFit/>
          </a:bodyPr>
          <a:lstStyle/>
          <a:p>
            <a:pPr algn="ctr"/>
            <a:r>
              <a:rPr lang="en-US" sz="2700" b="1">
                <a:ln w="9525">
                  <a:solidFill>
                    <a:schemeClr val="bg1"/>
                  </a:solidFill>
                  <a:prstDash val="solid"/>
                </a:ln>
                <a:solidFill>
                  <a:schemeClr val="bg2">
                    <a:lumMod val="40000"/>
                    <a:lumOff val="60000"/>
                  </a:schemeClr>
                </a:solidFill>
                <a:effectLst>
                  <a:outerShdw blurRad="12700" dist="38100" dir="2700000" algn="tl" rotWithShape="0">
                    <a:schemeClr val="bg1">
                      <a:lumMod val="50000"/>
                    </a:schemeClr>
                  </a:outerShdw>
                </a:effectLst>
              </a:rPr>
              <a:t>Talents</a:t>
            </a:r>
          </a:p>
        </p:txBody>
      </p:sp>
      <p:sp>
        <p:nvSpPr>
          <p:cNvPr id="12" name="Rectangle 11">
            <a:extLst>
              <a:ext uri="{FF2B5EF4-FFF2-40B4-BE49-F238E27FC236}">
                <a16:creationId xmlns:a16="http://schemas.microsoft.com/office/drawing/2014/main" id="{DDC93A9A-C6BB-4234-B38B-D849434F88B6}"/>
              </a:ext>
            </a:extLst>
          </p:cNvPr>
          <p:cNvSpPr/>
          <p:nvPr/>
        </p:nvSpPr>
        <p:spPr>
          <a:xfrm>
            <a:off x="4932701" y="3672010"/>
            <a:ext cx="1007968" cy="467437"/>
          </a:xfrm>
          <a:prstGeom prst="rect">
            <a:avLst/>
          </a:prstGeom>
          <a:noFill/>
        </p:spPr>
        <p:txBody>
          <a:bodyPr wrap="none" lIns="51435" tIns="25718" rIns="51435" bIns="25718">
            <a:spAutoFit/>
          </a:bodyPr>
          <a:lstStyle/>
          <a:p>
            <a:pPr algn="ctr"/>
            <a:r>
              <a:rPr lang="en-US" sz="2700">
                <a:ln w="0"/>
                <a:solidFill>
                  <a:schemeClr val="accent6">
                    <a:lumMod val="75000"/>
                  </a:schemeClr>
                </a:solidFill>
              </a:rPr>
              <a:t>Goals</a:t>
            </a:r>
          </a:p>
        </p:txBody>
      </p:sp>
      <p:sp>
        <p:nvSpPr>
          <p:cNvPr id="16" name="TextBox 15">
            <a:extLst>
              <a:ext uri="{FF2B5EF4-FFF2-40B4-BE49-F238E27FC236}">
                <a16:creationId xmlns:a16="http://schemas.microsoft.com/office/drawing/2014/main" id="{FF4A3C6C-BE44-4D1D-8164-4325F9C1014C}"/>
              </a:ext>
            </a:extLst>
          </p:cNvPr>
          <p:cNvSpPr txBox="1"/>
          <p:nvPr/>
        </p:nvSpPr>
        <p:spPr>
          <a:xfrm>
            <a:off x="4450114" y="966499"/>
            <a:ext cx="2092608" cy="1131079"/>
          </a:xfrm>
          <a:prstGeom prst="rect">
            <a:avLst/>
          </a:prstGeom>
          <a:noFill/>
        </p:spPr>
        <p:txBody>
          <a:bodyPr wrap="square" rtlCol="0">
            <a:spAutoFit/>
          </a:bodyPr>
          <a:lstStyle/>
          <a:p>
            <a:pPr algn="ctr"/>
            <a:r>
              <a:rPr lang="en-US" sz="2250">
                <a:solidFill>
                  <a:schemeClr val="bg2">
                    <a:lumMod val="50000"/>
                  </a:schemeClr>
                </a:solidFill>
                <a:latin typeface="Harlow Solid Italic" panose="04030604020F02020D02" pitchFamily="82" charset="0"/>
              </a:rPr>
              <a:t>Preview of Coming Attractions…</a:t>
            </a:r>
          </a:p>
        </p:txBody>
      </p:sp>
      <p:pic>
        <p:nvPicPr>
          <p:cNvPr id="11" name="Picture 10"/>
          <p:cNvPicPr/>
          <p:nvPr/>
        </p:nvPicPr>
        <p:blipFill>
          <a:blip r:embed="rId4">
            <a:extLst>
              <a:ext uri="{28A0092B-C50C-407E-A947-70E740481C1C}">
                <a14:useLocalDpi xmlns:a14="http://schemas.microsoft.com/office/drawing/2010/main" val="0"/>
              </a:ext>
            </a:extLst>
          </a:blip>
          <a:stretch>
            <a:fillRect/>
          </a:stretch>
        </p:blipFill>
        <p:spPr bwMode="auto">
          <a:xfrm>
            <a:off x="195668" y="4468668"/>
            <a:ext cx="1776351" cy="523498"/>
          </a:xfrm>
          <a:prstGeom prst="rect">
            <a:avLst/>
          </a:prstGeom>
          <a:noFill/>
          <a:ln>
            <a:noFill/>
          </a:ln>
        </p:spPr>
      </p:pic>
    </p:spTree>
    <p:extLst>
      <p:ext uri="{BB962C8B-B14F-4D97-AF65-F5344CB8AC3E}">
        <p14:creationId xmlns:p14="http://schemas.microsoft.com/office/powerpoint/2010/main" val="2617850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360E9D-E907-EC43-7D3D-8B0C36D4EE7F}"/>
              </a:ext>
            </a:extLst>
          </p:cNvPr>
          <p:cNvSpPr>
            <a:spLocks noGrp="1"/>
          </p:cNvSpPr>
          <p:nvPr>
            <p:ph type="body" idx="1"/>
          </p:nvPr>
        </p:nvSpPr>
        <p:spPr/>
        <p:txBody>
          <a:bodyPr/>
          <a:lstStyle/>
          <a:p>
            <a:r>
              <a:rPr lang="en-US" dirty="0"/>
              <a:t>Lesson 2 ppt slides</a:t>
            </a:r>
          </a:p>
        </p:txBody>
      </p:sp>
      <p:sp>
        <p:nvSpPr>
          <p:cNvPr id="4" name="Google Shape;179;p33">
            <a:extLst>
              <a:ext uri="{FF2B5EF4-FFF2-40B4-BE49-F238E27FC236}">
                <a16:creationId xmlns:a16="http://schemas.microsoft.com/office/drawing/2014/main" id="{73FED883-9C7A-8BAB-1594-B5E96F6EC56D}"/>
              </a:ext>
            </a:extLst>
          </p:cNvPr>
          <p:cNvSpPr>
            <a:spLocks noGrp="1"/>
          </p:cNvSpPr>
          <p:nvPr>
            <p:ph type="title"/>
          </p:nvPr>
        </p:nvSpPr>
        <p:spPr>
          <a:xfrm>
            <a:off x="2260600" y="793751"/>
            <a:ext cx="4301066" cy="3555999"/>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r>
              <a:rPr lang="en-US" sz="2100" dirty="0">
                <a:solidFill>
                  <a:schemeClr val="lt1"/>
                </a:solidFill>
              </a:rPr>
              <a:t>PLC DISCUSSION TIME</a:t>
            </a:r>
          </a:p>
          <a:p>
            <a:pPr algn="ctr"/>
            <a:endParaRPr lang="en-US" sz="2100" dirty="0">
              <a:solidFill>
                <a:schemeClr val="lt1"/>
              </a:solidFill>
            </a:endParaRPr>
          </a:p>
          <a:p>
            <a:r>
              <a:rPr lang="en-US" sz="1500" dirty="0">
                <a:solidFill>
                  <a:schemeClr val="lt1"/>
                </a:solidFill>
              </a:rPr>
              <a:t>How familiar do you think your students will be with the ideas presented and discussed in these first two lessons? </a:t>
            </a:r>
          </a:p>
          <a:p>
            <a:endParaRPr lang="en-US" sz="1500" dirty="0">
              <a:solidFill>
                <a:schemeClr val="lt1"/>
              </a:solidFill>
            </a:endParaRPr>
          </a:p>
          <a:p>
            <a:r>
              <a:rPr lang="en-US" sz="1500" dirty="0">
                <a:solidFill>
                  <a:schemeClr val="lt1"/>
                </a:solidFill>
              </a:rPr>
              <a:t>How do you think they will react to these lesson activities?  </a:t>
            </a:r>
            <a:br>
              <a:rPr lang="en-US" sz="1500" dirty="0">
                <a:solidFill>
                  <a:schemeClr val="lt1"/>
                </a:solidFill>
              </a:rPr>
            </a:br>
            <a:r>
              <a:rPr lang="en-US" sz="1500" dirty="0">
                <a:solidFill>
                  <a:schemeClr val="lt1"/>
                </a:solidFill>
              </a:rPr>
              <a:t/>
            </a:r>
            <a:br>
              <a:rPr lang="en-US" sz="1500" dirty="0">
                <a:solidFill>
                  <a:schemeClr val="lt1"/>
                </a:solidFill>
              </a:rPr>
            </a:br>
            <a:r>
              <a:rPr lang="en-US" sz="1500" dirty="0">
                <a:solidFill>
                  <a:schemeClr val="lt1"/>
                </a:solidFill>
              </a:rPr>
              <a:t>What ideas do you have for keeping them engaged?  </a:t>
            </a:r>
            <a:endParaRPr sz="1500" b="0" dirty="0">
              <a:solidFill>
                <a:schemeClr val="lt1"/>
              </a:solidFill>
            </a:endParaRPr>
          </a:p>
        </p:txBody>
      </p:sp>
      <p:pic>
        <p:nvPicPr>
          <p:cNvPr id="5" name="Picture 4">
            <a:extLst>
              <a:ext uri="{FF2B5EF4-FFF2-40B4-BE49-F238E27FC236}">
                <a16:creationId xmlns:a16="http://schemas.microsoft.com/office/drawing/2014/main" id="{2A47EC93-EEA6-F7EE-245C-B0FBED8004A9}"/>
              </a:ext>
            </a:extLst>
          </p:cNvPr>
          <p:cNvPicPr>
            <a:picLocks noChangeAspect="1"/>
          </p:cNvPicPr>
          <p:nvPr/>
        </p:nvPicPr>
        <p:blipFill>
          <a:blip r:embed="rId3"/>
          <a:stretch>
            <a:fillRect/>
          </a:stretch>
        </p:blipFill>
        <p:spPr>
          <a:xfrm>
            <a:off x="193607" y="1695667"/>
            <a:ext cx="1470602" cy="2008449"/>
          </a:xfrm>
          <a:prstGeom prst="rect">
            <a:avLst/>
          </a:prstGeom>
        </p:spPr>
      </p:pic>
      <p:sp>
        <p:nvSpPr>
          <p:cNvPr id="6" name="TextBox 5">
            <a:extLst>
              <a:ext uri="{FF2B5EF4-FFF2-40B4-BE49-F238E27FC236}">
                <a16:creationId xmlns:a16="http://schemas.microsoft.com/office/drawing/2014/main" id="{3339A3DB-FA22-4830-32F5-236EABB88ABB}"/>
              </a:ext>
            </a:extLst>
          </p:cNvPr>
          <p:cNvSpPr txBox="1"/>
          <p:nvPr/>
        </p:nvSpPr>
        <p:spPr>
          <a:xfrm>
            <a:off x="414868" y="1142470"/>
            <a:ext cx="1198619" cy="415498"/>
          </a:xfrm>
          <a:prstGeom prst="rect">
            <a:avLst/>
          </a:prstGeom>
          <a:noFill/>
        </p:spPr>
        <p:txBody>
          <a:bodyPr wrap="square" rtlCol="0">
            <a:spAutoFit/>
          </a:bodyPr>
          <a:lstStyle/>
          <a:p>
            <a:r>
              <a:rPr lang="en-US" sz="2100" dirty="0">
                <a:solidFill>
                  <a:schemeClr val="bg2">
                    <a:lumMod val="20000"/>
                    <a:lumOff val="80000"/>
                  </a:schemeClr>
                </a:solidFill>
              </a:rPr>
              <a:t>Unit 1</a:t>
            </a:r>
          </a:p>
        </p:txBody>
      </p:sp>
    </p:spTree>
    <p:extLst>
      <p:ext uri="{BB962C8B-B14F-4D97-AF65-F5344CB8AC3E}">
        <p14:creationId xmlns:p14="http://schemas.microsoft.com/office/powerpoint/2010/main" val="3814611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3 Key Activities</a:t>
            </a:r>
          </a:p>
          <a:p>
            <a:r>
              <a:rPr lang="en-US" sz="3000" dirty="0">
                <a:solidFill>
                  <a:schemeClr val="bg1"/>
                </a:solidFill>
                <a:latin typeface="Calibri" panose="020F0502020204030204" pitchFamily="34" charset="0"/>
                <a:cs typeface="Calibri" panose="020F0502020204030204" pitchFamily="34" charset="0"/>
              </a:rPr>
              <a:t>Expressing My Identity Creatively</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6"/>
                </a:solidFill>
              </a:rPr>
              <a:t>Objective:</a:t>
            </a:r>
            <a:r>
              <a:rPr lang="en-US" sz="1500" dirty="0">
                <a:solidFill>
                  <a:schemeClr val="accent6"/>
                </a:solidFill>
              </a:rPr>
              <a:t> Students will create a poem, rap, or spoken word to explore their own personality, values, talents, skills, interests and goals. </a:t>
            </a:r>
          </a:p>
          <a:p>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extLst>
      <p:ext uri="{BB962C8B-B14F-4D97-AF65-F5344CB8AC3E}">
        <p14:creationId xmlns:p14="http://schemas.microsoft.com/office/powerpoint/2010/main" val="2317188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 name="Rectangle 1">
            <a:extLst>
              <a:ext uri="{FF2B5EF4-FFF2-40B4-BE49-F238E27FC236}">
                <a16:creationId xmlns:a16="http://schemas.microsoft.com/office/drawing/2014/main" id="{9E0F75B1-0985-D5EA-44CB-0DD9F2E271F2}"/>
              </a:ext>
            </a:extLst>
          </p:cNvPr>
          <p:cNvSpPr/>
          <p:nvPr/>
        </p:nvSpPr>
        <p:spPr>
          <a:xfrm>
            <a:off x="2137560" y="744736"/>
            <a:ext cx="4579039" cy="3654029"/>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Activity 1: </a:t>
            </a:r>
            <a:r>
              <a:rPr lang="en-US" sz="1500" dirty="0">
                <a:solidFill>
                  <a:schemeClr val="bg2"/>
                </a:solidFill>
              </a:rPr>
              <a:t>Students create their own poems, raps, or spoken word, having examples available to follow</a:t>
            </a: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a:p>
            <a:pPr algn="ctr"/>
            <a:endParaRPr lang="en-US" sz="1500" dirty="0">
              <a:solidFill>
                <a:schemeClr val="bg2"/>
              </a:solidFill>
            </a:endParaRPr>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1708160"/>
          </a:xfrm>
          <a:prstGeom prst="rect">
            <a:avLst/>
          </a:prstGeom>
          <a:noFill/>
        </p:spPr>
        <p:txBody>
          <a:bodyPr wrap="square" rtlCol="0">
            <a:spAutoFit/>
          </a:bodyPr>
          <a:lstStyle/>
          <a:p>
            <a:r>
              <a:rPr lang="en-US" sz="2100" dirty="0">
                <a:solidFill>
                  <a:schemeClr val="accent5">
                    <a:lumMod val="60000"/>
                    <a:lumOff val="40000"/>
                  </a:schemeClr>
                </a:solidFill>
              </a:rPr>
              <a:t>Lesson 3</a:t>
            </a:r>
          </a:p>
          <a:p>
            <a:endParaRPr lang="en-US" sz="2100" dirty="0">
              <a:solidFill>
                <a:schemeClr val="bg1"/>
              </a:solidFill>
            </a:endParaRPr>
          </a:p>
          <a:p>
            <a:r>
              <a:rPr lang="en-US" sz="2100" dirty="0">
                <a:solidFill>
                  <a:schemeClr val="bg1"/>
                </a:solidFill>
              </a:rPr>
              <a:t>Expressing My Identity Creatively</a:t>
            </a:r>
          </a:p>
        </p:txBody>
      </p:sp>
      <p:sp>
        <p:nvSpPr>
          <p:cNvPr id="4" name="TextBox 3">
            <a:extLst>
              <a:ext uri="{FF2B5EF4-FFF2-40B4-BE49-F238E27FC236}">
                <a16:creationId xmlns:a16="http://schemas.microsoft.com/office/drawing/2014/main" id="{7E0264D2-0639-05DC-E75B-779184B41DAD}"/>
              </a:ext>
            </a:extLst>
          </p:cNvPr>
          <p:cNvSpPr txBox="1"/>
          <p:nvPr/>
        </p:nvSpPr>
        <p:spPr>
          <a:xfrm>
            <a:off x="2137559" y="853953"/>
            <a:ext cx="1625549" cy="253916"/>
          </a:xfrm>
          <a:prstGeom prst="rect">
            <a:avLst/>
          </a:prstGeom>
          <a:noFill/>
        </p:spPr>
        <p:txBody>
          <a:bodyPr wrap="square" rtlCol="0">
            <a:spAutoFit/>
          </a:bodyPr>
          <a:lstStyle/>
          <a:p>
            <a:r>
              <a:rPr lang="en-US" sz="1050" dirty="0"/>
              <a:t> </a:t>
            </a:r>
            <a:endParaRPr lang="en-US" sz="1500" dirty="0"/>
          </a:p>
        </p:txBody>
      </p:sp>
      <p:pic>
        <p:nvPicPr>
          <p:cNvPr id="7" name="Picture 6" descr="A picture containing bird, eagle, bird of prey, sky&#10;&#10;Description automatically generated">
            <a:extLst>
              <a:ext uri="{FF2B5EF4-FFF2-40B4-BE49-F238E27FC236}">
                <a16:creationId xmlns:a16="http://schemas.microsoft.com/office/drawing/2014/main" id="{A84B4D81-18B3-44CE-B71A-AF942CA1DA4F}"/>
              </a:ext>
            </a:extLst>
          </p:cNvPr>
          <p:cNvPicPr>
            <a:picLocks noChangeAspect="1"/>
          </p:cNvPicPr>
          <p:nvPr/>
        </p:nvPicPr>
        <p:blipFill>
          <a:blip r:embed="rId3"/>
          <a:stretch>
            <a:fillRect/>
          </a:stretch>
        </p:blipFill>
        <p:spPr>
          <a:xfrm>
            <a:off x="4708731" y="1614292"/>
            <a:ext cx="1908535" cy="1208970"/>
          </a:xfrm>
          <a:prstGeom prst="rect">
            <a:avLst/>
          </a:prstGeom>
        </p:spPr>
      </p:pic>
      <p:pic>
        <p:nvPicPr>
          <p:cNvPr id="8" name="Picture 7" descr="A picture containing text, plant, screenshot&#10;&#10;Description automatically generated">
            <a:extLst>
              <a:ext uri="{FF2B5EF4-FFF2-40B4-BE49-F238E27FC236}">
                <a16:creationId xmlns:a16="http://schemas.microsoft.com/office/drawing/2014/main" id="{FFAC1C4E-4D80-4FBE-B77B-B85A3139D12C}"/>
              </a:ext>
            </a:extLst>
          </p:cNvPr>
          <p:cNvPicPr>
            <a:picLocks noChangeAspect="1"/>
          </p:cNvPicPr>
          <p:nvPr/>
        </p:nvPicPr>
        <p:blipFill>
          <a:blip r:embed="rId4"/>
          <a:stretch>
            <a:fillRect/>
          </a:stretch>
        </p:blipFill>
        <p:spPr>
          <a:xfrm>
            <a:off x="4405191" y="3027337"/>
            <a:ext cx="2290891" cy="1332322"/>
          </a:xfrm>
          <a:prstGeom prst="rect">
            <a:avLst/>
          </a:prstGeom>
        </p:spPr>
      </p:pic>
      <p:pic>
        <p:nvPicPr>
          <p:cNvPr id="10" name="Picture 9" descr="A picture containing text, screenshot, font, design&#10;&#10;Description automatically generated">
            <a:extLst>
              <a:ext uri="{FF2B5EF4-FFF2-40B4-BE49-F238E27FC236}">
                <a16:creationId xmlns:a16="http://schemas.microsoft.com/office/drawing/2014/main" id="{947A7312-5B9D-4D32-B74D-AFED8B01C9B4}"/>
              </a:ext>
            </a:extLst>
          </p:cNvPr>
          <p:cNvPicPr>
            <a:picLocks noChangeAspect="1"/>
          </p:cNvPicPr>
          <p:nvPr/>
        </p:nvPicPr>
        <p:blipFill>
          <a:blip r:embed="rId5"/>
          <a:stretch>
            <a:fillRect/>
          </a:stretch>
        </p:blipFill>
        <p:spPr>
          <a:xfrm>
            <a:off x="2310108" y="1450002"/>
            <a:ext cx="2237784" cy="1332322"/>
          </a:xfrm>
          <a:prstGeom prst="rect">
            <a:avLst/>
          </a:prstGeom>
        </p:spPr>
      </p:pic>
      <p:pic>
        <p:nvPicPr>
          <p:cNvPr id="11" name="Picture 10" descr="A picture containing text, screenshot, design&#10;&#10;Description automatically generated">
            <a:extLst>
              <a:ext uri="{FF2B5EF4-FFF2-40B4-BE49-F238E27FC236}">
                <a16:creationId xmlns:a16="http://schemas.microsoft.com/office/drawing/2014/main" id="{1E93D095-837F-4348-BD7E-77B06C0C3A15}"/>
              </a:ext>
            </a:extLst>
          </p:cNvPr>
          <p:cNvPicPr>
            <a:picLocks noChangeAspect="1"/>
          </p:cNvPicPr>
          <p:nvPr/>
        </p:nvPicPr>
        <p:blipFill>
          <a:blip r:embed="rId6"/>
          <a:stretch>
            <a:fillRect/>
          </a:stretch>
        </p:blipFill>
        <p:spPr>
          <a:xfrm>
            <a:off x="2221105" y="3128692"/>
            <a:ext cx="2147434" cy="831812"/>
          </a:xfrm>
          <a:prstGeom prst="rect">
            <a:avLst/>
          </a:prstGeom>
        </p:spPr>
      </p:pic>
    </p:spTree>
    <p:extLst>
      <p:ext uri="{BB962C8B-B14F-4D97-AF65-F5344CB8AC3E}">
        <p14:creationId xmlns:p14="http://schemas.microsoft.com/office/powerpoint/2010/main" val="3613830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201DE88A-AF86-9222-180C-5159E14C91D8}"/>
              </a:ext>
            </a:extLst>
          </p:cNvPr>
          <p:cNvSpPr/>
          <p:nvPr/>
        </p:nvSpPr>
        <p:spPr>
          <a:xfrm>
            <a:off x="2137145" y="1002182"/>
            <a:ext cx="4667754" cy="339737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A7DCCA29-A091-B8B0-BCC3-3378CF524A63}"/>
              </a:ext>
            </a:extLst>
          </p:cNvPr>
          <p:cNvSpPr txBox="1"/>
          <p:nvPr/>
        </p:nvSpPr>
        <p:spPr>
          <a:xfrm>
            <a:off x="183823" y="1151985"/>
            <a:ext cx="1654404" cy="900246"/>
          </a:xfrm>
          <a:prstGeom prst="rect">
            <a:avLst/>
          </a:prstGeom>
          <a:noFill/>
        </p:spPr>
        <p:txBody>
          <a:bodyPr wrap="square" rtlCol="0">
            <a:spAutoFit/>
          </a:bodyPr>
          <a:lstStyle/>
          <a:p>
            <a:r>
              <a:rPr lang="en-US" sz="2100" b="1">
                <a:solidFill>
                  <a:schemeClr val="bg1"/>
                </a:solidFill>
              </a:rPr>
              <a:t>Connection Circle</a:t>
            </a:r>
          </a:p>
          <a:p>
            <a:endParaRPr lang="en-US" sz="1050"/>
          </a:p>
        </p:txBody>
      </p:sp>
      <p:sp>
        <p:nvSpPr>
          <p:cNvPr id="3" name="TextBox 2">
            <a:extLst>
              <a:ext uri="{FF2B5EF4-FFF2-40B4-BE49-F238E27FC236}">
                <a16:creationId xmlns:a16="http://schemas.microsoft.com/office/drawing/2014/main" id="{CFA36FED-C231-C2A1-8A9E-7A189515F037}"/>
              </a:ext>
            </a:extLst>
          </p:cNvPr>
          <p:cNvSpPr txBox="1"/>
          <p:nvPr/>
        </p:nvSpPr>
        <p:spPr>
          <a:xfrm>
            <a:off x="2278425" y="1090195"/>
            <a:ext cx="4667754" cy="3762568"/>
          </a:xfrm>
          <a:prstGeom prst="rect">
            <a:avLst/>
          </a:prstGeom>
          <a:noFill/>
        </p:spPr>
        <p:txBody>
          <a:bodyPr wrap="square" lIns="68580" tIns="34290" rIns="68580" bIns="34290" rtlCol="0" anchor="t">
            <a:spAutoFit/>
          </a:bodyPr>
          <a:lstStyle/>
          <a:p>
            <a:pPr marL="214313" indent="-214313">
              <a:buFont typeface="Arial" panose="020B0604020202020204" pitchFamily="34" charset="0"/>
              <a:buChar char="•"/>
            </a:pPr>
            <a:r>
              <a:rPr lang="en-US" sz="1500" u="sng" dirty="0"/>
              <a:t>Finding newness in the sameness</a:t>
            </a:r>
            <a:endParaRPr lang="en-US" sz="1500" dirty="0"/>
          </a:p>
          <a:p>
            <a:r>
              <a:rPr lang="en-US" sz="1500" dirty="0"/>
              <a:t>What do you do on a regular basis, that gives you a sense of purpose? </a:t>
            </a:r>
          </a:p>
          <a:p>
            <a:pPr marL="214313" indent="-214313">
              <a:buFont typeface="Arial" panose="020B0604020202020204" pitchFamily="34" charset="0"/>
              <a:buChar char="•"/>
            </a:pPr>
            <a:endParaRPr lang="en-US" sz="1500" u="sng" dirty="0"/>
          </a:p>
          <a:p>
            <a:pPr marL="214313" indent="-214313">
              <a:buFont typeface="Arial" panose="020B0604020202020204" pitchFamily="34" charset="0"/>
              <a:buChar char="•"/>
            </a:pPr>
            <a:r>
              <a:rPr lang="en-US" sz="1500" u="sng" dirty="0"/>
              <a:t>We are all one success story</a:t>
            </a:r>
          </a:p>
          <a:p>
            <a:r>
              <a:rPr lang="en-US" sz="1500" dirty="0"/>
              <a:t>If you were to write and deliver your very own and current valedictory speech, underscoring the belief that every narrative matters, what might be the one "purposeful learning" you would highlight?</a:t>
            </a:r>
          </a:p>
          <a:p>
            <a:pPr marL="214313" indent="-214313">
              <a:buFont typeface="Arial" panose="020B0604020202020204" pitchFamily="34" charset="0"/>
              <a:buChar char="•"/>
            </a:pPr>
            <a:endParaRPr lang="en-US" sz="1500" dirty="0"/>
          </a:p>
          <a:p>
            <a:pPr marL="214313" indent="-214313">
              <a:buFont typeface="Arial" panose="020B0604020202020204" pitchFamily="34" charset="0"/>
              <a:buChar char="•"/>
            </a:pPr>
            <a:r>
              <a:rPr lang="en-US" sz="1500" u="sng" dirty="0"/>
              <a:t>Visiting your 13-year-old self</a:t>
            </a:r>
          </a:p>
          <a:p>
            <a:r>
              <a:rPr lang="en-US" sz="1500" dirty="0"/>
              <a:t>If you could sit with your 13-year-old self, what would you tell her or him about learning with a sense of purpose and belonging?</a:t>
            </a:r>
          </a:p>
          <a:p>
            <a:endParaRPr lang="en-US" sz="1500" dirty="0"/>
          </a:p>
          <a:p>
            <a:endParaRPr lang="en-US" sz="1500" dirty="0"/>
          </a:p>
        </p:txBody>
      </p:sp>
      <p:pic>
        <p:nvPicPr>
          <p:cNvPr id="2" name="Picture 4">
            <a:extLst>
              <a:ext uri="{FF2B5EF4-FFF2-40B4-BE49-F238E27FC236}">
                <a16:creationId xmlns:a16="http://schemas.microsoft.com/office/drawing/2014/main" id="{6C18F664-D648-2E54-243A-BAC6A19D2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60" y="2029148"/>
            <a:ext cx="1703667" cy="18057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871856-5D8D-432F-BD78-410E42574CE7}"/>
              </a:ext>
            </a:extLst>
          </p:cNvPr>
          <p:cNvSpPr txBox="1"/>
          <p:nvPr/>
        </p:nvSpPr>
        <p:spPr>
          <a:xfrm>
            <a:off x="2221379" y="655933"/>
            <a:ext cx="4417828" cy="369332"/>
          </a:xfrm>
          <a:prstGeom prst="rect">
            <a:avLst/>
          </a:prstGeom>
          <a:noFill/>
        </p:spPr>
        <p:txBody>
          <a:bodyPr wrap="square" rtlCol="0">
            <a:spAutoFit/>
          </a:bodyPr>
          <a:lstStyle/>
          <a:p>
            <a:pPr algn="ctr"/>
            <a:r>
              <a:rPr lang="en-US" sz="1800" dirty="0"/>
              <a:t>Circle Discussion Questions</a:t>
            </a:r>
          </a:p>
        </p:txBody>
      </p:sp>
    </p:spTree>
    <p:extLst>
      <p:ext uri="{BB962C8B-B14F-4D97-AF65-F5344CB8AC3E}">
        <p14:creationId xmlns:p14="http://schemas.microsoft.com/office/powerpoint/2010/main" val="2454895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 name="Rectangle 1">
            <a:extLst>
              <a:ext uri="{FF2B5EF4-FFF2-40B4-BE49-F238E27FC236}">
                <a16:creationId xmlns:a16="http://schemas.microsoft.com/office/drawing/2014/main" id="{9E0F75B1-0985-D5EA-44CB-0DD9F2E271F2}"/>
              </a:ext>
            </a:extLst>
          </p:cNvPr>
          <p:cNvSpPr/>
          <p:nvPr/>
        </p:nvSpPr>
        <p:spPr>
          <a:xfrm>
            <a:off x="2137559" y="750094"/>
            <a:ext cx="4579039" cy="365402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1708160"/>
          </a:xfrm>
          <a:prstGeom prst="rect">
            <a:avLst/>
          </a:prstGeom>
          <a:noFill/>
        </p:spPr>
        <p:txBody>
          <a:bodyPr wrap="square" rtlCol="0">
            <a:spAutoFit/>
          </a:bodyPr>
          <a:lstStyle/>
          <a:p>
            <a:r>
              <a:rPr lang="en-US" sz="2100" dirty="0">
                <a:solidFill>
                  <a:schemeClr val="accent5">
                    <a:lumMod val="60000"/>
                    <a:lumOff val="40000"/>
                  </a:schemeClr>
                </a:solidFill>
              </a:rPr>
              <a:t>Lesson 3</a:t>
            </a:r>
          </a:p>
          <a:p>
            <a:endParaRPr lang="en-US" sz="2100" dirty="0">
              <a:solidFill>
                <a:schemeClr val="bg1"/>
              </a:solidFill>
            </a:endParaRPr>
          </a:p>
          <a:p>
            <a:r>
              <a:rPr lang="en-US" sz="2100" dirty="0">
                <a:solidFill>
                  <a:schemeClr val="bg1"/>
                </a:solidFill>
              </a:rPr>
              <a:t>Expressing My Identity Creatively</a:t>
            </a:r>
          </a:p>
        </p:txBody>
      </p:sp>
      <p:sp>
        <p:nvSpPr>
          <p:cNvPr id="4" name="TextBox 3">
            <a:extLst>
              <a:ext uri="{FF2B5EF4-FFF2-40B4-BE49-F238E27FC236}">
                <a16:creationId xmlns:a16="http://schemas.microsoft.com/office/drawing/2014/main" id="{7E0264D2-0639-05DC-E75B-779184B41DAD}"/>
              </a:ext>
            </a:extLst>
          </p:cNvPr>
          <p:cNvSpPr txBox="1"/>
          <p:nvPr/>
        </p:nvSpPr>
        <p:spPr>
          <a:xfrm>
            <a:off x="2137559" y="853953"/>
            <a:ext cx="1625549" cy="3323987"/>
          </a:xfrm>
          <a:prstGeom prst="rect">
            <a:avLst/>
          </a:prstGeom>
          <a:noFill/>
        </p:spPr>
        <p:txBody>
          <a:bodyPr wrap="square" rtlCol="0">
            <a:spAutoFit/>
          </a:bodyPr>
          <a:lstStyle/>
          <a:p>
            <a:r>
              <a:rPr lang="en-US" sz="1050" dirty="0"/>
              <a:t> </a:t>
            </a:r>
            <a:r>
              <a:rPr lang="en-US" sz="1500" b="1" dirty="0"/>
              <a:t>Activity 2: </a:t>
            </a:r>
            <a:r>
              <a:rPr lang="en-US" sz="1500" dirty="0"/>
              <a:t>Student volunteers share their poems, raps, or spoken words with the class. (Depending on time and number of volunteers, this could potentially take place in subgroups). </a:t>
            </a:r>
          </a:p>
        </p:txBody>
      </p:sp>
      <p:pic>
        <p:nvPicPr>
          <p:cNvPr id="9" name="Picture 2">
            <a:extLst>
              <a:ext uri="{FF2B5EF4-FFF2-40B4-BE49-F238E27FC236}">
                <a16:creationId xmlns:a16="http://schemas.microsoft.com/office/drawing/2014/main" id="{960C6AEC-3C2E-137F-7BD2-D5A6E57D0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453" y="3067190"/>
            <a:ext cx="1766743" cy="12213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Return of Poem In Your Pocket Days | Expect the Miraculous">
            <a:extLst>
              <a:ext uri="{FF2B5EF4-FFF2-40B4-BE49-F238E27FC236}">
                <a16:creationId xmlns:a16="http://schemas.microsoft.com/office/drawing/2014/main" id="{43B9500D-2E42-4A67-F760-66CBF84F8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5719" y="1031794"/>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89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4 Key Activities</a:t>
            </a:r>
          </a:p>
          <a:p>
            <a:r>
              <a:rPr lang="en-US" sz="3000" dirty="0">
                <a:solidFill>
                  <a:schemeClr val="bg1"/>
                </a:solidFill>
                <a:latin typeface="Calibri" panose="020F0502020204030204" pitchFamily="34" charset="0"/>
                <a:cs typeface="Calibri" panose="020F0502020204030204" pitchFamily="34" charset="0"/>
              </a:rPr>
              <a:t>Career Exploration I</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6"/>
                </a:solidFill>
              </a:rPr>
              <a:t>Objectives: </a:t>
            </a:r>
            <a:r>
              <a:rPr lang="en-US" sz="1500" dirty="0">
                <a:solidFill>
                  <a:schemeClr val="accent6"/>
                </a:solidFill>
              </a:rPr>
              <a:t>Students will tentatively identify Holland codes matching their personality and interests. Students will explore and select at least three career options related to their Holland code(s). </a:t>
            </a:r>
          </a:p>
          <a:p>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extLst>
      <p:ext uri="{BB962C8B-B14F-4D97-AF65-F5344CB8AC3E}">
        <p14:creationId xmlns:p14="http://schemas.microsoft.com/office/powerpoint/2010/main" val="3960855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7" name="Rectangle 6">
            <a:extLst>
              <a:ext uri="{FF2B5EF4-FFF2-40B4-BE49-F238E27FC236}">
                <a16:creationId xmlns:a16="http://schemas.microsoft.com/office/drawing/2014/main" id="{1C303437-F4CD-541F-8C24-A8437E17ECAC}"/>
              </a:ext>
            </a:extLst>
          </p:cNvPr>
          <p:cNvSpPr/>
          <p:nvPr/>
        </p:nvSpPr>
        <p:spPr>
          <a:xfrm>
            <a:off x="2090321" y="719159"/>
            <a:ext cx="4648482" cy="3705182"/>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824087" cy="1384995"/>
          </a:xfrm>
          <a:prstGeom prst="rect">
            <a:avLst/>
          </a:prstGeom>
          <a:noFill/>
        </p:spPr>
        <p:txBody>
          <a:bodyPr wrap="square" rtlCol="0">
            <a:spAutoFit/>
          </a:bodyPr>
          <a:lstStyle/>
          <a:p>
            <a:r>
              <a:rPr lang="en-US" sz="2100" dirty="0">
                <a:solidFill>
                  <a:schemeClr val="accent5">
                    <a:lumMod val="60000"/>
                    <a:lumOff val="40000"/>
                  </a:schemeClr>
                </a:solidFill>
              </a:rPr>
              <a:t>Lesson 4</a:t>
            </a:r>
          </a:p>
          <a:p>
            <a:endParaRPr lang="en-US" sz="2100" dirty="0">
              <a:solidFill>
                <a:schemeClr val="bg1"/>
              </a:solidFill>
            </a:endParaRPr>
          </a:p>
          <a:p>
            <a:r>
              <a:rPr lang="en-US" sz="2100" dirty="0">
                <a:solidFill>
                  <a:schemeClr val="bg1"/>
                </a:solidFill>
              </a:rPr>
              <a:t>Career Exploration I</a:t>
            </a:r>
          </a:p>
        </p:txBody>
      </p:sp>
      <p:sp>
        <p:nvSpPr>
          <p:cNvPr id="11" name="TextBox 10">
            <a:extLst>
              <a:ext uri="{FF2B5EF4-FFF2-40B4-BE49-F238E27FC236}">
                <a16:creationId xmlns:a16="http://schemas.microsoft.com/office/drawing/2014/main" id="{29E1F77A-5EFF-CEB7-2A0D-498D9AE4F233}"/>
              </a:ext>
            </a:extLst>
          </p:cNvPr>
          <p:cNvSpPr txBox="1"/>
          <p:nvPr/>
        </p:nvSpPr>
        <p:spPr>
          <a:xfrm>
            <a:off x="2164555" y="919844"/>
            <a:ext cx="2040824" cy="1685077"/>
          </a:xfrm>
          <a:prstGeom prst="rect">
            <a:avLst/>
          </a:prstGeom>
          <a:noFill/>
        </p:spPr>
        <p:txBody>
          <a:bodyPr wrap="square" rtlCol="0">
            <a:spAutoFit/>
          </a:bodyPr>
          <a:lstStyle/>
          <a:p>
            <a:r>
              <a:rPr lang="en-US" sz="1800" b="1" dirty="0"/>
              <a:t>Activity 1: </a:t>
            </a:r>
            <a:r>
              <a:rPr lang="en-US" sz="1800" dirty="0"/>
              <a:t>Students explore the Holland Career Codes</a:t>
            </a:r>
          </a:p>
          <a:p>
            <a:endParaRPr lang="en-US" sz="1050" dirty="0"/>
          </a:p>
          <a:p>
            <a:endParaRPr lang="en-US" sz="1050" dirty="0"/>
          </a:p>
          <a:p>
            <a:endParaRPr lang="en-US" sz="1050" dirty="0"/>
          </a:p>
        </p:txBody>
      </p:sp>
      <p:pic>
        <p:nvPicPr>
          <p:cNvPr id="3" name="Picture 2" descr="A picture containing text, screenshot, font&#10;&#10;Description automatically generated">
            <a:extLst>
              <a:ext uri="{FF2B5EF4-FFF2-40B4-BE49-F238E27FC236}">
                <a16:creationId xmlns:a16="http://schemas.microsoft.com/office/drawing/2014/main" id="{93B8807F-0B2D-2B77-9288-8489F714986F}"/>
              </a:ext>
            </a:extLst>
          </p:cNvPr>
          <p:cNvPicPr>
            <a:picLocks noChangeAspect="1"/>
          </p:cNvPicPr>
          <p:nvPr/>
        </p:nvPicPr>
        <p:blipFill>
          <a:blip r:embed="rId3"/>
          <a:stretch>
            <a:fillRect/>
          </a:stretch>
        </p:blipFill>
        <p:spPr>
          <a:xfrm>
            <a:off x="2164556" y="2571751"/>
            <a:ext cx="2347640" cy="1651905"/>
          </a:xfrm>
          <a:prstGeom prst="rect">
            <a:avLst/>
          </a:prstGeom>
        </p:spPr>
      </p:pic>
      <p:pic>
        <p:nvPicPr>
          <p:cNvPr id="6" name="Picture 5" descr="A screenshot of a survey&#10;&#10;Description automatically generated with medium confidence">
            <a:extLst>
              <a:ext uri="{FF2B5EF4-FFF2-40B4-BE49-F238E27FC236}">
                <a16:creationId xmlns:a16="http://schemas.microsoft.com/office/drawing/2014/main" id="{4A7599C4-19A5-34AB-C805-4952B16A80B8}"/>
              </a:ext>
            </a:extLst>
          </p:cNvPr>
          <p:cNvPicPr>
            <a:picLocks noChangeAspect="1"/>
          </p:cNvPicPr>
          <p:nvPr/>
        </p:nvPicPr>
        <p:blipFill>
          <a:blip r:embed="rId4"/>
          <a:stretch>
            <a:fillRect/>
          </a:stretch>
        </p:blipFill>
        <p:spPr>
          <a:xfrm>
            <a:off x="4512196" y="795381"/>
            <a:ext cx="2111620" cy="2181761"/>
          </a:xfrm>
          <a:prstGeom prst="rect">
            <a:avLst/>
          </a:prstGeom>
        </p:spPr>
      </p:pic>
    </p:spTree>
    <p:extLst>
      <p:ext uri="{BB962C8B-B14F-4D97-AF65-F5344CB8AC3E}">
        <p14:creationId xmlns:p14="http://schemas.microsoft.com/office/powerpoint/2010/main" val="975675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5" name="Rectangle 14">
            <a:extLst>
              <a:ext uri="{FF2B5EF4-FFF2-40B4-BE49-F238E27FC236}">
                <a16:creationId xmlns:a16="http://schemas.microsoft.com/office/drawing/2014/main" id="{C4F6421E-5635-D5F6-C397-A33E27F6B31F}"/>
              </a:ext>
            </a:extLst>
          </p:cNvPr>
          <p:cNvSpPr/>
          <p:nvPr/>
        </p:nvSpPr>
        <p:spPr>
          <a:xfrm>
            <a:off x="2100262" y="755676"/>
            <a:ext cx="4672013" cy="3744887"/>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824087" cy="1384995"/>
          </a:xfrm>
          <a:prstGeom prst="rect">
            <a:avLst/>
          </a:prstGeom>
          <a:noFill/>
        </p:spPr>
        <p:txBody>
          <a:bodyPr wrap="square" rtlCol="0">
            <a:spAutoFit/>
          </a:bodyPr>
          <a:lstStyle/>
          <a:p>
            <a:r>
              <a:rPr lang="en-US" sz="2100" dirty="0">
                <a:solidFill>
                  <a:schemeClr val="accent5">
                    <a:lumMod val="60000"/>
                    <a:lumOff val="40000"/>
                  </a:schemeClr>
                </a:solidFill>
              </a:rPr>
              <a:t>Lesson 4</a:t>
            </a:r>
          </a:p>
          <a:p>
            <a:endParaRPr lang="en-US" sz="2100" dirty="0">
              <a:solidFill>
                <a:schemeClr val="bg1"/>
              </a:solidFill>
            </a:endParaRPr>
          </a:p>
          <a:p>
            <a:r>
              <a:rPr lang="en-US" sz="2100" dirty="0">
                <a:solidFill>
                  <a:schemeClr val="bg1"/>
                </a:solidFill>
              </a:rPr>
              <a:t>Career Exploration I</a:t>
            </a:r>
          </a:p>
        </p:txBody>
      </p:sp>
      <p:sp>
        <p:nvSpPr>
          <p:cNvPr id="11" name="TextBox 10">
            <a:extLst>
              <a:ext uri="{FF2B5EF4-FFF2-40B4-BE49-F238E27FC236}">
                <a16:creationId xmlns:a16="http://schemas.microsoft.com/office/drawing/2014/main" id="{29E1F77A-5EFF-CEB7-2A0D-498D9AE4F233}"/>
              </a:ext>
            </a:extLst>
          </p:cNvPr>
          <p:cNvSpPr txBox="1"/>
          <p:nvPr/>
        </p:nvSpPr>
        <p:spPr>
          <a:xfrm>
            <a:off x="2266667" y="685545"/>
            <a:ext cx="1727322" cy="1731243"/>
          </a:xfrm>
          <a:prstGeom prst="rect">
            <a:avLst/>
          </a:prstGeom>
          <a:noFill/>
        </p:spPr>
        <p:txBody>
          <a:bodyPr wrap="square" rtlCol="0">
            <a:spAutoFit/>
          </a:bodyPr>
          <a:lstStyle/>
          <a:p>
            <a:endParaRPr lang="en-US" sz="1050" dirty="0"/>
          </a:p>
          <a:p>
            <a:endParaRPr lang="en-US" sz="1050" dirty="0"/>
          </a:p>
          <a:p>
            <a:endParaRPr lang="en-US" sz="1050" dirty="0"/>
          </a:p>
          <a:p>
            <a:r>
              <a:rPr lang="en-US" sz="1500" b="1" dirty="0"/>
              <a:t>Activity 2: </a:t>
            </a:r>
            <a:r>
              <a:rPr lang="en-US" sz="1500" dirty="0"/>
              <a:t>Students find Careers that match their Holland Codes</a:t>
            </a:r>
          </a:p>
        </p:txBody>
      </p:sp>
      <p:pic>
        <p:nvPicPr>
          <p:cNvPr id="6" name="Picture 5" descr="A screenshot of a web page&#10;&#10;Description automatically generated with low confidence">
            <a:extLst>
              <a:ext uri="{FF2B5EF4-FFF2-40B4-BE49-F238E27FC236}">
                <a16:creationId xmlns:a16="http://schemas.microsoft.com/office/drawing/2014/main" id="{52A8AC13-6E84-C19A-BDFB-A0723022CBF0}"/>
              </a:ext>
            </a:extLst>
          </p:cNvPr>
          <p:cNvPicPr>
            <a:picLocks noChangeAspect="1"/>
          </p:cNvPicPr>
          <p:nvPr/>
        </p:nvPicPr>
        <p:blipFill>
          <a:blip r:embed="rId3"/>
          <a:stretch>
            <a:fillRect/>
          </a:stretch>
        </p:blipFill>
        <p:spPr>
          <a:xfrm>
            <a:off x="4128763" y="995017"/>
            <a:ext cx="2107733" cy="1526161"/>
          </a:xfrm>
          <a:prstGeom prst="rect">
            <a:avLst/>
          </a:prstGeom>
        </p:spPr>
      </p:pic>
      <p:pic>
        <p:nvPicPr>
          <p:cNvPr id="12" name="Picture 11" descr="A picture containing text, receipt, screenshot, font&#10;&#10;Description automatically generated">
            <a:extLst>
              <a:ext uri="{FF2B5EF4-FFF2-40B4-BE49-F238E27FC236}">
                <a16:creationId xmlns:a16="http://schemas.microsoft.com/office/drawing/2014/main" id="{64880FA1-0D85-02AB-C7DB-183D495154BF}"/>
              </a:ext>
            </a:extLst>
          </p:cNvPr>
          <p:cNvPicPr>
            <a:picLocks noChangeAspect="1"/>
          </p:cNvPicPr>
          <p:nvPr/>
        </p:nvPicPr>
        <p:blipFill>
          <a:blip r:embed="rId4"/>
          <a:stretch>
            <a:fillRect/>
          </a:stretch>
        </p:blipFill>
        <p:spPr>
          <a:xfrm>
            <a:off x="2190726" y="2633916"/>
            <a:ext cx="2884762" cy="1401170"/>
          </a:xfrm>
          <a:prstGeom prst="rect">
            <a:avLst/>
          </a:prstGeom>
        </p:spPr>
      </p:pic>
      <p:pic>
        <p:nvPicPr>
          <p:cNvPr id="14" name="Picture 13" descr="A picture containing computer, person&#10;&#10;Description automatically generated">
            <a:extLst>
              <a:ext uri="{FF2B5EF4-FFF2-40B4-BE49-F238E27FC236}">
                <a16:creationId xmlns:a16="http://schemas.microsoft.com/office/drawing/2014/main" id="{7EFFD719-7DDC-36F6-8E00-7C26B8C1E6E8}"/>
              </a:ext>
            </a:extLst>
          </p:cNvPr>
          <p:cNvPicPr>
            <a:picLocks noChangeAspect="1"/>
          </p:cNvPicPr>
          <p:nvPr/>
        </p:nvPicPr>
        <p:blipFill>
          <a:blip r:embed="rId5"/>
          <a:stretch>
            <a:fillRect/>
          </a:stretch>
        </p:blipFill>
        <p:spPr>
          <a:xfrm>
            <a:off x="4797377" y="2633916"/>
            <a:ext cx="1532845" cy="1562999"/>
          </a:xfrm>
          <a:prstGeom prst="rect">
            <a:avLst/>
          </a:prstGeom>
        </p:spPr>
      </p:pic>
    </p:spTree>
    <p:extLst>
      <p:ext uri="{BB962C8B-B14F-4D97-AF65-F5344CB8AC3E}">
        <p14:creationId xmlns:p14="http://schemas.microsoft.com/office/powerpoint/2010/main" val="2440435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703784"/>
            <a:ext cx="6470166" cy="2121694"/>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5 Key Activities</a:t>
            </a:r>
          </a:p>
          <a:p>
            <a:r>
              <a:rPr lang="en-US" sz="3000" dirty="0">
                <a:solidFill>
                  <a:schemeClr val="bg1"/>
                </a:solidFill>
                <a:latin typeface="Calibri" panose="020F0502020204030204" pitchFamily="34" charset="0"/>
                <a:cs typeface="Calibri" panose="020F0502020204030204" pitchFamily="34" charset="0"/>
              </a:rPr>
              <a:t>Career Exploration II</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6"/>
                </a:solidFill>
              </a:rPr>
              <a:t>Objective:</a:t>
            </a:r>
            <a:r>
              <a:rPr lang="en-US" sz="1500" dirty="0">
                <a:solidFill>
                  <a:schemeClr val="accent6"/>
                </a:solidFill>
              </a:rPr>
              <a:t> Students further investigate Holland code-related careers of interest, considering job outlooks, lifestyle impacts, and preparation required. Students may explore academic offerings at a local two- or four-year college. </a:t>
            </a:r>
          </a:p>
          <a:p>
            <a:endParaRPr lang="en-US" sz="3000" dirty="0">
              <a:solidFill>
                <a:schemeClr val="bg1"/>
              </a:solidFill>
              <a:latin typeface="Calibri" panose="020F0502020204030204" pitchFamily="34" charset="0"/>
              <a:cs typeface="Calibri" panose="020F0502020204030204" pitchFamily="34" charset="0"/>
            </a:endParaRPr>
          </a:p>
          <a:p>
            <a:endParaRPr lang="en-US" sz="30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extLst>
      <p:ext uri="{BB962C8B-B14F-4D97-AF65-F5344CB8AC3E}">
        <p14:creationId xmlns:p14="http://schemas.microsoft.com/office/powerpoint/2010/main" val="328838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Rectangle 5">
            <a:extLst>
              <a:ext uri="{FF2B5EF4-FFF2-40B4-BE49-F238E27FC236}">
                <a16:creationId xmlns:a16="http://schemas.microsoft.com/office/drawing/2014/main" id="{298F632C-52EB-E03C-17AB-F6FC629AD5E8}"/>
              </a:ext>
            </a:extLst>
          </p:cNvPr>
          <p:cNvSpPr/>
          <p:nvPr/>
        </p:nvSpPr>
        <p:spPr>
          <a:xfrm>
            <a:off x="2155651" y="750093"/>
            <a:ext cx="4413028" cy="3664744"/>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56561" y="1038864"/>
            <a:ext cx="1901858" cy="1708160"/>
          </a:xfrm>
          <a:prstGeom prst="rect">
            <a:avLst/>
          </a:prstGeom>
          <a:noFill/>
        </p:spPr>
        <p:txBody>
          <a:bodyPr wrap="square" rtlCol="0">
            <a:spAutoFit/>
          </a:bodyPr>
          <a:lstStyle/>
          <a:p>
            <a:r>
              <a:rPr lang="en-US" sz="2100" dirty="0">
                <a:solidFill>
                  <a:schemeClr val="accent5">
                    <a:lumMod val="60000"/>
                    <a:lumOff val="40000"/>
                  </a:schemeClr>
                </a:solidFill>
              </a:rPr>
              <a:t>Lesson 5</a:t>
            </a:r>
          </a:p>
          <a:p>
            <a:endParaRPr lang="en-US" sz="2100" dirty="0">
              <a:solidFill>
                <a:schemeClr val="bg1"/>
              </a:solidFill>
            </a:endParaRPr>
          </a:p>
          <a:p>
            <a:r>
              <a:rPr lang="en-US" sz="2100" dirty="0">
                <a:solidFill>
                  <a:schemeClr val="bg1"/>
                </a:solidFill>
              </a:rPr>
              <a:t>Career Exploration II</a:t>
            </a:r>
          </a:p>
          <a:p>
            <a:endParaRPr lang="en-US" sz="2100" b="1" dirty="0">
              <a:solidFill>
                <a:schemeClr val="bg1"/>
              </a:solidFill>
            </a:endParaRPr>
          </a:p>
        </p:txBody>
      </p:sp>
      <p:sp>
        <p:nvSpPr>
          <p:cNvPr id="3" name="TextBox 2">
            <a:extLst>
              <a:ext uri="{FF2B5EF4-FFF2-40B4-BE49-F238E27FC236}">
                <a16:creationId xmlns:a16="http://schemas.microsoft.com/office/drawing/2014/main" id="{C4CD8663-9CDA-E607-E512-48AE27084748}"/>
              </a:ext>
            </a:extLst>
          </p:cNvPr>
          <p:cNvSpPr txBox="1"/>
          <p:nvPr/>
        </p:nvSpPr>
        <p:spPr>
          <a:xfrm>
            <a:off x="2272882" y="1038864"/>
            <a:ext cx="1255415" cy="3254737"/>
          </a:xfrm>
          <a:prstGeom prst="rect">
            <a:avLst/>
          </a:prstGeom>
          <a:noFill/>
        </p:spPr>
        <p:txBody>
          <a:bodyPr wrap="square" rtlCol="0">
            <a:spAutoFit/>
          </a:bodyPr>
          <a:lstStyle/>
          <a:p>
            <a:r>
              <a:rPr lang="en-US" sz="1800" b="1" dirty="0"/>
              <a:t>Activity 1:</a:t>
            </a:r>
          </a:p>
          <a:p>
            <a:r>
              <a:rPr lang="en-US" sz="1800" b="1" dirty="0"/>
              <a:t> </a:t>
            </a:r>
            <a:endParaRPr lang="en-US" sz="1800" dirty="0"/>
          </a:p>
          <a:p>
            <a:r>
              <a:rPr lang="en-US" sz="1800" dirty="0"/>
              <a:t>Students learn more about their career choices</a:t>
            </a:r>
          </a:p>
          <a:p>
            <a:endParaRPr lang="en-US" sz="1500" dirty="0"/>
          </a:p>
          <a:p>
            <a:endParaRPr lang="en-US" sz="1050" dirty="0"/>
          </a:p>
        </p:txBody>
      </p:sp>
      <p:pic>
        <p:nvPicPr>
          <p:cNvPr id="4" name="Picture 3" descr="A picture containing text, receipt, screenshot, document&#10;&#10;Description automatically generated">
            <a:extLst>
              <a:ext uri="{FF2B5EF4-FFF2-40B4-BE49-F238E27FC236}">
                <a16:creationId xmlns:a16="http://schemas.microsoft.com/office/drawing/2014/main" id="{2B3ED6A2-7967-862B-D386-92B706A46FE8}"/>
              </a:ext>
            </a:extLst>
          </p:cNvPr>
          <p:cNvPicPr>
            <a:picLocks noChangeAspect="1"/>
          </p:cNvPicPr>
          <p:nvPr/>
        </p:nvPicPr>
        <p:blipFill>
          <a:blip r:embed="rId3"/>
          <a:stretch>
            <a:fillRect/>
          </a:stretch>
        </p:blipFill>
        <p:spPr>
          <a:xfrm>
            <a:off x="3725529" y="889396"/>
            <a:ext cx="2679560" cy="3386138"/>
          </a:xfrm>
          <a:prstGeom prst="rect">
            <a:avLst/>
          </a:prstGeom>
        </p:spPr>
      </p:pic>
    </p:spTree>
    <p:extLst>
      <p:ext uri="{BB962C8B-B14F-4D97-AF65-F5344CB8AC3E}">
        <p14:creationId xmlns:p14="http://schemas.microsoft.com/office/powerpoint/2010/main" val="2406523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4" name="Rectangle 3">
            <a:extLst>
              <a:ext uri="{FF2B5EF4-FFF2-40B4-BE49-F238E27FC236}">
                <a16:creationId xmlns:a16="http://schemas.microsoft.com/office/drawing/2014/main" id="{BF8E7BB8-402C-E3D0-E7EF-0C54AF76632F}"/>
              </a:ext>
            </a:extLst>
          </p:cNvPr>
          <p:cNvSpPr/>
          <p:nvPr/>
        </p:nvSpPr>
        <p:spPr>
          <a:xfrm>
            <a:off x="2140142" y="792956"/>
            <a:ext cx="4661297" cy="3557588"/>
          </a:xfrm>
          <a:prstGeom prst="rect">
            <a:avLst/>
          </a:prstGeom>
          <a:solidFill>
            <a:srgbClr val="FFFD7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56561" y="1038864"/>
            <a:ext cx="1901858" cy="1708160"/>
          </a:xfrm>
          <a:prstGeom prst="rect">
            <a:avLst/>
          </a:prstGeom>
          <a:noFill/>
        </p:spPr>
        <p:txBody>
          <a:bodyPr wrap="square" rtlCol="0">
            <a:spAutoFit/>
          </a:bodyPr>
          <a:lstStyle/>
          <a:p>
            <a:r>
              <a:rPr lang="en-US" sz="2100" dirty="0">
                <a:solidFill>
                  <a:schemeClr val="accent5">
                    <a:lumMod val="60000"/>
                    <a:lumOff val="40000"/>
                  </a:schemeClr>
                </a:solidFill>
              </a:rPr>
              <a:t>Lesson 5</a:t>
            </a:r>
          </a:p>
          <a:p>
            <a:endParaRPr lang="en-US" sz="2100" dirty="0">
              <a:solidFill>
                <a:schemeClr val="bg1"/>
              </a:solidFill>
            </a:endParaRPr>
          </a:p>
          <a:p>
            <a:r>
              <a:rPr lang="en-US" sz="2100" dirty="0">
                <a:solidFill>
                  <a:schemeClr val="bg1"/>
                </a:solidFill>
              </a:rPr>
              <a:t>Career Exploration II</a:t>
            </a:r>
          </a:p>
          <a:p>
            <a:endParaRPr lang="en-US" sz="2100" b="1" dirty="0">
              <a:solidFill>
                <a:schemeClr val="bg1"/>
              </a:solidFill>
            </a:endParaRPr>
          </a:p>
        </p:txBody>
      </p:sp>
      <p:sp>
        <p:nvSpPr>
          <p:cNvPr id="3" name="TextBox 2">
            <a:extLst>
              <a:ext uri="{FF2B5EF4-FFF2-40B4-BE49-F238E27FC236}">
                <a16:creationId xmlns:a16="http://schemas.microsoft.com/office/drawing/2014/main" id="{C4CD8663-9CDA-E607-E512-48AE27084748}"/>
              </a:ext>
            </a:extLst>
          </p:cNvPr>
          <p:cNvSpPr txBox="1"/>
          <p:nvPr/>
        </p:nvSpPr>
        <p:spPr>
          <a:xfrm>
            <a:off x="2184531" y="915235"/>
            <a:ext cx="1501600" cy="3185487"/>
          </a:xfrm>
          <a:prstGeom prst="rect">
            <a:avLst/>
          </a:prstGeom>
          <a:noFill/>
        </p:spPr>
        <p:txBody>
          <a:bodyPr wrap="square" rtlCol="0">
            <a:spAutoFit/>
          </a:bodyPr>
          <a:lstStyle/>
          <a:p>
            <a:endParaRPr lang="en-US" sz="1050" b="1" dirty="0"/>
          </a:p>
          <a:p>
            <a:endParaRPr lang="en-US" sz="1050" b="1" dirty="0"/>
          </a:p>
          <a:p>
            <a:r>
              <a:rPr lang="en-US" sz="1800" b="1" dirty="0"/>
              <a:t>Activity 2: </a:t>
            </a:r>
          </a:p>
          <a:p>
            <a:endParaRPr lang="en-US" sz="1800" b="1" dirty="0"/>
          </a:p>
          <a:p>
            <a:r>
              <a:rPr lang="en-US" sz="1800" dirty="0"/>
              <a:t>Students explore education and training opportunities related to their careers.</a:t>
            </a:r>
          </a:p>
        </p:txBody>
      </p:sp>
      <p:pic>
        <p:nvPicPr>
          <p:cNvPr id="7" name="Picture 6" descr="A screenshot of a web page&#10;&#10;Description automatically generated with low confidence">
            <a:extLst>
              <a:ext uri="{FF2B5EF4-FFF2-40B4-BE49-F238E27FC236}">
                <a16:creationId xmlns:a16="http://schemas.microsoft.com/office/drawing/2014/main" id="{2C258B4A-27B4-87EB-8EDC-80067A09089C}"/>
              </a:ext>
            </a:extLst>
          </p:cNvPr>
          <p:cNvPicPr>
            <a:picLocks noChangeAspect="1"/>
          </p:cNvPicPr>
          <p:nvPr/>
        </p:nvPicPr>
        <p:blipFill>
          <a:blip r:embed="rId3"/>
          <a:stretch>
            <a:fillRect/>
          </a:stretch>
        </p:blipFill>
        <p:spPr>
          <a:xfrm>
            <a:off x="3686131" y="1252202"/>
            <a:ext cx="3014333" cy="2639096"/>
          </a:xfrm>
          <a:prstGeom prst="rect">
            <a:avLst/>
          </a:prstGeom>
        </p:spPr>
      </p:pic>
      <p:pic>
        <p:nvPicPr>
          <p:cNvPr id="10" name="Picture 9" descr="A picture containing text, screenshot, font, design&#10;&#10;Description automatically generated">
            <a:extLst>
              <a:ext uri="{FF2B5EF4-FFF2-40B4-BE49-F238E27FC236}">
                <a16:creationId xmlns:a16="http://schemas.microsoft.com/office/drawing/2014/main" id="{7FCB5D7E-FDA4-2D80-B541-8AA5344DAF7A}"/>
              </a:ext>
            </a:extLst>
          </p:cNvPr>
          <p:cNvPicPr>
            <a:picLocks noChangeAspect="1"/>
          </p:cNvPicPr>
          <p:nvPr/>
        </p:nvPicPr>
        <p:blipFill>
          <a:blip r:embed="rId4"/>
          <a:stretch>
            <a:fillRect/>
          </a:stretch>
        </p:blipFill>
        <p:spPr>
          <a:xfrm>
            <a:off x="142133" y="2609849"/>
            <a:ext cx="1673968" cy="1190792"/>
          </a:xfrm>
          <a:prstGeom prst="rect">
            <a:avLst/>
          </a:prstGeom>
        </p:spPr>
      </p:pic>
    </p:spTree>
    <p:extLst>
      <p:ext uri="{BB962C8B-B14F-4D97-AF65-F5344CB8AC3E}">
        <p14:creationId xmlns:p14="http://schemas.microsoft.com/office/powerpoint/2010/main" val="4215281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360E9D-E907-EC43-7D3D-8B0C36D4EE7F}"/>
              </a:ext>
            </a:extLst>
          </p:cNvPr>
          <p:cNvSpPr>
            <a:spLocks noGrp="1"/>
          </p:cNvSpPr>
          <p:nvPr>
            <p:ph type="body" idx="1"/>
          </p:nvPr>
        </p:nvSpPr>
        <p:spPr/>
        <p:txBody>
          <a:bodyPr/>
          <a:lstStyle/>
          <a:p>
            <a:r>
              <a:rPr lang="en-US" dirty="0"/>
              <a:t>Lesson 2 ppt slides</a:t>
            </a:r>
          </a:p>
        </p:txBody>
      </p:sp>
      <p:sp>
        <p:nvSpPr>
          <p:cNvPr id="4" name="Google Shape;179;p33">
            <a:extLst>
              <a:ext uri="{FF2B5EF4-FFF2-40B4-BE49-F238E27FC236}">
                <a16:creationId xmlns:a16="http://schemas.microsoft.com/office/drawing/2014/main" id="{73FED883-9C7A-8BAB-1594-B5E96F6EC56D}"/>
              </a:ext>
            </a:extLst>
          </p:cNvPr>
          <p:cNvSpPr>
            <a:spLocks noGrp="1"/>
          </p:cNvSpPr>
          <p:nvPr>
            <p:ph type="title"/>
          </p:nvPr>
        </p:nvSpPr>
        <p:spPr>
          <a:xfrm>
            <a:off x="2260600" y="793751"/>
            <a:ext cx="4301066" cy="3555999"/>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endParaRPr lang="en-US" sz="2100" dirty="0">
              <a:solidFill>
                <a:schemeClr val="lt1"/>
              </a:solidFill>
            </a:endParaRPr>
          </a:p>
          <a:p>
            <a:pPr algn="ctr"/>
            <a:r>
              <a:rPr lang="en-US" sz="2100" dirty="0">
                <a:solidFill>
                  <a:schemeClr val="lt1"/>
                </a:solidFill>
              </a:rPr>
              <a:t>PLC DISCUSSION TIME</a:t>
            </a:r>
          </a:p>
          <a:p>
            <a:pPr algn="ctr"/>
            <a:endParaRPr lang="en-US" sz="2100" dirty="0">
              <a:solidFill>
                <a:schemeClr val="lt1"/>
              </a:solidFill>
            </a:endParaRPr>
          </a:p>
          <a:p>
            <a:r>
              <a:rPr lang="en-US" sz="1500" dirty="0">
                <a:solidFill>
                  <a:schemeClr val="lt1"/>
                </a:solidFill>
              </a:rPr>
              <a:t>How familiar do you think your students will be with the ideas presented and discussed in these first two lessons? </a:t>
            </a:r>
          </a:p>
          <a:p>
            <a:endParaRPr lang="en-US" sz="1500" dirty="0">
              <a:solidFill>
                <a:schemeClr val="lt1"/>
              </a:solidFill>
            </a:endParaRPr>
          </a:p>
          <a:p>
            <a:r>
              <a:rPr lang="en-US" sz="1500" dirty="0">
                <a:solidFill>
                  <a:schemeClr val="lt1"/>
                </a:solidFill>
              </a:rPr>
              <a:t>How do you think they will react to these lesson activities?  </a:t>
            </a:r>
            <a:br>
              <a:rPr lang="en-US" sz="1500" dirty="0">
                <a:solidFill>
                  <a:schemeClr val="lt1"/>
                </a:solidFill>
              </a:rPr>
            </a:br>
            <a:r>
              <a:rPr lang="en-US" sz="1500" dirty="0">
                <a:solidFill>
                  <a:schemeClr val="lt1"/>
                </a:solidFill>
              </a:rPr>
              <a:t/>
            </a:r>
            <a:br>
              <a:rPr lang="en-US" sz="1500" dirty="0">
                <a:solidFill>
                  <a:schemeClr val="lt1"/>
                </a:solidFill>
              </a:rPr>
            </a:br>
            <a:r>
              <a:rPr lang="en-US" sz="1500" dirty="0">
                <a:solidFill>
                  <a:schemeClr val="lt1"/>
                </a:solidFill>
              </a:rPr>
              <a:t>What ideas do you have for keeping them engaged?  </a:t>
            </a:r>
            <a:endParaRPr sz="1500" b="0" dirty="0">
              <a:solidFill>
                <a:schemeClr val="lt1"/>
              </a:solidFill>
            </a:endParaRPr>
          </a:p>
        </p:txBody>
      </p:sp>
      <p:pic>
        <p:nvPicPr>
          <p:cNvPr id="5" name="Picture 4">
            <a:extLst>
              <a:ext uri="{FF2B5EF4-FFF2-40B4-BE49-F238E27FC236}">
                <a16:creationId xmlns:a16="http://schemas.microsoft.com/office/drawing/2014/main" id="{2A47EC93-EEA6-F7EE-245C-B0FBED8004A9}"/>
              </a:ext>
            </a:extLst>
          </p:cNvPr>
          <p:cNvPicPr>
            <a:picLocks noChangeAspect="1"/>
          </p:cNvPicPr>
          <p:nvPr/>
        </p:nvPicPr>
        <p:blipFill>
          <a:blip r:embed="rId3"/>
          <a:stretch>
            <a:fillRect/>
          </a:stretch>
        </p:blipFill>
        <p:spPr>
          <a:xfrm>
            <a:off x="193607" y="1695667"/>
            <a:ext cx="1470602" cy="2008449"/>
          </a:xfrm>
          <a:prstGeom prst="rect">
            <a:avLst/>
          </a:prstGeom>
        </p:spPr>
      </p:pic>
      <p:sp>
        <p:nvSpPr>
          <p:cNvPr id="6" name="TextBox 5">
            <a:extLst>
              <a:ext uri="{FF2B5EF4-FFF2-40B4-BE49-F238E27FC236}">
                <a16:creationId xmlns:a16="http://schemas.microsoft.com/office/drawing/2014/main" id="{3339A3DB-FA22-4830-32F5-236EABB88ABB}"/>
              </a:ext>
            </a:extLst>
          </p:cNvPr>
          <p:cNvSpPr txBox="1"/>
          <p:nvPr/>
        </p:nvSpPr>
        <p:spPr>
          <a:xfrm>
            <a:off x="414868" y="1142470"/>
            <a:ext cx="1198619" cy="415498"/>
          </a:xfrm>
          <a:prstGeom prst="rect">
            <a:avLst/>
          </a:prstGeom>
          <a:noFill/>
        </p:spPr>
        <p:txBody>
          <a:bodyPr wrap="square" rtlCol="0">
            <a:spAutoFit/>
          </a:bodyPr>
          <a:lstStyle/>
          <a:p>
            <a:r>
              <a:rPr lang="en-US" sz="2100" dirty="0">
                <a:solidFill>
                  <a:schemeClr val="bg2">
                    <a:lumMod val="20000"/>
                    <a:lumOff val="80000"/>
                  </a:schemeClr>
                </a:solidFill>
              </a:rPr>
              <a:t>Unit 1</a:t>
            </a:r>
          </a:p>
        </p:txBody>
      </p:sp>
    </p:spTree>
    <p:extLst>
      <p:ext uri="{BB962C8B-B14F-4D97-AF65-F5344CB8AC3E}">
        <p14:creationId xmlns:p14="http://schemas.microsoft.com/office/powerpoint/2010/main" val="25182901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6 Key Activities</a:t>
            </a:r>
          </a:p>
          <a:p>
            <a:r>
              <a:rPr lang="en-US" sz="3000" dirty="0">
                <a:solidFill>
                  <a:schemeClr val="bg1"/>
                </a:solidFill>
              </a:rPr>
              <a:t>My Future Self (Part 1)</a:t>
            </a:r>
          </a:p>
          <a:p>
            <a:endParaRPr lang="en-US" sz="3000" dirty="0">
              <a:solidFill>
                <a:schemeClr val="bg1"/>
              </a:solidFill>
              <a:latin typeface="Calibri" panose="020F0502020204030204" pitchFamily="34" charset="0"/>
              <a:cs typeface="Calibri" panose="020F0502020204030204" pitchFamily="34" charset="0"/>
            </a:endParaRPr>
          </a:p>
          <a:p>
            <a:r>
              <a:rPr lang="en-US" sz="1500" b="1" dirty="0">
                <a:solidFill>
                  <a:schemeClr val="accent6"/>
                </a:solidFill>
              </a:rPr>
              <a:t>Objective:</a:t>
            </a:r>
            <a:r>
              <a:rPr lang="en-US" sz="1500" dirty="0">
                <a:solidFill>
                  <a:schemeClr val="accent6"/>
                </a:solidFill>
              </a:rPr>
              <a:t> Students will understand the importance of having clear direction and a Life’s Blueprint (vision) for their future</a:t>
            </a:r>
            <a:endParaRPr lang="en-US" sz="1500" dirty="0">
              <a:solidFill>
                <a:schemeClr val="accent6"/>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extLst>
      <p:ext uri="{BB962C8B-B14F-4D97-AF65-F5344CB8AC3E}">
        <p14:creationId xmlns:p14="http://schemas.microsoft.com/office/powerpoint/2010/main" val="309557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9" name="Rectangle 8">
            <a:extLst>
              <a:ext uri="{FF2B5EF4-FFF2-40B4-BE49-F238E27FC236}">
                <a16:creationId xmlns:a16="http://schemas.microsoft.com/office/drawing/2014/main" id="{E7B2BF48-478A-4715-E4C3-1D6D231DD859}"/>
              </a:ext>
            </a:extLst>
          </p:cNvPr>
          <p:cNvSpPr/>
          <p:nvPr/>
        </p:nvSpPr>
        <p:spPr>
          <a:xfrm>
            <a:off x="2121694" y="750094"/>
            <a:ext cx="4594904" cy="3654029"/>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1384995"/>
          </a:xfrm>
          <a:prstGeom prst="rect">
            <a:avLst/>
          </a:prstGeom>
          <a:noFill/>
        </p:spPr>
        <p:txBody>
          <a:bodyPr wrap="square" rtlCol="0">
            <a:spAutoFit/>
          </a:bodyPr>
          <a:lstStyle/>
          <a:p>
            <a:r>
              <a:rPr lang="en-US" sz="2100" dirty="0">
                <a:solidFill>
                  <a:schemeClr val="accent5">
                    <a:lumMod val="60000"/>
                    <a:lumOff val="40000"/>
                  </a:schemeClr>
                </a:solidFill>
              </a:rPr>
              <a:t>Lesson 6</a:t>
            </a:r>
          </a:p>
          <a:p>
            <a:endParaRPr lang="en-US" sz="2100" dirty="0">
              <a:solidFill>
                <a:schemeClr val="bg1"/>
              </a:solidFill>
            </a:endParaRPr>
          </a:p>
          <a:p>
            <a:r>
              <a:rPr lang="en-US" sz="2100" dirty="0">
                <a:solidFill>
                  <a:schemeClr val="bg1"/>
                </a:solidFill>
              </a:rPr>
              <a:t> My Future Self (Part 1)</a:t>
            </a:r>
          </a:p>
        </p:txBody>
      </p:sp>
      <p:sp>
        <p:nvSpPr>
          <p:cNvPr id="3" name="TextBox 2">
            <a:extLst>
              <a:ext uri="{FF2B5EF4-FFF2-40B4-BE49-F238E27FC236}">
                <a16:creationId xmlns:a16="http://schemas.microsoft.com/office/drawing/2014/main" id="{986D2705-8979-F37B-BCA1-89913A3361D1}"/>
              </a:ext>
            </a:extLst>
          </p:cNvPr>
          <p:cNvSpPr txBox="1"/>
          <p:nvPr/>
        </p:nvSpPr>
        <p:spPr>
          <a:xfrm>
            <a:off x="2121694" y="832238"/>
            <a:ext cx="1828007" cy="2516073"/>
          </a:xfrm>
          <a:prstGeom prst="rect">
            <a:avLst/>
          </a:prstGeom>
          <a:noFill/>
        </p:spPr>
        <p:txBody>
          <a:bodyPr wrap="square" rtlCol="0">
            <a:spAutoFit/>
          </a:bodyPr>
          <a:lstStyle/>
          <a:p>
            <a:r>
              <a:rPr lang="en-US" sz="1800" b="1" dirty="0"/>
              <a:t>Activity 1: </a:t>
            </a:r>
            <a:r>
              <a:rPr lang="en-US" sz="1800" dirty="0"/>
              <a:t>Students will learn about Martin Luther King Jr.’s </a:t>
            </a:r>
          </a:p>
          <a:p>
            <a:r>
              <a:rPr lang="en-US" sz="1800" dirty="0"/>
              <a:t>Life’s Blueprint speech</a:t>
            </a:r>
          </a:p>
          <a:p>
            <a:endParaRPr lang="en-US" sz="1050" dirty="0"/>
          </a:p>
          <a:p>
            <a:endParaRPr lang="en-US" sz="1050" dirty="0"/>
          </a:p>
          <a:p>
            <a:endParaRPr lang="en-US" sz="1050" dirty="0"/>
          </a:p>
        </p:txBody>
      </p:sp>
      <p:pic>
        <p:nvPicPr>
          <p:cNvPr id="11" name="Picture 10" descr="A picture containing text, human face, screenshot, person&#10;&#10;Description automatically generated">
            <a:extLst>
              <a:ext uri="{FF2B5EF4-FFF2-40B4-BE49-F238E27FC236}">
                <a16:creationId xmlns:a16="http://schemas.microsoft.com/office/drawing/2014/main" id="{AC7EC2EF-7185-B5A1-2261-FA7DC29C8C52}"/>
              </a:ext>
            </a:extLst>
          </p:cNvPr>
          <p:cNvPicPr>
            <a:picLocks noChangeAspect="1"/>
          </p:cNvPicPr>
          <p:nvPr/>
        </p:nvPicPr>
        <p:blipFill>
          <a:blip r:embed="rId3"/>
          <a:stretch>
            <a:fillRect/>
          </a:stretch>
        </p:blipFill>
        <p:spPr>
          <a:xfrm>
            <a:off x="4342111" y="832238"/>
            <a:ext cx="2276678" cy="3325425"/>
          </a:xfrm>
          <a:prstGeom prst="rect">
            <a:avLst/>
          </a:prstGeom>
        </p:spPr>
      </p:pic>
      <p:pic>
        <p:nvPicPr>
          <p:cNvPr id="6" name="Picture 5" descr="A person with a mustache&#10;&#10;Description automatically generated with low confidence">
            <a:extLst>
              <a:ext uri="{FF2B5EF4-FFF2-40B4-BE49-F238E27FC236}">
                <a16:creationId xmlns:a16="http://schemas.microsoft.com/office/drawing/2014/main" id="{804D7933-2A7B-6050-2577-B9A414D88B89}"/>
              </a:ext>
            </a:extLst>
          </p:cNvPr>
          <p:cNvPicPr>
            <a:picLocks noChangeAspect="1"/>
          </p:cNvPicPr>
          <p:nvPr/>
        </p:nvPicPr>
        <p:blipFill>
          <a:blip r:embed="rId4"/>
          <a:stretch>
            <a:fillRect/>
          </a:stretch>
        </p:blipFill>
        <p:spPr>
          <a:xfrm>
            <a:off x="141403" y="3034388"/>
            <a:ext cx="1556012" cy="780415"/>
          </a:xfrm>
          <a:prstGeom prst="rect">
            <a:avLst/>
          </a:prstGeom>
        </p:spPr>
      </p:pic>
      <p:pic>
        <p:nvPicPr>
          <p:cNvPr id="8" name="Picture 7" descr="A picture containing text, human face, person, person&#10;&#10;Description automatically generated">
            <a:extLst>
              <a:ext uri="{FF2B5EF4-FFF2-40B4-BE49-F238E27FC236}">
                <a16:creationId xmlns:a16="http://schemas.microsoft.com/office/drawing/2014/main" id="{AEB1B6B6-8505-EDEA-8995-86EDBB640E3F}"/>
              </a:ext>
            </a:extLst>
          </p:cNvPr>
          <p:cNvPicPr>
            <a:picLocks noChangeAspect="1"/>
          </p:cNvPicPr>
          <p:nvPr/>
        </p:nvPicPr>
        <p:blipFill>
          <a:blip r:embed="rId5"/>
          <a:stretch>
            <a:fillRect/>
          </a:stretch>
        </p:blipFill>
        <p:spPr>
          <a:xfrm>
            <a:off x="2167017" y="2816150"/>
            <a:ext cx="2077286" cy="1385877"/>
          </a:xfrm>
          <a:prstGeom prst="rect">
            <a:avLst/>
          </a:prstGeom>
        </p:spPr>
      </p:pic>
    </p:spTree>
    <p:extLst>
      <p:ext uri="{BB962C8B-B14F-4D97-AF65-F5344CB8AC3E}">
        <p14:creationId xmlns:p14="http://schemas.microsoft.com/office/powerpoint/2010/main" val="2725578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Rectangle 4">
            <a:extLst>
              <a:ext uri="{FF2B5EF4-FFF2-40B4-BE49-F238E27FC236}">
                <a16:creationId xmlns:a16="http://schemas.microsoft.com/office/drawing/2014/main" id="{6A9C4223-16E3-3C2E-A587-EDCCA5655BDD}"/>
              </a:ext>
            </a:extLst>
          </p:cNvPr>
          <p:cNvSpPr/>
          <p:nvPr/>
        </p:nvSpPr>
        <p:spPr>
          <a:xfrm>
            <a:off x="2120463" y="1528220"/>
            <a:ext cx="4464010" cy="2923325"/>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a:extLst>
              <a:ext uri="{FF2B5EF4-FFF2-40B4-BE49-F238E27FC236}">
                <a16:creationId xmlns:a16="http://schemas.microsoft.com/office/drawing/2014/main" id="{A7DCCA29-A091-B8B0-BCC3-3378CF524A63}"/>
              </a:ext>
            </a:extLst>
          </p:cNvPr>
          <p:cNvSpPr txBox="1"/>
          <p:nvPr/>
        </p:nvSpPr>
        <p:spPr>
          <a:xfrm>
            <a:off x="182279" y="1678297"/>
            <a:ext cx="1654404" cy="1546577"/>
          </a:xfrm>
          <a:prstGeom prst="rect">
            <a:avLst/>
          </a:prstGeom>
          <a:noFill/>
        </p:spPr>
        <p:txBody>
          <a:bodyPr wrap="square" rtlCol="0">
            <a:spAutoFit/>
          </a:bodyPr>
          <a:lstStyle/>
          <a:p>
            <a:pPr algn="ctr"/>
            <a:r>
              <a:rPr lang="en-US" sz="2100" b="1" dirty="0">
                <a:solidFill>
                  <a:schemeClr val="bg1"/>
                </a:solidFill>
              </a:rPr>
              <a:t>4S</a:t>
            </a:r>
          </a:p>
          <a:p>
            <a:pPr algn="ctr"/>
            <a:r>
              <a:rPr lang="en-US" sz="2100" b="1" dirty="0">
                <a:solidFill>
                  <a:schemeClr val="bg1"/>
                </a:solidFill>
              </a:rPr>
              <a:t>Overview</a:t>
            </a:r>
          </a:p>
          <a:p>
            <a:pPr algn="ctr"/>
            <a:r>
              <a:rPr lang="en-US" sz="2100" b="1" dirty="0">
                <a:solidFill>
                  <a:schemeClr val="bg1"/>
                </a:solidFill>
              </a:rPr>
              <a:t>Orientation</a:t>
            </a:r>
          </a:p>
          <a:p>
            <a:pPr algn="ctr"/>
            <a:r>
              <a:rPr lang="en-US" sz="2100" b="1" dirty="0">
                <a:solidFill>
                  <a:schemeClr val="bg1"/>
                </a:solidFill>
              </a:rPr>
              <a:t>Reflection</a:t>
            </a:r>
          </a:p>
          <a:p>
            <a:endParaRPr lang="en-US" sz="1050" dirty="0"/>
          </a:p>
        </p:txBody>
      </p:sp>
      <p:sp>
        <p:nvSpPr>
          <p:cNvPr id="3" name="TextBox 2">
            <a:extLst>
              <a:ext uri="{FF2B5EF4-FFF2-40B4-BE49-F238E27FC236}">
                <a16:creationId xmlns:a16="http://schemas.microsoft.com/office/drawing/2014/main" id="{E8616BB8-79EC-FFA7-0BDE-827B42AD902D}"/>
              </a:ext>
            </a:extLst>
          </p:cNvPr>
          <p:cNvSpPr txBox="1"/>
          <p:nvPr/>
        </p:nvSpPr>
        <p:spPr>
          <a:xfrm>
            <a:off x="3050381" y="2085975"/>
            <a:ext cx="1969394" cy="253916"/>
          </a:xfrm>
          <a:prstGeom prst="rect">
            <a:avLst/>
          </a:prstGeom>
          <a:noFill/>
        </p:spPr>
        <p:txBody>
          <a:bodyPr wrap="square" rtlCol="0">
            <a:spAutoFit/>
          </a:bodyPr>
          <a:lstStyle/>
          <a:p>
            <a:endParaRPr lang="en-US" sz="1050"/>
          </a:p>
        </p:txBody>
      </p:sp>
      <p:pic>
        <p:nvPicPr>
          <p:cNvPr id="4" name="Picture 4">
            <a:extLst>
              <a:ext uri="{FF2B5EF4-FFF2-40B4-BE49-F238E27FC236}">
                <a16:creationId xmlns:a16="http://schemas.microsoft.com/office/drawing/2014/main" id="{CE5A5484-1B87-A62F-ED3C-5E4C28423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366" y="1781570"/>
            <a:ext cx="3565635" cy="25094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D939F3-7636-C5B0-01E8-0919058C1073}"/>
              </a:ext>
            </a:extLst>
          </p:cNvPr>
          <p:cNvSpPr txBox="1"/>
          <p:nvPr/>
        </p:nvSpPr>
        <p:spPr>
          <a:xfrm>
            <a:off x="2045677" y="691956"/>
            <a:ext cx="4755673" cy="946413"/>
          </a:xfrm>
          <a:prstGeom prst="rect">
            <a:avLst/>
          </a:prstGeom>
          <a:noFill/>
        </p:spPr>
        <p:txBody>
          <a:bodyPr wrap="square" rtlCol="0">
            <a:spAutoFit/>
          </a:bodyPr>
          <a:lstStyle/>
          <a:p>
            <a:r>
              <a:rPr lang="en-US" sz="1500" b="1" dirty="0">
                <a:solidFill>
                  <a:schemeClr val="dk1"/>
                </a:solidFill>
              </a:rPr>
              <a:t>When thinking about the 4S Overview PD Session, do you have any clarifying questions, wonderings, etc. before we begin our Unit 1 journey?</a:t>
            </a:r>
          </a:p>
          <a:p>
            <a:endParaRPr lang="en-US" sz="10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7" name="Rectangle 6">
            <a:extLst>
              <a:ext uri="{FF2B5EF4-FFF2-40B4-BE49-F238E27FC236}">
                <a16:creationId xmlns:a16="http://schemas.microsoft.com/office/drawing/2014/main" id="{9475178D-62A2-7F1D-B377-63B85C7419CB}"/>
              </a:ext>
            </a:extLst>
          </p:cNvPr>
          <p:cNvSpPr/>
          <p:nvPr/>
        </p:nvSpPr>
        <p:spPr>
          <a:xfrm>
            <a:off x="2089548" y="739378"/>
            <a:ext cx="4575571" cy="36433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1384995"/>
          </a:xfrm>
          <a:prstGeom prst="rect">
            <a:avLst/>
          </a:prstGeom>
          <a:noFill/>
        </p:spPr>
        <p:txBody>
          <a:bodyPr wrap="square" rtlCol="0">
            <a:spAutoFit/>
          </a:bodyPr>
          <a:lstStyle/>
          <a:p>
            <a:r>
              <a:rPr lang="en-US" sz="2100" dirty="0">
                <a:solidFill>
                  <a:schemeClr val="accent5">
                    <a:lumMod val="60000"/>
                    <a:lumOff val="40000"/>
                  </a:schemeClr>
                </a:solidFill>
              </a:rPr>
              <a:t>Lesson 6</a:t>
            </a:r>
          </a:p>
          <a:p>
            <a:endParaRPr lang="en-US" sz="2100" dirty="0">
              <a:solidFill>
                <a:schemeClr val="bg1"/>
              </a:solidFill>
            </a:endParaRPr>
          </a:p>
          <a:p>
            <a:r>
              <a:rPr lang="en-US" sz="2100" dirty="0">
                <a:solidFill>
                  <a:schemeClr val="bg1"/>
                </a:solidFill>
              </a:rPr>
              <a:t> My Future Self (Part 1)</a:t>
            </a:r>
          </a:p>
        </p:txBody>
      </p:sp>
      <p:sp>
        <p:nvSpPr>
          <p:cNvPr id="3" name="TextBox 2">
            <a:extLst>
              <a:ext uri="{FF2B5EF4-FFF2-40B4-BE49-F238E27FC236}">
                <a16:creationId xmlns:a16="http://schemas.microsoft.com/office/drawing/2014/main" id="{986D2705-8979-F37B-BCA1-89913A3361D1}"/>
              </a:ext>
            </a:extLst>
          </p:cNvPr>
          <p:cNvSpPr txBox="1"/>
          <p:nvPr/>
        </p:nvSpPr>
        <p:spPr>
          <a:xfrm>
            <a:off x="2252585" y="760809"/>
            <a:ext cx="1860153" cy="3485570"/>
          </a:xfrm>
          <a:prstGeom prst="rect">
            <a:avLst/>
          </a:prstGeom>
          <a:noFill/>
        </p:spPr>
        <p:txBody>
          <a:bodyPr wrap="square" rtlCol="0">
            <a:spAutoFit/>
          </a:bodyPr>
          <a:lstStyle/>
          <a:p>
            <a:endParaRPr lang="en-US" sz="1050" dirty="0"/>
          </a:p>
          <a:p>
            <a:r>
              <a:rPr lang="en-US" sz="1500" b="1" dirty="0"/>
              <a:t>Activity 2: </a:t>
            </a:r>
            <a:r>
              <a:rPr lang="en-US" sz="1500" dirty="0"/>
              <a:t> Students explore examples of how they might create or design their own “Life’s Blueprints” by constructing visualization boards or products that represent how they see their future selves (to be completed in next lesson day). </a:t>
            </a:r>
          </a:p>
        </p:txBody>
      </p:sp>
      <p:pic>
        <p:nvPicPr>
          <p:cNvPr id="10252" name="Picture 12">
            <a:extLst>
              <a:ext uri="{FF2B5EF4-FFF2-40B4-BE49-F238E27FC236}">
                <a16:creationId xmlns:a16="http://schemas.microsoft.com/office/drawing/2014/main" id="{889C46A8-5F70-5D0B-F0DD-89E605AD0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53" y="2621002"/>
            <a:ext cx="949356" cy="12162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a:extLst>
              <a:ext uri="{FF2B5EF4-FFF2-40B4-BE49-F238E27FC236}">
                <a16:creationId xmlns:a16="http://schemas.microsoft.com/office/drawing/2014/main" id="{E8929FC0-8D45-F9FF-812A-979E4CE28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958" y="2621003"/>
            <a:ext cx="2050329" cy="16348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13F02B1-0A4C-16E9-CD29-5EB739DBDC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5773" y="975081"/>
            <a:ext cx="2182698" cy="163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59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046B3C0-9348-9891-52F1-BF5FB3EF5F2A}"/>
              </a:ext>
            </a:extLst>
          </p:cNvPr>
          <p:cNvSpPr txBox="1">
            <a:spLocks/>
          </p:cNvSpPr>
          <p:nvPr/>
        </p:nvSpPr>
        <p:spPr>
          <a:xfrm>
            <a:off x="44934" y="1199051"/>
            <a:ext cx="6466479" cy="2255142"/>
          </a:xfrm>
          <a:prstGeom prst="rect">
            <a:avLst/>
          </a:prstGeom>
          <a:noFill/>
          <a:ln>
            <a:noFill/>
          </a:ln>
        </p:spPr>
        <p:txBody>
          <a:bodyPr spcFirstLastPara="1" wrap="square" lIns="51431" tIns="25706" rIns="51431" bIns="25706"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3000" dirty="0">
                <a:solidFill>
                  <a:schemeClr val="accent5">
                    <a:lumMod val="60000"/>
                    <a:lumOff val="40000"/>
                  </a:schemeClr>
                </a:solidFill>
              </a:rPr>
              <a:t>Lesson 7 Key Activities</a:t>
            </a:r>
          </a:p>
          <a:p>
            <a:r>
              <a:rPr lang="en-US" sz="2400" dirty="0">
                <a:solidFill>
                  <a:schemeClr val="bg1"/>
                </a:solidFill>
              </a:rPr>
              <a:t>My Future Self (Part 2)</a:t>
            </a:r>
          </a:p>
          <a:p>
            <a:endParaRPr lang="en-US" sz="2400" dirty="0">
              <a:solidFill>
                <a:schemeClr val="bg1"/>
              </a:solidFill>
              <a:latin typeface="Calibri" panose="020F0502020204030204" pitchFamily="34" charset="0"/>
              <a:cs typeface="Calibri" panose="020F0502020204030204" pitchFamily="34" charset="0"/>
            </a:endParaRPr>
          </a:p>
          <a:p>
            <a:r>
              <a:rPr lang="en-US" sz="1500" b="1" dirty="0">
                <a:solidFill>
                  <a:schemeClr val="accent6"/>
                </a:solidFill>
              </a:rPr>
              <a:t>Objective:</a:t>
            </a:r>
            <a:r>
              <a:rPr lang="en-US" sz="1500" dirty="0">
                <a:solidFill>
                  <a:schemeClr val="accent6"/>
                </a:solidFill>
              </a:rPr>
              <a:t> Students will understand the importance of having clear </a:t>
            </a:r>
          </a:p>
          <a:p>
            <a:r>
              <a:rPr lang="en-US" sz="1500" dirty="0">
                <a:solidFill>
                  <a:schemeClr val="accent6"/>
                </a:solidFill>
              </a:rPr>
              <a:t>direction and a Life’s Blueprint (vision) for their future. </a:t>
            </a:r>
          </a:p>
          <a:p>
            <a:endParaRPr lang="en-US" sz="2400" dirty="0">
              <a:solidFill>
                <a:schemeClr val="bg1"/>
              </a:solidFill>
              <a:latin typeface="Calibri" panose="020F0502020204030204" pitchFamily="34" charset="0"/>
              <a:cs typeface="Calibri" panose="020F050202020403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bwMode="auto">
          <a:xfrm>
            <a:off x="195668" y="4467811"/>
            <a:ext cx="1776351" cy="525212"/>
          </a:xfrm>
          <a:prstGeom prst="rect">
            <a:avLst/>
          </a:prstGeom>
          <a:noFill/>
          <a:ln>
            <a:noFill/>
          </a:ln>
        </p:spPr>
      </p:pic>
    </p:spTree>
    <p:extLst>
      <p:ext uri="{BB962C8B-B14F-4D97-AF65-F5344CB8AC3E}">
        <p14:creationId xmlns:p14="http://schemas.microsoft.com/office/powerpoint/2010/main" val="397621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Rectangle 5">
            <a:extLst>
              <a:ext uri="{FF2B5EF4-FFF2-40B4-BE49-F238E27FC236}">
                <a16:creationId xmlns:a16="http://schemas.microsoft.com/office/drawing/2014/main" id="{7CD045E5-BC77-7A33-167B-2D4461A004DF}"/>
              </a:ext>
            </a:extLst>
          </p:cNvPr>
          <p:cNvSpPr/>
          <p:nvPr/>
        </p:nvSpPr>
        <p:spPr>
          <a:xfrm>
            <a:off x="2118900" y="717947"/>
            <a:ext cx="4578366" cy="3686175"/>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1384995"/>
          </a:xfrm>
          <a:prstGeom prst="rect">
            <a:avLst/>
          </a:prstGeom>
          <a:noFill/>
        </p:spPr>
        <p:txBody>
          <a:bodyPr wrap="square" rtlCol="0">
            <a:spAutoFit/>
          </a:bodyPr>
          <a:lstStyle/>
          <a:p>
            <a:r>
              <a:rPr lang="en-US" sz="2100" dirty="0">
                <a:solidFill>
                  <a:schemeClr val="accent5">
                    <a:lumMod val="60000"/>
                    <a:lumOff val="40000"/>
                  </a:schemeClr>
                </a:solidFill>
              </a:rPr>
              <a:t>Lesson 7</a:t>
            </a:r>
          </a:p>
          <a:p>
            <a:endParaRPr lang="en-US" sz="2100" dirty="0">
              <a:solidFill>
                <a:schemeClr val="bg1"/>
              </a:solidFill>
            </a:endParaRPr>
          </a:p>
          <a:p>
            <a:r>
              <a:rPr lang="en-US" sz="2100" dirty="0">
                <a:solidFill>
                  <a:schemeClr val="bg1"/>
                </a:solidFill>
              </a:rPr>
              <a:t> My Future Self Part 2</a:t>
            </a:r>
          </a:p>
        </p:txBody>
      </p:sp>
      <p:sp>
        <p:nvSpPr>
          <p:cNvPr id="4" name="TextBox 3">
            <a:extLst>
              <a:ext uri="{FF2B5EF4-FFF2-40B4-BE49-F238E27FC236}">
                <a16:creationId xmlns:a16="http://schemas.microsoft.com/office/drawing/2014/main" id="{96AFE9A2-4116-3221-5D6D-0A12FA8203E5}"/>
              </a:ext>
            </a:extLst>
          </p:cNvPr>
          <p:cNvSpPr txBox="1"/>
          <p:nvPr/>
        </p:nvSpPr>
        <p:spPr>
          <a:xfrm>
            <a:off x="2118900" y="898362"/>
            <a:ext cx="1790747" cy="2031325"/>
          </a:xfrm>
          <a:prstGeom prst="rect">
            <a:avLst/>
          </a:prstGeom>
          <a:noFill/>
        </p:spPr>
        <p:txBody>
          <a:bodyPr wrap="square" rtlCol="0">
            <a:spAutoFit/>
          </a:bodyPr>
          <a:lstStyle/>
          <a:p>
            <a:r>
              <a:rPr lang="en-US" sz="1500" b="1" dirty="0"/>
              <a:t>Activity 1:</a:t>
            </a:r>
            <a:r>
              <a:rPr lang="en-US" sz="1500" dirty="0"/>
              <a:t> Students create/construct their Life’s Blueprint visualization boards/products.</a:t>
            </a:r>
          </a:p>
          <a:p>
            <a:endParaRPr lang="en-US" sz="1050" dirty="0"/>
          </a:p>
          <a:p>
            <a:endParaRPr lang="en-US" sz="1050" dirty="0"/>
          </a:p>
        </p:txBody>
      </p:sp>
      <p:pic>
        <p:nvPicPr>
          <p:cNvPr id="3076" name="Picture 4" descr="Step By Step Process To Creating The Best Vision Boards - Afam Uche">
            <a:extLst>
              <a:ext uri="{FF2B5EF4-FFF2-40B4-BE49-F238E27FC236}">
                <a16:creationId xmlns:a16="http://schemas.microsoft.com/office/drawing/2014/main" id="{8ECEB2C3-3480-2D18-1C88-041D40F44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590" y="868061"/>
            <a:ext cx="2537265" cy="15256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BA7CD32-991E-4BCD-9F86-12E43C81C401}"/>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3014273" y="2571750"/>
            <a:ext cx="3025628" cy="1764950"/>
          </a:xfrm>
          <a:prstGeom prst="rect">
            <a:avLst/>
          </a:prstGeom>
        </p:spPr>
      </p:pic>
    </p:spTree>
    <p:extLst>
      <p:ext uri="{BB962C8B-B14F-4D97-AF65-F5344CB8AC3E}">
        <p14:creationId xmlns:p14="http://schemas.microsoft.com/office/powerpoint/2010/main" val="2161508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TextBox 4">
            <a:extLst>
              <a:ext uri="{FF2B5EF4-FFF2-40B4-BE49-F238E27FC236}">
                <a16:creationId xmlns:a16="http://schemas.microsoft.com/office/drawing/2014/main" id="{7D6F5071-2E73-65E0-7EBD-AA06CD322BE8}"/>
              </a:ext>
            </a:extLst>
          </p:cNvPr>
          <p:cNvSpPr txBox="1"/>
          <p:nvPr/>
        </p:nvSpPr>
        <p:spPr>
          <a:xfrm>
            <a:off x="141402" y="1031794"/>
            <a:ext cx="1746316" cy="1384995"/>
          </a:xfrm>
          <a:prstGeom prst="rect">
            <a:avLst/>
          </a:prstGeom>
          <a:noFill/>
        </p:spPr>
        <p:txBody>
          <a:bodyPr wrap="square" rtlCol="0">
            <a:spAutoFit/>
          </a:bodyPr>
          <a:lstStyle/>
          <a:p>
            <a:r>
              <a:rPr lang="en-US" sz="2100" dirty="0">
                <a:solidFill>
                  <a:schemeClr val="accent5">
                    <a:lumMod val="60000"/>
                    <a:lumOff val="40000"/>
                  </a:schemeClr>
                </a:solidFill>
              </a:rPr>
              <a:t>Lesson 7</a:t>
            </a:r>
          </a:p>
          <a:p>
            <a:endParaRPr lang="en-US" sz="2100" dirty="0">
              <a:solidFill>
                <a:schemeClr val="bg1"/>
              </a:solidFill>
            </a:endParaRPr>
          </a:p>
          <a:p>
            <a:r>
              <a:rPr lang="en-US" sz="2100" dirty="0">
                <a:solidFill>
                  <a:schemeClr val="bg1"/>
                </a:solidFill>
              </a:rPr>
              <a:t> My Future Self Part 2</a:t>
            </a:r>
          </a:p>
        </p:txBody>
      </p:sp>
      <p:sp>
        <p:nvSpPr>
          <p:cNvPr id="4" name="TextBox 3">
            <a:extLst>
              <a:ext uri="{FF2B5EF4-FFF2-40B4-BE49-F238E27FC236}">
                <a16:creationId xmlns:a16="http://schemas.microsoft.com/office/drawing/2014/main" id="{96AFE9A2-4116-3221-5D6D-0A12FA8203E5}"/>
              </a:ext>
            </a:extLst>
          </p:cNvPr>
          <p:cNvSpPr txBox="1"/>
          <p:nvPr/>
        </p:nvSpPr>
        <p:spPr>
          <a:xfrm>
            <a:off x="2084065" y="1753250"/>
            <a:ext cx="1518557" cy="1477328"/>
          </a:xfrm>
          <a:prstGeom prst="rect">
            <a:avLst/>
          </a:prstGeom>
          <a:noFill/>
        </p:spPr>
        <p:txBody>
          <a:bodyPr wrap="square" rtlCol="0">
            <a:spAutoFit/>
          </a:bodyPr>
          <a:lstStyle/>
          <a:p>
            <a:r>
              <a:rPr lang="en-US" sz="1500" b="1" dirty="0"/>
              <a:t>Activity 2:  </a:t>
            </a:r>
            <a:r>
              <a:rPr lang="en-US" sz="1500" dirty="0"/>
              <a:t>Students share their boards or product with their team or a partner. </a:t>
            </a:r>
          </a:p>
        </p:txBody>
      </p:sp>
      <p:pic>
        <p:nvPicPr>
          <p:cNvPr id="8" name="Picture 2" descr="Papan Visi, Manifestasi, Lembar Memo, Scrapbooking">
            <a:extLst>
              <a:ext uri="{FF2B5EF4-FFF2-40B4-BE49-F238E27FC236}">
                <a16:creationId xmlns:a16="http://schemas.microsoft.com/office/drawing/2014/main" id="{89E63202-EB67-4404-885A-3602D1D13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694" y="1173520"/>
            <a:ext cx="3253829" cy="244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281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360E9D-E907-EC43-7D3D-8B0C36D4EE7F}"/>
              </a:ext>
            </a:extLst>
          </p:cNvPr>
          <p:cNvSpPr>
            <a:spLocks noGrp="1"/>
          </p:cNvSpPr>
          <p:nvPr>
            <p:ph type="body" idx="1"/>
          </p:nvPr>
        </p:nvSpPr>
        <p:spPr/>
        <p:txBody>
          <a:bodyPr/>
          <a:lstStyle/>
          <a:p>
            <a:r>
              <a:rPr lang="en-US" dirty="0"/>
              <a:t>Lesson 2 ppt slides</a:t>
            </a:r>
          </a:p>
        </p:txBody>
      </p:sp>
      <p:sp>
        <p:nvSpPr>
          <p:cNvPr id="4" name="Google Shape;179;p33">
            <a:extLst>
              <a:ext uri="{FF2B5EF4-FFF2-40B4-BE49-F238E27FC236}">
                <a16:creationId xmlns:a16="http://schemas.microsoft.com/office/drawing/2014/main" id="{73FED883-9C7A-8BAB-1594-B5E96F6EC56D}"/>
              </a:ext>
            </a:extLst>
          </p:cNvPr>
          <p:cNvSpPr>
            <a:spLocks noGrp="1"/>
          </p:cNvSpPr>
          <p:nvPr>
            <p:ph type="title"/>
          </p:nvPr>
        </p:nvSpPr>
        <p:spPr>
          <a:xfrm>
            <a:off x="2260601" y="793750"/>
            <a:ext cx="4298461" cy="34950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algn="ctr"/>
            <a:r>
              <a:rPr lang="en-US" sz="2100" dirty="0">
                <a:solidFill>
                  <a:schemeClr val="lt1"/>
                </a:solidFill>
              </a:rPr>
              <a:t>Reflections and Questions</a:t>
            </a:r>
          </a:p>
          <a:p>
            <a:pPr algn="ctr"/>
            <a:endParaRPr lang="en-US" sz="2100" dirty="0">
              <a:solidFill>
                <a:schemeClr val="lt1"/>
              </a:solidFill>
            </a:endParaRPr>
          </a:p>
          <a:p>
            <a:r>
              <a:rPr lang="en-US" sz="1500" dirty="0">
                <a:solidFill>
                  <a:schemeClr val="bg1"/>
                </a:solidFill>
              </a:rPr>
              <a:t/>
            </a:r>
            <a:br>
              <a:rPr lang="en-US" sz="1500" dirty="0">
                <a:solidFill>
                  <a:schemeClr val="bg1"/>
                </a:solidFill>
              </a:rPr>
            </a:br>
            <a:r>
              <a:rPr lang="en-US" sz="1500" dirty="0">
                <a:solidFill>
                  <a:schemeClr val="bg1"/>
                </a:solidFill>
              </a:rPr>
              <a:t>How will you help students understand how what they are learning and discussing in Unit 1 can help them to be successful in high school and in life after high school?   What challenges do you foresee in helping engage students and understand the connections between what they are doing in school now and how it relates to their future?  How can you meet those challenges?</a:t>
            </a:r>
            <a:r>
              <a:rPr lang="en-US" sz="1500" dirty="0">
                <a:solidFill>
                  <a:schemeClr val="lt1"/>
                </a:solidFill>
              </a:rPr>
              <a:t/>
            </a:r>
            <a:br>
              <a:rPr lang="en-US" sz="1500" dirty="0">
                <a:solidFill>
                  <a:schemeClr val="lt1"/>
                </a:solidFill>
              </a:rPr>
            </a:br>
            <a:endParaRPr sz="1500" b="0" dirty="0">
              <a:solidFill>
                <a:schemeClr val="lt1"/>
              </a:solidFill>
            </a:endParaRPr>
          </a:p>
        </p:txBody>
      </p:sp>
      <p:sp>
        <p:nvSpPr>
          <p:cNvPr id="6" name="TextBox 5">
            <a:extLst>
              <a:ext uri="{FF2B5EF4-FFF2-40B4-BE49-F238E27FC236}">
                <a16:creationId xmlns:a16="http://schemas.microsoft.com/office/drawing/2014/main" id="{3339A3DB-FA22-4830-32F5-236EABB88ABB}"/>
              </a:ext>
            </a:extLst>
          </p:cNvPr>
          <p:cNvSpPr txBox="1"/>
          <p:nvPr/>
        </p:nvSpPr>
        <p:spPr>
          <a:xfrm>
            <a:off x="414868" y="1142470"/>
            <a:ext cx="1198619" cy="415498"/>
          </a:xfrm>
          <a:prstGeom prst="rect">
            <a:avLst/>
          </a:prstGeom>
          <a:noFill/>
        </p:spPr>
        <p:txBody>
          <a:bodyPr wrap="square" rtlCol="0">
            <a:spAutoFit/>
          </a:bodyPr>
          <a:lstStyle/>
          <a:p>
            <a:r>
              <a:rPr lang="en-US" sz="2100" dirty="0">
                <a:solidFill>
                  <a:schemeClr val="bg2">
                    <a:lumMod val="20000"/>
                    <a:lumOff val="80000"/>
                  </a:schemeClr>
                </a:solidFill>
              </a:rPr>
              <a:t>Unit 1</a:t>
            </a:r>
          </a:p>
        </p:txBody>
      </p:sp>
      <p:pic>
        <p:nvPicPr>
          <p:cNvPr id="1026" name="Picture 2" descr="Reflections – We are what we think.">
            <a:extLst>
              <a:ext uri="{FF2B5EF4-FFF2-40B4-BE49-F238E27FC236}">
                <a16:creationId xmlns:a16="http://schemas.microsoft.com/office/drawing/2014/main" id="{55F7EA76-0AD6-CACE-6C5E-3A51640D1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63" y="1828354"/>
            <a:ext cx="1679027"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00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6" name="Google Shape;179;p33">
            <a:extLst>
              <a:ext uri="{FF2B5EF4-FFF2-40B4-BE49-F238E27FC236}">
                <a16:creationId xmlns:a16="http://schemas.microsoft.com/office/drawing/2014/main" id="{3571B303-3694-913D-26CE-573AC1DEAFB4}"/>
              </a:ext>
            </a:extLst>
          </p:cNvPr>
          <p:cNvSpPr/>
          <p:nvPr/>
        </p:nvSpPr>
        <p:spPr>
          <a:xfrm>
            <a:off x="2009942" y="797421"/>
            <a:ext cx="4753961" cy="3593537"/>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1431" tIns="25706" rIns="51431" bIns="25706" anchor="ctr" anchorCtr="0">
            <a:noAutofit/>
          </a:bodyPr>
          <a:lstStyle/>
          <a:p>
            <a:pPr fontAlgn="base"/>
            <a:endParaRPr lang="en-US" sz="1500" dirty="0">
              <a:latin typeface="Calibri" panose="020F0502020204030204" pitchFamily="34" charset="0"/>
              <a:cs typeface="Calibri" panose="020F0502020204030204" pitchFamily="34" charset="0"/>
            </a:endParaRPr>
          </a:p>
          <a:p>
            <a:endParaRPr sz="15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569EC70E-DEDC-4D99-9A01-3C0A5B122146}"/>
              </a:ext>
            </a:extLst>
          </p:cNvPr>
          <p:cNvSpPr>
            <a:spLocks noGrp="1"/>
          </p:cNvSpPr>
          <p:nvPr>
            <p:ph type="title"/>
          </p:nvPr>
        </p:nvSpPr>
        <p:spPr/>
        <p:txBody>
          <a:bodyPr/>
          <a:lstStyle/>
          <a:p>
            <a:r>
              <a:rPr lang="en-US" dirty="0"/>
              <a:t>PD Feedback Survey</a:t>
            </a:r>
          </a:p>
        </p:txBody>
      </p:sp>
      <p:sp>
        <p:nvSpPr>
          <p:cNvPr id="3" name="Text Placeholder 2">
            <a:extLst>
              <a:ext uri="{FF2B5EF4-FFF2-40B4-BE49-F238E27FC236}">
                <a16:creationId xmlns:a16="http://schemas.microsoft.com/office/drawing/2014/main" id="{75EDB5FE-5975-444C-8345-41E7C64DC30A}"/>
              </a:ext>
            </a:extLst>
          </p:cNvPr>
          <p:cNvSpPr>
            <a:spLocks noGrp="1"/>
          </p:cNvSpPr>
          <p:nvPr>
            <p:ph type="body" idx="1"/>
          </p:nvPr>
        </p:nvSpPr>
        <p:spPr>
          <a:xfrm>
            <a:off x="2205111" y="1732179"/>
            <a:ext cx="2520755" cy="2376420"/>
          </a:xfrm>
        </p:spPr>
        <p:txBody>
          <a:bodyPr>
            <a:normAutofit/>
          </a:bodyPr>
          <a:lstStyle/>
          <a:p>
            <a:endParaRPr lang="en-US" dirty="0"/>
          </a:p>
          <a:p>
            <a:endParaRPr lang="en-US" dirty="0"/>
          </a:p>
          <a:p>
            <a:endParaRPr lang="en-US" dirty="0"/>
          </a:p>
          <a:p>
            <a:endParaRPr lang="en-US" dirty="0"/>
          </a:p>
          <a:p>
            <a:pPr marL="104775" indent="0">
              <a:buNone/>
            </a:pPr>
            <a:endParaRPr lang="en-US" dirty="0"/>
          </a:p>
        </p:txBody>
      </p:sp>
      <p:sp>
        <p:nvSpPr>
          <p:cNvPr id="8" name="TextBox 7">
            <a:extLst>
              <a:ext uri="{FF2B5EF4-FFF2-40B4-BE49-F238E27FC236}">
                <a16:creationId xmlns:a16="http://schemas.microsoft.com/office/drawing/2014/main" id="{FCDC6715-E4F0-446E-BB22-1A62628B1753}"/>
              </a:ext>
            </a:extLst>
          </p:cNvPr>
          <p:cNvSpPr txBox="1"/>
          <p:nvPr/>
        </p:nvSpPr>
        <p:spPr>
          <a:xfrm>
            <a:off x="4971573" y="7634630"/>
            <a:ext cx="1175813" cy="403957"/>
          </a:xfrm>
          <a:prstGeom prst="rect">
            <a:avLst/>
          </a:prstGeom>
          <a:noFill/>
        </p:spPr>
        <p:txBody>
          <a:bodyPr wrap="square" rtlCol="0">
            <a:spAutoFit/>
          </a:bodyPr>
          <a:lstStyle/>
          <a:p>
            <a:r>
              <a:rPr lang="en-US" sz="675">
                <a:hlinkClick r:id="rId3" tooltip="https://www.thebluediamondgallery.com/typewriter/q/questions.html"/>
              </a:rPr>
              <a:t>This Photo</a:t>
            </a:r>
            <a:r>
              <a:rPr lang="en-US" sz="675"/>
              <a:t> by Unknown Author is licensed under </a:t>
            </a:r>
            <a:r>
              <a:rPr lang="en-US" sz="675">
                <a:hlinkClick r:id="rId4" tooltip="https://creativecommons.org/licenses/by-sa/3.0/"/>
              </a:rPr>
              <a:t>CC BY-SA</a:t>
            </a:r>
            <a:endParaRPr lang="en-US" sz="675"/>
          </a:p>
        </p:txBody>
      </p:sp>
      <p:pic>
        <p:nvPicPr>
          <p:cNvPr id="5" name="Picture 4">
            <a:extLst>
              <a:ext uri="{FF2B5EF4-FFF2-40B4-BE49-F238E27FC236}">
                <a16:creationId xmlns:a16="http://schemas.microsoft.com/office/drawing/2014/main" id="{41504A62-E9AF-442F-9A0F-E320C588B4C8}"/>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2143125" y="1448918"/>
            <a:ext cx="2286000" cy="1400175"/>
          </a:xfrm>
          <a:prstGeom prst="rect">
            <a:avLst/>
          </a:prstGeom>
        </p:spPr>
      </p:pic>
      <p:sp>
        <p:nvSpPr>
          <p:cNvPr id="9" name="TextBox 8">
            <a:extLst>
              <a:ext uri="{FF2B5EF4-FFF2-40B4-BE49-F238E27FC236}">
                <a16:creationId xmlns:a16="http://schemas.microsoft.com/office/drawing/2014/main" id="{2F256C9B-AE9A-45E7-A0EA-B0A6D13A5834}"/>
              </a:ext>
            </a:extLst>
          </p:cNvPr>
          <p:cNvSpPr txBox="1"/>
          <p:nvPr/>
        </p:nvSpPr>
        <p:spPr>
          <a:xfrm>
            <a:off x="2260063" y="2716655"/>
            <a:ext cx="2286000" cy="196208"/>
          </a:xfrm>
          <a:prstGeom prst="rect">
            <a:avLst/>
          </a:prstGeom>
          <a:noFill/>
        </p:spPr>
        <p:txBody>
          <a:bodyPr wrap="square" rtlCol="0">
            <a:spAutoFit/>
          </a:bodyPr>
          <a:lstStyle/>
          <a:p>
            <a:endParaRPr lang="en-US" sz="675" dirty="0"/>
          </a:p>
        </p:txBody>
      </p:sp>
      <p:pic>
        <p:nvPicPr>
          <p:cNvPr id="12" name="Picture 11">
            <a:extLst>
              <a:ext uri="{FF2B5EF4-FFF2-40B4-BE49-F238E27FC236}">
                <a16:creationId xmlns:a16="http://schemas.microsoft.com/office/drawing/2014/main" id="{A298FD29-1F00-4FE4-93FC-C3586C54F17F}"/>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4725866" y="2716217"/>
            <a:ext cx="1909728" cy="1273152"/>
          </a:xfrm>
          <a:prstGeom prst="rect">
            <a:avLst/>
          </a:prstGeom>
        </p:spPr>
      </p:pic>
      <p:sp>
        <p:nvSpPr>
          <p:cNvPr id="13" name="TextBox 12">
            <a:extLst>
              <a:ext uri="{FF2B5EF4-FFF2-40B4-BE49-F238E27FC236}">
                <a16:creationId xmlns:a16="http://schemas.microsoft.com/office/drawing/2014/main" id="{C5681965-C10F-4A9E-A957-AB4344D43E11}"/>
              </a:ext>
            </a:extLst>
          </p:cNvPr>
          <p:cNvSpPr txBox="1"/>
          <p:nvPr/>
        </p:nvSpPr>
        <p:spPr>
          <a:xfrm>
            <a:off x="2439866" y="3009529"/>
            <a:ext cx="2347986" cy="1246495"/>
          </a:xfrm>
          <a:prstGeom prst="rect">
            <a:avLst/>
          </a:prstGeom>
          <a:noFill/>
        </p:spPr>
        <p:txBody>
          <a:bodyPr wrap="square" rtlCol="0">
            <a:spAutoFit/>
          </a:bodyPr>
          <a:lstStyle/>
          <a:p>
            <a:pPr marL="104775"/>
            <a:r>
              <a:rPr lang="en-US" sz="1500" dirty="0"/>
              <a:t>Please check your email now for a link to our feedback survey and complete it now.</a:t>
            </a:r>
          </a:p>
          <a:p>
            <a:pPr marL="104775"/>
            <a:r>
              <a:rPr lang="en-US" sz="1500" dirty="0"/>
              <a:t>Thanks so much!  </a:t>
            </a:r>
          </a:p>
        </p:txBody>
      </p:sp>
      <p:sp>
        <p:nvSpPr>
          <p:cNvPr id="14" name="TextBox 13">
            <a:extLst>
              <a:ext uri="{FF2B5EF4-FFF2-40B4-BE49-F238E27FC236}">
                <a16:creationId xmlns:a16="http://schemas.microsoft.com/office/drawing/2014/main" id="{928A5C53-D733-4447-925E-3D5198EFDE9D}"/>
              </a:ext>
            </a:extLst>
          </p:cNvPr>
          <p:cNvSpPr txBox="1"/>
          <p:nvPr/>
        </p:nvSpPr>
        <p:spPr>
          <a:xfrm>
            <a:off x="4846359" y="1812830"/>
            <a:ext cx="1789235" cy="553998"/>
          </a:xfrm>
          <a:prstGeom prst="rect">
            <a:avLst/>
          </a:prstGeom>
          <a:noFill/>
        </p:spPr>
        <p:txBody>
          <a:bodyPr wrap="square" rtlCol="0">
            <a:spAutoFit/>
          </a:bodyPr>
          <a:lstStyle/>
          <a:p>
            <a:r>
              <a:rPr lang="en-US" sz="1500" dirty="0"/>
              <a:t>Your feedback matters to us!</a:t>
            </a:r>
          </a:p>
        </p:txBody>
      </p:sp>
    </p:spTree>
    <p:extLst>
      <p:ext uri="{BB962C8B-B14F-4D97-AF65-F5344CB8AC3E}">
        <p14:creationId xmlns:p14="http://schemas.microsoft.com/office/powerpoint/2010/main" val="3787374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4" name="Rectangle 3">
            <a:extLst>
              <a:ext uri="{FF2B5EF4-FFF2-40B4-BE49-F238E27FC236}">
                <a16:creationId xmlns:a16="http://schemas.microsoft.com/office/drawing/2014/main" id="{4CF62B95-B924-AC35-A737-2651B7045AB0}"/>
              </a:ext>
            </a:extLst>
          </p:cNvPr>
          <p:cNvSpPr/>
          <p:nvPr/>
        </p:nvSpPr>
        <p:spPr>
          <a:xfrm>
            <a:off x="2065283" y="797421"/>
            <a:ext cx="4642945" cy="3510999"/>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7" name="Google Shape;617;p90"/>
          <p:cNvSpPr txBox="1">
            <a:spLocks noGrp="1"/>
          </p:cNvSpPr>
          <p:nvPr>
            <p:ph type="title"/>
          </p:nvPr>
        </p:nvSpPr>
        <p:spPr>
          <a:xfrm>
            <a:off x="2343150" y="905741"/>
            <a:ext cx="4171950" cy="642938"/>
          </a:xfrm>
          <a:prstGeom prst="rect">
            <a:avLst/>
          </a:prstGeom>
          <a:noFill/>
          <a:ln>
            <a:noFill/>
          </a:ln>
        </p:spPr>
        <p:txBody>
          <a:bodyPr spcFirstLastPara="1" wrap="square" lIns="51431" tIns="25706" rIns="51431" bIns="25706" anchor="ctr" anchorCtr="0">
            <a:normAutofit/>
          </a:bodyPr>
          <a:lstStyle/>
          <a:p>
            <a:pPr>
              <a:buSzPts val="3300"/>
            </a:pPr>
            <a:r>
              <a:rPr lang="en" b="1" dirty="0"/>
              <a:t>Materials </a:t>
            </a:r>
            <a:r>
              <a:rPr lang="en-US" b="1" dirty="0"/>
              <a:t>Check-In </a:t>
            </a:r>
            <a:endParaRPr dirty="0"/>
          </a:p>
        </p:txBody>
      </p:sp>
      <p:sp>
        <p:nvSpPr>
          <p:cNvPr id="618" name="Google Shape;618;p90"/>
          <p:cNvSpPr txBox="1">
            <a:spLocks noGrp="1"/>
          </p:cNvSpPr>
          <p:nvPr>
            <p:ph type="body" idx="1"/>
          </p:nvPr>
        </p:nvSpPr>
        <p:spPr>
          <a:xfrm>
            <a:off x="2343150" y="1543051"/>
            <a:ext cx="4171950" cy="2545854"/>
          </a:xfrm>
          <a:prstGeom prst="rect">
            <a:avLst/>
          </a:prstGeom>
          <a:noFill/>
          <a:ln>
            <a:noFill/>
          </a:ln>
        </p:spPr>
        <p:txBody>
          <a:bodyPr spcFirstLastPara="1" wrap="square" lIns="51431" tIns="25706" rIns="51431" bIns="25706" anchor="t" anchorCtr="0">
            <a:normAutofit/>
          </a:bodyPr>
          <a:lstStyle/>
          <a:p>
            <a:pPr marL="0" indent="0">
              <a:spcBef>
                <a:spcPts val="0"/>
              </a:spcBef>
              <a:buSzPts val="2400"/>
              <a:buNone/>
            </a:pPr>
            <a:r>
              <a:rPr lang="en-US" dirty="0"/>
              <a:t>Everyone should have a</a:t>
            </a:r>
            <a:r>
              <a:rPr lang="en" dirty="0"/>
              <a:t>ll 4</a:t>
            </a:r>
            <a:r>
              <a:rPr lang="en-US" dirty="0"/>
              <a:t>S </a:t>
            </a:r>
            <a:r>
              <a:rPr lang="en" dirty="0"/>
              <a:t>materials </a:t>
            </a:r>
            <a:r>
              <a:rPr lang="en-US" dirty="0"/>
              <a:t>downloaded and </a:t>
            </a:r>
            <a:r>
              <a:rPr lang="en" dirty="0"/>
              <a:t>arranged in folders.  </a:t>
            </a:r>
            <a:r>
              <a:rPr lang="en-US" dirty="0"/>
              <a:t>Any questions to discuss?  (Check in with facilitator about any access issues.)</a:t>
            </a:r>
            <a:endParaRPr dirty="0"/>
          </a:p>
          <a:p>
            <a:pPr marL="0" indent="0">
              <a:spcBef>
                <a:spcPts val="375"/>
              </a:spcBef>
              <a:buSzPts val="2400"/>
              <a:buNone/>
            </a:pPr>
            <a:endParaRPr dirty="0"/>
          </a:p>
          <a:p>
            <a:pPr marL="0" indent="0">
              <a:spcBef>
                <a:spcPts val="375"/>
              </a:spcBef>
              <a:buSzPts val="2400"/>
              <a:buNone/>
            </a:pPr>
            <a:endParaRPr dirty="0"/>
          </a:p>
          <a:p>
            <a:pPr marL="0" indent="0">
              <a:spcBef>
                <a:spcPts val="375"/>
              </a:spcBef>
              <a:buSzPts val="2400"/>
              <a:buNone/>
            </a:pPr>
            <a:endParaRPr dirty="0"/>
          </a:p>
          <a:p>
            <a:pPr marL="0" indent="0">
              <a:spcBef>
                <a:spcPts val="375"/>
              </a:spcBef>
              <a:buSzPts val="2400"/>
              <a:buNone/>
            </a:pPr>
            <a:endParaRPr dirty="0"/>
          </a:p>
        </p:txBody>
      </p:sp>
      <p:pic>
        <p:nvPicPr>
          <p:cNvPr id="2" name="Picture 1">
            <a:extLst>
              <a:ext uri="{FF2B5EF4-FFF2-40B4-BE49-F238E27FC236}">
                <a16:creationId xmlns:a16="http://schemas.microsoft.com/office/drawing/2014/main" id="{555BA518-E5D9-8C4B-E218-5A4A5A67F363}"/>
              </a:ext>
            </a:extLst>
          </p:cNvPr>
          <p:cNvPicPr>
            <a:picLocks noChangeAspect="1"/>
          </p:cNvPicPr>
          <p:nvPr/>
        </p:nvPicPr>
        <p:blipFill>
          <a:blip r:embed="rId3"/>
          <a:stretch>
            <a:fillRect/>
          </a:stretch>
        </p:blipFill>
        <p:spPr>
          <a:xfrm>
            <a:off x="140649" y="1110947"/>
            <a:ext cx="1711799" cy="2337861"/>
          </a:xfrm>
          <a:prstGeom prst="rect">
            <a:avLst/>
          </a:prstGeom>
        </p:spPr>
      </p:pic>
      <p:pic>
        <p:nvPicPr>
          <p:cNvPr id="11" name="Picture 10">
            <a:extLst>
              <a:ext uri="{FF2B5EF4-FFF2-40B4-BE49-F238E27FC236}">
                <a16:creationId xmlns:a16="http://schemas.microsoft.com/office/drawing/2014/main" id="{D40639A0-960F-459B-8505-566E2532B63B}"/>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4273006" y="2773409"/>
            <a:ext cx="2338658" cy="1315496"/>
          </a:xfrm>
          <a:prstGeom prst="rect">
            <a:avLst/>
          </a:prstGeom>
        </p:spPr>
      </p:pic>
      <p:pic>
        <p:nvPicPr>
          <p:cNvPr id="14" name="Picture 13">
            <a:extLst>
              <a:ext uri="{FF2B5EF4-FFF2-40B4-BE49-F238E27FC236}">
                <a16:creationId xmlns:a16="http://schemas.microsoft.com/office/drawing/2014/main" id="{E92D0B50-212D-4EC1-96CC-6D0AEE16E1BD}"/>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2130315" y="2758373"/>
            <a:ext cx="2086827" cy="13455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 name="Rectangle 1">
            <a:extLst>
              <a:ext uri="{FF2B5EF4-FFF2-40B4-BE49-F238E27FC236}">
                <a16:creationId xmlns:a16="http://schemas.microsoft.com/office/drawing/2014/main" id="{E06BCFAA-7F84-CDB5-CB5A-094BD838D865}"/>
              </a:ext>
            </a:extLst>
          </p:cNvPr>
          <p:cNvSpPr/>
          <p:nvPr/>
        </p:nvSpPr>
        <p:spPr>
          <a:xfrm>
            <a:off x="224853" y="711727"/>
            <a:ext cx="6374567" cy="369749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96" name="Google Shape;296;p47"/>
          <p:cNvGrpSpPr/>
          <p:nvPr/>
        </p:nvGrpSpPr>
        <p:grpSpPr>
          <a:xfrm>
            <a:off x="1110007" y="1163947"/>
            <a:ext cx="4475375" cy="3076667"/>
            <a:chOff x="2017875" y="2263"/>
            <a:chExt cx="6327682" cy="5469631"/>
          </a:xfrm>
        </p:grpSpPr>
        <p:sp>
          <p:nvSpPr>
            <p:cNvPr id="297" name="Google Shape;297;p47"/>
            <p:cNvSpPr/>
            <p:nvPr/>
          </p:nvSpPr>
          <p:spPr>
            <a:xfrm>
              <a:off x="4130104" y="2263"/>
              <a:ext cx="1916344" cy="118410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298" name="Google Shape;298;p47"/>
            <p:cNvSpPr txBox="1"/>
            <p:nvPr/>
          </p:nvSpPr>
          <p:spPr>
            <a:xfrm>
              <a:off x="4130104" y="60059"/>
              <a:ext cx="1821600" cy="1126304"/>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a:solidFill>
                    <a:srgbClr val="FFFF00"/>
                  </a:solidFill>
                  <a:latin typeface="Calibri"/>
                  <a:ea typeface="Calibri"/>
                  <a:cs typeface="Calibri"/>
                  <a:sym typeface="Calibri"/>
                </a:rPr>
                <a:t>Lesson 1: </a:t>
              </a:r>
              <a:r>
                <a:rPr lang="en-US" sz="900">
                  <a:solidFill>
                    <a:schemeClr val="lt1"/>
                  </a:solidFill>
                  <a:latin typeface="Calibri"/>
                  <a:ea typeface="Calibri"/>
                  <a:cs typeface="Calibri"/>
                  <a:sym typeface="Calibri"/>
                </a:rPr>
                <a:t>Introduction to Skills for Secondary School Success</a:t>
              </a:r>
            </a:p>
            <a:p>
              <a:pPr algn="ctr">
                <a:lnSpc>
                  <a:spcPct val="90000"/>
                </a:lnSpc>
                <a:buClr>
                  <a:srgbClr val="FFFF00"/>
                </a:buClr>
                <a:buSzPts val="1400"/>
              </a:pPr>
              <a:endParaRPr lang="en-US" sz="900">
                <a:solidFill>
                  <a:schemeClr val="lt1"/>
                </a:solidFill>
                <a:latin typeface="Calibri"/>
                <a:ea typeface="Calibri"/>
                <a:cs typeface="Calibri"/>
                <a:sym typeface="Calibri"/>
              </a:endParaRPr>
            </a:p>
          </p:txBody>
        </p:sp>
        <p:sp>
          <p:nvSpPr>
            <p:cNvPr id="299" name="Google Shape;299;p47"/>
            <p:cNvSpPr/>
            <p:nvPr/>
          </p:nvSpPr>
          <p:spPr>
            <a:xfrm>
              <a:off x="2812787" y="594314"/>
              <a:ext cx="4737900" cy="4737900"/>
            </a:xfrm>
            <a:custGeom>
              <a:avLst/>
              <a:gdLst/>
              <a:ahLst/>
              <a:cxnLst/>
              <a:rect l="l" t="t" r="r" b="b"/>
              <a:pathLst>
                <a:path w="120000" h="120000" extrusionOk="0">
                  <a:moveTo>
                    <a:pt x="83388" y="4746"/>
                  </a:moveTo>
                  <a:lnTo>
                    <a:pt x="83388" y="4746"/>
                  </a:lnTo>
                  <a:cubicBezTo>
                    <a:pt x="93987" y="9232"/>
                    <a:pt x="103072" y="16672"/>
                    <a:pt x="109559" y="26178"/>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0" name="Google Shape;300;p47"/>
            <p:cNvSpPr/>
            <p:nvPr/>
          </p:nvSpPr>
          <p:spPr>
            <a:xfrm>
              <a:off x="6523957" y="1639185"/>
              <a:ext cx="1821600" cy="1184100"/>
            </a:xfrm>
            <a:prstGeom prst="roundRect">
              <a:avLst>
                <a:gd name="adj" fmla="val 16667"/>
              </a:avLst>
            </a:prstGeom>
            <a:solidFill>
              <a:srgbClr val="00B050"/>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1" name="Google Shape;301;p47"/>
            <p:cNvSpPr txBox="1"/>
            <p:nvPr/>
          </p:nvSpPr>
          <p:spPr>
            <a:xfrm>
              <a:off x="6581761" y="1696989"/>
              <a:ext cx="1706100" cy="1068600"/>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a:solidFill>
                    <a:srgbClr val="FFFF00"/>
                  </a:solidFill>
                  <a:latin typeface="Calibri"/>
                  <a:ea typeface="Calibri"/>
                  <a:cs typeface="Calibri"/>
                  <a:sym typeface="Calibri"/>
                </a:rPr>
                <a:t>Lesson 2: </a:t>
              </a:r>
            </a:p>
            <a:p>
              <a:pPr algn="ctr">
                <a:lnSpc>
                  <a:spcPct val="90000"/>
                </a:lnSpc>
                <a:buClr>
                  <a:srgbClr val="FFFF00"/>
                </a:buClr>
                <a:buSzPts val="1400"/>
              </a:pPr>
              <a:r>
                <a:rPr lang="en-US" sz="900">
                  <a:solidFill>
                    <a:schemeClr val="lt1"/>
                  </a:solidFill>
                  <a:latin typeface="Calibri"/>
                  <a:ea typeface="Calibri"/>
                  <a:cs typeface="Calibri"/>
                  <a:sym typeface="Calibri"/>
                </a:rPr>
                <a:t>You are the Author of Your Life Story</a:t>
              </a:r>
            </a:p>
          </p:txBody>
        </p:sp>
        <p:sp>
          <p:nvSpPr>
            <p:cNvPr id="302" name="Google Shape;302;p47"/>
            <p:cNvSpPr/>
            <p:nvPr/>
          </p:nvSpPr>
          <p:spPr>
            <a:xfrm>
              <a:off x="2812787" y="594314"/>
              <a:ext cx="4737900" cy="4737900"/>
            </a:xfrm>
            <a:custGeom>
              <a:avLst/>
              <a:gdLst/>
              <a:ahLst/>
              <a:cxnLst/>
              <a:rect l="l" t="t" r="r" b="b"/>
              <a:pathLst>
                <a:path w="120000" h="120000" extrusionOk="0">
                  <a:moveTo>
                    <a:pt x="119917" y="56838"/>
                  </a:moveTo>
                  <a:lnTo>
                    <a:pt x="119917" y="56838"/>
                  </a:lnTo>
                  <a:cubicBezTo>
                    <a:pt x="120597" y="69722"/>
                    <a:pt x="117105" y="82483"/>
                    <a:pt x="109961" y="93226"/>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3" name="Google Shape;303;p47"/>
            <p:cNvSpPr/>
            <p:nvPr/>
          </p:nvSpPr>
          <p:spPr>
            <a:xfrm>
              <a:off x="5663372" y="4287794"/>
              <a:ext cx="1821600" cy="1184100"/>
            </a:xfrm>
            <a:prstGeom prst="roundRect">
              <a:avLst>
                <a:gd name="adj" fmla="val 16667"/>
              </a:avLst>
            </a:prstGeom>
            <a:solidFill>
              <a:srgbClr val="C55A11"/>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4" name="Google Shape;304;p47"/>
            <p:cNvSpPr txBox="1"/>
            <p:nvPr/>
          </p:nvSpPr>
          <p:spPr>
            <a:xfrm>
              <a:off x="5721176" y="4345598"/>
              <a:ext cx="1706100" cy="1068600"/>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a:solidFill>
                    <a:srgbClr val="FFFF00"/>
                  </a:solidFill>
                  <a:latin typeface="Calibri"/>
                  <a:ea typeface="Calibri"/>
                  <a:cs typeface="Calibri"/>
                  <a:sym typeface="Calibri"/>
                </a:rPr>
                <a:t>Lesson 3: </a:t>
              </a:r>
              <a:r>
                <a:rPr lang="en-US" sz="900">
                  <a:solidFill>
                    <a:schemeClr val="lt1"/>
                  </a:solidFill>
                  <a:latin typeface="Calibri"/>
                  <a:ea typeface="Calibri"/>
                  <a:cs typeface="Calibri"/>
                  <a:sym typeface="Calibri"/>
                </a:rPr>
                <a:t>Expressing My Identity Creatively</a:t>
              </a:r>
            </a:p>
            <a:p>
              <a:pPr algn="ctr">
                <a:lnSpc>
                  <a:spcPct val="90000"/>
                </a:lnSpc>
                <a:buClr>
                  <a:srgbClr val="FFFF00"/>
                </a:buClr>
                <a:buSzPts val="1400"/>
              </a:pPr>
              <a:endParaRPr lang="en-US" sz="900">
                <a:solidFill>
                  <a:schemeClr val="lt1"/>
                </a:solidFill>
                <a:latin typeface="Calibri"/>
                <a:ea typeface="Calibri"/>
                <a:cs typeface="Calibri"/>
                <a:sym typeface="Calibri"/>
              </a:endParaRPr>
            </a:p>
          </p:txBody>
        </p:sp>
        <p:sp>
          <p:nvSpPr>
            <p:cNvPr id="305" name="Google Shape;305;p47"/>
            <p:cNvSpPr/>
            <p:nvPr/>
          </p:nvSpPr>
          <p:spPr>
            <a:xfrm>
              <a:off x="2812787" y="594314"/>
              <a:ext cx="4737900" cy="4737900"/>
            </a:xfrm>
            <a:custGeom>
              <a:avLst/>
              <a:gdLst/>
              <a:ahLst/>
              <a:cxnLst/>
              <a:rect l="l" t="t" r="r" b="b"/>
              <a:pathLst>
                <a:path w="120000" h="120000" extrusionOk="0">
                  <a:moveTo>
                    <a:pt x="71959" y="118796"/>
                  </a:moveTo>
                  <a:lnTo>
                    <a:pt x="71959" y="118796"/>
                  </a:lnTo>
                  <a:cubicBezTo>
                    <a:pt x="64067" y="120401"/>
                    <a:pt x="55933" y="120401"/>
                    <a:pt x="48042" y="118796"/>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6" name="Google Shape;306;p47"/>
            <p:cNvSpPr/>
            <p:nvPr/>
          </p:nvSpPr>
          <p:spPr>
            <a:xfrm>
              <a:off x="2878460" y="4287794"/>
              <a:ext cx="1821600" cy="1184100"/>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7" name="Google Shape;307;p47"/>
            <p:cNvSpPr txBox="1"/>
            <p:nvPr/>
          </p:nvSpPr>
          <p:spPr>
            <a:xfrm>
              <a:off x="2936264" y="4345598"/>
              <a:ext cx="1706100" cy="1068600"/>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a:solidFill>
                    <a:srgbClr val="FFFF00"/>
                  </a:solidFill>
                  <a:latin typeface="Calibri"/>
                  <a:ea typeface="Calibri"/>
                  <a:cs typeface="Calibri"/>
                  <a:sym typeface="Calibri"/>
                </a:rPr>
                <a:t>Lessons 4-5: </a:t>
              </a:r>
              <a:r>
                <a:rPr lang="en-US" sz="900">
                  <a:solidFill>
                    <a:schemeClr val="lt1"/>
                  </a:solidFill>
                  <a:latin typeface="Calibri"/>
                  <a:ea typeface="Calibri"/>
                  <a:cs typeface="Calibri"/>
                  <a:sym typeface="Calibri"/>
                </a:rPr>
                <a:t>Career Exploration I &amp; II</a:t>
              </a:r>
              <a:endParaRPr lang="en-US" sz="788"/>
            </a:p>
          </p:txBody>
        </p:sp>
        <p:sp>
          <p:nvSpPr>
            <p:cNvPr id="308" name="Google Shape;308;p47"/>
            <p:cNvSpPr/>
            <p:nvPr/>
          </p:nvSpPr>
          <p:spPr>
            <a:xfrm>
              <a:off x="2812787" y="594314"/>
              <a:ext cx="4737900" cy="4737900"/>
            </a:xfrm>
            <a:custGeom>
              <a:avLst/>
              <a:gdLst/>
              <a:ahLst/>
              <a:cxnLst/>
              <a:rect l="l" t="t" r="r" b="b"/>
              <a:pathLst>
                <a:path w="120000" h="120000" extrusionOk="0">
                  <a:moveTo>
                    <a:pt x="10040" y="93226"/>
                  </a:moveTo>
                  <a:cubicBezTo>
                    <a:pt x="2895" y="82483"/>
                    <a:pt x="-596" y="69722"/>
                    <a:pt x="83" y="56838"/>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09" name="Google Shape;309;p47"/>
            <p:cNvSpPr/>
            <p:nvPr/>
          </p:nvSpPr>
          <p:spPr>
            <a:xfrm>
              <a:off x="2017875" y="1639185"/>
              <a:ext cx="1821600" cy="1184100"/>
            </a:xfrm>
            <a:prstGeom prst="roundRect">
              <a:avLst>
                <a:gd name="adj" fmla="val 16667"/>
              </a:avLst>
            </a:prstGeom>
            <a:solidFill>
              <a:srgbClr val="7030A0"/>
            </a:solidFill>
            <a:ln w="12700" cap="flat" cmpd="sng">
              <a:solidFill>
                <a:schemeClr val="lt1"/>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sp>
          <p:nvSpPr>
            <p:cNvPr id="310" name="Google Shape;310;p47"/>
            <p:cNvSpPr txBox="1"/>
            <p:nvPr/>
          </p:nvSpPr>
          <p:spPr>
            <a:xfrm>
              <a:off x="2075679" y="1696989"/>
              <a:ext cx="1706100" cy="1068600"/>
            </a:xfrm>
            <a:prstGeom prst="rect">
              <a:avLst/>
            </a:prstGeom>
            <a:noFill/>
            <a:ln>
              <a:noFill/>
            </a:ln>
          </p:spPr>
          <p:txBody>
            <a:bodyPr spcFirstLastPara="1" wrap="square" lIns="34294" tIns="34294" rIns="34294" bIns="34294" anchor="ctr" anchorCtr="0">
              <a:noAutofit/>
            </a:bodyPr>
            <a:lstStyle/>
            <a:p>
              <a:pPr algn="ctr">
                <a:lnSpc>
                  <a:spcPct val="90000"/>
                </a:lnSpc>
                <a:buClr>
                  <a:srgbClr val="FFFF00"/>
                </a:buClr>
                <a:buSzPts val="1400"/>
              </a:pPr>
              <a:r>
                <a:rPr lang="en-US" sz="900" b="1">
                  <a:solidFill>
                    <a:srgbClr val="FFFF00"/>
                  </a:solidFill>
                  <a:latin typeface="Calibri"/>
                  <a:ea typeface="Calibri"/>
                  <a:cs typeface="Calibri"/>
                  <a:sym typeface="Calibri"/>
                </a:rPr>
                <a:t>Lessons 6-7: </a:t>
              </a:r>
              <a:r>
                <a:rPr lang="en-US" sz="900">
                  <a:solidFill>
                    <a:schemeClr val="lt1"/>
                  </a:solidFill>
                  <a:latin typeface="Calibri"/>
                  <a:ea typeface="Calibri"/>
                  <a:cs typeface="Calibri"/>
                  <a:sym typeface="Calibri"/>
                </a:rPr>
                <a:t>My Future Self Parts I &amp; II</a:t>
              </a:r>
              <a:endParaRPr lang="en-US" sz="788"/>
            </a:p>
          </p:txBody>
        </p:sp>
        <p:sp>
          <p:nvSpPr>
            <p:cNvPr id="311" name="Google Shape;311;p47"/>
            <p:cNvSpPr/>
            <p:nvPr/>
          </p:nvSpPr>
          <p:spPr>
            <a:xfrm>
              <a:off x="2812787" y="594314"/>
              <a:ext cx="4737900" cy="4737900"/>
            </a:xfrm>
            <a:custGeom>
              <a:avLst/>
              <a:gdLst/>
              <a:ahLst/>
              <a:cxnLst/>
              <a:rect l="l" t="t" r="r" b="b"/>
              <a:pathLst>
                <a:path w="120000" h="120000" extrusionOk="0">
                  <a:moveTo>
                    <a:pt x="10441" y="26178"/>
                  </a:moveTo>
                  <a:lnTo>
                    <a:pt x="10441" y="26178"/>
                  </a:lnTo>
                  <a:cubicBezTo>
                    <a:pt x="16929" y="16672"/>
                    <a:pt x="26014" y="9232"/>
                    <a:pt x="36612" y="4746"/>
                  </a:cubicBezTo>
                </a:path>
              </a:pathLst>
            </a:custGeom>
            <a:noFill/>
            <a:ln w="9525" cap="flat" cmpd="sng">
              <a:solidFill>
                <a:srgbClr val="4372C3"/>
              </a:solidFill>
              <a:prstDash val="solid"/>
              <a:miter lim="800000"/>
              <a:headEnd type="none" w="sm" len="sm"/>
              <a:tailEnd type="none" w="sm" len="sm"/>
            </a:ln>
          </p:spPr>
          <p:txBody>
            <a:bodyPr spcFirstLastPara="1" wrap="square" lIns="51431" tIns="51431" rIns="51431" bIns="51431" anchor="ctr" anchorCtr="0">
              <a:noAutofit/>
            </a:bodyPr>
            <a:lstStyle/>
            <a:p>
              <a:endParaRPr sz="1050"/>
            </a:p>
          </p:txBody>
        </p:sp>
      </p:grpSp>
      <p:sp>
        <p:nvSpPr>
          <p:cNvPr id="312" name="Google Shape;312;p47"/>
          <p:cNvSpPr txBox="1"/>
          <p:nvPr/>
        </p:nvSpPr>
        <p:spPr>
          <a:xfrm>
            <a:off x="949275" y="711727"/>
            <a:ext cx="4959450" cy="398163"/>
          </a:xfrm>
          <a:prstGeom prst="rect">
            <a:avLst/>
          </a:prstGeom>
          <a:noFill/>
          <a:ln>
            <a:noFill/>
          </a:ln>
        </p:spPr>
        <p:txBody>
          <a:bodyPr spcFirstLastPara="1" wrap="square" lIns="51431" tIns="25706" rIns="51431" bIns="25706" anchor="t" anchorCtr="0">
            <a:spAutoFit/>
          </a:bodyPr>
          <a:lstStyle/>
          <a:p>
            <a:pPr algn="ctr"/>
            <a:r>
              <a:rPr lang="en" sz="2250" b="1">
                <a:solidFill>
                  <a:schemeClr val="dk1"/>
                </a:solidFill>
                <a:latin typeface="Calibri"/>
                <a:ea typeface="Calibri"/>
                <a:cs typeface="Calibri"/>
                <a:sym typeface="Calibri"/>
              </a:rPr>
              <a:t>Unit 1 Learning With a Sense of Purpose</a:t>
            </a:r>
            <a:endParaRPr sz="825"/>
          </a:p>
        </p:txBody>
      </p:sp>
      <p:sp>
        <p:nvSpPr>
          <p:cNvPr id="3" name="Preparation 2">
            <a:extLst>
              <a:ext uri="{FF2B5EF4-FFF2-40B4-BE49-F238E27FC236}">
                <a16:creationId xmlns:a16="http://schemas.microsoft.com/office/drawing/2014/main" id="{390CCB94-A8E0-BAAB-9062-D307A714EFCB}"/>
              </a:ext>
            </a:extLst>
          </p:cNvPr>
          <p:cNvSpPr/>
          <p:nvPr/>
        </p:nvSpPr>
        <p:spPr>
          <a:xfrm>
            <a:off x="2603922" y="2117230"/>
            <a:ext cx="1510878" cy="1261838"/>
          </a:xfrm>
          <a:prstGeom prst="flowChartPreparati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solidFill>
                <a:schemeClr val="bg2"/>
              </a:solidFill>
              <a:latin typeface="Calibri" panose="020F0502020204030204" pitchFamily="34" charset="0"/>
            </a:endParaRPr>
          </a:p>
          <a:p>
            <a:pPr algn="ctr"/>
            <a:r>
              <a:rPr lang="en-US" sz="825">
                <a:solidFill>
                  <a:schemeClr val="bg2"/>
                </a:solidFill>
                <a:latin typeface="Calibri" panose="020F0502020204030204" pitchFamily="34" charset="0"/>
              </a:rPr>
              <a:t>How does my learning at school help me prepare to become the person I want to be and make a difference in my community and in my world?</a:t>
            </a:r>
            <a:endParaRPr lang="en-US" sz="825"/>
          </a:p>
          <a:p>
            <a:pPr algn="ctr"/>
            <a:endParaRPr lang="en-US" sz="1050"/>
          </a:p>
        </p:txBody>
      </p:sp>
      <p:pic>
        <p:nvPicPr>
          <p:cNvPr id="21" name="Picture 20"/>
          <p:cNvPicPr/>
          <p:nvPr/>
        </p:nvPicPr>
        <p:blipFill>
          <a:blip r:embed="rId3">
            <a:extLst>
              <a:ext uri="{28A0092B-C50C-407E-A947-70E740481C1C}">
                <a14:useLocalDpi xmlns:a14="http://schemas.microsoft.com/office/drawing/2010/main" val="0"/>
              </a:ext>
            </a:extLst>
          </a:blip>
          <a:stretch>
            <a:fillRect/>
          </a:stretch>
        </p:blipFill>
        <p:spPr bwMode="auto">
          <a:xfrm>
            <a:off x="195668" y="4459176"/>
            <a:ext cx="1776351" cy="542482"/>
          </a:xfrm>
          <a:prstGeom prst="rect">
            <a:avLst/>
          </a:prstGeom>
          <a:solidFill>
            <a:schemeClr val="bg1"/>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7" name="Rectangle 6">
            <a:extLst>
              <a:ext uri="{FF2B5EF4-FFF2-40B4-BE49-F238E27FC236}">
                <a16:creationId xmlns:a16="http://schemas.microsoft.com/office/drawing/2014/main" id="{26BC8A90-6B35-91AF-46A7-E76C80438E89}"/>
              </a:ext>
            </a:extLst>
          </p:cNvPr>
          <p:cNvSpPr/>
          <p:nvPr/>
        </p:nvSpPr>
        <p:spPr>
          <a:xfrm>
            <a:off x="2246586" y="958249"/>
            <a:ext cx="4288221" cy="320828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C10B5361-820D-4BFA-4BF5-BCF59566779F}"/>
              </a:ext>
            </a:extLst>
          </p:cNvPr>
          <p:cNvSpPr txBox="1"/>
          <p:nvPr/>
        </p:nvSpPr>
        <p:spPr>
          <a:xfrm>
            <a:off x="2475187" y="1202613"/>
            <a:ext cx="3861224" cy="2700739"/>
          </a:xfrm>
          <a:prstGeom prst="rect">
            <a:avLst/>
          </a:prstGeom>
          <a:noFill/>
        </p:spPr>
        <p:txBody>
          <a:bodyPr wrap="square" rtlCol="0">
            <a:spAutoFit/>
          </a:bodyPr>
          <a:lstStyle/>
          <a:p>
            <a:r>
              <a:rPr lang="en-US" sz="2700" dirty="0">
                <a:latin typeface="Calibri" panose="020F0502020204030204" pitchFamily="34" charset="0"/>
              </a:rPr>
              <a:t>How does my learning at school help me prepare for the person I want to be and the work I want to do in life?</a:t>
            </a:r>
            <a:endParaRPr lang="en-US" sz="2700" dirty="0"/>
          </a:p>
          <a:p>
            <a:r>
              <a:rPr lang="en-US" sz="2400" dirty="0"/>
              <a:t/>
            </a:r>
            <a:br>
              <a:rPr lang="en-US" sz="2400" dirty="0"/>
            </a:br>
            <a:endParaRPr lang="en-US" sz="1050" dirty="0"/>
          </a:p>
        </p:txBody>
      </p:sp>
      <p:sp>
        <p:nvSpPr>
          <p:cNvPr id="4" name="TextBox 3">
            <a:extLst>
              <a:ext uri="{FF2B5EF4-FFF2-40B4-BE49-F238E27FC236}">
                <a16:creationId xmlns:a16="http://schemas.microsoft.com/office/drawing/2014/main" id="{2EF643E2-E664-16F6-8A6F-E151B436DAD2}"/>
              </a:ext>
            </a:extLst>
          </p:cNvPr>
          <p:cNvSpPr txBox="1"/>
          <p:nvPr/>
        </p:nvSpPr>
        <p:spPr>
          <a:xfrm>
            <a:off x="1714500" y="2457659"/>
            <a:ext cx="3429000" cy="253916"/>
          </a:xfrm>
          <a:prstGeom prst="rect">
            <a:avLst/>
          </a:prstGeom>
          <a:noFill/>
        </p:spPr>
        <p:txBody>
          <a:bodyPr wrap="square">
            <a:spAutoFit/>
          </a:bodyPr>
          <a:lstStyle/>
          <a:p>
            <a:r>
              <a:rPr lang="en-US" sz="1050"/>
              <a:t> </a:t>
            </a:r>
          </a:p>
        </p:txBody>
      </p:sp>
      <p:sp>
        <p:nvSpPr>
          <p:cNvPr id="5" name="TextBox 4">
            <a:extLst>
              <a:ext uri="{FF2B5EF4-FFF2-40B4-BE49-F238E27FC236}">
                <a16:creationId xmlns:a16="http://schemas.microsoft.com/office/drawing/2014/main" id="{086DDD12-3CC8-C69C-6CE4-EF272C03B4C6}"/>
              </a:ext>
            </a:extLst>
          </p:cNvPr>
          <p:cNvSpPr txBox="1"/>
          <p:nvPr/>
        </p:nvSpPr>
        <p:spPr>
          <a:xfrm>
            <a:off x="230458" y="958249"/>
            <a:ext cx="1537068" cy="1061829"/>
          </a:xfrm>
          <a:prstGeom prst="rect">
            <a:avLst/>
          </a:prstGeom>
          <a:noFill/>
        </p:spPr>
        <p:txBody>
          <a:bodyPr wrap="square" rtlCol="0">
            <a:spAutoFit/>
          </a:bodyPr>
          <a:lstStyle/>
          <a:p>
            <a:r>
              <a:rPr lang="en" sz="2100" b="1" dirty="0">
                <a:solidFill>
                  <a:schemeClr val="bg1"/>
                </a:solidFill>
              </a:rPr>
              <a:t>Unit 1</a:t>
            </a:r>
          </a:p>
          <a:p>
            <a:r>
              <a:rPr lang="en" sz="2100" b="1" dirty="0">
                <a:solidFill>
                  <a:schemeClr val="bg1"/>
                </a:solidFill>
              </a:rPr>
              <a:t>Essential Question</a:t>
            </a:r>
            <a:endParaRPr lang="en-US" sz="21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2" name="Rectangle 1">
            <a:extLst>
              <a:ext uri="{FF2B5EF4-FFF2-40B4-BE49-F238E27FC236}">
                <a16:creationId xmlns:a16="http://schemas.microsoft.com/office/drawing/2014/main" id="{02CE5786-FAB9-0087-129F-67C485BAD755}"/>
              </a:ext>
            </a:extLst>
          </p:cNvPr>
          <p:cNvSpPr/>
          <p:nvPr/>
        </p:nvSpPr>
        <p:spPr>
          <a:xfrm>
            <a:off x="2246586" y="816358"/>
            <a:ext cx="4169980" cy="3586655"/>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51" name="Google Shape;451;p67"/>
          <p:cNvGrpSpPr/>
          <p:nvPr/>
        </p:nvGrpSpPr>
        <p:grpSpPr>
          <a:xfrm>
            <a:off x="2878362" y="1016981"/>
            <a:ext cx="2693763" cy="3109538"/>
            <a:chOff x="3364992" y="1195"/>
            <a:chExt cx="3785616" cy="4348947"/>
          </a:xfrm>
        </p:grpSpPr>
        <p:sp>
          <p:nvSpPr>
            <p:cNvPr id="452" name="Google Shape;452;p67"/>
            <p:cNvSpPr/>
            <p:nvPr/>
          </p:nvSpPr>
          <p:spPr>
            <a:xfrm>
              <a:off x="3364992" y="1195"/>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3" name="Google Shape;453;p67"/>
            <p:cNvSpPr txBox="1"/>
            <p:nvPr/>
          </p:nvSpPr>
          <p:spPr>
            <a:xfrm>
              <a:off x="3398960" y="35163"/>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Do Now</a:t>
              </a:r>
              <a:endParaRPr sz="825"/>
            </a:p>
          </p:txBody>
        </p:sp>
        <p:sp>
          <p:nvSpPr>
            <p:cNvPr id="454" name="Google Shape;454;p67"/>
            <p:cNvSpPr/>
            <p:nvPr/>
          </p:nvSpPr>
          <p:spPr>
            <a:xfrm>
              <a:off x="3364992" y="731818"/>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5" name="Google Shape;455;p67"/>
            <p:cNvSpPr txBox="1"/>
            <p:nvPr/>
          </p:nvSpPr>
          <p:spPr>
            <a:xfrm>
              <a:off x="3398960" y="765786"/>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Dedication-Building Belonging</a:t>
              </a:r>
              <a:endParaRPr sz="825"/>
            </a:p>
          </p:txBody>
        </p:sp>
        <p:sp>
          <p:nvSpPr>
            <p:cNvPr id="456" name="Google Shape;456;p67"/>
            <p:cNvSpPr/>
            <p:nvPr/>
          </p:nvSpPr>
          <p:spPr>
            <a:xfrm>
              <a:off x="3364992" y="1462441"/>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7" name="Google Shape;457;p67"/>
            <p:cNvSpPr txBox="1"/>
            <p:nvPr/>
          </p:nvSpPr>
          <p:spPr>
            <a:xfrm>
              <a:off x="3398960" y="1496409"/>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Introduction (Framing/Overview)</a:t>
              </a:r>
              <a:endParaRPr sz="825"/>
            </a:p>
          </p:txBody>
        </p:sp>
        <p:sp>
          <p:nvSpPr>
            <p:cNvPr id="458" name="Google Shape;458;p67"/>
            <p:cNvSpPr/>
            <p:nvPr/>
          </p:nvSpPr>
          <p:spPr>
            <a:xfrm>
              <a:off x="3364992" y="2193064"/>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59" name="Google Shape;459;p67"/>
            <p:cNvSpPr txBox="1"/>
            <p:nvPr/>
          </p:nvSpPr>
          <p:spPr>
            <a:xfrm>
              <a:off x="3398960" y="2227032"/>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Activities</a:t>
              </a:r>
              <a:endParaRPr sz="825"/>
            </a:p>
          </p:txBody>
        </p:sp>
        <p:sp>
          <p:nvSpPr>
            <p:cNvPr id="460" name="Google Shape;460;p67"/>
            <p:cNvSpPr/>
            <p:nvPr/>
          </p:nvSpPr>
          <p:spPr>
            <a:xfrm>
              <a:off x="3364992" y="2923688"/>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61" name="Google Shape;461;p67"/>
            <p:cNvSpPr txBox="1"/>
            <p:nvPr/>
          </p:nvSpPr>
          <p:spPr>
            <a:xfrm>
              <a:off x="3398960" y="2957656"/>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Closure-Exit Ticket</a:t>
              </a:r>
              <a:endParaRPr sz="825"/>
            </a:p>
          </p:txBody>
        </p:sp>
        <p:sp>
          <p:nvSpPr>
            <p:cNvPr id="462" name="Google Shape;462;p67"/>
            <p:cNvSpPr/>
            <p:nvPr/>
          </p:nvSpPr>
          <p:spPr>
            <a:xfrm>
              <a:off x="3364992" y="3654311"/>
              <a:ext cx="3785616" cy="695831"/>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51431" tIns="51431" rIns="51431" bIns="51431" anchor="ctr" anchorCtr="0">
              <a:noAutofit/>
            </a:bodyPr>
            <a:lstStyle/>
            <a:p>
              <a:endParaRPr sz="1050"/>
            </a:p>
          </p:txBody>
        </p:sp>
        <p:sp>
          <p:nvSpPr>
            <p:cNvPr id="463" name="Google Shape;463;p67"/>
            <p:cNvSpPr txBox="1"/>
            <p:nvPr/>
          </p:nvSpPr>
          <p:spPr>
            <a:xfrm>
              <a:off x="3398960" y="3688279"/>
              <a:ext cx="3717680" cy="627895"/>
            </a:xfrm>
            <a:prstGeom prst="rect">
              <a:avLst/>
            </a:prstGeom>
            <a:noFill/>
            <a:ln>
              <a:noFill/>
            </a:ln>
          </p:spPr>
          <p:txBody>
            <a:bodyPr spcFirstLastPara="1" wrap="square" lIns="42863" tIns="21431" rIns="42863" bIns="21431" anchor="ctr" anchorCtr="0">
              <a:noAutofit/>
            </a:bodyPr>
            <a:lstStyle/>
            <a:p>
              <a:pPr algn="ctr">
                <a:lnSpc>
                  <a:spcPct val="90000"/>
                </a:lnSpc>
                <a:buClr>
                  <a:schemeClr val="lt1"/>
                </a:buClr>
                <a:buSzPts val="1500"/>
              </a:pPr>
              <a:r>
                <a:rPr lang="en" sz="1125">
                  <a:solidFill>
                    <a:schemeClr val="lt1"/>
                  </a:solidFill>
                  <a:latin typeface="Calibri"/>
                  <a:ea typeface="Calibri"/>
                  <a:cs typeface="Calibri"/>
                  <a:sym typeface="Calibri"/>
                </a:rPr>
                <a:t>Extensions/Homework</a:t>
              </a:r>
              <a:endParaRPr sz="825"/>
            </a:p>
          </p:txBody>
        </p:sp>
      </p:grpSp>
      <p:sp>
        <p:nvSpPr>
          <p:cNvPr id="3" name="TextBox 2">
            <a:extLst>
              <a:ext uri="{FF2B5EF4-FFF2-40B4-BE49-F238E27FC236}">
                <a16:creationId xmlns:a16="http://schemas.microsoft.com/office/drawing/2014/main" id="{A8A2FBA8-31CD-44AC-5856-4A9D4F18D87E}"/>
              </a:ext>
            </a:extLst>
          </p:cNvPr>
          <p:cNvSpPr txBox="1"/>
          <p:nvPr/>
        </p:nvSpPr>
        <p:spPr>
          <a:xfrm>
            <a:off x="292894" y="1312228"/>
            <a:ext cx="1557337" cy="1061829"/>
          </a:xfrm>
          <a:prstGeom prst="rect">
            <a:avLst/>
          </a:prstGeom>
          <a:noFill/>
        </p:spPr>
        <p:txBody>
          <a:bodyPr wrap="square" rtlCol="0">
            <a:spAutoFit/>
          </a:bodyPr>
          <a:lstStyle/>
          <a:p>
            <a:r>
              <a:rPr lang="en" sz="2100" b="1">
                <a:solidFill>
                  <a:schemeClr val="bg1"/>
                </a:solidFill>
              </a:rPr>
              <a:t>Overview of a Lesson</a:t>
            </a:r>
            <a:endParaRPr lang="en-US" sz="2100" b="1">
              <a:solidFill>
                <a:schemeClr val="bg1"/>
              </a:solidFill>
            </a:endParaRPr>
          </a:p>
        </p:txBody>
      </p:sp>
      <p:pic>
        <p:nvPicPr>
          <p:cNvPr id="2050" name="Picture 2" descr="How to make an effective &amp; engaging Lesson Plan? | Blog">
            <a:extLst>
              <a:ext uri="{FF2B5EF4-FFF2-40B4-BE49-F238E27FC236}">
                <a16:creationId xmlns:a16="http://schemas.microsoft.com/office/drawing/2014/main" id="{0EBB2424-28C8-FF4C-29C7-B59291A1A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46" y="2468608"/>
            <a:ext cx="1582226" cy="149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77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e940414-f5a2-4509-bc4b-9b97993b9bc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D24056D5EF7449846567EA6E67CD79" ma:contentTypeVersion="15" ma:contentTypeDescription="Create a new document." ma:contentTypeScope="" ma:versionID="86a5276057cba44ea69d370b253123d5">
  <xsd:schema xmlns:xsd="http://www.w3.org/2001/XMLSchema" xmlns:xs="http://www.w3.org/2001/XMLSchema" xmlns:p="http://schemas.microsoft.com/office/2006/metadata/properties" xmlns:ns3="d39049c8-5642-4c67-b9b8-6999510f2293" xmlns:ns4="be940414-f5a2-4509-bc4b-9b97993b9bc1" targetNamespace="http://schemas.microsoft.com/office/2006/metadata/properties" ma:root="true" ma:fieldsID="a2075b6aa81b50ad749fb75f0c221697" ns3:_="" ns4:_="">
    <xsd:import namespace="d39049c8-5642-4c67-b9b8-6999510f2293"/>
    <xsd:import namespace="be940414-f5a2-4509-bc4b-9b97993b9b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049c8-5642-4c67-b9b8-6999510f22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940414-f5a2-4509-bc4b-9b97993b9b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F7AEBB-5B8A-4FDF-9DBD-9F7C61349EB0}">
  <ds:schemaRefs>
    <ds:schemaRef ds:uri="http://schemas.microsoft.com/sharepoint/v3/contenttype/forms"/>
  </ds:schemaRefs>
</ds:datastoreItem>
</file>

<file path=customXml/itemProps2.xml><?xml version="1.0" encoding="utf-8"?>
<ds:datastoreItem xmlns:ds="http://schemas.openxmlformats.org/officeDocument/2006/customXml" ds:itemID="{CFD8025E-14F3-437D-AF46-479512106D38}">
  <ds:schemaRefs>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purl.org/dc/elements/1.1/"/>
    <ds:schemaRef ds:uri="http://schemas.microsoft.com/office/2006/documentManagement/types"/>
    <ds:schemaRef ds:uri="be940414-f5a2-4509-bc4b-9b97993b9bc1"/>
    <ds:schemaRef ds:uri="d39049c8-5642-4c67-b9b8-6999510f2293"/>
    <ds:schemaRef ds:uri="http://www.w3.org/XML/1998/namespace"/>
    <ds:schemaRef ds:uri="http://purl.org/dc/terms/"/>
  </ds:schemaRefs>
</ds:datastoreItem>
</file>

<file path=customXml/itemProps3.xml><?xml version="1.0" encoding="utf-8"?>
<ds:datastoreItem xmlns:ds="http://schemas.openxmlformats.org/officeDocument/2006/customXml" ds:itemID="{676E00CA-424D-42D2-800E-B320527056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9049c8-5642-4c67-b9b8-6999510f2293"/>
    <ds:schemaRef ds:uri="be940414-f5a2-4509-bc4b-9b97993b9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5535</TotalTime>
  <Words>3440</Words>
  <Application>Microsoft Office PowerPoint</Application>
  <PresentationFormat>Custom</PresentationFormat>
  <Paragraphs>430</Paragraphs>
  <Slides>55</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Arial</vt:lpstr>
      <vt:lpstr>Arial Rounded MT Bold</vt:lpstr>
      <vt:lpstr>Berlin Sans FB</vt:lpstr>
      <vt:lpstr>Berlin Sans FB Demi</vt:lpstr>
      <vt:lpstr>Calibri</vt:lpstr>
      <vt:lpstr>Harlow Solid Italic</vt:lpstr>
      <vt:lpstr>Times</vt:lpstr>
      <vt:lpstr>Times New Roman</vt:lpstr>
      <vt:lpstr>Office Theme</vt:lpstr>
      <vt:lpstr>Skills for Secondary School Success (4S)</vt:lpstr>
      <vt:lpstr>PowerPoint Presentation</vt:lpstr>
      <vt:lpstr>PowerPoint Presentation</vt:lpstr>
      <vt:lpstr>PowerPoint Presentation</vt:lpstr>
      <vt:lpstr>PowerPoint Presentation</vt:lpstr>
      <vt:lpstr>Materials Check-In </vt:lpstr>
      <vt:lpstr>PowerPoint Presentation</vt:lpstr>
      <vt:lpstr>PowerPoint Presentation</vt:lpstr>
      <vt:lpstr>PowerPoint Presentation</vt:lpstr>
      <vt:lpstr>Do Now</vt:lpstr>
      <vt:lpstr>Dedication Building Belonging</vt:lpstr>
      <vt:lpstr>Introduction</vt:lpstr>
      <vt:lpstr>Activities</vt:lpstr>
      <vt:lpstr>Closure-Exit Ticket</vt:lpstr>
      <vt:lpstr>Extensions/Homework</vt:lpstr>
      <vt:lpstr>Lesson Design </vt:lpstr>
      <vt:lpstr>PowerPoint Presentation</vt:lpstr>
      <vt:lpstr>PowerPoint Presentation</vt:lpstr>
      <vt:lpstr>PowerPoint Presentation</vt:lpstr>
      <vt:lpstr>PowerPoint Presentation</vt:lpstr>
      <vt:lpstr>PowerPoint Presentation</vt:lpstr>
      <vt:lpstr>Learning with a Purpose</vt:lpstr>
      <vt:lpstr>Lesson Dedication</vt:lpstr>
      <vt:lpstr>Our Agenda</vt:lpstr>
      <vt:lpstr>Who am I?  What is my purpose?</vt:lpstr>
      <vt:lpstr>“I am awesomely and wonderfully made.”</vt:lpstr>
      <vt:lpstr>PowerPoint Presentation</vt:lpstr>
      <vt:lpstr>What comes to mind for you when you hear the words:   “I plucked my soul out of its secret place”? </vt:lpstr>
      <vt:lpstr>PowerPoint Presentation</vt:lpstr>
      <vt:lpstr>PowerPoint Presentation</vt:lpstr>
      <vt:lpstr>The Starring Role in Your Life Story:     Inviting My Soul  to Take the Time to Consider  Who I Am </vt:lpstr>
      <vt:lpstr>PowerPoint Presentation</vt:lpstr>
      <vt:lpstr>PowerPoint Presentation</vt:lpstr>
      <vt:lpstr>PowerPoint Presentation</vt:lpstr>
      <vt:lpstr>PowerPoint Presentation</vt:lpstr>
      <vt:lpstr>PowerPoint Presentation</vt:lpstr>
      <vt:lpstr>PLC DISCUSSION TIME  How familiar do you think your students will be with the ideas presented and discussed in these first two lessons?   How do you think they will react to these lesson activities?    What ideas do you have for keeping them engaged?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PLC DISCUSSION TIME  How familiar do you think your students will be with the ideas presented and discussed in these first two lessons?   How do you think they will react to these lesson activities?    What ideas do you have for keeping them engaged?  </vt:lpstr>
      <vt:lpstr>PowerPoint Presentation</vt:lpstr>
      <vt:lpstr>PowerPoint Presentation</vt:lpstr>
      <vt:lpstr>PowerPoint Presentation</vt:lpstr>
      <vt:lpstr>PowerPoint Presentation</vt:lpstr>
      <vt:lpstr>PowerPoint Presentation</vt:lpstr>
      <vt:lpstr>PowerPoint Presentation</vt:lpstr>
      <vt:lpstr>Reflections and Questions   How will you help students understand how what they are learning and discussing in Unit 1 can help them to be successful in high school and in life after high school?   What challenges do you foresee in helping engage students and understand the connections between what they are doing in school now and how it relates to their future?  How can you meet those challenges? </vt:lpstr>
      <vt:lpstr>PD Feedback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for Facilitators</dc:title>
  <dc:creator>Martha Mac Iver</dc:creator>
  <cp:lastModifiedBy>Gregg</cp:lastModifiedBy>
  <cp:revision>50</cp:revision>
  <dcterms:modified xsi:type="dcterms:W3CDTF">2025-05-30T14:17:40Z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0x0101001FD24056D5EF7449846567EA6E67CD79</vt:lpwstr>
  </property>
</Properties>
</file>